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8" r:id="rId2"/>
    <p:sldId id="280" r:id="rId3"/>
    <p:sldId id="281" r:id="rId4"/>
    <p:sldId id="282" r:id="rId5"/>
    <p:sldId id="257" r:id="rId6"/>
    <p:sldId id="256" r:id="rId7"/>
    <p:sldId id="283" r:id="rId8"/>
    <p:sldId id="284" r:id="rId9"/>
    <p:sldId id="28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3"/>
  </p:normalViewPr>
  <p:slideViewPr>
    <p:cSldViewPr snapToGrid="0">
      <p:cViewPr varScale="1">
        <p:scale>
          <a:sx n="118" d="100"/>
          <a:sy n="118" d="100"/>
        </p:scale>
        <p:origin x="90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DDA6F1-8283-C34E-880E-7AB875DCDE93}" type="datetimeFigureOut">
              <a:rPr lang="en-US" smtClean="0"/>
              <a:t>8/1/25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97E13A-7CB3-2640-A733-01D3032F2FD0}" type="slidenum">
              <a:rPr lang="en-US" smtClean="0"/>
              <a:t>‹#›</a:t>
            </a:fld>
            <a:endParaRPr lang="en-US"/>
          </a:p>
        </p:txBody>
      </p:sp>
    </p:spTree>
    <p:extLst>
      <p:ext uri="{BB962C8B-B14F-4D97-AF65-F5344CB8AC3E}">
        <p14:creationId xmlns:p14="http://schemas.microsoft.com/office/powerpoint/2010/main" val="2991142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F539B7-2625-B140-8EE8-BE967E7EFCB1}" type="slidenum">
              <a:rPr lang="en-US" smtClean="0"/>
              <a:t>1</a:t>
            </a:fld>
            <a:endParaRPr lang="en-US"/>
          </a:p>
        </p:txBody>
      </p:sp>
    </p:spTree>
    <p:extLst>
      <p:ext uri="{BB962C8B-B14F-4D97-AF65-F5344CB8AC3E}">
        <p14:creationId xmlns:p14="http://schemas.microsoft.com/office/powerpoint/2010/main" val="2448715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importance of predators and the disproportionate role they play in structuring ecosystems has been well established.  Take for example the wolves to Yellowstone and even our local sea otter.  They exert strong top down pressure,  driving trophic cascades that fundamentally alter the entire ecosystem. </a:t>
            </a:r>
          </a:p>
        </p:txBody>
      </p:sp>
      <p:sp>
        <p:nvSpPr>
          <p:cNvPr id="4" name="Slide Number Placeholder 3"/>
          <p:cNvSpPr>
            <a:spLocks noGrp="1"/>
          </p:cNvSpPr>
          <p:nvPr>
            <p:ph type="sldNum" sz="quarter" idx="5"/>
          </p:nvPr>
        </p:nvSpPr>
        <p:spPr/>
        <p:txBody>
          <a:bodyPr/>
          <a:lstStyle/>
          <a:p>
            <a:fld id="{91F539B7-2625-B140-8EE8-BE967E7EFCB1}" type="slidenum">
              <a:rPr lang="en-US" smtClean="0"/>
              <a:t>2</a:t>
            </a:fld>
            <a:endParaRPr lang="en-US"/>
          </a:p>
        </p:txBody>
      </p:sp>
    </p:spTree>
    <p:extLst>
      <p:ext uri="{BB962C8B-B14F-4D97-AF65-F5344CB8AC3E}">
        <p14:creationId xmlns:p14="http://schemas.microsoft.com/office/powerpoint/2010/main" val="3094965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proposed Piscivore as the solution.  It is an </a:t>
            </a:r>
          </a:p>
          <a:p>
            <a:endParaRPr lang="en-US" dirty="0"/>
          </a:p>
          <a:p>
            <a:r>
              <a:rPr lang="en-US" dirty="0"/>
              <a:t>Piscivore allows as to survey for predators and prey while simultaneously characterizing the habitat.</a:t>
            </a:r>
          </a:p>
        </p:txBody>
      </p:sp>
      <p:sp>
        <p:nvSpPr>
          <p:cNvPr id="4" name="Slide Number Placeholder 3"/>
          <p:cNvSpPr>
            <a:spLocks noGrp="1"/>
          </p:cNvSpPr>
          <p:nvPr>
            <p:ph type="sldNum" sz="quarter" idx="5"/>
          </p:nvPr>
        </p:nvSpPr>
        <p:spPr/>
        <p:txBody>
          <a:bodyPr/>
          <a:lstStyle/>
          <a:p>
            <a:fld id="{91F539B7-2625-B140-8EE8-BE967E7EFCB1}" type="slidenum">
              <a:rPr lang="en-US" smtClean="0"/>
              <a:t>4</a:t>
            </a:fld>
            <a:endParaRPr lang="en-US"/>
          </a:p>
        </p:txBody>
      </p:sp>
    </p:spTree>
    <p:extLst>
      <p:ext uri="{BB962C8B-B14F-4D97-AF65-F5344CB8AC3E}">
        <p14:creationId xmlns:p14="http://schemas.microsoft.com/office/powerpoint/2010/main" val="1301464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06A77-5E4D-55FC-DACF-316015BD7A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A15953C-F62C-DE2F-9C83-7953DA4EB5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BCCDCB-6996-0CC2-928E-C3CB3454F563}"/>
              </a:ext>
            </a:extLst>
          </p:cNvPr>
          <p:cNvSpPr>
            <a:spLocks noGrp="1"/>
          </p:cNvSpPr>
          <p:nvPr>
            <p:ph type="dt" sz="half" idx="10"/>
          </p:nvPr>
        </p:nvSpPr>
        <p:spPr/>
        <p:txBody>
          <a:bodyPr/>
          <a:lstStyle/>
          <a:p>
            <a:fld id="{812EC794-E2A2-D548-8905-368F8EA2E5BF}" type="datetimeFigureOut">
              <a:rPr lang="en-US" smtClean="0"/>
              <a:t>7/7/25</a:t>
            </a:fld>
            <a:endParaRPr lang="en-US"/>
          </a:p>
        </p:txBody>
      </p:sp>
      <p:sp>
        <p:nvSpPr>
          <p:cNvPr id="5" name="Footer Placeholder 4">
            <a:extLst>
              <a:ext uri="{FF2B5EF4-FFF2-40B4-BE49-F238E27FC236}">
                <a16:creationId xmlns:a16="http://schemas.microsoft.com/office/drawing/2014/main" id="{1DB58FF2-4424-D5A0-7793-78A197A511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FCFAEE-1FC2-330E-4A47-F7A58DF353BA}"/>
              </a:ext>
            </a:extLst>
          </p:cNvPr>
          <p:cNvSpPr>
            <a:spLocks noGrp="1"/>
          </p:cNvSpPr>
          <p:nvPr>
            <p:ph type="sldNum" sz="quarter" idx="12"/>
          </p:nvPr>
        </p:nvSpPr>
        <p:spPr/>
        <p:txBody>
          <a:bodyPr/>
          <a:lstStyle/>
          <a:p>
            <a:fld id="{47D65DEF-5CCE-4348-A76D-EC5A7F5977A3}" type="slidenum">
              <a:rPr lang="en-US" smtClean="0"/>
              <a:t>‹#›</a:t>
            </a:fld>
            <a:endParaRPr lang="en-US"/>
          </a:p>
        </p:txBody>
      </p:sp>
    </p:spTree>
    <p:extLst>
      <p:ext uri="{BB962C8B-B14F-4D97-AF65-F5344CB8AC3E}">
        <p14:creationId xmlns:p14="http://schemas.microsoft.com/office/powerpoint/2010/main" val="2584387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838E-0B4C-C8BC-0EAA-DBCBFE5D02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71D469-65F8-3FC9-75E1-944BE1F4A1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7E3897-F47A-414E-6140-8B437B9A0D11}"/>
              </a:ext>
            </a:extLst>
          </p:cNvPr>
          <p:cNvSpPr>
            <a:spLocks noGrp="1"/>
          </p:cNvSpPr>
          <p:nvPr>
            <p:ph type="dt" sz="half" idx="10"/>
          </p:nvPr>
        </p:nvSpPr>
        <p:spPr/>
        <p:txBody>
          <a:bodyPr/>
          <a:lstStyle/>
          <a:p>
            <a:fld id="{812EC794-E2A2-D548-8905-368F8EA2E5BF}" type="datetimeFigureOut">
              <a:rPr lang="en-US" smtClean="0"/>
              <a:t>7/7/25</a:t>
            </a:fld>
            <a:endParaRPr lang="en-US"/>
          </a:p>
        </p:txBody>
      </p:sp>
      <p:sp>
        <p:nvSpPr>
          <p:cNvPr id="5" name="Footer Placeholder 4">
            <a:extLst>
              <a:ext uri="{FF2B5EF4-FFF2-40B4-BE49-F238E27FC236}">
                <a16:creationId xmlns:a16="http://schemas.microsoft.com/office/drawing/2014/main" id="{20CEF4AB-5DFD-D895-81E4-B05C73DCD8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CA137A-FC3F-6998-D238-E75B653F5352}"/>
              </a:ext>
            </a:extLst>
          </p:cNvPr>
          <p:cNvSpPr>
            <a:spLocks noGrp="1"/>
          </p:cNvSpPr>
          <p:nvPr>
            <p:ph type="sldNum" sz="quarter" idx="12"/>
          </p:nvPr>
        </p:nvSpPr>
        <p:spPr/>
        <p:txBody>
          <a:bodyPr/>
          <a:lstStyle/>
          <a:p>
            <a:fld id="{47D65DEF-5CCE-4348-A76D-EC5A7F5977A3}" type="slidenum">
              <a:rPr lang="en-US" smtClean="0"/>
              <a:t>‹#›</a:t>
            </a:fld>
            <a:endParaRPr lang="en-US"/>
          </a:p>
        </p:txBody>
      </p:sp>
    </p:spTree>
    <p:extLst>
      <p:ext uri="{BB962C8B-B14F-4D97-AF65-F5344CB8AC3E}">
        <p14:creationId xmlns:p14="http://schemas.microsoft.com/office/powerpoint/2010/main" val="3094668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D17CA72-954B-AA29-3F96-25C4E1B4D5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3AC848-8308-47C3-4501-A64184E611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D35134-4A91-9D90-5FDA-8231564DEE5A}"/>
              </a:ext>
            </a:extLst>
          </p:cNvPr>
          <p:cNvSpPr>
            <a:spLocks noGrp="1"/>
          </p:cNvSpPr>
          <p:nvPr>
            <p:ph type="dt" sz="half" idx="10"/>
          </p:nvPr>
        </p:nvSpPr>
        <p:spPr/>
        <p:txBody>
          <a:bodyPr/>
          <a:lstStyle/>
          <a:p>
            <a:fld id="{812EC794-E2A2-D548-8905-368F8EA2E5BF}" type="datetimeFigureOut">
              <a:rPr lang="en-US" smtClean="0"/>
              <a:t>7/7/25</a:t>
            </a:fld>
            <a:endParaRPr lang="en-US"/>
          </a:p>
        </p:txBody>
      </p:sp>
      <p:sp>
        <p:nvSpPr>
          <p:cNvPr id="5" name="Footer Placeholder 4">
            <a:extLst>
              <a:ext uri="{FF2B5EF4-FFF2-40B4-BE49-F238E27FC236}">
                <a16:creationId xmlns:a16="http://schemas.microsoft.com/office/drawing/2014/main" id="{63D704AF-66B7-2005-2BA1-192B1B6F75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1CB4B-07DE-7E90-5EE7-B4754018AD5E}"/>
              </a:ext>
            </a:extLst>
          </p:cNvPr>
          <p:cNvSpPr>
            <a:spLocks noGrp="1"/>
          </p:cNvSpPr>
          <p:nvPr>
            <p:ph type="sldNum" sz="quarter" idx="12"/>
          </p:nvPr>
        </p:nvSpPr>
        <p:spPr/>
        <p:txBody>
          <a:bodyPr/>
          <a:lstStyle/>
          <a:p>
            <a:fld id="{47D65DEF-5CCE-4348-A76D-EC5A7F5977A3}" type="slidenum">
              <a:rPr lang="en-US" smtClean="0"/>
              <a:t>‹#›</a:t>
            </a:fld>
            <a:endParaRPr lang="en-US"/>
          </a:p>
        </p:txBody>
      </p:sp>
    </p:spTree>
    <p:extLst>
      <p:ext uri="{BB962C8B-B14F-4D97-AF65-F5344CB8AC3E}">
        <p14:creationId xmlns:p14="http://schemas.microsoft.com/office/powerpoint/2010/main" val="1695034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25D54-47C5-AB91-5D18-AE4F2F9601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3D4E08-4276-E3BB-5CA8-64F3D6BC378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4C3DE3-993C-375A-6380-7942C9DD7593}"/>
              </a:ext>
            </a:extLst>
          </p:cNvPr>
          <p:cNvSpPr>
            <a:spLocks noGrp="1"/>
          </p:cNvSpPr>
          <p:nvPr>
            <p:ph type="dt" sz="half" idx="10"/>
          </p:nvPr>
        </p:nvSpPr>
        <p:spPr/>
        <p:txBody>
          <a:bodyPr/>
          <a:lstStyle/>
          <a:p>
            <a:fld id="{812EC794-E2A2-D548-8905-368F8EA2E5BF}" type="datetimeFigureOut">
              <a:rPr lang="en-US" smtClean="0"/>
              <a:t>7/7/25</a:t>
            </a:fld>
            <a:endParaRPr lang="en-US"/>
          </a:p>
        </p:txBody>
      </p:sp>
      <p:sp>
        <p:nvSpPr>
          <p:cNvPr id="5" name="Footer Placeholder 4">
            <a:extLst>
              <a:ext uri="{FF2B5EF4-FFF2-40B4-BE49-F238E27FC236}">
                <a16:creationId xmlns:a16="http://schemas.microsoft.com/office/drawing/2014/main" id="{79A8E68C-4CB0-B6EE-1AAF-AA5EBAFD0B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3C45BE-D958-3A43-9C03-47B02CD908AD}"/>
              </a:ext>
            </a:extLst>
          </p:cNvPr>
          <p:cNvSpPr>
            <a:spLocks noGrp="1"/>
          </p:cNvSpPr>
          <p:nvPr>
            <p:ph type="sldNum" sz="quarter" idx="12"/>
          </p:nvPr>
        </p:nvSpPr>
        <p:spPr/>
        <p:txBody>
          <a:bodyPr/>
          <a:lstStyle/>
          <a:p>
            <a:fld id="{47D65DEF-5CCE-4348-A76D-EC5A7F5977A3}" type="slidenum">
              <a:rPr lang="en-US" smtClean="0"/>
              <a:t>‹#›</a:t>
            </a:fld>
            <a:endParaRPr lang="en-US"/>
          </a:p>
        </p:txBody>
      </p:sp>
    </p:spTree>
    <p:extLst>
      <p:ext uri="{BB962C8B-B14F-4D97-AF65-F5344CB8AC3E}">
        <p14:creationId xmlns:p14="http://schemas.microsoft.com/office/powerpoint/2010/main" val="1771206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5194A-E6A4-81AC-7BDF-598ACA57272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55D81E-3A73-831B-D0AC-7925638096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3E81C6-5952-886B-BFC5-6DBE9F51A2F1}"/>
              </a:ext>
            </a:extLst>
          </p:cNvPr>
          <p:cNvSpPr>
            <a:spLocks noGrp="1"/>
          </p:cNvSpPr>
          <p:nvPr>
            <p:ph type="dt" sz="half" idx="10"/>
          </p:nvPr>
        </p:nvSpPr>
        <p:spPr/>
        <p:txBody>
          <a:bodyPr/>
          <a:lstStyle/>
          <a:p>
            <a:fld id="{812EC794-E2A2-D548-8905-368F8EA2E5BF}" type="datetimeFigureOut">
              <a:rPr lang="en-US" smtClean="0"/>
              <a:t>7/7/25</a:t>
            </a:fld>
            <a:endParaRPr lang="en-US"/>
          </a:p>
        </p:txBody>
      </p:sp>
      <p:sp>
        <p:nvSpPr>
          <p:cNvPr id="5" name="Footer Placeholder 4">
            <a:extLst>
              <a:ext uri="{FF2B5EF4-FFF2-40B4-BE49-F238E27FC236}">
                <a16:creationId xmlns:a16="http://schemas.microsoft.com/office/drawing/2014/main" id="{096382EC-41AD-B395-73D6-0E7623EFC1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D2E880-20C1-273B-BE25-69329A4C733D}"/>
              </a:ext>
            </a:extLst>
          </p:cNvPr>
          <p:cNvSpPr>
            <a:spLocks noGrp="1"/>
          </p:cNvSpPr>
          <p:nvPr>
            <p:ph type="sldNum" sz="quarter" idx="12"/>
          </p:nvPr>
        </p:nvSpPr>
        <p:spPr/>
        <p:txBody>
          <a:bodyPr/>
          <a:lstStyle/>
          <a:p>
            <a:fld id="{47D65DEF-5CCE-4348-A76D-EC5A7F5977A3}" type="slidenum">
              <a:rPr lang="en-US" smtClean="0"/>
              <a:t>‹#›</a:t>
            </a:fld>
            <a:endParaRPr lang="en-US"/>
          </a:p>
        </p:txBody>
      </p:sp>
    </p:spTree>
    <p:extLst>
      <p:ext uri="{BB962C8B-B14F-4D97-AF65-F5344CB8AC3E}">
        <p14:creationId xmlns:p14="http://schemas.microsoft.com/office/powerpoint/2010/main" val="3403232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ED794-A3F8-5C0F-062B-BC8B054D0A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38832B-8098-9481-7EF8-BDBABDB53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A2404EF-9776-ADAB-3BEE-9D5077C184D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32BF55E-C8A5-E889-2DE7-7436D9BCF74F}"/>
              </a:ext>
            </a:extLst>
          </p:cNvPr>
          <p:cNvSpPr>
            <a:spLocks noGrp="1"/>
          </p:cNvSpPr>
          <p:nvPr>
            <p:ph type="dt" sz="half" idx="10"/>
          </p:nvPr>
        </p:nvSpPr>
        <p:spPr/>
        <p:txBody>
          <a:bodyPr/>
          <a:lstStyle/>
          <a:p>
            <a:fld id="{812EC794-E2A2-D548-8905-368F8EA2E5BF}" type="datetimeFigureOut">
              <a:rPr lang="en-US" smtClean="0"/>
              <a:t>7/7/25</a:t>
            </a:fld>
            <a:endParaRPr lang="en-US"/>
          </a:p>
        </p:txBody>
      </p:sp>
      <p:sp>
        <p:nvSpPr>
          <p:cNvPr id="6" name="Footer Placeholder 5">
            <a:extLst>
              <a:ext uri="{FF2B5EF4-FFF2-40B4-BE49-F238E27FC236}">
                <a16:creationId xmlns:a16="http://schemas.microsoft.com/office/drawing/2014/main" id="{2ECE675E-091F-58F4-5EBD-4E48E7030D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BB2EAE-B1C9-A947-5CE8-37924950CBA1}"/>
              </a:ext>
            </a:extLst>
          </p:cNvPr>
          <p:cNvSpPr>
            <a:spLocks noGrp="1"/>
          </p:cNvSpPr>
          <p:nvPr>
            <p:ph type="sldNum" sz="quarter" idx="12"/>
          </p:nvPr>
        </p:nvSpPr>
        <p:spPr/>
        <p:txBody>
          <a:bodyPr/>
          <a:lstStyle/>
          <a:p>
            <a:fld id="{47D65DEF-5CCE-4348-A76D-EC5A7F5977A3}" type="slidenum">
              <a:rPr lang="en-US" smtClean="0"/>
              <a:t>‹#›</a:t>
            </a:fld>
            <a:endParaRPr lang="en-US"/>
          </a:p>
        </p:txBody>
      </p:sp>
    </p:spTree>
    <p:extLst>
      <p:ext uri="{BB962C8B-B14F-4D97-AF65-F5344CB8AC3E}">
        <p14:creationId xmlns:p14="http://schemas.microsoft.com/office/powerpoint/2010/main" val="2546416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27752-AD94-C910-F909-A0BB60313D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5349DDD-5E1A-AEF2-EB86-A83C318574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D494F8C-F290-9123-3C5B-4BC04A6DCD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EF81CD-9A1D-9CAA-9F8A-1E3372C5B7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6DA30C-9C99-4B45-DE56-488B2377AD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75F86C-8503-E415-3B3A-9BB54FC346E2}"/>
              </a:ext>
            </a:extLst>
          </p:cNvPr>
          <p:cNvSpPr>
            <a:spLocks noGrp="1"/>
          </p:cNvSpPr>
          <p:nvPr>
            <p:ph type="dt" sz="half" idx="10"/>
          </p:nvPr>
        </p:nvSpPr>
        <p:spPr/>
        <p:txBody>
          <a:bodyPr/>
          <a:lstStyle/>
          <a:p>
            <a:fld id="{812EC794-E2A2-D548-8905-368F8EA2E5BF}" type="datetimeFigureOut">
              <a:rPr lang="en-US" smtClean="0"/>
              <a:t>7/7/25</a:t>
            </a:fld>
            <a:endParaRPr lang="en-US"/>
          </a:p>
        </p:txBody>
      </p:sp>
      <p:sp>
        <p:nvSpPr>
          <p:cNvPr id="8" name="Footer Placeholder 7">
            <a:extLst>
              <a:ext uri="{FF2B5EF4-FFF2-40B4-BE49-F238E27FC236}">
                <a16:creationId xmlns:a16="http://schemas.microsoft.com/office/drawing/2014/main" id="{8D38FF92-B6FE-EC77-6C11-D0E893AE2E9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38EDA44-EDDF-F235-1B4B-937725B91EE8}"/>
              </a:ext>
            </a:extLst>
          </p:cNvPr>
          <p:cNvSpPr>
            <a:spLocks noGrp="1"/>
          </p:cNvSpPr>
          <p:nvPr>
            <p:ph type="sldNum" sz="quarter" idx="12"/>
          </p:nvPr>
        </p:nvSpPr>
        <p:spPr/>
        <p:txBody>
          <a:bodyPr/>
          <a:lstStyle/>
          <a:p>
            <a:fld id="{47D65DEF-5CCE-4348-A76D-EC5A7F5977A3}" type="slidenum">
              <a:rPr lang="en-US" smtClean="0"/>
              <a:t>‹#›</a:t>
            </a:fld>
            <a:endParaRPr lang="en-US"/>
          </a:p>
        </p:txBody>
      </p:sp>
    </p:spTree>
    <p:extLst>
      <p:ext uri="{BB962C8B-B14F-4D97-AF65-F5344CB8AC3E}">
        <p14:creationId xmlns:p14="http://schemas.microsoft.com/office/powerpoint/2010/main" val="3627392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E853F-DED6-EC56-996C-043105FC847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E3A7AE-A548-AAFC-537B-B1D02896591C}"/>
              </a:ext>
            </a:extLst>
          </p:cNvPr>
          <p:cNvSpPr>
            <a:spLocks noGrp="1"/>
          </p:cNvSpPr>
          <p:nvPr>
            <p:ph type="dt" sz="half" idx="10"/>
          </p:nvPr>
        </p:nvSpPr>
        <p:spPr/>
        <p:txBody>
          <a:bodyPr/>
          <a:lstStyle/>
          <a:p>
            <a:fld id="{812EC794-E2A2-D548-8905-368F8EA2E5BF}" type="datetimeFigureOut">
              <a:rPr lang="en-US" smtClean="0"/>
              <a:t>7/7/25</a:t>
            </a:fld>
            <a:endParaRPr lang="en-US"/>
          </a:p>
        </p:txBody>
      </p:sp>
      <p:sp>
        <p:nvSpPr>
          <p:cNvPr id="4" name="Footer Placeholder 3">
            <a:extLst>
              <a:ext uri="{FF2B5EF4-FFF2-40B4-BE49-F238E27FC236}">
                <a16:creationId xmlns:a16="http://schemas.microsoft.com/office/drawing/2014/main" id="{5F874328-658F-DC41-C007-81FD6CDB933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59DFD92-5676-12CA-DD26-F26650E6FDA8}"/>
              </a:ext>
            </a:extLst>
          </p:cNvPr>
          <p:cNvSpPr>
            <a:spLocks noGrp="1"/>
          </p:cNvSpPr>
          <p:nvPr>
            <p:ph type="sldNum" sz="quarter" idx="12"/>
          </p:nvPr>
        </p:nvSpPr>
        <p:spPr/>
        <p:txBody>
          <a:bodyPr/>
          <a:lstStyle/>
          <a:p>
            <a:fld id="{47D65DEF-5CCE-4348-A76D-EC5A7F5977A3}" type="slidenum">
              <a:rPr lang="en-US" smtClean="0"/>
              <a:t>‹#›</a:t>
            </a:fld>
            <a:endParaRPr lang="en-US"/>
          </a:p>
        </p:txBody>
      </p:sp>
    </p:spTree>
    <p:extLst>
      <p:ext uri="{BB962C8B-B14F-4D97-AF65-F5344CB8AC3E}">
        <p14:creationId xmlns:p14="http://schemas.microsoft.com/office/powerpoint/2010/main" val="3296706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489989-381D-0B28-283C-1726680C9684}"/>
              </a:ext>
            </a:extLst>
          </p:cNvPr>
          <p:cNvSpPr>
            <a:spLocks noGrp="1"/>
          </p:cNvSpPr>
          <p:nvPr>
            <p:ph type="dt" sz="half" idx="10"/>
          </p:nvPr>
        </p:nvSpPr>
        <p:spPr/>
        <p:txBody>
          <a:bodyPr/>
          <a:lstStyle/>
          <a:p>
            <a:fld id="{812EC794-E2A2-D548-8905-368F8EA2E5BF}" type="datetimeFigureOut">
              <a:rPr lang="en-US" smtClean="0"/>
              <a:t>7/7/25</a:t>
            </a:fld>
            <a:endParaRPr lang="en-US"/>
          </a:p>
        </p:txBody>
      </p:sp>
      <p:sp>
        <p:nvSpPr>
          <p:cNvPr id="3" name="Footer Placeholder 2">
            <a:extLst>
              <a:ext uri="{FF2B5EF4-FFF2-40B4-BE49-F238E27FC236}">
                <a16:creationId xmlns:a16="http://schemas.microsoft.com/office/drawing/2014/main" id="{EFC8EC79-F5D5-60F1-9298-E46E87E86EA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6637D1-52B3-5425-038A-CEAC22D89255}"/>
              </a:ext>
            </a:extLst>
          </p:cNvPr>
          <p:cNvSpPr>
            <a:spLocks noGrp="1"/>
          </p:cNvSpPr>
          <p:nvPr>
            <p:ph type="sldNum" sz="quarter" idx="12"/>
          </p:nvPr>
        </p:nvSpPr>
        <p:spPr/>
        <p:txBody>
          <a:bodyPr/>
          <a:lstStyle/>
          <a:p>
            <a:fld id="{47D65DEF-5CCE-4348-A76D-EC5A7F5977A3}" type="slidenum">
              <a:rPr lang="en-US" smtClean="0"/>
              <a:t>‹#›</a:t>
            </a:fld>
            <a:endParaRPr lang="en-US"/>
          </a:p>
        </p:txBody>
      </p:sp>
    </p:spTree>
    <p:extLst>
      <p:ext uri="{BB962C8B-B14F-4D97-AF65-F5344CB8AC3E}">
        <p14:creationId xmlns:p14="http://schemas.microsoft.com/office/powerpoint/2010/main" val="1283698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54EC7-D2A9-F241-38F9-27F7E0B104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3A4E8F0-419F-A8FB-9E69-A92184D158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3EA088-C18E-314D-6318-5DD10B9F35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25ECBB-C758-F7C9-FEF3-7FD0CA9EA293}"/>
              </a:ext>
            </a:extLst>
          </p:cNvPr>
          <p:cNvSpPr>
            <a:spLocks noGrp="1"/>
          </p:cNvSpPr>
          <p:nvPr>
            <p:ph type="dt" sz="half" idx="10"/>
          </p:nvPr>
        </p:nvSpPr>
        <p:spPr/>
        <p:txBody>
          <a:bodyPr/>
          <a:lstStyle/>
          <a:p>
            <a:fld id="{812EC794-E2A2-D548-8905-368F8EA2E5BF}" type="datetimeFigureOut">
              <a:rPr lang="en-US" smtClean="0"/>
              <a:t>7/7/25</a:t>
            </a:fld>
            <a:endParaRPr lang="en-US"/>
          </a:p>
        </p:txBody>
      </p:sp>
      <p:sp>
        <p:nvSpPr>
          <p:cNvPr id="6" name="Footer Placeholder 5">
            <a:extLst>
              <a:ext uri="{FF2B5EF4-FFF2-40B4-BE49-F238E27FC236}">
                <a16:creationId xmlns:a16="http://schemas.microsoft.com/office/drawing/2014/main" id="{7F503914-E336-AFD6-D77E-B3DBD8CE73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EA1E43-2FEF-E7DC-3761-F314A4ACD2D6}"/>
              </a:ext>
            </a:extLst>
          </p:cNvPr>
          <p:cNvSpPr>
            <a:spLocks noGrp="1"/>
          </p:cNvSpPr>
          <p:nvPr>
            <p:ph type="sldNum" sz="quarter" idx="12"/>
          </p:nvPr>
        </p:nvSpPr>
        <p:spPr/>
        <p:txBody>
          <a:bodyPr/>
          <a:lstStyle/>
          <a:p>
            <a:fld id="{47D65DEF-5CCE-4348-A76D-EC5A7F5977A3}" type="slidenum">
              <a:rPr lang="en-US" smtClean="0"/>
              <a:t>‹#›</a:t>
            </a:fld>
            <a:endParaRPr lang="en-US"/>
          </a:p>
        </p:txBody>
      </p:sp>
    </p:spTree>
    <p:extLst>
      <p:ext uri="{BB962C8B-B14F-4D97-AF65-F5344CB8AC3E}">
        <p14:creationId xmlns:p14="http://schemas.microsoft.com/office/powerpoint/2010/main" val="3034814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7F3CE-8CB9-1675-A86C-3E555AC99B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ED8A326-9238-40EB-4CAA-ABE1543BD3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4ADD55B-D048-C4A6-C682-4CC6C23BFA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793339-C476-8903-EDB2-43A7CE62D9FF}"/>
              </a:ext>
            </a:extLst>
          </p:cNvPr>
          <p:cNvSpPr>
            <a:spLocks noGrp="1"/>
          </p:cNvSpPr>
          <p:nvPr>
            <p:ph type="dt" sz="half" idx="10"/>
          </p:nvPr>
        </p:nvSpPr>
        <p:spPr/>
        <p:txBody>
          <a:bodyPr/>
          <a:lstStyle/>
          <a:p>
            <a:fld id="{812EC794-E2A2-D548-8905-368F8EA2E5BF}" type="datetimeFigureOut">
              <a:rPr lang="en-US" smtClean="0"/>
              <a:t>7/7/25</a:t>
            </a:fld>
            <a:endParaRPr lang="en-US"/>
          </a:p>
        </p:txBody>
      </p:sp>
      <p:sp>
        <p:nvSpPr>
          <p:cNvPr id="6" name="Footer Placeholder 5">
            <a:extLst>
              <a:ext uri="{FF2B5EF4-FFF2-40B4-BE49-F238E27FC236}">
                <a16:creationId xmlns:a16="http://schemas.microsoft.com/office/drawing/2014/main" id="{21805B88-DF00-6855-3323-C713DB09D3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FDD5C3-8C16-C352-2D2B-384C7890A645}"/>
              </a:ext>
            </a:extLst>
          </p:cNvPr>
          <p:cNvSpPr>
            <a:spLocks noGrp="1"/>
          </p:cNvSpPr>
          <p:nvPr>
            <p:ph type="sldNum" sz="quarter" idx="12"/>
          </p:nvPr>
        </p:nvSpPr>
        <p:spPr/>
        <p:txBody>
          <a:bodyPr/>
          <a:lstStyle/>
          <a:p>
            <a:fld id="{47D65DEF-5CCE-4348-A76D-EC5A7F5977A3}" type="slidenum">
              <a:rPr lang="en-US" smtClean="0"/>
              <a:t>‹#›</a:t>
            </a:fld>
            <a:endParaRPr lang="en-US"/>
          </a:p>
        </p:txBody>
      </p:sp>
    </p:spTree>
    <p:extLst>
      <p:ext uri="{BB962C8B-B14F-4D97-AF65-F5344CB8AC3E}">
        <p14:creationId xmlns:p14="http://schemas.microsoft.com/office/powerpoint/2010/main" val="4274691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C87613-AE9B-A3D5-77CF-D4F9BB558B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9D6CE1-412C-25AB-CA06-C980FEFAB2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E06C3-8B9A-E3CA-9F4A-6DF0B371F9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2EC794-E2A2-D548-8905-368F8EA2E5BF}" type="datetimeFigureOut">
              <a:rPr lang="en-US" smtClean="0"/>
              <a:t>7/7/25</a:t>
            </a:fld>
            <a:endParaRPr lang="en-US"/>
          </a:p>
        </p:txBody>
      </p:sp>
      <p:sp>
        <p:nvSpPr>
          <p:cNvPr id="5" name="Footer Placeholder 4">
            <a:extLst>
              <a:ext uri="{FF2B5EF4-FFF2-40B4-BE49-F238E27FC236}">
                <a16:creationId xmlns:a16="http://schemas.microsoft.com/office/drawing/2014/main" id="{A313EB30-6391-C63C-D120-AA79097F23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F1AE7DE-3500-9350-FAEC-109BE4295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D65DEF-5CCE-4348-A76D-EC5A7F5977A3}" type="slidenum">
              <a:rPr lang="en-US" smtClean="0"/>
              <a:t>‹#›</a:t>
            </a:fld>
            <a:endParaRPr lang="en-US"/>
          </a:p>
        </p:txBody>
      </p:sp>
    </p:spTree>
    <p:extLst>
      <p:ext uri="{BB962C8B-B14F-4D97-AF65-F5344CB8AC3E}">
        <p14:creationId xmlns:p14="http://schemas.microsoft.com/office/powerpoint/2010/main" val="32073703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FC02648-3A4F-AA48-83D5-B28DD370CE80}"/>
              </a:ext>
            </a:extLst>
          </p:cNvPr>
          <p:cNvSpPr>
            <a:spLocks noGrp="1"/>
          </p:cNvSpPr>
          <p:nvPr>
            <p:ph type="subTitle" idx="1"/>
          </p:nvPr>
        </p:nvSpPr>
        <p:spPr>
          <a:xfrm>
            <a:off x="1524000" y="4079875"/>
            <a:ext cx="9144000" cy="1655762"/>
          </a:xfrm>
        </p:spPr>
        <p:txBody>
          <a:bodyPr>
            <a:normAutofit lnSpcReduction="10000"/>
          </a:bodyPr>
          <a:lstStyle/>
          <a:p>
            <a:r>
              <a:rPr lang="en-US" dirty="0"/>
              <a:t>2023 Abstract Proposal</a:t>
            </a:r>
          </a:p>
          <a:p>
            <a:r>
              <a:rPr lang="en-US" dirty="0"/>
              <a:t>Jared </a:t>
            </a:r>
            <a:r>
              <a:rPr lang="en-US" dirty="0" err="1"/>
              <a:t>Figurski</a:t>
            </a:r>
            <a:endParaRPr lang="en-US" dirty="0"/>
          </a:p>
          <a:p>
            <a:r>
              <a:rPr lang="en-US" dirty="0"/>
              <a:t>Kelly Benoit-Bird</a:t>
            </a:r>
          </a:p>
          <a:p>
            <a:r>
              <a:rPr lang="en-US" dirty="0"/>
              <a:t>Brett Hobson</a:t>
            </a:r>
          </a:p>
        </p:txBody>
      </p:sp>
      <p:pic>
        <p:nvPicPr>
          <p:cNvPr id="7" name="Picture 6">
            <a:extLst>
              <a:ext uri="{FF2B5EF4-FFF2-40B4-BE49-F238E27FC236}">
                <a16:creationId xmlns:a16="http://schemas.microsoft.com/office/drawing/2014/main" id="{12214111-7357-F341-9096-1E2F81FB9406}"/>
              </a:ext>
            </a:extLst>
          </p:cNvPr>
          <p:cNvPicPr>
            <a:picLocks noChangeAspect="1"/>
          </p:cNvPicPr>
          <p:nvPr/>
        </p:nvPicPr>
        <p:blipFill>
          <a:blip r:embed="rId3"/>
          <a:stretch>
            <a:fillRect/>
          </a:stretch>
        </p:blipFill>
        <p:spPr>
          <a:xfrm>
            <a:off x="0" y="1068161"/>
            <a:ext cx="12192000" cy="5789839"/>
          </a:xfrm>
          <a:prstGeom prst="rect">
            <a:avLst/>
          </a:prstGeom>
        </p:spPr>
      </p:pic>
      <p:sp>
        <p:nvSpPr>
          <p:cNvPr id="2" name="Title 1">
            <a:extLst>
              <a:ext uri="{FF2B5EF4-FFF2-40B4-BE49-F238E27FC236}">
                <a16:creationId xmlns:a16="http://schemas.microsoft.com/office/drawing/2014/main" id="{695A7DFA-1B69-7842-951A-5C8D690959E3}"/>
              </a:ext>
            </a:extLst>
          </p:cNvPr>
          <p:cNvSpPr>
            <a:spLocks noGrp="1"/>
          </p:cNvSpPr>
          <p:nvPr>
            <p:ph type="ctrTitle"/>
          </p:nvPr>
        </p:nvSpPr>
        <p:spPr>
          <a:xfrm>
            <a:off x="1524000" y="0"/>
            <a:ext cx="9144000" cy="2387600"/>
          </a:xfrm>
        </p:spPr>
        <p:txBody>
          <a:bodyPr>
            <a:normAutofit/>
          </a:bodyPr>
          <a:lstStyle/>
          <a:p>
            <a:r>
              <a:rPr lang="en-US" dirty="0">
                <a:latin typeface="Copperplate Gothic Bold" panose="020E0705020206020404" pitchFamily="34" charset="77"/>
                <a:ea typeface="Ayuthaya" pitchFamily="2" charset="-34"/>
                <a:cs typeface="Ayuthaya" pitchFamily="2" charset="-34"/>
              </a:rPr>
              <a:t>Piscivore: </a:t>
            </a:r>
            <a:br>
              <a:rPr lang="en-US" dirty="0">
                <a:latin typeface="Copperplate Gothic Bold" panose="020E0705020206020404" pitchFamily="34" charset="77"/>
                <a:ea typeface="Ayuthaya" pitchFamily="2" charset="-34"/>
                <a:cs typeface="Ayuthaya" pitchFamily="2" charset="-34"/>
              </a:rPr>
            </a:br>
            <a:r>
              <a:rPr lang="en-US" sz="4400" dirty="0">
                <a:solidFill>
                  <a:schemeClr val="bg1"/>
                </a:solidFill>
                <a:effectLst>
                  <a:outerShdw blurRad="50800" dist="50800" dir="5400000" algn="ctr" rotWithShape="0">
                    <a:schemeClr val="tx1"/>
                  </a:outerShdw>
                </a:effectLst>
                <a:latin typeface="Copperplate Gothic Bold" panose="020E0705020206020404" pitchFamily="34" charset="77"/>
                <a:ea typeface="Ayuthaya" pitchFamily="2" charset="-34"/>
                <a:cs typeface="Ayuthaya" pitchFamily="2" charset="-34"/>
              </a:rPr>
              <a:t>studying our ocean’s top predators</a:t>
            </a:r>
          </a:p>
        </p:txBody>
      </p:sp>
      <p:pic>
        <p:nvPicPr>
          <p:cNvPr id="9" name="Picture 8">
            <a:extLst>
              <a:ext uri="{FF2B5EF4-FFF2-40B4-BE49-F238E27FC236}">
                <a16:creationId xmlns:a16="http://schemas.microsoft.com/office/drawing/2014/main" id="{17A70E91-CB97-9E4B-BE2B-A5DCF2E0BC1B}"/>
              </a:ext>
            </a:extLst>
          </p:cNvPr>
          <p:cNvPicPr>
            <a:picLocks noChangeAspect="1"/>
          </p:cNvPicPr>
          <p:nvPr/>
        </p:nvPicPr>
        <p:blipFill>
          <a:blip r:embed="rId4"/>
          <a:stretch>
            <a:fillRect/>
          </a:stretch>
        </p:blipFill>
        <p:spPr>
          <a:xfrm>
            <a:off x="9960203" y="6404463"/>
            <a:ext cx="2231797" cy="453537"/>
          </a:xfrm>
          <a:prstGeom prst="rect">
            <a:avLst/>
          </a:prstGeom>
        </p:spPr>
      </p:pic>
      <p:sp>
        <p:nvSpPr>
          <p:cNvPr id="14" name="TextBox 13">
            <a:extLst>
              <a:ext uri="{FF2B5EF4-FFF2-40B4-BE49-F238E27FC236}">
                <a16:creationId xmlns:a16="http://schemas.microsoft.com/office/drawing/2014/main" id="{EE1272F9-81D0-E145-B3C1-279BCA890FD6}"/>
              </a:ext>
            </a:extLst>
          </p:cNvPr>
          <p:cNvSpPr txBox="1"/>
          <p:nvPr/>
        </p:nvSpPr>
        <p:spPr>
          <a:xfrm>
            <a:off x="2233232" y="2498967"/>
            <a:ext cx="7808035" cy="1200329"/>
          </a:xfrm>
          <a:prstGeom prst="rect">
            <a:avLst/>
          </a:prstGeom>
          <a:noFill/>
        </p:spPr>
        <p:txBody>
          <a:bodyPr wrap="none" rtlCol="0">
            <a:spAutoFit/>
          </a:bodyPr>
          <a:lstStyle/>
          <a:p>
            <a:pPr algn="ctr"/>
            <a:r>
              <a:rPr lang="en-US" sz="2400" dirty="0">
                <a:solidFill>
                  <a:schemeClr val="bg1"/>
                </a:solidFill>
                <a:effectLst>
                  <a:outerShdw blurRad="50800" dist="50800" dir="5400000" algn="ctr" rotWithShape="0">
                    <a:schemeClr val="tx1"/>
                  </a:outerShdw>
                </a:effectLst>
              </a:rPr>
              <a:t>Jared </a:t>
            </a:r>
            <a:r>
              <a:rPr lang="en-US" sz="2400" dirty="0" err="1">
                <a:solidFill>
                  <a:schemeClr val="bg1"/>
                </a:solidFill>
                <a:effectLst>
                  <a:outerShdw blurRad="50800" dist="50800" dir="5400000" algn="ctr" rotWithShape="0">
                    <a:schemeClr val="tx1"/>
                  </a:outerShdw>
                </a:effectLst>
              </a:rPr>
              <a:t>Figurski</a:t>
            </a:r>
            <a:r>
              <a:rPr lang="en-US" sz="2400" dirty="0">
                <a:solidFill>
                  <a:schemeClr val="bg1"/>
                </a:solidFill>
                <a:effectLst>
                  <a:outerShdw blurRad="50800" dist="50800" dir="5400000" algn="ctr" rotWithShape="0">
                    <a:schemeClr val="tx1"/>
                  </a:outerShdw>
                </a:effectLst>
              </a:rPr>
              <a:t>, Kelly Benoit-Bird, Brett Hobson</a:t>
            </a:r>
          </a:p>
          <a:p>
            <a:pPr algn="ctr"/>
            <a:r>
              <a:rPr lang="en-US" sz="2400" dirty="0">
                <a:solidFill>
                  <a:schemeClr val="bg1"/>
                </a:solidFill>
                <a:effectLst>
                  <a:outerShdw blurRad="50800" dist="50800" dir="5400000" algn="ctr" rotWithShape="0">
                    <a:schemeClr val="tx1"/>
                  </a:outerShdw>
                </a:effectLst>
              </a:rPr>
              <a:t>George Stern, Aaron Schnittger, Brent Roman, Dennis </a:t>
            </a:r>
            <a:r>
              <a:rPr lang="en-US" sz="2400" dirty="0" err="1">
                <a:solidFill>
                  <a:schemeClr val="bg1"/>
                </a:solidFill>
                <a:effectLst>
                  <a:outerShdw blurRad="50800" dist="50800" dir="5400000" algn="ctr" rotWithShape="0">
                    <a:schemeClr val="tx1"/>
                  </a:outerShdw>
                </a:effectLst>
              </a:rPr>
              <a:t>Klimov</a:t>
            </a:r>
            <a:endParaRPr lang="en-US" sz="2400" dirty="0">
              <a:solidFill>
                <a:schemeClr val="bg1"/>
              </a:solidFill>
              <a:effectLst>
                <a:outerShdw blurRad="50800" dist="50800" dir="5400000" algn="ctr" rotWithShape="0">
                  <a:schemeClr val="tx1"/>
                </a:outerShdw>
              </a:effectLst>
            </a:endParaRPr>
          </a:p>
          <a:p>
            <a:pPr algn="ctr"/>
            <a:r>
              <a:rPr lang="en-US" sz="2400" dirty="0">
                <a:solidFill>
                  <a:schemeClr val="bg1"/>
                </a:solidFill>
                <a:effectLst>
                  <a:outerShdw blurRad="50800" dist="50800" dir="5400000" algn="ctr" rotWithShape="0">
                    <a:schemeClr val="tx1"/>
                  </a:outerShdw>
                </a:effectLst>
              </a:rPr>
              <a:t>Lonny </a:t>
            </a:r>
            <a:r>
              <a:rPr lang="en-US" sz="2400" dirty="0" err="1">
                <a:solidFill>
                  <a:schemeClr val="bg1"/>
                </a:solidFill>
                <a:effectLst>
                  <a:outerShdw blurRad="50800" dist="50800" dir="5400000" algn="ctr" rotWithShape="0">
                    <a:schemeClr val="tx1"/>
                  </a:outerShdw>
                </a:effectLst>
              </a:rPr>
              <a:t>Lundsten</a:t>
            </a:r>
            <a:r>
              <a:rPr lang="en-US" sz="2400" dirty="0">
                <a:solidFill>
                  <a:schemeClr val="bg1"/>
                </a:solidFill>
                <a:effectLst>
                  <a:outerShdw blurRad="50800" dist="50800" dir="5400000" algn="ctr" rotWithShape="0">
                    <a:schemeClr val="tx1"/>
                  </a:outerShdw>
                </a:effectLst>
              </a:rPr>
              <a:t> and Brian </a:t>
            </a:r>
            <a:r>
              <a:rPr lang="en-US" sz="2400" dirty="0" err="1">
                <a:solidFill>
                  <a:schemeClr val="bg1"/>
                </a:solidFill>
                <a:effectLst>
                  <a:outerShdw blurRad="50800" dist="50800" dir="5400000" algn="ctr" rotWithShape="0">
                    <a:schemeClr val="tx1"/>
                  </a:outerShdw>
                </a:effectLst>
              </a:rPr>
              <a:t>Schlining</a:t>
            </a:r>
            <a:endParaRPr lang="en-US" sz="2400" dirty="0">
              <a:solidFill>
                <a:schemeClr val="bg1"/>
              </a:solidFill>
              <a:effectLst>
                <a:outerShdw blurRad="50800" dist="50800" dir="5400000" algn="ctr" rotWithShape="0">
                  <a:schemeClr val="tx1"/>
                </a:outerShdw>
              </a:effectLst>
            </a:endParaRPr>
          </a:p>
        </p:txBody>
      </p:sp>
    </p:spTree>
    <p:extLst>
      <p:ext uri="{BB962C8B-B14F-4D97-AF65-F5344CB8AC3E}">
        <p14:creationId xmlns:p14="http://schemas.microsoft.com/office/powerpoint/2010/main" val="4119903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61B29-322E-534E-A86E-F0F82B132C7F}"/>
              </a:ext>
            </a:extLst>
          </p:cNvPr>
          <p:cNvSpPr>
            <a:spLocks noGrp="1"/>
          </p:cNvSpPr>
          <p:nvPr>
            <p:ph type="title"/>
          </p:nvPr>
        </p:nvSpPr>
        <p:spPr/>
        <p:txBody>
          <a:bodyPr/>
          <a:lstStyle/>
          <a:p>
            <a:pPr algn="ctr"/>
            <a:r>
              <a:rPr lang="en-US" dirty="0"/>
              <a:t>Predators</a:t>
            </a:r>
          </a:p>
        </p:txBody>
      </p:sp>
      <p:pic>
        <p:nvPicPr>
          <p:cNvPr id="5" name="Picture 4">
            <a:extLst>
              <a:ext uri="{FF2B5EF4-FFF2-40B4-BE49-F238E27FC236}">
                <a16:creationId xmlns:a16="http://schemas.microsoft.com/office/drawing/2014/main" id="{6880AE5E-CD52-6445-98C1-028AAF13801C}"/>
              </a:ext>
            </a:extLst>
          </p:cNvPr>
          <p:cNvPicPr>
            <a:picLocks noChangeAspect="1"/>
          </p:cNvPicPr>
          <p:nvPr/>
        </p:nvPicPr>
        <p:blipFill>
          <a:blip r:embed="rId3"/>
          <a:stretch>
            <a:fillRect/>
          </a:stretch>
        </p:blipFill>
        <p:spPr>
          <a:xfrm>
            <a:off x="558799" y="2662518"/>
            <a:ext cx="3100235" cy="3927662"/>
          </a:xfrm>
          <a:prstGeom prst="rect">
            <a:avLst/>
          </a:prstGeom>
        </p:spPr>
      </p:pic>
      <p:sp>
        <p:nvSpPr>
          <p:cNvPr id="6" name="TextBox 5">
            <a:extLst>
              <a:ext uri="{FF2B5EF4-FFF2-40B4-BE49-F238E27FC236}">
                <a16:creationId xmlns:a16="http://schemas.microsoft.com/office/drawing/2014/main" id="{E045AACD-E17C-4C42-AA7E-807924DDBD9D}"/>
              </a:ext>
            </a:extLst>
          </p:cNvPr>
          <p:cNvSpPr txBox="1"/>
          <p:nvPr/>
        </p:nvSpPr>
        <p:spPr>
          <a:xfrm>
            <a:off x="402551" y="1732510"/>
            <a:ext cx="3412729" cy="800219"/>
          </a:xfrm>
          <a:prstGeom prst="rect">
            <a:avLst/>
          </a:prstGeom>
          <a:noFill/>
        </p:spPr>
        <p:txBody>
          <a:bodyPr wrap="none" rtlCol="0">
            <a:spAutoFit/>
          </a:bodyPr>
          <a:lstStyle/>
          <a:p>
            <a:r>
              <a:rPr lang="en-US" sz="2800" dirty="0"/>
              <a:t>Wolves in Yellowstone</a:t>
            </a:r>
          </a:p>
          <a:p>
            <a:pPr algn="ctr"/>
            <a:r>
              <a:rPr lang="en-US" dirty="0"/>
              <a:t>(Ripley et al. 2014)</a:t>
            </a:r>
          </a:p>
        </p:txBody>
      </p:sp>
      <p:pic>
        <p:nvPicPr>
          <p:cNvPr id="8" name="Picture 7">
            <a:extLst>
              <a:ext uri="{FF2B5EF4-FFF2-40B4-BE49-F238E27FC236}">
                <a16:creationId xmlns:a16="http://schemas.microsoft.com/office/drawing/2014/main" id="{BC3217A8-463D-9B44-955F-9E86B9096A0B}"/>
              </a:ext>
            </a:extLst>
          </p:cNvPr>
          <p:cNvPicPr>
            <a:picLocks noChangeAspect="1"/>
          </p:cNvPicPr>
          <p:nvPr/>
        </p:nvPicPr>
        <p:blipFill>
          <a:blip r:embed="rId4"/>
          <a:stretch>
            <a:fillRect/>
          </a:stretch>
        </p:blipFill>
        <p:spPr>
          <a:xfrm>
            <a:off x="8217075" y="2272553"/>
            <a:ext cx="3416126" cy="4385897"/>
          </a:xfrm>
          <a:prstGeom prst="rect">
            <a:avLst/>
          </a:prstGeom>
        </p:spPr>
      </p:pic>
      <p:sp>
        <p:nvSpPr>
          <p:cNvPr id="9" name="TextBox 8">
            <a:extLst>
              <a:ext uri="{FF2B5EF4-FFF2-40B4-BE49-F238E27FC236}">
                <a16:creationId xmlns:a16="http://schemas.microsoft.com/office/drawing/2014/main" id="{73535CA0-DF0A-8A41-8732-27BCDEEC20AD}"/>
              </a:ext>
            </a:extLst>
          </p:cNvPr>
          <p:cNvSpPr txBox="1"/>
          <p:nvPr/>
        </p:nvSpPr>
        <p:spPr>
          <a:xfrm>
            <a:off x="9149698" y="1690688"/>
            <a:ext cx="1843903" cy="800219"/>
          </a:xfrm>
          <a:prstGeom prst="rect">
            <a:avLst/>
          </a:prstGeom>
          <a:noFill/>
        </p:spPr>
        <p:txBody>
          <a:bodyPr wrap="none" rtlCol="0">
            <a:spAutoFit/>
          </a:bodyPr>
          <a:lstStyle/>
          <a:p>
            <a:r>
              <a:rPr lang="en-US" sz="2800" dirty="0"/>
              <a:t>Sea Otters</a:t>
            </a:r>
          </a:p>
          <a:p>
            <a:r>
              <a:rPr lang="en-US" dirty="0"/>
              <a:t>(Estes et al. 1998)</a:t>
            </a:r>
          </a:p>
        </p:txBody>
      </p:sp>
      <p:pic>
        <p:nvPicPr>
          <p:cNvPr id="11" name="Picture 10">
            <a:extLst>
              <a:ext uri="{FF2B5EF4-FFF2-40B4-BE49-F238E27FC236}">
                <a16:creationId xmlns:a16="http://schemas.microsoft.com/office/drawing/2014/main" id="{4A57F897-4665-344D-A16E-63F1DEBF1B65}"/>
              </a:ext>
            </a:extLst>
          </p:cNvPr>
          <p:cNvPicPr>
            <a:picLocks noChangeAspect="1"/>
          </p:cNvPicPr>
          <p:nvPr/>
        </p:nvPicPr>
        <p:blipFill>
          <a:blip r:embed="rId5"/>
          <a:stretch>
            <a:fillRect/>
          </a:stretch>
        </p:blipFill>
        <p:spPr>
          <a:xfrm>
            <a:off x="3689641" y="2721349"/>
            <a:ext cx="2138564" cy="1603923"/>
          </a:xfrm>
          <a:prstGeom prst="rect">
            <a:avLst/>
          </a:prstGeom>
        </p:spPr>
      </p:pic>
      <p:pic>
        <p:nvPicPr>
          <p:cNvPr id="13" name="Picture 12">
            <a:extLst>
              <a:ext uri="{FF2B5EF4-FFF2-40B4-BE49-F238E27FC236}">
                <a16:creationId xmlns:a16="http://schemas.microsoft.com/office/drawing/2014/main" id="{13CD3BB6-1C87-504B-BBD2-C15555913D5E}"/>
              </a:ext>
            </a:extLst>
          </p:cNvPr>
          <p:cNvPicPr>
            <a:picLocks noChangeAspect="1"/>
          </p:cNvPicPr>
          <p:nvPr/>
        </p:nvPicPr>
        <p:blipFill rotWithShape="1">
          <a:blip r:embed="rId6"/>
          <a:srcRect r="24832"/>
          <a:stretch/>
        </p:blipFill>
        <p:spPr>
          <a:xfrm>
            <a:off x="6047904" y="2721348"/>
            <a:ext cx="2138564" cy="1603923"/>
          </a:xfrm>
          <a:prstGeom prst="rect">
            <a:avLst/>
          </a:prstGeom>
        </p:spPr>
      </p:pic>
      <p:sp>
        <p:nvSpPr>
          <p:cNvPr id="3" name="TextBox 2">
            <a:extLst>
              <a:ext uri="{FF2B5EF4-FFF2-40B4-BE49-F238E27FC236}">
                <a16:creationId xmlns:a16="http://schemas.microsoft.com/office/drawing/2014/main" id="{EB7D2D35-994D-FA4F-4239-C1DEBDD49758}"/>
              </a:ext>
            </a:extLst>
          </p:cNvPr>
          <p:cNvSpPr txBox="1"/>
          <p:nvPr/>
        </p:nvSpPr>
        <p:spPr>
          <a:xfrm>
            <a:off x="4041759" y="4986599"/>
            <a:ext cx="3948838" cy="369332"/>
          </a:xfrm>
          <a:prstGeom prst="rect">
            <a:avLst/>
          </a:prstGeom>
          <a:noFill/>
        </p:spPr>
        <p:txBody>
          <a:bodyPr wrap="none" rtlCol="0">
            <a:spAutoFit/>
          </a:bodyPr>
          <a:lstStyle/>
          <a:p>
            <a:r>
              <a:rPr lang="en-US" dirty="0"/>
              <a:t>Ecologically and Economically Important</a:t>
            </a:r>
          </a:p>
        </p:txBody>
      </p:sp>
    </p:spTree>
    <p:extLst>
      <p:ext uri="{BB962C8B-B14F-4D97-AF65-F5344CB8AC3E}">
        <p14:creationId xmlns:p14="http://schemas.microsoft.com/office/powerpoint/2010/main" val="1380962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4F04BEB-D1B9-074D-8B3D-A7DA316FAEC3}"/>
              </a:ext>
            </a:extLst>
          </p:cNvPr>
          <p:cNvGrpSpPr/>
          <p:nvPr/>
        </p:nvGrpSpPr>
        <p:grpSpPr>
          <a:xfrm>
            <a:off x="3877028" y="2731911"/>
            <a:ext cx="4121855" cy="4126089"/>
            <a:chOff x="3888317" y="3070224"/>
            <a:chExt cx="4121855" cy="4126089"/>
          </a:xfrm>
        </p:grpSpPr>
        <p:pic>
          <p:nvPicPr>
            <p:cNvPr id="5" name="Picture 4">
              <a:extLst>
                <a:ext uri="{FF2B5EF4-FFF2-40B4-BE49-F238E27FC236}">
                  <a16:creationId xmlns:a16="http://schemas.microsoft.com/office/drawing/2014/main" id="{A85AA3C4-5C50-FD49-AEA8-C652FB627CB6}"/>
                </a:ext>
              </a:extLst>
            </p:cNvPr>
            <p:cNvPicPr>
              <a:picLocks noChangeAspect="1"/>
            </p:cNvPicPr>
            <p:nvPr/>
          </p:nvPicPr>
          <p:blipFill>
            <a:blip r:embed="rId2"/>
            <a:stretch>
              <a:fillRect/>
            </a:stretch>
          </p:blipFill>
          <p:spPr>
            <a:xfrm>
              <a:off x="4577645" y="3761669"/>
              <a:ext cx="2743200" cy="2743200"/>
            </a:xfrm>
            <a:prstGeom prst="rect">
              <a:avLst/>
            </a:prstGeom>
          </p:spPr>
        </p:pic>
        <p:sp>
          <p:nvSpPr>
            <p:cNvPr id="6" name="Donut 5">
              <a:extLst>
                <a:ext uri="{FF2B5EF4-FFF2-40B4-BE49-F238E27FC236}">
                  <a16:creationId xmlns:a16="http://schemas.microsoft.com/office/drawing/2014/main" id="{7F225548-D382-DA4A-B83A-C6F4D9EB002B}"/>
                </a:ext>
              </a:extLst>
            </p:cNvPr>
            <p:cNvSpPr/>
            <p:nvPr/>
          </p:nvSpPr>
          <p:spPr>
            <a:xfrm>
              <a:off x="3888317" y="3070224"/>
              <a:ext cx="4121855" cy="4126089"/>
            </a:xfrm>
            <a:prstGeom prst="donut">
              <a:avLst>
                <a:gd name="adj" fmla="val 217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 name="Title 1">
            <a:extLst>
              <a:ext uri="{FF2B5EF4-FFF2-40B4-BE49-F238E27FC236}">
                <a16:creationId xmlns:a16="http://schemas.microsoft.com/office/drawing/2014/main" id="{C1A6B9EB-3FDD-6241-8976-58BF2D51554E}"/>
              </a:ext>
            </a:extLst>
          </p:cNvPr>
          <p:cNvSpPr>
            <a:spLocks noGrp="1"/>
          </p:cNvSpPr>
          <p:nvPr>
            <p:ph type="title"/>
          </p:nvPr>
        </p:nvSpPr>
        <p:spPr/>
        <p:txBody>
          <a:bodyPr/>
          <a:lstStyle/>
          <a:p>
            <a:pPr algn="ctr"/>
            <a:r>
              <a:rPr lang="en-US" dirty="0"/>
              <a:t>Question</a:t>
            </a:r>
          </a:p>
        </p:txBody>
      </p:sp>
      <p:sp>
        <p:nvSpPr>
          <p:cNvPr id="3" name="Content Placeholder 2">
            <a:extLst>
              <a:ext uri="{FF2B5EF4-FFF2-40B4-BE49-F238E27FC236}">
                <a16:creationId xmlns:a16="http://schemas.microsoft.com/office/drawing/2014/main" id="{49D49D42-87E2-5142-B992-75EC0E1E966A}"/>
              </a:ext>
            </a:extLst>
          </p:cNvPr>
          <p:cNvSpPr>
            <a:spLocks noGrp="1"/>
          </p:cNvSpPr>
          <p:nvPr>
            <p:ph idx="1"/>
          </p:nvPr>
        </p:nvSpPr>
        <p:spPr>
          <a:xfrm>
            <a:off x="838200" y="727076"/>
            <a:ext cx="10515600" cy="4351338"/>
          </a:xfrm>
        </p:spPr>
        <p:txBody>
          <a:bodyPr>
            <a:normAutofit/>
          </a:bodyPr>
          <a:lstStyle/>
          <a:p>
            <a:pPr>
              <a:buFontTx/>
              <a:buChar char="-"/>
            </a:pPr>
            <a:endParaRPr lang="en-US" dirty="0"/>
          </a:p>
          <a:p>
            <a:pPr marL="0" indent="0">
              <a:buNone/>
            </a:pPr>
            <a:endParaRPr lang="en-US" dirty="0"/>
          </a:p>
          <a:p>
            <a:pPr marL="0" indent="0">
              <a:buNone/>
            </a:pPr>
            <a:r>
              <a:rPr lang="en-US" i="1" dirty="0">
                <a:solidFill>
                  <a:srgbClr val="000000"/>
                </a:solidFill>
                <a:effectLst/>
                <a:ea typeface="Times New Roman" panose="02020603050405020304" pitchFamily="18" charset="0"/>
              </a:rPr>
              <a:t>How can we find rare, diffuse, highly mobile and evasive species in a vast ocean and still sample at a fine enough resolution to understand the factors that underpin their ecology?</a:t>
            </a:r>
            <a:r>
              <a:rPr lang="en-US" dirty="0">
                <a:effectLst/>
              </a:rPr>
              <a:t> </a:t>
            </a:r>
            <a:endParaRPr lang="en-US" dirty="0"/>
          </a:p>
        </p:txBody>
      </p:sp>
    </p:spTree>
    <p:extLst>
      <p:ext uri="{BB962C8B-B14F-4D97-AF65-F5344CB8AC3E}">
        <p14:creationId xmlns:p14="http://schemas.microsoft.com/office/powerpoint/2010/main" val="530688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DE2538-5DD9-EF9F-BB39-11ACB4AAD0BE}"/>
              </a:ext>
            </a:extLst>
          </p:cNvPr>
          <p:cNvPicPr>
            <a:picLocks noChangeAspect="1"/>
          </p:cNvPicPr>
          <p:nvPr/>
        </p:nvPicPr>
        <p:blipFill>
          <a:blip r:embed="rId3"/>
          <a:stretch>
            <a:fillRect/>
          </a:stretch>
        </p:blipFill>
        <p:spPr>
          <a:xfrm>
            <a:off x="6418245" y="1349695"/>
            <a:ext cx="5764998" cy="3153945"/>
          </a:xfrm>
          <a:prstGeom prst="rect">
            <a:avLst/>
          </a:prstGeom>
        </p:spPr>
      </p:pic>
      <p:sp>
        <p:nvSpPr>
          <p:cNvPr id="2" name="Title 1">
            <a:extLst>
              <a:ext uri="{FF2B5EF4-FFF2-40B4-BE49-F238E27FC236}">
                <a16:creationId xmlns:a16="http://schemas.microsoft.com/office/drawing/2014/main" id="{6A1E2064-867C-D14B-B483-210C3FF8B741}"/>
              </a:ext>
            </a:extLst>
          </p:cNvPr>
          <p:cNvSpPr>
            <a:spLocks noGrp="1"/>
          </p:cNvSpPr>
          <p:nvPr>
            <p:ph type="title"/>
          </p:nvPr>
        </p:nvSpPr>
        <p:spPr/>
        <p:txBody>
          <a:bodyPr/>
          <a:lstStyle/>
          <a:p>
            <a:pPr algn="ctr"/>
            <a:r>
              <a:rPr lang="en-US" dirty="0"/>
              <a:t>Approach</a:t>
            </a:r>
          </a:p>
        </p:txBody>
      </p:sp>
      <p:sp>
        <p:nvSpPr>
          <p:cNvPr id="3" name="Content Placeholder 2">
            <a:extLst>
              <a:ext uri="{FF2B5EF4-FFF2-40B4-BE49-F238E27FC236}">
                <a16:creationId xmlns:a16="http://schemas.microsoft.com/office/drawing/2014/main" id="{BFA131A5-E8F4-574A-9AD7-0E7C61E4996A}"/>
              </a:ext>
            </a:extLst>
          </p:cNvPr>
          <p:cNvSpPr>
            <a:spLocks noGrp="1"/>
          </p:cNvSpPr>
          <p:nvPr>
            <p:ph idx="1"/>
          </p:nvPr>
        </p:nvSpPr>
        <p:spPr>
          <a:xfrm>
            <a:off x="838200" y="1349695"/>
            <a:ext cx="5644425" cy="4351338"/>
          </a:xfrm>
        </p:spPr>
        <p:txBody>
          <a:bodyPr>
            <a:normAutofit/>
          </a:bodyPr>
          <a:lstStyle/>
          <a:p>
            <a:r>
              <a:rPr lang="en-US" dirty="0"/>
              <a:t>Piscivore</a:t>
            </a:r>
          </a:p>
          <a:p>
            <a:pPr lvl="1"/>
            <a:r>
              <a:rPr lang="en-US" dirty="0"/>
              <a:t>LRAUV with cameras</a:t>
            </a:r>
          </a:p>
          <a:p>
            <a:pPr lvl="1"/>
            <a:r>
              <a:rPr lang="en-US" dirty="0"/>
              <a:t>Lure to attract predators</a:t>
            </a:r>
          </a:p>
          <a:p>
            <a:pPr lvl="1"/>
            <a:r>
              <a:rPr lang="en-US" dirty="0"/>
              <a:t>Environmental sensors</a:t>
            </a:r>
          </a:p>
          <a:p>
            <a:pPr lvl="1"/>
            <a:endParaRPr lang="en-US" dirty="0"/>
          </a:p>
          <a:p>
            <a:r>
              <a:rPr lang="en-US" dirty="0"/>
              <a:t>Survey for predators and prey</a:t>
            </a:r>
          </a:p>
          <a:p>
            <a:r>
              <a:rPr lang="en-US" dirty="0"/>
              <a:t>Characterizing the habitat</a:t>
            </a:r>
          </a:p>
          <a:p>
            <a:pPr marL="0" indent="0">
              <a:buNone/>
            </a:pPr>
            <a:endParaRPr lang="en-US" dirty="0"/>
          </a:p>
        </p:txBody>
      </p:sp>
      <p:grpSp>
        <p:nvGrpSpPr>
          <p:cNvPr id="6" name="Group 5">
            <a:extLst>
              <a:ext uri="{FF2B5EF4-FFF2-40B4-BE49-F238E27FC236}">
                <a16:creationId xmlns:a16="http://schemas.microsoft.com/office/drawing/2014/main" id="{879942B4-57A7-D44F-B41C-C56771BAA898}"/>
              </a:ext>
            </a:extLst>
          </p:cNvPr>
          <p:cNvGrpSpPr/>
          <p:nvPr/>
        </p:nvGrpSpPr>
        <p:grpSpPr>
          <a:xfrm>
            <a:off x="541047" y="5226099"/>
            <a:ext cx="6007394" cy="615204"/>
            <a:chOff x="0" y="0"/>
            <a:chExt cx="6650718" cy="827444"/>
          </a:xfrm>
        </p:grpSpPr>
        <p:sp>
          <p:nvSpPr>
            <p:cNvPr id="7" name="Oval 6">
              <a:extLst>
                <a:ext uri="{FF2B5EF4-FFF2-40B4-BE49-F238E27FC236}">
                  <a16:creationId xmlns:a16="http://schemas.microsoft.com/office/drawing/2014/main" id="{78902150-FD40-4345-B9F9-9DCAF1109F2B}"/>
                </a:ext>
              </a:extLst>
            </p:cNvPr>
            <p:cNvSpPr/>
            <p:nvPr/>
          </p:nvSpPr>
          <p:spPr>
            <a:xfrm>
              <a:off x="0" y="42027"/>
              <a:ext cx="3955551" cy="678095"/>
            </a:xfrm>
            <a:prstGeom prst="ellipse">
              <a:avLst/>
            </a:prstGeom>
            <a:solidFill>
              <a:srgbClr val="FF5A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8" name="Rectangle 7">
              <a:extLst>
                <a:ext uri="{FF2B5EF4-FFF2-40B4-BE49-F238E27FC236}">
                  <a16:creationId xmlns:a16="http://schemas.microsoft.com/office/drawing/2014/main" id="{98D6C151-9D5D-7048-8445-B4D183ACFCC8}"/>
                </a:ext>
              </a:extLst>
            </p:cNvPr>
            <p:cNvSpPr/>
            <p:nvPr/>
          </p:nvSpPr>
          <p:spPr>
            <a:xfrm>
              <a:off x="3832261" y="144768"/>
              <a:ext cx="246580" cy="472611"/>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9" name="Rectangle 8">
              <a:extLst>
                <a:ext uri="{FF2B5EF4-FFF2-40B4-BE49-F238E27FC236}">
                  <a16:creationId xmlns:a16="http://schemas.microsoft.com/office/drawing/2014/main" id="{715B0B84-A113-6E4C-8106-47C78ED56FAF}"/>
                </a:ext>
              </a:extLst>
            </p:cNvPr>
            <p:cNvSpPr/>
            <p:nvPr/>
          </p:nvSpPr>
          <p:spPr>
            <a:xfrm>
              <a:off x="3236360" y="113945"/>
              <a:ext cx="45719" cy="55480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0" name="Rectangle 9">
              <a:extLst>
                <a:ext uri="{FF2B5EF4-FFF2-40B4-BE49-F238E27FC236}">
                  <a16:creationId xmlns:a16="http://schemas.microsoft.com/office/drawing/2014/main" id="{ADA3D716-831F-1C45-9DA8-1DB6E807FACF}"/>
                </a:ext>
              </a:extLst>
            </p:cNvPr>
            <p:cNvSpPr/>
            <p:nvPr/>
          </p:nvSpPr>
          <p:spPr>
            <a:xfrm>
              <a:off x="3282079" y="360524"/>
              <a:ext cx="2640459" cy="45719"/>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1" name="Rectangle 10">
              <a:extLst>
                <a:ext uri="{FF2B5EF4-FFF2-40B4-BE49-F238E27FC236}">
                  <a16:creationId xmlns:a16="http://schemas.microsoft.com/office/drawing/2014/main" id="{FDDA0CC7-BDB9-584D-9698-8DC574CA7F91}"/>
                </a:ext>
              </a:extLst>
            </p:cNvPr>
            <p:cNvSpPr/>
            <p:nvPr/>
          </p:nvSpPr>
          <p:spPr>
            <a:xfrm>
              <a:off x="5922538" y="298880"/>
              <a:ext cx="262505" cy="16438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2" name="Block Arc 11">
              <a:extLst>
                <a:ext uri="{FF2B5EF4-FFF2-40B4-BE49-F238E27FC236}">
                  <a16:creationId xmlns:a16="http://schemas.microsoft.com/office/drawing/2014/main" id="{461DEE86-1DFD-A14E-A37F-DD851A6D918A}"/>
                </a:ext>
              </a:extLst>
            </p:cNvPr>
            <p:cNvSpPr/>
            <p:nvPr/>
          </p:nvSpPr>
          <p:spPr>
            <a:xfrm rot="5400000">
              <a:off x="6102853" y="298883"/>
              <a:ext cx="184935" cy="184939"/>
            </a:xfrm>
            <a:prstGeom prst="blockArc">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3" name="Lightning Bolt 12">
              <a:extLst>
                <a:ext uri="{FF2B5EF4-FFF2-40B4-BE49-F238E27FC236}">
                  <a16:creationId xmlns:a16="http://schemas.microsoft.com/office/drawing/2014/main" id="{8A08E128-8FE7-FA4A-ABE9-4DEFEF99A160}"/>
                </a:ext>
              </a:extLst>
            </p:cNvPr>
            <p:cNvSpPr/>
            <p:nvPr/>
          </p:nvSpPr>
          <p:spPr>
            <a:xfrm>
              <a:off x="6185043" y="580309"/>
              <a:ext cx="373014" cy="247135"/>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4" name="Lightning Bolt 13">
              <a:extLst>
                <a:ext uri="{FF2B5EF4-FFF2-40B4-BE49-F238E27FC236}">
                  <a16:creationId xmlns:a16="http://schemas.microsoft.com/office/drawing/2014/main" id="{2D7EC08E-CFB5-1648-84D1-5AE2C888C572}"/>
                </a:ext>
              </a:extLst>
            </p:cNvPr>
            <p:cNvSpPr/>
            <p:nvPr/>
          </p:nvSpPr>
          <p:spPr>
            <a:xfrm rot="11465355" flipH="1">
              <a:off x="6234198" y="0"/>
              <a:ext cx="416520" cy="261475"/>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grpSp>
      <p:sp>
        <p:nvSpPr>
          <p:cNvPr id="22" name="Moon 21">
            <a:extLst>
              <a:ext uri="{FF2B5EF4-FFF2-40B4-BE49-F238E27FC236}">
                <a16:creationId xmlns:a16="http://schemas.microsoft.com/office/drawing/2014/main" id="{5E7D9BE1-831E-2A43-8B7E-1AE98869A52D}"/>
              </a:ext>
            </a:extLst>
          </p:cNvPr>
          <p:cNvSpPr/>
          <p:nvPr/>
        </p:nvSpPr>
        <p:spPr>
          <a:xfrm rot="10800000">
            <a:off x="7958801" y="5133162"/>
            <a:ext cx="89941" cy="869430"/>
          </a:xfrm>
          <a:prstGeom prst="mo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Moon 22">
            <a:extLst>
              <a:ext uri="{FF2B5EF4-FFF2-40B4-BE49-F238E27FC236}">
                <a16:creationId xmlns:a16="http://schemas.microsoft.com/office/drawing/2014/main" id="{006766D7-9F4F-3E47-BA7F-FD31CA0D443A}"/>
              </a:ext>
            </a:extLst>
          </p:cNvPr>
          <p:cNvSpPr/>
          <p:nvPr/>
        </p:nvSpPr>
        <p:spPr>
          <a:xfrm rot="10800000">
            <a:off x="8396428" y="4768629"/>
            <a:ext cx="143606" cy="1709894"/>
          </a:xfrm>
          <a:prstGeom prst="mo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Moon 23">
            <a:extLst>
              <a:ext uri="{FF2B5EF4-FFF2-40B4-BE49-F238E27FC236}">
                <a16:creationId xmlns:a16="http://schemas.microsoft.com/office/drawing/2014/main" id="{3767718E-E00D-A145-98CD-3176CE043F8A}"/>
              </a:ext>
            </a:extLst>
          </p:cNvPr>
          <p:cNvSpPr/>
          <p:nvPr/>
        </p:nvSpPr>
        <p:spPr>
          <a:xfrm rot="10800000">
            <a:off x="8994427" y="4513794"/>
            <a:ext cx="192530" cy="2280639"/>
          </a:xfrm>
          <a:prstGeom prst="mo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Content Placeholder 4">
            <a:extLst>
              <a:ext uri="{FF2B5EF4-FFF2-40B4-BE49-F238E27FC236}">
                <a16:creationId xmlns:a16="http://schemas.microsoft.com/office/drawing/2014/main" id="{186A422E-F8DB-FA4D-882F-92B29618C65F}"/>
              </a:ext>
            </a:extLst>
          </p:cNvPr>
          <p:cNvPicPr>
            <a:picLocks noChangeAspect="1"/>
          </p:cNvPicPr>
          <p:nvPr/>
        </p:nvPicPr>
        <p:blipFill>
          <a:blip r:embed="rId4"/>
          <a:stretch>
            <a:fillRect/>
          </a:stretch>
        </p:blipFill>
        <p:spPr>
          <a:xfrm flipH="1">
            <a:off x="9342797" y="4951225"/>
            <a:ext cx="1423796" cy="481013"/>
          </a:xfrm>
          <a:prstGeom prst="rect">
            <a:avLst/>
          </a:prstGeom>
        </p:spPr>
      </p:pic>
      <p:pic>
        <p:nvPicPr>
          <p:cNvPr id="25" name="Content Placeholder 4">
            <a:extLst>
              <a:ext uri="{FF2B5EF4-FFF2-40B4-BE49-F238E27FC236}">
                <a16:creationId xmlns:a16="http://schemas.microsoft.com/office/drawing/2014/main" id="{364D0B0C-61CC-F24F-B6E8-B80C2DD7C3D9}"/>
              </a:ext>
            </a:extLst>
          </p:cNvPr>
          <p:cNvPicPr>
            <a:picLocks noChangeAspect="1"/>
          </p:cNvPicPr>
          <p:nvPr/>
        </p:nvPicPr>
        <p:blipFill>
          <a:blip r:embed="rId4"/>
          <a:stretch>
            <a:fillRect/>
          </a:stretch>
        </p:blipFill>
        <p:spPr>
          <a:xfrm flipH="1">
            <a:off x="6782082" y="5413607"/>
            <a:ext cx="1423796" cy="481013"/>
          </a:xfrm>
          <a:prstGeom prst="rect">
            <a:avLst/>
          </a:prstGeom>
        </p:spPr>
      </p:pic>
      <p:sp>
        <p:nvSpPr>
          <p:cNvPr id="5" name="Can 4">
            <a:extLst>
              <a:ext uri="{FF2B5EF4-FFF2-40B4-BE49-F238E27FC236}">
                <a16:creationId xmlns:a16="http://schemas.microsoft.com/office/drawing/2014/main" id="{EBC9B0EB-9BD5-2574-694D-BBF85767345D}"/>
              </a:ext>
            </a:extLst>
          </p:cNvPr>
          <p:cNvSpPr/>
          <p:nvPr/>
        </p:nvSpPr>
        <p:spPr>
          <a:xfrm rot="16200000">
            <a:off x="449478" y="5378180"/>
            <a:ext cx="167265" cy="262493"/>
          </a:xfrm>
          <a:prstGeom prst="can">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14C908CB-B5FF-BC9B-D4C1-3AAE842240AA}"/>
              </a:ext>
            </a:extLst>
          </p:cNvPr>
          <p:cNvCxnSpPr/>
          <p:nvPr/>
        </p:nvCxnSpPr>
        <p:spPr>
          <a:xfrm>
            <a:off x="6127811" y="5448162"/>
            <a:ext cx="57393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59C7764C-02AF-A97C-0CFA-FA6FA2921D1B}"/>
              </a:ext>
            </a:extLst>
          </p:cNvPr>
          <p:cNvSpPr/>
          <p:nvPr/>
        </p:nvSpPr>
        <p:spPr>
          <a:xfrm>
            <a:off x="6673175" y="5421227"/>
            <a:ext cx="122309" cy="45719"/>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1092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DF159-39CE-C825-1373-04BF7E76BA53}"/>
              </a:ext>
            </a:extLst>
          </p:cNvPr>
          <p:cNvSpPr>
            <a:spLocks noGrp="1"/>
          </p:cNvSpPr>
          <p:nvPr>
            <p:ph type="title"/>
          </p:nvPr>
        </p:nvSpPr>
        <p:spPr/>
        <p:txBody>
          <a:bodyPr/>
          <a:lstStyle/>
          <a:p>
            <a:r>
              <a:rPr lang="en-US" dirty="0"/>
              <a:t>Example Piscivore Sampling</a:t>
            </a:r>
          </a:p>
        </p:txBody>
      </p:sp>
      <p:sp>
        <p:nvSpPr>
          <p:cNvPr id="3" name="Content Placeholder 2">
            <a:extLst>
              <a:ext uri="{FF2B5EF4-FFF2-40B4-BE49-F238E27FC236}">
                <a16:creationId xmlns:a16="http://schemas.microsoft.com/office/drawing/2014/main" id="{D680904B-0DF9-53FF-1882-86AA91CC738B}"/>
              </a:ext>
            </a:extLst>
          </p:cNvPr>
          <p:cNvSpPr>
            <a:spLocks noGrp="1"/>
          </p:cNvSpPr>
          <p:nvPr>
            <p:ph idx="1"/>
          </p:nvPr>
        </p:nvSpPr>
        <p:spPr>
          <a:xfrm>
            <a:off x="838200" y="1825625"/>
            <a:ext cx="6411686" cy="4074432"/>
          </a:xfrm>
        </p:spPr>
        <p:txBody>
          <a:bodyPr>
            <a:normAutofit fontScale="85000" lnSpcReduction="10000"/>
          </a:bodyPr>
          <a:lstStyle/>
          <a:p>
            <a:r>
              <a:rPr lang="en-US" dirty="0"/>
              <a:t>Monitoring</a:t>
            </a:r>
          </a:p>
          <a:p>
            <a:pPr lvl="1"/>
            <a:r>
              <a:rPr lang="en-US" dirty="0"/>
              <a:t>Regular surveys to track changes in species composition </a:t>
            </a:r>
          </a:p>
          <a:p>
            <a:r>
              <a:rPr lang="en-US" dirty="0"/>
              <a:t>Complementary Tool</a:t>
            </a:r>
          </a:p>
          <a:p>
            <a:pPr lvl="1"/>
            <a:r>
              <a:rPr lang="en-US" dirty="0"/>
              <a:t>Piscivore targets species that are not sampled easily</a:t>
            </a:r>
          </a:p>
          <a:p>
            <a:pPr lvl="1"/>
            <a:r>
              <a:rPr lang="en-US" dirty="0"/>
              <a:t>Bio-acoustics, trawl surveys, and eDNA</a:t>
            </a:r>
          </a:p>
          <a:p>
            <a:pPr lvl="1"/>
            <a:r>
              <a:rPr lang="en-US" dirty="0"/>
              <a:t>Ground-truthing</a:t>
            </a:r>
          </a:p>
          <a:p>
            <a:r>
              <a:rPr lang="en-US" dirty="0"/>
              <a:t>Exploratory</a:t>
            </a:r>
          </a:p>
          <a:p>
            <a:pPr lvl="1"/>
            <a:r>
              <a:rPr lang="en-US" dirty="0"/>
              <a:t>Look for rare species</a:t>
            </a:r>
          </a:p>
          <a:p>
            <a:r>
              <a:rPr lang="en-US" dirty="0"/>
              <a:t>Targeted</a:t>
            </a:r>
          </a:p>
          <a:p>
            <a:pPr lvl="1"/>
            <a:r>
              <a:rPr lang="en-US" dirty="0"/>
              <a:t>Studies on a targeted species (e.g., habitat assessment)</a:t>
            </a:r>
          </a:p>
          <a:p>
            <a:pPr lvl="1"/>
            <a:endParaRPr lang="en-US" dirty="0"/>
          </a:p>
          <a:p>
            <a:pPr lvl="1"/>
            <a:endParaRPr lang="en-US" dirty="0"/>
          </a:p>
        </p:txBody>
      </p:sp>
      <p:pic>
        <p:nvPicPr>
          <p:cNvPr id="5" name="Picture 4">
            <a:extLst>
              <a:ext uri="{FF2B5EF4-FFF2-40B4-BE49-F238E27FC236}">
                <a16:creationId xmlns:a16="http://schemas.microsoft.com/office/drawing/2014/main" id="{2F6FFB4D-47D7-C61A-0A19-BB6DA4134A6D}"/>
              </a:ext>
            </a:extLst>
          </p:cNvPr>
          <p:cNvPicPr>
            <a:picLocks noChangeAspect="1"/>
          </p:cNvPicPr>
          <p:nvPr/>
        </p:nvPicPr>
        <p:blipFill>
          <a:blip r:embed="rId2"/>
          <a:stretch>
            <a:fillRect/>
          </a:stretch>
        </p:blipFill>
        <p:spPr>
          <a:xfrm>
            <a:off x="7409543" y="1541461"/>
            <a:ext cx="4552647" cy="2560864"/>
          </a:xfrm>
          <a:prstGeom prst="rect">
            <a:avLst/>
          </a:prstGeom>
        </p:spPr>
      </p:pic>
      <p:pic>
        <p:nvPicPr>
          <p:cNvPr id="7" name="Picture 6">
            <a:extLst>
              <a:ext uri="{FF2B5EF4-FFF2-40B4-BE49-F238E27FC236}">
                <a16:creationId xmlns:a16="http://schemas.microsoft.com/office/drawing/2014/main" id="{05FB78B9-91A0-2F49-F0A9-9E0D489C4F94}"/>
              </a:ext>
            </a:extLst>
          </p:cNvPr>
          <p:cNvPicPr>
            <a:picLocks noChangeAspect="1"/>
          </p:cNvPicPr>
          <p:nvPr/>
        </p:nvPicPr>
        <p:blipFill>
          <a:blip r:embed="rId3"/>
          <a:stretch>
            <a:fillRect/>
          </a:stretch>
        </p:blipFill>
        <p:spPr>
          <a:xfrm>
            <a:off x="7409543" y="4102325"/>
            <a:ext cx="4552646" cy="2564657"/>
          </a:xfrm>
          <a:prstGeom prst="rect">
            <a:avLst/>
          </a:prstGeom>
        </p:spPr>
      </p:pic>
    </p:spTree>
    <p:extLst>
      <p:ext uri="{BB962C8B-B14F-4D97-AF65-F5344CB8AC3E}">
        <p14:creationId xmlns:p14="http://schemas.microsoft.com/office/powerpoint/2010/main" val="2246233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31835F-D0DF-9FF1-E897-9D10AFCCFD11}"/>
              </a:ext>
            </a:extLst>
          </p:cNvPr>
          <p:cNvPicPr>
            <a:picLocks noChangeAspect="1"/>
          </p:cNvPicPr>
          <p:nvPr/>
        </p:nvPicPr>
        <p:blipFill>
          <a:blip r:embed="rId2"/>
          <a:stretch>
            <a:fillRect/>
          </a:stretch>
        </p:blipFill>
        <p:spPr>
          <a:xfrm>
            <a:off x="7011825" y="2307771"/>
            <a:ext cx="4064541" cy="4376057"/>
          </a:xfrm>
          <a:prstGeom prst="rect">
            <a:avLst/>
          </a:prstGeom>
        </p:spPr>
      </p:pic>
      <p:pic>
        <p:nvPicPr>
          <p:cNvPr id="7" name="Picture 6">
            <a:extLst>
              <a:ext uri="{FF2B5EF4-FFF2-40B4-BE49-F238E27FC236}">
                <a16:creationId xmlns:a16="http://schemas.microsoft.com/office/drawing/2014/main" id="{4EC9AAA6-C73F-DA55-81CF-B0A1CE05D386}"/>
              </a:ext>
            </a:extLst>
          </p:cNvPr>
          <p:cNvPicPr>
            <a:picLocks noChangeAspect="1"/>
          </p:cNvPicPr>
          <p:nvPr/>
        </p:nvPicPr>
        <p:blipFill>
          <a:blip r:embed="rId3"/>
          <a:stretch>
            <a:fillRect/>
          </a:stretch>
        </p:blipFill>
        <p:spPr>
          <a:xfrm>
            <a:off x="11182714" y="2307771"/>
            <a:ext cx="699498" cy="4376057"/>
          </a:xfrm>
          <a:prstGeom prst="rect">
            <a:avLst/>
          </a:prstGeom>
        </p:spPr>
      </p:pic>
      <p:sp>
        <p:nvSpPr>
          <p:cNvPr id="8" name="TextBox 7">
            <a:extLst>
              <a:ext uri="{FF2B5EF4-FFF2-40B4-BE49-F238E27FC236}">
                <a16:creationId xmlns:a16="http://schemas.microsoft.com/office/drawing/2014/main" id="{1AE4ABBA-4E2B-3B3F-9E25-B6907CF4DC19}"/>
              </a:ext>
            </a:extLst>
          </p:cNvPr>
          <p:cNvSpPr txBox="1"/>
          <p:nvPr/>
        </p:nvSpPr>
        <p:spPr>
          <a:xfrm>
            <a:off x="359229" y="395331"/>
            <a:ext cx="9283952" cy="769441"/>
          </a:xfrm>
          <a:prstGeom prst="rect">
            <a:avLst/>
          </a:prstGeom>
          <a:noFill/>
        </p:spPr>
        <p:txBody>
          <a:bodyPr wrap="none" rtlCol="0">
            <a:spAutoFit/>
          </a:bodyPr>
          <a:lstStyle/>
          <a:p>
            <a:r>
              <a:rPr lang="en-US" sz="4400" b="1" i="0" u="none" strike="noStrike" dirty="0">
                <a:solidFill>
                  <a:srgbClr val="000000"/>
                </a:solidFill>
                <a:effectLst/>
              </a:rPr>
              <a:t>Current Machine Learning Applications</a:t>
            </a:r>
            <a:endParaRPr lang="en-US" sz="4400" dirty="0"/>
          </a:p>
        </p:txBody>
      </p:sp>
      <p:sp>
        <p:nvSpPr>
          <p:cNvPr id="9" name="Content Placeholder 2">
            <a:extLst>
              <a:ext uri="{FF2B5EF4-FFF2-40B4-BE49-F238E27FC236}">
                <a16:creationId xmlns:a16="http://schemas.microsoft.com/office/drawing/2014/main" id="{1511BABC-4810-1984-A88E-384FAD632157}"/>
              </a:ext>
            </a:extLst>
          </p:cNvPr>
          <p:cNvSpPr txBox="1">
            <a:spLocks/>
          </p:cNvSpPr>
          <p:nvPr/>
        </p:nvSpPr>
        <p:spPr>
          <a:xfrm>
            <a:off x="838200" y="1825625"/>
            <a:ext cx="5366657"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dirty="0"/>
              <a:t>Post-processing</a:t>
            </a:r>
          </a:p>
          <a:p>
            <a:pPr marL="800100" lvl="1" indent="-342900" algn="l">
              <a:buFont typeface="Arial" panose="020B0604020202020204" pitchFamily="34" charset="0"/>
              <a:buChar char="•"/>
            </a:pPr>
            <a:r>
              <a:rPr lang="en-US" dirty="0"/>
              <a:t>VARS ingestion </a:t>
            </a:r>
          </a:p>
          <a:p>
            <a:pPr marL="800100" lvl="1" indent="-342900" algn="l">
              <a:buFont typeface="Arial" panose="020B0604020202020204" pitchFamily="34" charset="0"/>
              <a:buChar char="•"/>
            </a:pPr>
            <a:r>
              <a:rPr lang="en-US" dirty="0"/>
              <a:t>Lonny reviews ROIs within a couple days</a:t>
            </a:r>
          </a:p>
          <a:p>
            <a:pPr marL="800100" lvl="1" indent="-342900" algn="l">
              <a:buFont typeface="Arial" panose="020B0604020202020204" pitchFamily="34" charset="0"/>
              <a:buChar char="•"/>
            </a:pPr>
            <a:r>
              <a:rPr lang="en-US" dirty="0"/>
              <a:t>Posts results to Slack</a:t>
            </a:r>
          </a:p>
          <a:p>
            <a:pPr marL="800100" lvl="1" indent="-342900" algn="l">
              <a:buFont typeface="Arial" panose="020B0604020202020204" pitchFamily="34" charset="0"/>
              <a:buChar char="•"/>
            </a:pPr>
            <a:r>
              <a:rPr lang="en-US" dirty="0"/>
              <a:t>Data products</a:t>
            </a:r>
          </a:p>
          <a:p>
            <a:pPr algn="l"/>
            <a:r>
              <a:rPr lang="en-US" dirty="0"/>
              <a:t>	</a:t>
            </a:r>
          </a:p>
          <a:p>
            <a:pPr algn="l"/>
            <a:r>
              <a:rPr lang="en-US" dirty="0"/>
              <a:t>Gen 3 camera</a:t>
            </a:r>
          </a:p>
          <a:p>
            <a:pPr marL="800100" lvl="1" indent="-342900" algn="l">
              <a:buFont typeface="Arial" panose="020B0604020202020204" pitchFamily="34" charset="0"/>
              <a:buChar char="•"/>
            </a:pPr>
            <a:r>
              <a:rPr lang="en-US" dirty="0"/>
              <a:t>Next week</a:t>
            </a:r>
          </a:p>
          <a:p>
            <a:pPr marL="800100" lvl="1" indent="-342900" algn="l">
              <a:buFont typeface="Arial" panose="020B0604020202020204" pitchFamily="34" charset="0"/>
              <a:buChar char="•"/>
            </a:pPr>
            <a:r>
              <a:rPr lang="en-US" b="0" i="0" u="none" strike="noStrike" dirty="0" err="1">
                <a:solidFill>
                  <a:srgbClr val="000000"/>
                </a:solidFill>
                <a:effectLst/>
                <a:latin typeface="Alliance"/>
              </a:rPr>
              <a:t>Oclea</a:t>
            </a:r>
            <a:r>
              <a:rPr lang="en-US" b="0" i="0" u="none" strike="noStrike" dirty="0">
                <a:solidFill>
                  <a:srgbClr val="000000"/>
                </a:solidFill>
                <a:effectLst/>
                <a:latin typeface="Alliance"/>
              </a:rPr>
              <a:t>™ CV25 System on Module</a:t>
            </a:r>
          </a:p>
          <a:p>
            <a:pPr marL="800100" lvl="1" indent="-342900" algn="l">
              <a:buFont typeface="Arial" panose="020B0604020202020204" pitchFamily="34" charset="0"/>
              <a:buChar char="•"/>
            </a:pPr>
            <a:r>
              <a:rPr lang="en-US" b="0" i="0" u="none" strike="noStrike" dirty="0">
                <a:solidFill>
                  <a:srgbClr val="000000"/>
                </a:solidFill>
                <a:effectLst/>
                <a:latin typeface="Alliance"/>
              </a:rPr>
              <a:t>Improved image and low light capability</a:t>
            </a:r>
            <a:endParaRPr lang="en-US" dirty="0">
              <a:solidFill>
                <a:srgbClr val="000000"/>
              </a:solidFill>
              <a:latin typeface="Alliance"/>
            </a:endParaRPr>
          </a:p>
          <a:p>
            <a:pPr marL="800100" lvl="1" indent="-342900" algn="l">
              <a:buFont typeface="Arial" panose="020B0604020202020204" pitchFamily="34" charset="0"/>
              <a:buChar char="•"/>
            </a:pPr>
            <a:r>
              <a:rPr lang="en-US" dirty="0">
                <a:solidFill>
                  <a:srgbClr val="000000"/>
                </a:solidFill>
                <a:latin typeface="Alliance"/>
              </a:rPr>
              <a:t>Enable edge computing</a:t>
            </a:r>
            <a:endParaRPr lang="en-US" dirty="0"/>
          </a:p>
        </p:txBody>
      </p:sp>
      <p:pic>
        <p:nvPicPr>
          <p:cNvPr id="11" name="Picture 10">
            <a:extLst>
              <a:ext uri="{FF2B5EF4-FFF2-40B4-BE49-F238E27FC236}">
                <a16:creationId xmlns:a16="http://schemas.microsoft.com/office/drawing/2014/main" id="{AC121D42-1C97-37E7-E0B4-0F5B7F86095C}"/>
              </a:ext>
            </a:extLst>
          </p:cNvPr>
          <p:cNvPicPr>
            <a:picLocks noChangeAspect="1"/>
          </p:cNvPicPr>
          <p:nvPr/>
        </p:nvPicPr>
        <p:blipFill>
          <a:blip r:embed="rId4"/>
          <a:stretch>
            <a:fillRect/>
          </a:stretch>
        </p:blipFill>
        <p:spPr>
          <a:xfrm>
            <a:off x="6167409" y="1380061"/>
            <a:ext cx="5052753" cy="1348328"/>
          </a:xfrm>
          <a:prstGeom prst="rect">
            <a:avLst/>
          </a:prstGeom>
          <a:ln w="6350">
            <a:solidFill>
              <a:schemeClr val="tx1"/>
            </a:solidFill>
          </a:ln>
          <a:effectLst>
            <a:outerShdw blurRad="50800" dist="348117" dir="3360000" algn="t" rotWithShape="0">
              <a:prstClr val="black">
                <a:alpha val="40000"/>
              </a:prstClr>
            </a:outerShdw>
          </a:effectLst>
        </p:spPr>
      </p:pic>
    </p:spTree>
    <p:extLst>
      <p:ext uri="{BB962C8B-B14F-4D97-AF65-F5344CB8AC3E}">
        <p14:creationId xmlns:p14="http://schemas.microsoft.com/office/powerpoint/2010/main" val="2742833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7C172-1BA2-A904-9560-B7B3796BC4D3}"/>
              </a:ext>
            </a:extLst>
          </p:cNvPr>
          <p:cNvSpPr>
            <a:spLocks noGrp="1"/>
          </p:cNvSpPr>
          <p:nvPr>
            <p:ph type="title"/>
          </p:nvPr>
        </p:nvSpPr>
        <p:spPr/>
        <p:txBody>
          <a:bodyPr/>
          <a:lstStyle/>
          <a:p>
            <a:r>
              <a:rPr lang="en-US" b="1" i="0" u="none" strike="noStrike" dirty="0">
                <a:solidFill>
                  <a:srgbClr val="000000"/>
                </a:solidFill>
                <a:effectLst/>
              </a:rPr>
              <a:t>Proposed Machine Learning Applications</a:t>
            </a:r>
            <a:endParaRPr lang="en-US" dirty="0"/>
          </a:p>
        </p:txBody>
      </p:sp>
      <p:sp>
        <p:nvSpPr>
          <p:cNvPr id="3" name="Content Placeholder 2">
            <a:extLst>
              <a:ext uri="{FF2B5EF4-FFF2-40B4-BE49-F238E27FC236}">
                <a16:creationId xmlns:a16="http://schemas.microsoft.com/office/drawing/2014/main" id="{A0F82A54-CF9A-6E6F-A571-04FC88A9C0D0}"/>
              </a:ext>
            </a:extLst>
          </p:cNvPr>
          <p:cNvSpPr>
            <a:spLocks noGrp="1"/>
          </p:cNvSpPr>
          <p:nvPr>
            <p:ph idx="1"/>
          </p:nvPr>
        </p:nvSpPr>
        <p:spPr>
          <a:xfrm>
            <a:off x="838199" y="1825625"/>
            <a:ext cx="6585858" cy="4667250"/>
          </a:xfrm>
        </p:spPr>
        <p:txBody>
          <a:bodyPr>
            <a:normAutofit fontScale="62500" lnSpcReduction="20000"/>
          </a:bodyPr>
          <a:lstStyle/>
          <a:p>
            <a:pPr algn="l">
              <a:buFont typeface="Arial" panose="020B0604020202020204" pitchFamily="34" charset="0"/>
              <a:buChar char="•"/>
            </a:pPr>
            <a:r>
              <a:rPr lang="en-US" b="1" i="0" u="none" strike="noStrike" dirty="0">
                <a:solidFill>
                  <a:srgbClr val="000000"/>
                </a:solidFill>
                <a:effectLst/>
              </a:rPr>
              <a:t>Onboard (Edge) Detection</a:t>
            </a:r>
            <a:endParaRPr lang="en-US" b="0" i="0" u="none" strike="noStrike" dirty="0">
              <a:solidFill>
                <a:srgbClr val="000000"/>
              </a:solidFill>
              <a:effectLst/>
            </a:endParaRPr>
          </a:p>
          <a:p>
            <a:pPr marL="742950" lvl="1" indent="-285750" algn="l">
              <a:buFont typeface="Arial" panose="020B0604020202020204" pitchFamily="34" charset="0"/>
              <a:buChar char="•"/>
            </a:pPr>
            <a:r>
              <a:rPr lang="en-US" b="0" i="0" u="none" strike="noStrike" dirty="0">
                <a:solidFill>
                  <a:srgbClr val="000000"/>
                </a:solidFill>
                <a:effectLst/>
              </a:rPr>
              <a:t>Real-time or near-real-time detection of target species</a:t>
            </a:r>
          </a:p>
          <a:p>
            <a:pPr marL="742950" lvl="1" indent="-285750" algn="l">
              <a:buFont typeface="Arial" panose="020B0604020202020204" pitchFamily="34" charset="0"/>
              <a:buChar char="•"/>
            </a:pPr>
            <a:r>
              <a:rPr lang="en-US" b="0" i="0" u="none" strike="noStrike" dirty="0">
                <a:solidFill>
                  <a:srgbClr val="000000"/>
                </a:solidFill>
                <a:effectLst/>
              </a:rPr>
              <a:t>Enables communication via wave glider (e.g., acoustic modem or surfacing relay)</a:t>
            </a:r>
          </a:p>
          <a:p>
            <a:pPr algn="l">
              <a:buFont typeface="Arial" panose="020B0604020202020204" pitchFamily="34" charset="0"/>
              <a:buChar char="•"/>
            </a:pPr>
            <a:r>
              <a:rPr lang="en-US" b="1" i="0" u="none" strike="noStrike" dirty="0">
                <a:solidFill>
                  <a:srgbClr val="000000"/>
                </a:solidFill>
                <a:effectLst/>
              </a:rPr>
              <a:t>Adaptive Sampling</a:t>
            </a:r>
            <a:endParaRPr lang="en-US" b="0" i="0" u="none" strike="noStrike" dirty="0">
              <a:solidFill>
                <a:srgbClr val="000000"/>
              </a:solidFill>
              <a:effectLst/>
            </a:endParaRPr>
          </a:p>
          <a:p>
            <a:pPr marL="742950" lvl="1" indent="-285750" algn="l">
              <a:buFont typeface="Arial" panose="020B0604020202020204" pitchFamily="34" charset="0"/>
              <a:buChar char="•"/>
            </a:pPr>
            <a:r>
              <a:rPr lang="en-US" b="0" i="0" u="none" strike="noStrike" dirty="0">
                <a:solidFill>
                  <a:srgbClr val="000000"/>
                </a:solidFill>
                <a:effectLst/>
              </a:rPr>
              <a:t>Vehicle behavior adjusts in response to detections (e.g., initiate habitat characterization)</a:t>
            </a:r>
          </a:p>
          <a:p>
            <a:pPr marL="742950" lvl="1" indent="-285750" algn="l">
              <a:buFont typeface="Arial" panose="020B0604020202020204" pitchFamily="34" charset="0"/>
              <a:buChar char="•"/>
            </a:pPr>
            <a:r>
              <a:rPr lang="en-US" b="0" i="0" u="none" strike="noStrike" dirty="0">
                <a:solidFill>
                  <a:srgbClr val="000000"/>
                </a:solidFill>
                <a:effectLst/>
              </a:rPr>
              <a:t>Enables targeted eDNA sampling via paired systems (e.g., ESP or Sipper vehicles)</a:t>
            </a:r>
          </a:p>
          <a:p>
            <a:pPr marL="742950" lvl="1" indent="-285750" algn="l">
              <a:buFont typeface="Arial" panose="020B0604020202020204" pitchFamily="34" charset="0"/>
              <a:buChar char="•"/>
            </a:pPr>
            <a:r>
              <a:rPr lang="en-US" dirty="0">
                <a:solidFill>
                  <a:srgbClr val="000000"/>
                </a:solidFill>
              </a:rPr>
              <a:t>Accelerate attractor development </a:t>
            </a:r>
            <a:endParaRPr lang="en-US" b="0" i="0" u="none" strike="noStrike" dirty="0">
              <a:solidFill>
                <a:srgbClr val="000000"/>
              </a:solidFill>
              <a:effectLst/>
            </a:endParaRPr>
          </a:p>
          <a:p>
            <a:pPr algn="l">
              <a:buFont typeface="Arial" panose="020B0604020202020204" pitchFamily="34" charset="0"/>
              <a:buChar char="•"/>
            </a:pPr>
            <a:r>
              <a:rPr lang="en-US" b="1" i="0" u="none" strike="noStrike" dirty="0">
                <a:solidFill>
                  <a:srgbClr val="000000"/>
                </a:solidFill>
                <a:effectLst/>
              </a:rPr>
              <a:t>eDNA Integration</a:t>
            </a:r>
            <a:endParaRPr lang="en-US" b="0" i="0" u="none" strike="noStrike" dirty="0">
              <a:solidFill>
                <a:srgbClr val="000000"/>
              </a:solidFill>
              <a:effectLst/>
            </a:endParaRPr>
          </a:p>
          <a:p>
            <a:pPr marL="742950" lvl="1" indent="-285750" algn="l">
              <a:buFont typeface="Arial" panose="020B0604020202020204" pitchFamily="34" charset="0"/>
              <a:buChar char="•"/>
            </a:pPr>
            <a:r>
              <a:rPr lang="en-US" b="0" i="0" u="none" strike="noStrike" dirty="0">
                <a:solidFill>
                  <a:srgbClr val="000000"/>
                </a:solidFill>
                <a:effectLst/>
              </a:rPr>
              <a:t>Triggered eDNA sampling increases value of genetic data</a:t>
            </a:r>
          </a:p>
          <a:p>
            <a:pPr marL="742950" lvl="1" indent="-285750" algn="l">
              <a:buFont typeface="Arial" panose="020B0604020202020204" pitchFamily="34" charset="0"/>
              <a:buChar char="•"/>
            </a:pPr>
            <a:r>
              <a:rPr lang="en-US" b="0" i="0" u="none" strike="noStrike" dirty="0">
                <a:solidFill>
                  <a:srgbClr val="000000"/>
                </a:solidFill>
                <a:effectLst/>
              </a:rPr>
              <a:t>Higher chance of obtaining long-stranded DNA (e.g., for stock ID in whales or fish)</a:t>
            </a:r>
          </a:p>
          <a:p>
            <a:pPr algn="l">
              <a:buFont typeface="Arial" panose="020B0604020202020204" pitchFamily="34" charset="0"/>
              <a:buChar char="•"/>
            </a:pPr>
            <a:r>
              <a:rPr lang="en-US" b="1" i="0" u="none" strike="noStrike" dirty="0">
                <a:solidFill>
                  <a:srgbClr val="000000"/>
                </a:solidFill>
                <a:effectLst/>
              </a:rPr>
              <a:t>Power and Memory Optimization</a:t>
            </a:r>
            <a:endParaRPr lang="en-US" b="0" i="0" u="none" strike="noStrike" dirty="0">
              <a:solidFill>
                <a:srgbClr val="000000"/>
              </a:solidFill>
              <a:effectLst/>
            </a:endParaRPr>
          </a:p>
          <a:p>
            <a:pPr marL="742950" lvl="1" indent="-285750" algn="l">
              <a:buFont typeface="Arial" panose="020B0604020202020204" pitchFamily="34" charset="0"/>
              <a:buChar char="•"/>
            </a:pPr>
            <a:r>
              <a:rPr lang="en-US" b="0" i="0" u="none" strike="noStrike" dirty="0">
                <a:solidFill>
                  <a:srgbClr val="000000"/>
                </a:solidFill>
                <a:effectLst/>
              </a:rPr>
              <a:t>Use low-power, low-res scanning mode for routine operation</a:t>
            </a:r>
          </a:p>
          <a:p>
            <a:pPr marL="742950" lvl="1" indent="-285750" algn="l">
              <a:buFont typeface="Arial" panose="020B0604020202020204" pitchFamily="34" charset="0"/>
              <a:buChar char="•"/>
            </a:pPr>
            <a:r>
              <a:rPr lang="en-US" b="0" i="0" u="none" strike="noStrike" dirty="0">
                <a:solidFill>
                  <a:srgbClr val="000000"/>
                </a:solidFill>
                <a:effectLst/>
              </a:rPr>
              <a:t>Switch to high-res (e.g., 4K) recording only when target species are detected</a:t>
            </a:r>
          </a:p>
          <a:p>
            <a:pPr marL="742950" lvl="1" indent="-285750" algn="l">
              <a:buFont typeface="Arial" panose="020B0604020202020204" pitchFamily="34" charset="0"/>
              <a:buChar char="•"/>
            </a:pPr>
            <a:r>
              <a:rPr lang="en-US" b="0" i="0" u="none" strike="noStrike" dirty="0">
                <a:solidFill>
                  <a:srgbClr val="000000"/>
                </a:solidFill>
                <a:effectLst/>
              </a:rPr>
              <a:t>Reduces unnecessary high-res footage of empty ocean</a:t>
            </a:r>
          </a:p>
          <a:p>
            <a:endParaRPr lang="en-US" dirty="0"/>
          </a:p>
        </p:txBody>
      </p:sp>
      <p:pic>
        <p:nvPicPr>
          <p:cNvPr id="4" name="Picture 3">
            <a:extLst>
              <a:ext uri="{FF2B5EF4-FFF2-40B4-BE49-F238E27FC236}">
                <a16:creationId xmlns:a16="http://schemas.microsoft.com/office/drawing/2014/main" id="{0892C65F-62AF-29D1-5938-3ED6DB6ADF72}"/>
              </a:ext>
            </a:extLst>
          </p:cNvPr>
          <p:cNvPicPr>
            <a:picLocks noChangeAspect="1"/>
          </p:cNvPicPr>
          <p:nvPr/>
        </p:nvPicPr>
        <p:blipFill>
          <a:blip r:embed="rId2"/>
          <a:stretch>
            <a:fillRect/>
          </a:stretch>
        </p:blipFill>
        <p:spPr>
          <a:xfrm>
            <a:off x="7539879" y="4234011"/>
            <a:ext cx="4488833" cy="2438932"/>
          </a:xfrm>
          <a:prstGeom prst="rect">
            <a:avLst/>
          </a:prstGeom>
        </p:spPr>
      </p:pic>
      <p:pic>
        <p:nvPicPr>
          <p:cNvPr id="6" name="Picture 5">
            <a:extLst>
              <a:ext uri="{FF2B5EF4-FFF2-40B4-BE49-F238E27FC236}">
                <a16:creationId xmlns:a16="http://schemas.microsoft.com/office/drawing/2014/main" id="{2C228B1E-4DD2-1CD7-D99B-10F27B8555BB}"/>
              </a:ext>
            </a:extLst>
          </p:cNvPr>
          <p:cNvPicPr>
            <a:picLocks noChangeAspect="1"/>
          </p:cNvPicPr>
          <p:nvPr/>
        </p:nvPicPr>
        <p:blipFill>
          <a:blip r:embed="rId3"/>
          <a:stretch>
            <a:fillRect/>
          </a:stretch>
        </p:blipFill>
        <p:spPr>
          <a:xfrm>
            <a:off x="7554686" y="1550839"/>
            <a:ext cx="4474026" cy="2520368"/>
          </a:xfrm>
          <a:prstGeom prst="rect">
            <a:avLst/>
          </a:prstGeom>
        </p:spPr>
      </p:pic>
    </p:spTree>
    <p:extLst>
      <p:ext uri="{BB962C8B-B14F-4D97-AF65-F5344CB8AC3E}">
        <p14:creationId xmlns:p14="http://schemas.microsoft.com/office/powerpoint/2010/main" val="1921009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BB695-1DBD-1773-14EA-333909F82242}"/>
              </a:ext>
            </a:extLst>
          </p:cNvPr>
          <p:cNvSpPr>
            <a:spLocks noGrp="1"/>
          </p:cNvSpPr>
          <p:nvPr>
            <p:ph type="title"/>
          </p:nvPr>
        </p:nvSpPr>
        <p:spPr/>
        <p:txBody>
          <a:bodyPr/>
          <a:lstStyle/>
          <a:p>
            <a:r>
              <a:rPr lang="en-US" b="1" i="0" u="none" strike="noStrike" dirty="0">
                <a:solidFill>
                  <a:srgbClr val="000000"/>
                </a:solidFill>
                <a:effectLst/>
              </a:rPr>
              <a:t>Challenges and Technical Considerations</a:t>
            </a:r>
            <a:br>
              <a:rPr lang="en-US" b="1" i="0" u="none" strike="noStrike" dirty="0">
                <a:solidFill>
                  <a:srgbClr val="000000"/>
                </a:solidFill>
                <a:effectLst/>
              </a:rPr>
            </a:br>
            <a:endParaRPr lang="en-US" dirty="0"/>
          </a:p>
        </p:txBody>
      </p:sp>
      <p:sp>
        <p:nvSpPr>
          <p:cNvPr id="3" name="Content Placeholder 2">
            <a:extLst>
              <a:ext uri="{FF2B5EF4-FFF2-40B4-BE49-F238E27FC236}">
                <a16:creationId xmlns:a16="http://schemas.microsoft.com/office/drawing/2014/main" id="{35C63B27-B8AA-013B-2DFB-1191A472FB82}"/>
              </a:ext>
            </a:extLst>
          </p:cNvPr>
          <p:cNvSpPr>
            <a:spLocks noGrp="1"/>
          </p:cNvSpPr>
          <p:nvPr>
            <p:ph idx="1"/>
          </p:nvPr>
        </p:nvSpPr>
        <p:spPr/>
        <p:txBody>
          <a:bodyPr>
            <a:normAutofit/>
          </a:bodyPr>
          <a:lstStyle/>
          <a:p>
            <a:pPr algn="l">
              <a:buFont typeface="Arial" panose="020B0604020202020204" pitchFamily="34" charset="0"/>
              <a:buChar char="•"/>
            </a:pPr>
            <a:r>
              <a:rPr lang="en-US" b="1" i="0" u="none" strike="noStrike" dirty="0">
                <a:solidFill>
                  <a:srgbClr val="000000"/>
                </a:solidFill>
                <a:effectLst/>
              </a:rPr>
              <a:t>Quantification Limitations</a:t>
            </a:r>
            <a:endParaRPr lang="en-US" b="0" i="0" u="none" strike="noStrike" dirty="0">
              <a:solidFill>
                <a:srgbClr val="000000"/>
              </a:solidFill>
              <a:effectLst/>
            </a:endParaRPr>
          </a:p>
          <a:p>
            <a:pPr marL="742950" lvl="1" indent="-285750" algn="l">
              <a:buFont typeface="Arial" panose="020B0604020202020204" pitchFamily="34" charset="0"/>
              <a:buChar char="•"/>
            </a:pPr>
            <a:r>
              <a:rPr lang="en-US" b="0" i="0" u="none" strike="noStrike" dirty="0">
                <a:solidFill>
                  <a:srgbClr val="000000"/>
                </a:solidFill>
                <a:effectLst/>
              </a:rPr>
              <a:t>Current ML model sub-samples video (e.g., 1 Hz), preventing object tracking</a:t>
            </a:r>
          </a:p>
          <a:p>
            <a:pPr marL="742950" lvl="1" indent="-285750" algn="l">
              <a:buFont typeface="Arial" panose="020B0604020202020204" pitchFamily="34" charset="0"/>
              <a:buChar char="•"/>
            </a:pPr>
            <a:r>
              <a:rPr lang="en-US" b="0" i="0" u="none" strike="noStrike" dirty="0">
                <a:solidFill>
                  <a:srgbClr val="000000"/>
                </a:solidFill>
                <a:effectLst/>
              </a:rPr>
              <a:t>Hard to tell if detections (ROIs) are the same individual across frames</a:t>
            </a:r>
          </a:p>
          <a:p>
            <a:pPr algn="l">
              <a:buFont typeface="Arial" panose="020B0604020202020204" pitchFamily="34" charset="0"/>
              <a:buChar char="•"/>
            </a:pPr>
            <a:r>
              <a:rPr lang="en-US" b="1" i="0" u="none" strike="noStrike" dirty="0">
                <a:solidFill>
                  <a:srgbClr val="000000"/>
                </a:solidFill>
                <a:effectLst/>
              </a:rPr>
              <a:t>Potential Solutions</a:t>
            </a:r>
            <a:endParaRPr lang="en-US" b="0" i="0" u="none" strike="noStrike" dirty="0">
              <a:solidFill>
                <a:srgbClr val="000000"/>
              </a:solidFill>
              <a:effectLst/>
            </a:endParaRPr>
          </a:p>
          <a:p>
            <a:pPr marL="742950" lvl="1" indent="-285750" algn="l">
              <a:buFont typeface="Arial" panose="020B0604020202020204" pitchFamily="34" charset="0"/>
              <a:buChar char="•"/>
            </a:pPr>
            <a:r>
              <a:rPr lang="en-US" b="0" i="0" u="none" strike="noStrike" dirty="0">
                <a:solidFill>
                  <a:srgbClr val="000000"/>
                </a:solidFill>
                <a:effectLst/>
              </a:rPr>
              <a:t>Use ML to flag sequences where detailed tracking is valuable</a:t>
            </a:r>
          </a:p>
          <a:p>
            <a:pPr marL="742950" lvl="1" indent="-285750" algn="l">
              <a:buFont typeface="Arial" panose="020B0604020202020204" pitchFamily="34" charset="0"/>
              <a:buChar char="•"/>
            </a:pPr>
            <a:r>
              <a:rPr lang="en-US" b="0" i="0" u="none" strike="noStrike" dirty="0">
                <a:solidFill>
                  <a:srgbClr val="000000"/>
                </a:solidFill>
                <a:effectLst/>
              </a:rPr>
              <a:t>Apply more intensive tracking only to segments with target species (e.g., tuna, salmon)</a:t>
            </a:r>
          </a:p>
          <a:p>
            <a:pPr marL="742950" lvl="1" indent="-285750" algn="l">
              <a:buFont typeface="Arial" panose="020B0604020202020204" pitchFamily="34" charset="0"/>
              <a:buChar char="•"/>
            </a:pPr>
            <a:r>
              <a:rPr lang="en-US" b="0" i="0" u="none" strike="noStrike" dirty="0">
                <a:solidFill>
                  <a:srgbClr val="000000"/>
                </a:solidFill>
                <a:effectLst/>
              </a:rPr>
              <a:t>Avoid running full tracking on abundant, non-target taxa (e.g., </a:t>
            </a:r>
            <a:r>
              <a:rPr lang="en-US" b="0" i="0" u="none" strike="noStrike" dirty="0" err="1">
                <a:solidFill>
                  <a:srgbClr val="000000"/>
                </a:solidFill>
                <a:effectLst/>
              </a:rPr>
              <a:t>pyrosomes</a:t>
            </a:r>
            <a:r>
              <a:rPr lang="en-US" b="0" i="0" u="none" strike="noStrike" dirty="0">
                <a:solidFill>
                  <a:srgbClr val="000000"/>
                </a:solidFill>
                <a:effectLst/>
              </a:rPr>
              <a:t>)</a:t>
            </a:r>
          </a:p>
          <a:p>
            <a:pPr marL="742950" lvl="1" indent="-285750" algn="l">
              <a:buFont typeface="Arial" panose="020B0604020202020204" pitchFamily="34" charset="0"/>
              <a:buChar char="•"/>
            </a:pPr>
            <a:r>
              <a:rPr lang="en-US" dirty="0">
                <a:solidFill>
                  <a:srgbClr val="000000"/>
                </a:solidFill>
              </a:rPr>
              <a:t>If needed, just run full model on shore</a:t>
            </a:r>
            <a:endParaRPr lang="en-US" b="0" i="0" u="none" strike="noStrike" dirty="0">
              <a:solidFill>
                <a:srgbClr val="000000"/>
              </a:solidFill>
              <a:effectLst/>
            </a:endParaRPr>
          </a:p>
          <a:p>
            <a:pPr marL="457200" lvl="1" indent="0" algn="l">
              <a:buNone/>
            </a:pPr>
            <a:endParaRPr lang="en-US" b="0" i="0" u="none" strike="noStrike" dirty="0">
              <a:solidFill>
                <a:srgbClr val="000000"/>
              </a:solidFill>
              <a:effectLst/>
            </a:endParaRPr>
          </a:p>
        </p:txBody>
      </p:sp>
    </p:spTree>
    <p:extLst>
      <p:ext uri="{BB962C8B-B14F-4D97-AF65-F5344CB8AC3E}">
        <p14:creationId xmlns:p14="http://schemas.microsoft.com/office/powerpoint/2010/main" val="3017237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14368E3-A4C3-F1BE-2CE6-ACC5E3D3524C}"/>
              </a:ext>
            </a:extLst>
          </p:cNvPr>
          <p:cNvPicPr>
            <a:picLocks noGrp="1" noChangeAspect="1"/>
          </p:cNvPicPr>
          <p:nvPr>
            <p:ph idx="1"/>
          </p:nvPr>
        </p:nvPicPr>
        <p:blipFill>
          <a:blip r:embed="rId2"/>
          <a:stretch>
            <a:fillRect/>
          </a:stretch>
        </p:blipFill>
        <p:spPr>
          <a:xfrm>
            <a:off x="0" y="0"/>
            <a:ext cx="12192000" cy="6858001"/>
          </a:xfrm>
        </p:spPr>
      </p:pic>
    </p:spTree>
    <p:extLst>
      <p:ext uri="{BB962C8B-B14F-4D97-AF65-F5344CB8AC3E}">
        <p14:creationId xmlns:p14="http://schemas.microsoft.com/office/powerpoint/2010/main" val="29711493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38800</TotalTime>
  <Words>515</Words>
  <Application>Microsoft Macintosh PowerPoint</Application>
  <PresentationFormat>Widescreen</PresentationFormat>
  <Paragraphs>80</Paragraphs>
  <Slides>9</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Alliance</vt:lpstr>
      <vt:lpstr>Arial</vt:lpstr>
      <vt:lpstr>Calibri</vt:lpstr>
      <vt:lpstr>Calibri Light</vt:lpstr>
      <vt:lpstr>Copperplate Gothic Bold</vt:lpstr>
      <vt:lpstr>Office Theme</vt:lpstr>
      <vt:lpstr>Piscivore:  studying our ocean’s top predators</vt:lpstr>
      <vt:lpstr>Predators</vt:lpstr>
      <vt:lpstr>Question</vt:lpstr>
      <vt:lpstr>Approach</vt:lpstr>
      <vt:lpstr>Example Piscivore Sampling</vt:lpstr>
      <vt:lpstr>PowerPoint Presentation</vt:lpstr>
      <vt:lpstr>Proposed Machine Learning Applications</vt:lpstr>
      <vt:lpstr>Challenges and Technical Considerations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Piscivore:  studying our ocean’s top predators</dc:title>
  <dc:creator>Microsoft Office User</dc:creator>
  <cp:lastModifiedBy>Microsoft Office User</cp:lastModifiedBy>
  <cp:revision>3</cp:revision>
  <cp:lastPrinted>2025-07-08T01:09:50Z</cp:lastPrinted>
  <dcterms:created xsi:type="dcterms:W3CDTF">2025-07-08T01:06:17Z</dcterms:created>
  <dcterms:modified xsi:type="dcterms:W3CDTF">2025-08-03T23:46:38Z</dcterms:modified>
</cp:coreProperties>
</file>