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64" r:id="rId7"/>
    <p:sldId id="262" r:id="rId8"/>
    <p:sldId id="270" r:id="rId9"/>
    <p:sldId id="274" r:id="rId10"/>
    <p:sldId id="266" r:id="rId11"/>
    <p:sldId id="275" r:id="rId12"/>
    <p:sldId id="268" r:id="rId13"/>
    <p:sldId id="269" r:id="rId14"/>
    <p:sldId id="272" r:id="rId15"/>
    <p:sldId id="276" r:id="rId16"/>
    <p:sldId id="271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8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66717-5504-464D-B8A5-5745E95DE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73FD2-4935-4EB3-BC5C-51F9DD992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DA0C5-F4D0-43C4-8596-6A16A009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64EB1-29F7-473A-8A4D-1688400FD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28BB0-6A52-478E-AEE0-4704E837C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7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D6004-6731-4714-9678-53CFBDB94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E7262D-4136-4DC7-AD5C-75063091A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A76A0-5072-4641-AFF5-B287C5B0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68CD9-29A4-415E-8A28-0490613B4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963C1-B853-4DD5-B091-7050B9A8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8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5F62C8-968F-4DAD-9E6D-F98B50826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33FD99-68DF-4B1A-8B16-F650C84A8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C27FA-15EA-4313-B641-15FA95E79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25FAD-6051-484B-8693-F138363BD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5354B-688C-4FBE-86A2-22F4428A4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DE9DB-FD0E-4269-8214-B96770644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23A9F-3C93-49C5-B417-39908F616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F0B67-7F62-44D5-A89A-F8F6FCA78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F391B-C6C9-4457-94F4-885668DE0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6BF4A-3CA6-454F-979A-46446980F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71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DCCC-F2D0-46B6-8937-8B2351849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3A755-7D5E-4F4C-BCF1-C690E78D1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8BB15-C40C-464C-8E21-F21164E77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21682-E56A-4E93-88E5-6D2131E7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2C5AB-F517-4A67-97F8-1FC5E91D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1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3582-DB5C-4A26-BC0B-10A28A07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75C26-748D-4E9C-ADAB-ADCD6E88C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6829D-0D30-4249-9B62-1B9568EEF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AF7C1-8F1A-45BC-85B0-18FD3E0B1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E221E-C8E1-466E-BD6C-FD2F8C7B2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0D5A9-54B3-401B-BA71-147EFC8F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1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5DA8-6A8E-4792-A0F7-41907BBF4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0986A-7AAB-4028-9421-2FB59BD93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CDD1-4C06-42C7-B685-186CA5ABB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9D9990-C92D-43FC-AE22-421872615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EB501D-826D-4368-886B-34BE033C9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AE4E20-16A7-4236-A927-2604E5D3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6CAC45-564E-4FB2-9EDA-E88287FF6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B798E4-52F9-4D9A-9F6E-81AF841CD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2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BE80-CC69-4738-AE23-BB401C21E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C9A319-9B4C-4E50-BF39-5F06F096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6E93D3-14D3-4676-A4D2-9BBAEA6D9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DADE5-7E0E-45A0-BDD6-CDAEE9D3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2C0034-EB2C-4693-97AF-7DD20C388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DF98A0-03D2-446A-9215-AC2DE7051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50FD-0DB8-41F0-97CE-A12B24C99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8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7A803-7685-46B1-B346-C55A77F8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60698-ED6A-4E06-A50B-B9911240B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F9FEB-16EA-414D-BEDD-F3EE948E7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3768F-D67D-449F-BAE6-2AE7AD75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7F889-0F4E-403F-9AE8-F52110D24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A44D1-93BA-4FAC-A933-95BA1E6A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6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59BB2-02F0-4EB1-9716-7247DCC8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AF67EF-5D0F-4C57-9377-A7AE28046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495DF-1B80-4B27-92BB-50E2C59EF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93310-3379-4671-A5D6-81204B5C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E2B93-D8F5-40F2-B18A-4ABA5856A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503F0-C88D-4401-BD52-EF4C3EF08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40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ADE7DD-2AB5-4FF3-9D03-70D4C373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78211-1C18-45A8-BB26-441CD2AD4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E7F33-97E6-4E9E-87AD-829DA7733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6BF37-E54C-4A66-A23D-9F568760036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E7865-CF92-4377-8CC7-0838FD230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00611-2958-49A2-A6D3-CF6068537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688DA-4155-44B8-953E-9AEF24D0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5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E23A1-21FC-4936-82B5-71C33F8EF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3380"/>
            <a:ext cx="9144000" cy="3136583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Victron Energy Battery System</a:t>
            </a:r>
            <a:br>
              <a:rPr lang="en-US" dirty="0"/>
            </a:br>
            <a:r>
              <a:rPr lang="en-US" dirty="0"/>
              <a:t>for</a:t>
            </a:r>
            <a:br>
              <a:rPr lang="en-US" dirty="0"/>
            </a:br>
            <a:r>
              <a:rPr lang="en-US" dirty="0"/>
              <a:t>R/V Paragon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AA29F-D7C0-466D-AB0C-7C3BD4D0EC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Chad Kecy</a:t>
            </a:r>
          </a:p>
          <a:p>
            <a:r>
              <a:rPr lang="en-US" dirty="0"/>
              <a:t>Jan. 10, 2023</a:t>
            </a:r>
          </a:p>
        </p:txBody>
      </p:sp>
    </p:spTree>
    <p:extLst>
      <p:ext uri="{BB962C8B-B14F-4D97-AF65-F5344CB8AC3E}">
        <p14:creationId xmlns:p14="http://schemas.microsoft.com/office/powerpoint/2010/main" val="64968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Skylla</a:t>
            </a:r>
            <a:r>
              <a:rPr lang="en-US" dirty="0"/>
              <a:t> 48/25 TG Charger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37E6A4-281E-4150-AF99-DAFCA28DA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90688"/>
            <a:ext cx="3488561" cy="398237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1C14486-BB57-4062-B8CB-15BE7F97D7E9}"/>
              </a:ext>
            </a:extLst>
          </p:cNvPr>
          <p:cNvSpPr txBox="1">
            <a:spLocks/>
          </p:cNvSpPr>
          <p:nvPr/>
        </p:nvSpPr>
        <p:spPr>
          <a:xfrm>
            <a:off x="4126007" y="1523395"/>
            <a:ext cx="7978550" cy="5082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Fully automated charger</a:t>
            </a:r>
          </a:p>
          <a:p>
            <a:pPr lvl="1"/>
            <a:r>
              <a:rPr lang="en-US" dirty="0"/>
              <a:t>Microprocessor controlled with 3-step charging (Boost, Equalize, Float)</a:t>
            </a:r>
          </a:p>
          <a:p>
            <a:pPr lvl="1"/>
            <a:r>
              <a:rPr lang="en-US" dirty="0"/>
              <a:t>Continually monitors battery voltage/current</a:t>
            </a:r>
          </a:p>
          <a:p>
            <a:pPr lvl="1"/>
            <a:r>
              <a:rPr lang="en-US" dirty="0"/>
              <a:t>Voltage sense compensates for i2r losses</a:t>
            </a:r>
          </a:p>
          <a:p>
            <a:r>
              <a:rPr lang="en-US" dirty="0"/>
              <a:t>Powered from single phase 220 Vac (45-65Hz)</a:t>
            </a:r>
          </a:p>
          <a:p>
            <a:r>
              <a:rPr lang="en-US" dirty="0"/>
              <a:t>Temperature compensation</a:t>
            </a:r>
          </a:p>
          <a:p>
            <a:pPr lvl="1"/>
            <a:r>
              <a:rPr lang="en-US" dirty="0"/>
              <a:t>Will automatically decrease charging voltage with increased battery temperature</a:t>
            </a:r>
          </a:p>
          <a:p>
            <a:r>
              <a:rPr lang="en-US" dirty="0"/>
              <a:t>Mechanical Info</a:t>
            </a:r>
          </a:p>
          <a:p>
            <a:pPr lvl="1"/>
            <a:r>
              <a:rPr lang="en-US" dirty="0"/>
              <a:t>H=365mm (14.4”), W=250mm (9.8”), D=257mm (10.1”)</a:t>
            </a:r>
          </a:p>
          <a:p>
            <a:pPr lvl="1"/>
            <a:r>
              <a:rPr lang="en-US" dirty="0"/>
              <a:t>Weight = 10kg (22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8162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Autotransformer 120V:240V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1C14486-BB57-4062-B8CB-15BE7F97D7E9}"/>
              </a:ext>
            </a:extLst>
          </p:cNvPr>
          <p:cNvSpPr txBox="1">
            <a:spLocks/>
          </p:cNvSpPr>
          <p:nvPr/>
        </p:nvSpPr>
        <p:spPr>
          <a:xfrm>
            <a:off x="4126007" y="1523395"/>
            <a:ext cx="7978550" cy="5082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Configurable</a:t>
            </a:r>
          </a:p>
          <a:p>
            <a:pPr lvl="1"/>
            <a:r>
              <a:rPr lang="en-US" dirty="0"/>
              <a:t>Step-Up</a:t>
            </a:r>
          </a:p>
          <a:p>
            <a:pPr lvl="1"/>
            <a:r>
              <a:rPr lang="en-US" dirty="0"/>
              <a:t>Step-Down</a:t>
            </a:r>
          </a:p>
          <a:p>
            <a:pPr lvl="1"/>
            <a:r>
              <a:rPr lang="en-US" dirty="0"/>
              <a:t>Phase Balancing</a:t>
            </a:r>
          </a:p>
          <a:p>
            <a:r>
              <a:rPr lang="en-US" dirty="0"/>
              <a:t>32A and 100A versions</a:t>
            </a:r>
          </a:p>
          <a:p>
            <a:r>
              <a:rPr lang="en-US" dirty="0"/>
              <a:t>Temperature Protection</a:t>
            </a:r>
          </a:p>
          <a:p>
            <a:r>
              <a:rPr lang="en-US" dirty="0"/>
              <a:t>Mechanical Info</a:t>
            </a:r>
          </a:p>
          <a:p>
            <a:pPr lvl="1"/>
            <a:r>
              <a:rPr lang="en-US" dirty="0"/>
              <a:t>H=424mm (16.7”), W=214mm (8.4”), D=110mm (4.3”)</a:t>
            </a:r>
          </a:p>
          <a:p>
            <a:pPr lvl="1"/>
            <a:r>
              <a:rPr lang="en-US" dirty="0"/>
              <a:t>Weight = 12.5kg (28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553BDA-6FD7-448C-9063-CCC485F26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14791"/>
            <a:ext cx="2310295" cy="454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4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VictronConnect</a:t>
            </a:r>
            <a:r>
              <a:rPr lang="en-US" dirty="0"/>
              <a:t> App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09B74-DB08-4790-AE04-C96A89FDA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3" y="1930361"/>
            <a:ext cx="1666667" cy="33523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5C86A4-CAF8-4F33-B374-9053164A5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058" y="1930361"/>
            <a:ext cx="1666667" cy="3352381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D210B0-6CD1-4EA0-B1A5-67CB5DFD738C}"/>
              </a:ext>
            </a:extLst>
          </p:cNvPr>
          <p:cNvSpPr txBox="1">
            <a:spLocks/>
          </p:cNvSpPr>
          <p:nvPr/>
        </p:nvSpPr>
        <p:spPr>
          <a:xfrm>
            <a:off x="4246489" y="1596945"/>
            <a:ext cx="7778934" cy="2135084"/>
          </a:xfrm>
          <a:prstGeom prst="rect">
            <a:avLst/>
          </a:prstGeom>
        </p:spPr>
        <p:txBody>
          <a:bodyPr vert="horz" wrap="none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Operating Systems</a:t>
            </a:r>
          </a:p>
          <a:p>
            <a:pPr lvl="1"/>
            <a:r>
              <a:rPr lang="en-US" dirty="0"/>
              <a:t>Android</a:t>
            </a:r>
          </a:p>
          <a:p>
            <a:pPr lvl="1"/>
            <a:r>
              <a:rPr lang="en-US" dirty="0"/>
              <a:t>iOS</a:t>
            </a:r>
          </a:p>
          <a:p>
            <a:pPr lvl="1"/>
            <a:r>
              <a:rPr lang="en-US" dirty="0"/>
              <a:t>Windows</a:t>
            </a:r>
          </a:p>
          <a:p>
            <a:pPr lvl="1"/>
            <a:r>
              <a:rPr lang="en-US" dirty="0"/>
              <a:t>macOS X</a:t>
            </a:r>
          </a:p>
          <a:p>
            <a:r>
              <a:rPr lang="en-US" dirty="0" err="1"/>
              <a:t>Communcation</a:t>
            </a:r>
            <a:endParaRPr lang="en-US" dirty="0"/>
          </a:p>
          <a:p>
            <a:pPr lvl="1"/>
            <a:r>
              <a:rPr lang="en-US" dirty="0"/>
              <a:t>Bluetooth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Internet/LAN/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1D5588B-F425-4DDA-B512-F5F77CF7BEF8}"/>
              </a:ext>
            </a:extLst>
          </p:cNvPr>
          <p:cNvSpPr txBox="1">
            <a:spLocks/>
          </p:cNvSpPr>
          <p:nvPr/>
        </p:nvSpPr>
        <p:spPr>
          <a:xfrm>
            <a:off x="4473296" y="3838353"/>
            <a:ext cx="7039992" cy="2499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84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Lynx Interconnected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CCB779-C4C3-46CF-9A1F-5728DBC53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62" y="2420394"/>
            <a:ext cx="1796952" cy="16306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DCD44C-7BFF-4B49-977C-3CFBB2546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44" y="2435088"/>
            <a:ext cx="2319920" cy="15466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3B94BD-84D4-48DD-927F-D17EDD10F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84" y="2435087"/>
            <a:ext cx="2319921" cy="15466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6564C1-EA75-42C5-85EF-748382802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433" y="3792984"/>
            <a:ext cx="2971375" cy="1594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619CF0-222E-4529-A2F4-2475193AF5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303" y="1898634"/>
            <a:ext cx="2319920" cy="16864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53427C-D4E3-4D45-A34C-0329B3A3A2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02618"/>
            <a:ext cx="3405641" cy="13974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40540B-FDAA-4E8D-8486-153900330A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84" y="5302617"/>
            <a:ext cx="3405640" cy="139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56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Alternator Addition Option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52A748-39E2-48B6-A421-FF2C7B0F8330}"/>
              </a:ext>
            </a:extLst>
          </p:cNvPr>
          <p:cNvSpPr txBox="1">
            <a:spLocks/>
          </p:cNvSpPr>
          <p:nvPr/>
        </p:nvSpPr>
        <p:spPr>
          <a:xfrm>
            <a:off x="625032" y="2487547"/>
            <a:ext cx="10941936" cy="9414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Victron parts do not support charging 48V batteries</a:t>
            </a:r>
          </a:p>
          <a:p>
            <a:r>
              <a:rPr lang="en-US" dirty="0"/>
              <a:t>Would need a 12V:48V DC-DC Converter (Lots of electric noise)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22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Alternator Addition Option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52A748-39E2-48B6-A421-FF2C7B0F8330}"/>
              </a:ext>
            </a:extLst>
          </p:cNvPr>
          <p:cNvSpPr txBox="1">
            <a:spLocks/>
          </p:cNvSpPr>
          <p:nvPr/>
        </p:nvSpPr>
        <p:spPr>
          <a:xfrm>
            <a:off x="625032" y="1553104"/>
            <a:ext cx="10941936" cy="53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MultiPlus</a:t>
            </a:r>
            <a:r>
              <a:rPr lang="en-US" dirty="0"/>
              <a:t> 48V/1600VA Inverter/Charger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6CC82-8894-4E63-BA94-C56D4865A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2" y="2878667"/>
            <a:ext cx="2260562" cy="345651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9AE258-BE9C-446B-B498-F6A73E77DB0B}"/>
              </a:ext>
            </a:extLst>
          </p:cNvPr>
          <p:cNvSpPr txBox="1">
            <a:spLocks/>
          </p:cNvSpPr>
          <p:nvPr/>
        </p:nvSpPr>
        <p:spPr>
          <a:xfrm>
            <a:off x="3440207" y="2688973"/>
            <a:ext cx="8353860" cy="3803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Charger Only Mode</a:t>
            </a:r>
          </a:p>
          <a:p>
            <a:pPr lvl="1"/>
            <a:r>
              <a:rPr lang="en-US" dirty="0"/>
              <a:t>Generates 230VAC from Paragon Alternator (12Vdc)</a:t>
            </a:r>
          </a:p>
          <a:p>
            <a:pPr lvl="1"/>
            <a:r>
              <a:rPr lang="en-US" dirty="0"/>
              <a:t>Has both an AC input and output</a:t>
            </a:r>
          </a:p>
          <a:p>
            <a:pPr lvl="1"/>
            <a:r>
              <a:rPr lang="en-US" dirty="0"/>
              <a:t>The generated AC can feed it’s own Charger (48Vdc output)</a:t>
            </a:r>
          </a:p>
          <a:p>
            <a:r>
              <a:rPr lang="en-US" dirty="0"/>
              <a:t>Temperature compensation</a:t>
            </a:r>
          </a:p>
          <a:p>
            <a:pPr lvl="1"/>
            <a:r>
              <a:rPr lang="en-US" dirty="0"/>
              <a:t>Will automatically decrease charging voltage with increased battery temperature</a:t>
            </a:r>
          </a:p>
          <a:p>
            <a:r>
              <a:rPr lang="en-US" dirty="0"/>
              <a:t>Mechanical Info</a:t>
            </a:r>
          </a:p>
          <a:p>
            <a:pPr lvl="1"/>
            <a:r>
              <a:rPr lang="en-US" dirty="0"/>
              <a:t>H=470mm (18.5”), W=265mm (10.4”), D=120mm (4.7”)</a:t>
            </a:r>
          </a:p>
          <a:p>
            <a:pPr lvl="1"/>
            <a:r>
              <a:rPr lang="en-US" dirty="0"/>
              <a:t>Weight = 10kg (22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1933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Estimated Victron System Cost (Q1 2023)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C78B6E-FBAC-4202-A96D-258282344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314291"/>
              </p:ext>
            </p:extLst>
          </p:nvPr>
        </p:nvGraphicFramePr>
        <p:xfrm>
          <a:off x="3948404" y="1584325"/>
          <a:ext cx="4295191" cy="4351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5993">
                  <a:extLst>
                    <a:ext uri="{9D8B030D-6E8A-4147-A177-3AD203B41FA5}">
                      <a16:colId xmlns:a16="http://schemas.microsoft.com/office/drawing/2014/main" val="3072848326"/>
                    </a:ext>
                  </a:extLst>
                </a:gridCol>
                <a:gridCol w="776267">
                  <a:extLst>
                    <a:ext uri="{9D8B030D-6E8A-4147-A177-3AD203B41FA5}">
                      <a16:colId xmlns:a16="http://schemas.microsoft.com/office/drawing/2014/main" val="1824215377"/>
                    </a:ext>
                  </a:extLst>
                </a:gridCol>
                <a:gridCol w="402163">
                  <a:extLst>
                    <a:ext uri="{9D8B030D-6E8A-4147-A177-3AD203B41FA5}">
                      <a16:colId xmlns:a16="http://schemas.microsoft.com/office/drawing/2014/main" val="1159372216"/>
                    </a:ext>
                  </a:extLst>
                </a:gridCol>
                <a:gridCol w="654683">
                  <a:extLst>
                    <a:ext uri="{9D8B030D-6E8A-4147-A177-3AD203B41FA5}">
                      <a16:colId xmlns:a16="http://schemas.microsoft.com/office/drawing/2014/main" val="2144653651"/>
                    </a:ext>
                  </a:extLst>
                </a:gridCol>
                <a:gridCol w="526085">
                  <a:extLst>
                    <a:ext uri="{9D8B030D-6E8A-4147-A177-3AD203B41FA5}">
                      <a16:colId xmlns:a16="http://schemas.microsoft.com/office/drawing/2014/main" val="1845882423"/>
                    </a:ext>
                  </a:extLst>
                </a:gridCol>
              </a:tblGrid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(Euros)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(Euros)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47392901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Description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Victron PN#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Quan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Unit Price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Item Price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937505983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Skylla-TG 48/25 Charger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SDTG4800251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1041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1041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355712209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Autotransformer 120/240VAC-32A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ITR000100001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674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674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540922535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MultiPlus 48/1600/20-16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PMP482160000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959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959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985434129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Lynx Smart BMS 500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LYN034160200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1070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1070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314315494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Lynx Distributor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LYN060102000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750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073883747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Busbar 150A 2P with 10 Screws + Cover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VBB115021020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88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292069252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Battery Switch 275A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VBS127010010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112947548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MIDI Single Fuse Holder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CIP000050001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098289644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MIDI 30A, 40A, 50A 48V Rated Fuse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TBD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35902809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MIDI 60A, 80A, 100A 48V Rated Fuse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TBD ?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425947818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MEGA Single Fuse Holder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CIP000100001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00942823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MEGA 125A 48V Rated Fuse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CIP137125010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495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670634264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MEGA 200A 48V Rated Fuse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CIP137200010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495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504956069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Cerbo GX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BPP900450100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037588365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GX Touch 70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BPP900455070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334325617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GX Touch 70 Wall Mount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BPP900465070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21923750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Smartshunt 500A/50mV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SHU050150050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146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033638578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Smart Battery Protect 48V-100A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BPR110048000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171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132343530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Smart Battery LiFePO4 25.6V/200Ah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BAT524120610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4400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8800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613135123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Cable: Batt BMS M-F Extender 5m (quan 2)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ASS030560500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89242116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Cable: VE.Direct 5m (other lengths avail)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ASS030530250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915259135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Cable: ShorePower for Charger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TBD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4254717123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555363537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043957822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Euros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16962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1082146225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Euro : US Dollar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1.05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US Dollars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$17,810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934540160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Est Tax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$1,736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2829017702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Shipping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$500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958033253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Total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$20,047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18" marR="7018" marT="7018" marB="0" anchor="b"/>
                </a:tc>
                <a:extLst>
                  <a:ext uri="{0D108BD9-81ED-4DB2-BD59-A6C34878D82A}">
                    <a16:rowId xmlns:a16="http://schemas.microsoft.com/office/drawing/2014/main" val="3710093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680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Solar Panel Addition Option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52A748-39E2-48B6-A421-FF2C7B0F8330}"/>
              </a:ext>
            </a:extLst>
          </p:cNvPr>
          <p:cNvSpPr txBox="1">
            <a:spLocks/>
          </p:cNvSpPr>
          <p:nvPr/>
        </p:nvSpPr>
        <p:spPr>
          <a:xfrm>
            <a:off x="637966" y="1937214"/>
            <a:ext cx="10941936" cy="4718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SmartSolar</a:t>
            </a:r>
            <a:r>
              <a:rPr lang="en-US" dirty="0"/>
              <a:t> Charge Controller (MPPT 150/100-Tr </a:t>
            </a:r>
            <a:r>
              <a:rPr lang="en-US" dirty="0" err="1"/>
              <a:t>VE.Can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48V, </a:t>
            </a:r>
            <a:r>
              <a:rPr lang="en-US" dirty="0" err="1"/>
              <a:t>upto</a:t>
            </a:r>
            <a:r>
              <a:rPr lang="en-US" dirty="0"/>
              <a:t> 100A 5800W</a:t>
            </a:r>
          </a:p>
          <a:p>
            <a:pPr lvl="1"/>
            <a:r>
              <a:rPr lang="en-US" dirty="0"/>
              <a:t>Up to 98% Efficiency </a:t>
            </a:r>
          </a:p>
          <a:p>
            <a:pPr lvl="1"/>
            <a:r>
              <a:rPr lang="en-US" dirty="0"/>
              <a:t>Wired comms: </a:t>
            </a:r>
            <a:r>
              <a:rPr lang="en-US" dirty="0" err="1"/>
              <a:t>VE.Can</a:t>
            </a:r>
            <a:r>
              <a:rPr lang="en-US" dirty="0"/>
              <a:t> and </a:t>
            </a:r>
            <a:r>
              <a:rPr lang="en-US" dirty="0" err="1"/>
              <a:t>VE.Direct</a:t>
            </a:r>
            <a:endParaRPr lang="en-US" dirty="0"/>
          </a:p>
          <a:p>
            <a:pPr lvl="1"/>
            <a:r>
              <a:rPr lang="en-US" dirty="0"/>
              <a:t>Bluetooth comms</a:t>
            </a:r>
          </a:p>
          <a:p>
            <a:pPr lvl="1"/>
            <a:r>
              <a:rPr lang="en-US" dirty="0"/>
              <a:t>Cost: $950 </a:t>
            </a:r>
          </a:p>
          <a:p>
            <a:r>
              <a:rPr lang="en-US" dirty="0" err="1"/>
              <a:t>BlueSolar</a:t>
            </a:r>
            <a:r>
              <a:rPr lang="en-US" dirty="0"/>
              <a:t> Monocrystalline Solar Panels</a:t>
            </a:r>
          </a:p>
          <a:p>
            <a:pPr lvl="1"/>
            <a:r>
              <a:rPr lang="en-US" dirty="0"/>
              <a:t>Multiple sizes/wattages available</a:t>
            </a:r>
          </a:p>
          <a:p>
            <a:pPr lvl="2"/>
            <a:r>
              <a:rPr lang="en-US" dirty="0"/>
              <a:t>Smallest: 17” x 13”, Largest: 78” x 39”</a:t>
            </a:r>
          </a:p>
          <a:p>
            <a:pPr lvl="1"/>
            <a:r>
              <a:rPr lang="en-US" dirty="0"/>
              <a:t>Cost: $42-$370 per panel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31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LFP-Smart 25.6V/200aH Battery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D92B76-7A8C-4398-8A15-D17B289A2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65" y="1409952"/>
            <a:ext cx="8502035" cy="348857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816106-47DE-42A9-B6C7-F19513C2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523" y="4920258"/>
            <a:ext cx="9225561" cy="127843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Chemistry: Lithium Iron Phosphate</a:t>
            </a:r>
          </a:p>
          <a:p>
            <a:r>
              <a:rPr lang="en-US" dirty="0"/>
              <a:t>Dimensions: H=237mm (9.3”), W=650mm (25.6”), D=163mm (6.4”)</a:t>
            </a:r>
          </a:p>
          <a:p>
            <a:r>
              <a:rPr lang="en-US" dirty="0"/>
              <a:t>Weight: 39kg (86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r>
              <a:rPr lang="en-US" dirty="0"/>
              <a:t>Two in series for 48V nominal bus</a:t>
            </a:r>
          </a:p>
        </p:txBody>
      </p:sp>
    </p:spTree>
    <p:extLst>
      <p:ext uri="{BB962C8B-B14F-4D97-AF65-F5344CB8AC3E}">
        <p14:creationId xmlns:p14="http://schemas.microsoft.com/office/powerpoint/2010/main" val="3933500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LFP-Smart 25.6V/200aH Battery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B6391-3B8A-45B2-A0FC-E1C299A3A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Voltage: 25.6Vdc</a:t>
            </a:r>
          </a:p>
          <a:p>
            <a:r>
              <a:rPr lang="en-US" dirty="0"/>
              <a:t>Capacity: 200 Amp-Hours</a:t>
            </a:r>
          </a:p>
          <a:p>
            <a:r>
              <a:rPr lang="en-US" dirty="0"/>
              <a:t>Energy: 5120 Watt-Hours</a:t>
            </a:r>
          </a:p>
          <a:p>
            <a:r>
              <a:rPr lang="en-US" dirty="0"/>
              <a:t>Discharge Current: 200A (max-rec), 400A (abs-max)</a:t>
            </a:r>
          </a:p>
          <a:p>
            <a:r>
              <a:rPr lang="en-US" dirty="0"/>
              <a:t>Charge Current: 100A (max-rec), 400A (abs-max)</a:t>
            </a:r>
          </a:p>
          <a:p>
            <a:r>
              <a:rPr lang="en-US" dirty="0"/>
              <a:t>Internal BMS</a:t>
            </a:r>
          </a:p>
          <a:p>
            <a:pPr lvl="1"/>
            <a:r>
              <a:rPr lang="en-US" dirty="0"/>
              <a:t>Pre-alarm when cell voltages reach user defined voltage (signal can feed a visual or audible alarm device)</a:t>
            </a:r>
          </a:p>
          <a:p>
            <a:pPr lvl="1"/>
            <a:r>
              <a:rPr lang="en-US" dirty="0"/>
              <a:t>Disconnect the load when cell voltages reach user defined voltage</a:t>
            </a:r>
          </a:p>
          <a:p>
            <a:pPr lvl="1"/>
            <a:r>
              <a:rPr lang="en-US" dirty="0"/>
              <a:t>Disconnect the charger when cell voltages reach 3.75V (or temp is too high)</a:t>
            </a:r>
          </a:p>
          <a:p>
            <a:r>
              <a:rPr lang="en-US" dirty="0"/>
              <a:t>Integrated cell monitoring and balancing </a:t>
            </a:r>
          </a:p>
          <a:p>
            <a:pPr lvl="1"/>
            <a:r>
              <a:rPr lang="en-US" dirty="0"/>
              <a:t>Attached data cables allow batteries to be daisy chained and info fed to an external Battery Monitor Unit</a:t>
            </a:r>
          </a:p>
          <a:p>
            <a:r>
              <a:rPr lang="en-US" dirty="0"/>
              <a:t>Bluetooth enabled </a:t>
            </a:r>
          </a:p>
          <a:p>
            <a:pPr lvl="1"/>
            <a:r>
              <a:rPr lang="en-US" dirty="0"/>
              <a:t>Cell voltages, temperatures, and alarm status can be monitored</a:t>
            </a:r>
          </a:p>
          <a:p>
            <a:pPr lvl="1"/>
            <a:r>
              <a:rPr lang="en-US" dirty="0" err="1"/>
              <a:t>VictronConnect</a:t>
            </a:r>
            <a:r>
              <a:rPr lang="en-US" dirty="0"/>
              <a:t> App for phones and smart-devices </a:t>
            </a:r>
          </a:p>
        </p:txBody>
      </p:sp>
    </p:spTree>
    <p:extLst>
      <p:ext uri="{BB962C8B-B14F-4D97-AF65-F5344CB8AC3E}">
        <p14:creationId xmlns:p14="http://schemas.microsoft.com/office/powerpoint/2010/main" val="228479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Lynx Smart BMS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8B6F1C-6F40-4365-B54D-12B9EB37B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194" y="1371759"/>
            <a:ext cx="5361543" cy="3382962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447CAB-ECD4-429E-9F77-C760C08B7047}"/>
              </a:ext>
            </a:extLst>
          </p:cNvPr>
          <p:cNvSpPr txBox="1">
            <a:spLocks/>
          </p:cNvSpPr>
          <p:nvPr/>
        </p:nvSpPr>
        <p:spPr>
          <a:xfrm>
            <a:off x="1312524" y="4920257"/>
            <a:ext cx="8502036" cy="157261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Dedicated Battery Management System</a:t>
            </a:r>
          </a:p>
          <a:p>
            <a:r>
              <a:rPr lang="en-US" dirty="0"/>
              <a:t>Contains</a:t>
            </a:r>
          </a:p>
          <a:p>
            <a:pPr lvl="1"/>
            <a:r>
              <a:rPr lang="en-US" dirty="0"/>
              <a:t>Positive &amp; Negative bus bars</a:t>
            </a:r>
          </a:p>
          <a:p>
            <a:pPr lvl="1"/>
            <a:r>
              <a:rPr lang="en-US" dirty="0"/>
              <a:t>Battery Management circuitry</a:t>
            </a:r>
          </a:p>
          <a:p>
            <a:pPr lvl="1"/>
            <a:r>
              <a:rPr lang="en-US" dirty="0"/>
              <a:t>Contactor</a:t>
            </a:r>
          </a:p>
          <a:p>
            <a:pPr lvl="1"/>
            <a:r>
              <a:rPr lang="en-US" dirty="0"/>
              <a:t>Battery Monitor</a:t>
            </a:r>
          </a:p>
        </p:txBody>
      </p:sp>
    </p:spTree>
    <p:extLst>
      <p:ext uri="{BB962C8B-B14F-4D97-AF65-F5344CB8AC3E}">
        <p14:creationId xmlns:p14="http://schemas.microsoft.com/office/powerpoint/2010/main" val="246874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Lynx Smart BMS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82056-F7FC-4BC6-A501-72F6A2AD0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171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/>
              <a:t>Battery Management System</a:t>
            </a:r>
          </a:p>
          <a:p>
            <a:pPr lvl="1"/>
            <a:r>
              <a:rPr lang="en-US" dirty="0"/>
              <a:t>Monitors State of Charge (SoC) and user-defined Discharge Floor determines when to cutoff discharge to prevent damage to batteries</a:t>
            </a:r>
          </a:p>
          <a:p>
            <a:pPr lvl="1"/>
            <a:r>
              <a:rPr lang="en-US" dirty="0"/>
              <a:t>ATC/ATD (Allow to Charge/Allow to Discharge) outputs control Smart Battery Protect modules to control charge and discharge paths</a:t>
            </a:r>
          </a:p>
          <a:p>
            <a:pPr lvl="1"/>
            <a:r>
              <a:rPr lang="en-US" dirty="0"/>
              <a:t>Programmable pre-alarm outputs for visual/audio indicators</a:t>
            </a:r>
          </a:p>
          <a:p>
            <a:r>
              <a:rPr lang="en-US" dirty="0"/>
              <a:t>Contactor</a:t>
            </a:r>
          </a:p>
          <a:p>
            <a:pPr lvl="1"/>
            <a:r>
              <a:rPr lang="en-US" dirty="0"/>
              <a:t>Secondary safety contacts in the event ATC/ATD outputs fail</a:t>
            </a:r>
          </a:p>
          <a:p>
            <a:r>
              <a:rPr lang="en-US" dirty="0"/>
              <a:t>System Communication</a:t>
            </a:r>
          </a:p>
          <a:p>
            <a:pPr lvl="1"/>
            <a:r>
              <a:rPr lang="en-US" dirty="0"/>
              <a:t>Via Bluetooth and </a:t>
            </a:r>
            <a:r>
              <a:rPr lang="en-US" dirty="0" err="1"/>
              <a:t>VE.Can</a:t>
            </a:r>
            <a:r>
              <a:rPr lang="en-US" dirty="0"/>
              <a:t> to GX devices</a:t>
            </a:r>
          </a:p>
          <a:p>
            <a:r>
              <a:rPr lang="en-US" dirty="0"/>
              <a:t> Battery Monitor</a:t>
            </a:r>
          </a:p>
          <a:p>
            <a:pPr lvl="1"/>
            <a:r>
              <a:rPr lang="en-US" dirty="0"/>
              <a:t>Built in shunt is used to monitor input/output current to/from batteries</a:t>
            </a:r>
          </a:p>
        </p:txBody>
      </p:sp>
    </p:spTree>
    <p:extLst>
      <p:ext uri="{BB962C8B-B14F-4D97-AF65-F5344CB8AC3E}">
        <p14:creationId xmlns:p14="http://schemas.microsoft.com/office/powerpoint/2010/main" val="93074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Lynx Distributor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50EB4-52B5-4A3A-9995-43068F80B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70" y="1302319"/>
            <a:ext cx="5219793" cy="3479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DF9339-95B2-4AE2-805A-87373252F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63" y="1603579"/>
            <a:ext cx="5776867" cy="324249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284B7E0-8956-451C-8B32-707B2955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524" y="4920258"/>
            <a:ext cx="8502036" cy="12784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Plugs into Lynx Smart BMS</a:t>
            </a:r>
          </a:p>
          <a:p>
            <a:r>
              <a:rPr lang="en-US" dirty="0"/>
              <a:t>Has 4 fused connections to loads or batteries</a:t>
            </a:r>
          </a:p>
          <a:p>
            <a:r>
              <a:rPr lang="en-US" dirty="0"/>
              <a:t>Daisy chained RJ10 cables provide fuse status feedback</a:t>
            </a:r>
          </a:p>
        </p:txBody>
      </p:sp>
    </p:spTree>
    <p:extLst>
      <p:ext uri="{BB962C8B-B14F-4D97-AF65-F5344CB8AC3E}">
        <p14:creationId xmlns:p14="http://schemas.microsoft.com/office/powerpoint/2010/main" val="2825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Cerbo</a:t>
            </a:r>
            <a:r>
              <a:rPr lang="en-US" dirty="0"/>
              <a:t> GX &amp; Touchscreen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6C7E1E-6EF0-4FF2-86DE-8E8BBACAE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6" y="1843380"/>
            <a:ext cx="5064957" cy="4351338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B1C1CB-39B5-458E-B4E8-D47E225ECC71}"/>
              </a:ext>
            </a:extLst>
          </p:cNvPr>
          <p:cNvSpPr txBox="1">
            <a:spLocks/>
          </p:cNvSpPr>
          <p:nvPr/>
        </p:nvSpPr>
        <p:spPr>
          <a:xfrm>
            <a:off x="5362113" y="1843380"/>
            <a:ext cx="6525087" cy="44420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All system components attach to </a:t>
            </a:r>
            <a:r>
              <a:rPr lang="en-US" dirty="0" err="1"/>
              <a:t>Cerbo</a:t>
            </a:r>
            <a:r>
              <a:rPr lang="en-US" dirty="0"/>
              <a:t> GX</a:t>
            </a:r>
          </a:p>
          <a:p>
            <a:r>
              <a:rPr lang="en-US" dirty="0"/>
              <a:t>Acts as a Communications Center</a:t>
            </a:r>
          </a:p>
          <a:p>
            <a:pPr lvl="1"/>
            <a:r>
              <a:rPr lang="en-US" dirty="0"/>
              <a:t>Victron Remote Management (VRM) via the internet over LAN or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 err="1"/>
              <a:t>VictronConnect</a:t>
            </a:r>
            <a:r>
              <a:rPr lang="en-US" dirty="0"/>
              <a:t> App over Bluetooth</a:t>
            </a:r>
          </a:p>
          <a:p>
            <a:pPr lvl="1"/>
            <a:r>
              <a:rPr lang="en-US" dirty="0"/>
              <a:t>Cellular networks (3G &amp; 4G)</a:t>
            </a:r>
          </a:p>
          <a:p>
            <a:pPr lvl="1"/>
            <a:r>
              <a:rPr lang="en-US" dirty="0"/>
              <a:t>Direct access via GX Touch (touchscreen)</a:t>
            </a:r>
          </a:p>
          <a:p>
            <a:r>
              <a:rPr lang="en-US" dirty="0"/>
              <a:t>Two SPDT relays available for external devices</a:t>
            </a:r>
          </a:p>
          <a:p>
            <a:r>
              <a:rPr lang="en-US" dirty="0"/>
              <a:t>Can accept auxiliary inputs</a:t>
            </a:r>
          </a:p>
          <a:p>
            <a:pPr lvl="1"/>
            <a:r>
              <a:rPr lang="en-US" dirty="0"/>
              <a:t>Temperature sensors</a:t>
            </a:r>
          </a:p>
          <a:p>
            <a:pPr lvl="1"/>
            <a:r>
              <a:rPr lang="en-US" dirty="0"/>
              <a:t>Tank level inputs</a:t>
            </a:r>
          </a:p>
          <a:p>
            <a:pPr lvl="1"/>
            <a:r>
              <a:rPr lang="en-US" dirty="0"/>
              <a:t>User defined digital inputs</a:t>
            </a:r>
          </a:p>
          <a:p>
            <a:r>
              <a:rPr lang="en-US" dirty="0"/>
              <a:t>NMEA 2000 GPS compatible</a:t>
            </a:r>
          </a:p>
        </p:txBody>
      </p:sp>
    </p:spTree>
    <p:extLst>
      <p:ext uri="{BB962C8B-B14F-4D97-AF65-F5344CB8AC3E}">
        <p14:creationId xmlns:p14="http://schemas.microsoft.com/office/powerpoint/2010/main" val="3135600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Battery Protect 48V/100A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B1C1CB-39B5-458E-B4E8-D47E225ECC71}"/>
              </a:ext>
            </a:extLst>
          </p:cNvPr>
          <p:cNvSpPr txBox="1">
            <a:spLocks/>
          </p:cNvSpPr>
          <p:nvPr/>
        </p:nvSpPr>
        <p:spPr>
          <a:xfrm>
            <a:off x="5362113" y="1843380"/>
            <a:ext cx="6525087" cy="4442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Primary contactor for loads &amp; chargers</a:t>
            </a:r>
          </a:p>
          <a:p>
            <a:pPr lvl="1"/>
            <a:r>
              <a:rPr lang="en-US" dirty="0"/>
              <a:t>Used with </a:t>
            </a:r>
            <a:r>
              <a:rPr lang="en-US" dirty="0" err="1"/>
              <a:t>SmartBMS</a:t>
            </a:r>
            <a:r>
              <a:rPr lang="en-US" dirty="0"/>
              <a:t> ATD &amp; ATC signals</a:t>
            </a:r>
          </a:p>
          <a:p>
            <a:r>
              <a:rPr lang="en-US" dirty="0"/>
              <a:t>Uses MOSFETs not electro-mech relays</a:t>
            </a:r>
          </a:p>
          <a:p>
            <a:r>
              <a:rPr lang="en-US" dirty="0"/>
              <a:t>Alarm output</a:t>
            </a:r>
          </a:p>
          <a:p>
            <a:pPr lvl="1"/>
            <a:r>
              <a:rPr lang="en-US" dirty="0"/>
              <a:t>LED</a:t>
            </a:r>
          </a:p>
          <a:p>
            <a:pPr lvl="1"/>
            <a:r>
              <a:rPr lang="en-US" dirty="0"/>
              <a:t>Buzzer</a:t>
            </a:r>
          </a:p>
          <a:p>
            <a:pPr lvl="1"/>
            <a:r>
              <a:rPr lang="en-US" dirty="0"/>
              <a:t>External relay</a:t>
            </a:r>
          </a:p>
          <a:p>
            <a:r>
              <a:rPr lang="en-US" dirty="0"/>
              <a:t>Bluetooth enabled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5EF7E08-0BA5-4317-8941-C9EFBAF87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48" y="1758169"/>
            <a:ext cx="5404361" cy="4351338"/>
          </a:xfrm>
        </p:spPr>
      </p:pic>
    </p:spTree>
    <p:extLst>
      <p:ext uri="{BB962C8B-B14F-4D97-AF65-F5344CB8AC3E}">
        <p14:creationId xmlns:p14="http://schemas.microsoft.com/office/powerpoint/2010/main" val="3269712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FD36-230C-461C-B230-281C503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Shunt IP65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B1C1CB-39B5-458E-B4E8-D47E225ECC71}"/>
              </a:ext>
            </a:extLst>
          </p:cNvPr>
          <p:cNvSpPr txBox="1">
            <a:spLocks/>
          </p:cNvSpPr>
          <p:nvPr/>
        </p:nvSpPr>
        <p:spPr>
          <a:xfrm>
            <a:off x="5362113" y="1843380"/>
            <a:ext cx="6525087" cy="4442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Current monitor for individual outputs</a:t>
            </a:r>
          </a:p>
          <a:p>
            <a:pPr lvl="1"/>
            <a:r>
              <a:rPr lang="en-US" dirty="0"/>
              <a:t>500A, 1000A, and 2000A versions</a:t>
            </a:r>
          </a:p>
          <a:p>
            <a:r>
              <a:rPr lang="en-US" dirty="0"/>
              <a:t>Communications</a:t>
            </a:r>
          </a:p>
          <a:p>
            <a:pPr lvl="1"/>
            <a:r>
              <a:rPr lang="en-US" dirty="0" err="1"/>
              <a:t>VE.Direct</a:t>
            </a:r>
            <a:r>
              <a:rPr lang="en-US" dirty="0"/>
              <a:t> for GX devices </a:t>
            </a:r>
          </a:p>
          <a:p>
            <a:pPr lvl="1"/>
            <a:r>
              <a:rPr lang="en-US" dirty="0"/>
              <a:t>Bluetooth for Victron App on phone</a:t>
            </a:r>
          </a:p>
          <a:p>
            <a:r>
              <a:rPr lang="en-US" dirty="0"/>
              <a:t>Aux input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battery</a:t>
            </a:r>
          </a:p>
          <a:p>
            <a:pPr lvl="1"/>
            <a:r>
              <a:rPr lang="en-US" dirty="0"/>
              <a:t>Mid-point connection on battery bank</a:t>
            </a:r>
          </a:p>
          <a:p>
            <a:pPr lvl="1"/>
            <a:r>
              <a:rPr lang="en-US" dirty="0"/>
              <a:t>Temperature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B53C38-1146-4A04-8ED6-DD275926A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65574"/>
            <a:ext cx="4904423" cy="3012265"/>
          </a:xfrm>
        </p:spPr>
      </p:pic>
    </p:spTree>
    <p:extLst>
      <p:ext uri="{BB962C8B-B14F-4D97-AF65-F5344CB8AC3E}">
        <p14:creationId xmlns:p14="http://schemas.microsoft.com/office/powerpoint/2010/main" val="163105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12927</TotalTime>
  <Words>1036</Words>
  <Application>Microsoft Office PowerPoint</Application>
  <PresentationFormat>Widescreen</PresentationFormat>
  <Paragraphs>270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Victron Energy Battery System for R/V Paragon</vt:lpstr>
      <vt:lpstr>LFP-Smart 25.6V/200aH Battery</vt:lpstr>
      <vt:lpstr>LFP-Smart 25.6V/200aH Battery</vt:lpstr>
      <vt:lpstr>Lynx Smart BMS</vt:lpstr>
      <vt:lpstr>Lynx Smart BMS</vt:lpstr>
      <vt:lpstr>Lynx Distributor</vt:lpstr>
      <vt:lpstr>Cerbo GX &amp; Touchscreen</vt:lpstr>
      <vt:lpstr>Smart Battery Protect 48V/100A</vt:lpstr>
      <vt:lpstr>Smart Shunt IP65</vt:lpstr>
      <vt:lpstr>Skylla 48/25 TG Charger</vt:lpstr>
      <vt:lpstr>Autotransformer 120V:240V</vt:lpstr>
      <vt:lpstr>VictronConnect App</vt:lpstr>
      <vt:lpstr>Lynx Interconnected System</vt:lpstr>
      <vt:lpstr>Alternator Addition Option</vt:lpstr>
      <vt:lpstr>Alternator Addition Option</vt:lpstr>
      <vt:lpstr>Estimated Victron System Cost (Q1 2023)</vt:lpstr>
      <vt:lpstr>Solar Panel Addition Option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Victron Energy Battery System for R/V Paragon</dc:title>
  <dc:creator>Chad Kecy</dc:creator>
  <cp:lastModifiedBy>Chad Kecy</cp:lastModifiedBy>
  <cp:revision>42</cp:revision>
  <dcterms:created xsi:type="dcterms:W3CDTF">2022-12-14T17:38:43Z</dcterms:created>
  <dcterms:modified xsi:type="dcterms:W3CDTF">2023-01-19T17:46:48Z</dcterms:modified>
</cp:coreProperties>
</file>