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649" r:id="rId1"/>
  </p:sldMasterIdLst>
  <p:notesMasterIdLst>
    <p:notesMasterId r:id="rId14"/>
  </p:notesMasterIdLst>
  <p:sldIdLst>
    <p:sldId id="299" r:id="rId2"/>
    <p:sldId id="309" r:id="rId3"/>
    <p:sldId id="346" r:id="rId4"/>
    <p:sldId id="348" r:id="rId5"/>
    <p:sldId id="350" r:id="rId6"/>
    <p:sldId id="352" r:id="rId7"/>
    <p:sldId id="361" r:id="rId8"/>
    <p:sldId id="362" r:id="rId9"/>
    <p:sldId id="360" r:id="rId10"/>
    <p:sldId id="359" r:id="rId11"/>
    <p:sldId id="356" r:id="rId12"/>
    <p:sldId id="354" r:id="rId13"/>
  </p:sldIdLst>
  <p:sldSz cx="13004800" cy="9753600"/>
  <p:notesSz cx="6858000" cy="9144000"/>
  <p:defaultTextStyle>
    <a:defPPr>
      <a:defRPr lang="en-US"/>
    </a:defPPr>
    <a:lvl1pPr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charset="0"/>
        <a:ea typeface="ＭＳ Ｐゴシック" charset="0"/>
        <a:cs typeface="ＭＳ Ｐゴシック" charset="0"/>
        <a:sym typeface="Helvetica Light" charset="0"/>
      </a:defRPr>
    </a:lvl1pPr>
    <a:lvl2pPr marL="342900" indent="1143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charset="0"/>
        <a:ea typeface="ＭＳ Ｐゴシック" charset="0"/>
        <a:cs typeface="ＭＳ Ｐゴシック" charset="0"/>
        <a:sym typeface="Helvetica Light" charset="0"/>
      </a:defRPr>
    </a:lvl2pPr>
    <a:lvl3pPr marL="685800" indent="2286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charset="0"/>
        <a:ea typeface="ＭＳ Ｐゴシック" charset="0"/>
        <a:cs typeface="ＭＳ Ｐゴシック" charset="0"/>
        <a:sym typeface="Helvetica Light" charset="0"/>
      </a:defRPr>
    </a:lvl3pPr>
    <a:lvl4pPr marL="1028700" indent="3429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charset="0"/>
        <a:ea typeface="ＭＳ Ｐゴシック" charset="0"/>
        <a:cs typeface="ＭＳ Ｐゴシック" charset="0"/>
        <a:sym typeface="Helvetica Light" charset="0"/>
      </a:defRPr>
    </a:lvl4pPr>
    <a:lvl5pPr marL="1371600" indent="4572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charset="0"/>
        <a:ea typeface="ＭＳ Ｐゴシック" charset="0"/>
        <a:cs typeface="ＭＳ Ｐゴシック" charset="0"/>
        <a:sym typeface="Helvetica Light" charset="0"/>
      </a:defRPr>
    </a:lvl5pPr>
    <a:lvl6pPr marL="2286000" algn="l" defTabSz="457200" rtl="0" eaLnBrk="1" latinLnBrk="0" hangingPunct="1">
      <a:defRPr sz="3600" kern="1200">
        <a:solidFill>
          <a:srgbClr val="000000"/>
        </a:solidFill>
        <a:latin typeface="Helvetica Light" charset="0"/>
        <a:ea typeface="ＭＳ Ｐゴシック" charset="0"/>
        <a:cs typeface="ＭＳ Ｐゴシック" charset="0"/>
        <a:sym typeface="Helvetica Light" charset="0"/>
      </a:defRPr>
    </a:lvl6pPr>
    <a:lvl7pPr marL="2743200" algn="l" defTabSz="457200" rtl="0" eaLnBrk="1" latinLnBrk="0" hangingPunct="1">
      <a:defRPr sz="3600" kern="1200">
        <a:solidFill>
          <a:srgbClr val="000000"/>
        </a:solidFill>
        <a:latin typeface="Helvetica Light" charset="0"/>
        <a:ea typeface="ＭＳ Ｐゴシック" charset="0"/>
        <a:cs typeface="ＭＳ Ｐゴシック" charset="0"/>
        <a:sym typeface="Helvetica Light" charset="0"/>
      </a:defRPr>
    </a:lvl7pPr>
    <a:lvl8pPr marL="3200400" algn="l" defTabSz="457200" rtl="0" eaLnBrk="1" latinLnBrk="0" hangingPunct="1">
      <a:defRPr sz="3600" kern="1200">
        <a:solidFill>
          <a:srgbClr val="000000"/>
        </a:solidFill>
        <a:latin typeface="Helvetica Light" charset="0"/>
        <a:ea typeface="ＭＳ Ｐゴシック" charset="0"/>
        <a:cs typeface="ＭＳ Ｐゴシック" charset="0"/>
        <a:sym typeface="Helvetica Light" charset="0"/>
      </a:defRPr>
    </a:lvl8pPr>
    <a:lvl9pPr marL="3657600" algn="l" defTabSz="457200" rtl="0" eaLnBrk="1" latinLnBrk="0" hangingPunct="1">
      <a:defRPr sz="3600" kern="1200">
        <a:solidFill>
          <a:srgbClr val="000000"/>
        </a:solidFill>
        <a:latin typeface="Helvetica Light" charset="0"/>
        <a:ea typeface="ＭＳ Ｐゴシック" charset="0"/>
        <a:cs typeface="ＭＳ Ｐゴシック" charset="0"/>
        <a:sym typeface="Helvetica Light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64" d="100"/>
          <a:sy n="164" d="100"/>
        </p:scale>
        <p:origin x="-920" y="-10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" name="Rectangle 2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>
                <a:sym typeface="Chalkboard SE" charset="0"/>
              </a:rPr>
              <a:t>Click to edit Master text styles</a:t>
            </a:r>
          </a:p>
          <a:p>
            <a:pPr lvl="1"/>
            <a:r>
              <a:rPr lang="en-US" noProof="0" smtClean="0">
                <a:sym typeface="Chalkboard SE" charset="0"/>
              </a:rPr>
              <a:t>Second level</a:t>
            </a:r>
          </a:p>
          <a:p>
            <a:pPr lvl="2"/>
            <a:r>
              <a:rPr lang="en-US" noProof="0" smtClean="0">
                <a:sym typeface="Chalkboard SE" charset="0"/>
              </a:rPr>
              <a:t>Third level</a:t>
            </a:r>
          </a:p>
          <a:p>
            <a:pPr lvl="3"/>
            <a:r>
              <a:rPr lang="en-US" noProof="0" smtClean="0">
                <a:sym typeface="Chalkboard SE" charset="0"/>
              </a:rPr>
              <a:t>Fourth level</a:t>
            </a:r>
          </a:p>
          <a:p>
            <a:pPr lvl="4"/>
            <a:r>
              <a:rPr lang="en-US" noProof="0" smtClean="0">
                <a:sym typeface="Chalkboard SE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0674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Chalkboard SE" charset="0"/>
        <a:ea typeface="ＭＳ Ｐゴシック" charset="0"/>
        <a:cs typeface="Chalkboard SE" charset="0"/>
        <a:sym typeface="Chalkboard SE" charset="0"/>
      </a:defRPr>
    </a:lvl1pPr>
    <a:lvl2pPr marL="342900"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Chalkboard SE" charset="0"/>
        <a:ea typeface="Chalkboard SE" charset="0"/>
        <a:cs typeface="Chalkboard SE" charset="0"/>
        <a:sym typeface="Chalkboard SE" charset="0"/>
      </a:defRPr>
    </a:lvl2pPr>
    <a:lvl3pPr marL="685800"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Chalkboard SE" charset="0"/>
        <a:ea typeface="Chalkboard SE" charset="0"/>
        <a:cs typeface="Chalkboard SE" charset="0"/>
        <a:sym typeface="Chalkboard SE" charset="0"/>
      </a:defRPr>
    </a:lvl3pPr>
    <a:lvl4pPr marL="1028700"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Chalkboard SE" charset="0"/>
        <a:ea typeface="Chalkboard SE" charset="0"/>
        <a:cs typeface="Chalkboard SE" charset="0"/>
        <a:sym typeface="Chalkboard SE" charset="0"/>
      </a:defRPr>
    </a:lvl4pPr>
    <a:lvl5pPr marL="1371600"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Chalkboard SE" charset="0"/>
        <a:ea typeface="Chalkboard SE" charset="0"/>
        <a:cs typeface="Chalkboard SE" charset="0"/>
        <a:sym typeface="Chalkboard SE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A68F7C76-DD12-2141-B3D1-45F2D8611F64}" type="slidenum">
              <a:rPr lang="en-US" sz="1200">
                <a:solidFill>
                  <a:schemeClr val="tx1"/>
                </a:solidFill>
                <a:latin typeface="Times" charset="0"/>
              </a:rPr>
              <a:pPr eaLnBrk="1"/>
              <a:t>1</a:t>
            </a:fld>
            <a:endParaRPr lang="en-US" sz="120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600" dirty="0" smtClean="0"/>
              <a:t>Axial Seamount Repeat Mapping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Following reports of a recent eruption on Axial Seamount (discovered by NOAA/WHOI ROV dives), Leg 4 of R/V Zephyr’s Northern Expedition was repurposed in a matter of hours to achieve the first high resolution measurements of lava flow thickness on the seafloor.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Axial Seamount summit was previously surveyed by the Mapping AUV during 2006-2009 expeditions.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new surveys were planned by David Caress (in airports and in San Diego) and David </a:t>
            </a:r>
            <a:r>
              <a:rPr lang="en-US" dirty="0" err="1" smtClean="0"/>
              <a:t>Clague</a:t>
            </a:r>
            <a:r>
              <a:rPr lang="en-US" dirty="0" smtClean="0"/>
              <a:t> (on R/V Western Flyer) using new data from Bill Chadwick (on R/V Thompson) and transmitted to Hans Thomas on R/V Zephyr for execution.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first reports came on July 31. The surveys were conducted on August 2 and 4.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Initial data were processed and transferred to the Western Flyer on August 3 to guide an August 4 ROV Ricketts dive on the new flows.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237CE184-C1C9-DF41-8EE5-8ED77A8E1B43}" type="slidenum">
              <a:rPr lang="en-US"/>
              <a:pPr eaLnBrk="1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600" dirty="0" smtClean="0"/>
              <a:t>Axial Seamount Repeat Mapping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Following reports of a recent eruption on Axial Seamount (discovered by NOAA/WHOI ROV dives), Leg 4 of R/V Zephyr’s Northern Expedition was repurposed in a matter of hours to achieve the first high resolution measurements of lava flow thickness on the seafloor.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Axial Seamount summit was previously surveyed by the Mapping AUV during 2006-2009 expeditions.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new surveys were planned by David Caress (in airports and in San Diego) and David </a:t>
            </a:r>
            <a:r>
              <a:rPr lang="en-US" dirty="0" err="1" smtClean="0"/>
              <a:t>Clague</a:t>
            </a:r>
            <a:r>
              <a:rPr lang="en-US" dirty="0" smtClean="0"/>
              <a:t> (on R/V Western Flyer) using new data from Bill Chadwick (on R/V Thompson) and transmitted to Hans Thomas on R/V Zephyr for execution.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first reports came on July 31. The surveys were conducted on August 2 and 4.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Initial data were processed and transferred to the Western Flyer on August 3 to guide an August 4 ROV Ricketts dive on the new flows.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D1439B1C-FCF2-CC40-9EDD-C866077B9A80}" type="slidenum">
              <a:rPr lang="en-US"/>
              <a:pPr eaLnBrk="1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2423D9C1-DE40-2244-8A0A-CF66FDE7562B}" type="slidenum">
              <a:rPr lang="en-US" sz="1200">
                <a:solidFill>
                  <a:schemeClr val="tx1"/>
                </a:solidFill>
                <a:latin typeface="Times" charset="0"/>
              </a:rPr>
              <a:pPr eaLnBrk="1"/>
              <a:t>12</a:t>
            </a:fld>
            <a:endParaRPr lang="en-US" sz="120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8BEC2CF6-952B-0D4B-B603-618554444D10}" type="slidenum">
              <a:rPr lang="en-US" sz="1200">
                <a:solidFill>
                  <a:schemeClr val="tx1"/>
                </a:solidFill>
                <a:latin typeface="Times" charset="0"/>
              </a:rPr>
              <a:pPr eaLnBrk="1"/>
              <a:t>2</a:t>
            </a:fld>
            <a:endParaRPr lang="en-US" sz="120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F8C85595-B4FB-F547-8F0C-60AD51F70025}" type="slidenum">
              <a:rPr lang="en-US" sz="1200">
                <a:solidFill>
                  <a:schemeClr val="tx1"/>
                </a:solidFill>
                <a:latin typeface="Times" charset="0"/>
              </a:rPr>
              <a:pPr eaLnBrk="1"/>
              <a:t>3</a:t>
            </a:fld>
            <a:endParaRPr lang="en-US" sz="120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345810A7-E919-CA4B-A59F-C1A6F19BE7F8}" type="slidenum">
              <a:rPr lang="en-US" sz="1200">
                <a:solidFill>
                  <a:schemeClr val="tx1"/>
                </a:solidFill>
                <a:latin typeface="Times" charset="0"/>
              </a:rPr>
              <a:pPr eaLnBrk="1"/>
              <a:t>4</a:t>
            </a:fld>
            <a:endParaRPr lang="en-US" sz="120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BA4CF8D3-ED1A-8C40-87FC-FADCE110805E}" type="slidenum">
              <a:rPr lang="en-US" sz="1200">
                <a:solidFill>
                  <a:schemeClr val="tx1"/>
                </a:solidFill>
                <a:latin typeface="Times" charset="0"/>
              </a:rPr>
              <a:pPr eaLnBrk="1"/>
              <a:t>5</a:t>
            </a:fld>
            <a:endParaRPr lang="en-US" sz="120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CB7C3FAF-191A-4746-A316-146ED0572813}" type="slidenum">
              <a:rPr lang="en-US" sz="1200">
                <a:solidFill>
                  <a:schemeClr val="tx1"/>
                </a:solidFill>
                <a:latin typeface="Times" charset="0"/>
              </a:rPr>
              <a:pPr eaLnBrk="1"/>
              <a:t>6</a:t>
            </a:fld>
            <a:endParaRPr lang="en-US" sz="120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600" dirty="0" smtClean="0"/>
              <a:t>Axial Seamount Repeat Mapping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Following reports of a recent eruption on Axial Seamount (discovered by NOAA/WHOI ROV dives), Leg 4 of R/V Zephyr’s Northern Expedition was repurposed in a matter of hours to achieve the first high resolution measurements of lava flow thickness on the seafloor.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Axial Seamount summit was previously surveyed by the Mapping AUV during 2006-2009 expeditions.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new surveys were planned by David Caress (in airports and in San Diego) and David </a:t>
            </a:r>
            <a:r>
              <a:rPr lang="en-US" dirty="0" err="1" smtClean="0"/>
              <a:t>Clague</a:t>
            </a:r>
            <a:r>
              <a:rPr lang="en-US" dirty="0" smtClean="0"/>
              <a:t> (on R/V Western Flyer) using new data from Bill Chadwick (on R/V Thompson) and transmitted to Hans Thomas on R/V Zephyr for execution.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first reports came on July 31. The surveys were conducted on August 2 and 4.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Initial data were processed and transferred to the Western Flyer on August 3 to guide an August 4 ROV Ricketts dive on the new flows.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7E688955-05F5-D44B-91A1-802A4E9C4A3C}" type="slidenum">
              <a:rPr lang="en-US"/>
              <a:pPr eaLnBrk="1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600" dirty="0" smtClean="0"/>
              <a:t>Axial Seamount Repeat Mapping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Following reports of a recent eruption on Axial Seamount (discovered by NOAA/WHOI ROV dives), Leg 4 of R/V Zephyr’s Northern Expedition was repurposed in a matter of hours to achieve the first high resolution measurements of lava flow thickness on the seafloor.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Axial Seamount summit was previously surveyed by the Mapping AUV during 2006-2009 expeditions.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new surveys were planned by David Caress (in airports and in San Diego) and David </a:t>
            </a:r>
            <a:r>
              <a:rPr lang="en-US" dirty="0" err="1" smtClean="0"/>
              <a:t>Clague</a:t>
            </a:r>
            <a:r>
              <a:rPr lang="en-US" dirty="0" smtClean="0"/>
              <a:t> (on R/V Western Flyer) using new data from Bill Chadwick (on R/V Thompson) and transmitted to Hans Thomas on R/V Zephyr for execution.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first reports came on July 31. The surveys were conducted on August 2 and 4.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Initial data were processed and transferred to the Western Flyer on August 3 to guide an August 4 ROV Ricketts dive on the new flows.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C3C2CBF2-3CE7-B846-8883-BA9D78C728DF}" type="slidenum">
              <a:rPr lang="en-US"/>
              <a:pPr eaLnBrk="1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600" dirty="0" smtClean="0"/>
              <a:t>Axial Seamount Repeat Mapping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Following reports of a recent eruption on Axial Seamount (discovered by NOAA/WHOI ROV dives), Leg 4 of R/V Zephyr’s Northern Expedition was repurposed in a matter of hours to achieve the first high resolution measurements of lava flow thickness on the seafloor.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Axial Seamount summit was previously surveyed by the Mapping AUV during 2006-2009 expeditions.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new surveys were planned by David Caress (in airports and in San Diego) and David </a:t>
            </a:r>
            <a:r>
              <a:rPr lang="en-US" dirty="0" err="1" smtClean="0"/>
              <a:t>Clague</a:t>
            </a:r>
            <a:r>
              <a:rPr lang="en-US" dirty="0" smtClean="0"/>
              <a:t> (on R/V Western Flyer) using new data from Bill Chadwick (on R/V Thompson) and transmitted to Hans Thomas on R/V Zephyr for execution.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The first reports came on July 31. The surveys were conducted on August 2 and 4.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 smtClean="0"/>
              <a:t>Initial data were processed and transferred to the Western Flyer on August 3 to guide an August 4 ROV Ricketts dive on the new flows.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A82BD3E5-588C-F044-978A-612A0E8A4B59}" type="slidenum">
              <a:rPr lang="en-US"/>
              <a:pPr eaLnBrk="1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21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22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335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568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2364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24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82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58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967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157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8607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Light" charset="0"/>
              </a:rPr>
              <a:t>Second level</a:t>
            </a:r>
          </a:p>
          <a:p>
            <a:pPr lvl="2"/>
            <a:r>
              <a:rPr lang="en-US">
                <a:sym typeface="Helvetica Light" charset="0"/>
              </a:rPr>
              <a:t>Third level</a:t>
            </a:r>
          </a:p>
          <a:p>
            <a:pPr lvl="3"/>
            <a:r>
              <a:rPr lang="en-US">
                <a:sym typeface="Helvetica Light" charset="0"/>
              </a:rPr>
              <a:t>Fourth level</a:t>
            </a:r>
          </a:p>
          <a:p>
            <a:pPr lvl="4"/>
            <a:r>
              <a:rPr lang="en-US">
                <a:sym typeface="Helvetica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j-lt"/>
          <a:ea typeface="ＭＳ Ｐゴシック" charset="0"/>
          <a:cs typeface="+mj-cs"/>
          <a:sym typeface="Helvetica Light" charset="0"/>
        </a:defRPr>
      </a:lvl1pPr>
      <a:lvl2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Light" charset="0"/>
          <a:ea typeface="ＭＳ Ｐゴシック" charset="0"/>
          <a:cs typeface="Helvetica Light" charset="0"/>
          <a:sym typeface="Helvetica Light" charset="0"/>
        </a:defRPr>
      </a:lvl2pPr>
      <a:lvl3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Light" charset="0"/>
          <a:ea typeface="ＭＳ Ｐゴシック" charset="0"/>
          <a:cs typeface="Helvetica Light" charset="0"/>
          <a:sym typeface="Helvetica Light" charset="0"/>
        </a:defRPr>
      </a:lvl3pPr>
      <a:lvl4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Light" charset="0"/>
          <a:ea typeface="ＭＳ Ｐゴシック" charset="0"/>
          <a:cs typeface="Helvetica Light" charset="0"/>
          <a:sym typeface="Helvetica Light" charset="0"/>
        </a:defRPr>
      </a:lvl4pPr>
      <a:lvl5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Light" charset="0"/>
          <a:ea typeface="ＭＳ Ｐゴシック" charset="0"/>
          <a:cs typeface="Helvetica Light" charset="0"/>
          <a:sym typeface="Helvetica Light" charset="0"/>
        </a:defRPr>
      </a:lvl5pPr>
      <a:lvl6pPr marL="457200" algn="ctr" defTabSz="584200" rtl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6pPr>
      <a:lvl7pPr marL="914400" algn="ctr" defTabSz="584200" rtl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7pPr>
      <a:lvl8pPr marL="1371600" algn="ctr" defTabSz="584200" rtl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8pPr>
      <a:lvl9pPr marL="1828800" algn="ctr" defTabSz="584200" rtl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9pPr>
    </p:titleStyle>
    <p:bodyStyle>
      <a:lvl1pPr marL="381000" indent="-381000" algn="l" defTabSz="584200" rtl="0" eaLnBrk="0" fontAlgn="base" hangingPunct="0">
        <a:spcBef>
          <a:spcPts val="4200"/>
        </a:spcBef>
        <a:spcAft>
          <a:spcPct val="0"/>
        </a:spcAft>
        <a:buSzPct val="100000"/>
        <a:buChar char="•"/>
        <a:defRPr sz="3800">
          <a:solidFill>
            <a:srgbClr val="000000"/>
          </a:solidFill>
          <a:latin typeface="+mn-lt"/>
          <a:ea typeface="ＭＳ Ｐゴシック" charset="0"/>
          <a:cs typeface="+mn-cs"/>
          <a:sym typeface="Helvetica Light" charset="0"/>
        </a:defRPr>
      </a:lvl1pPr>
      <a:lvl2pPr marL="762000" indent="-381000" algn="l" defTabSz="584200" rtl="0" eaLnBrk="0" fontAlgn="base" hangingPunct="0">
        <a:spcBef>
          <a:spcPts val="4200"/>
        </a:spcBef>
        <a:spcAft>
          <a:spcPct val="0"/>
        </a:spcAft>
        <a:buSzPct val="100000"/>
        <a:buChar char="•"/>
        <a:defRPr sz="38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2pPr>
      <a:lvl3pPr marL="1143000" indent="-381000" algn="l" defTabSz="584200" rtl="0" eaLnBrk="0" fontAlgn="base" hangingPunct="0">
        <a:spcBef>
          <a:spcPts val="4200"/>
        </a:spcBef>
        <a:spcAft>
          <a:spcPct val="0"/>
        </a:spcAft>
        <a:buSzPct val="100000"/>
        <a:buChar char="•"/>
        <a:defRPr sz="38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3pPr>
      <a:lvl4pPr marL="1524000" indent="-381000" algn="l" defTabSz="584200" rtl="0" eaLnBrk="0" fontAlgn="base" hangingPunct="0">
        <a:spcBef>
          <a:spcPts val="4200"/>
        </a:spcBef>
        <a:spcAft>
          <a:spcPct val="0"/>
        </a:spcAft>
        <a:buSzPct val="100000"/>
        <a:buChar char="•"/>
        <a:defRPr sz="38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4pPr>
      <a:lvl5pPr marL="1905000" indent="-381000" algn="l" defTabSz="584200" rtl="0" eaLnBrk="0" fontAlgn="base" hangingPunct="0">
        <a:spcBef>
          <a:spcPts val="4200"/>
        </a:spcBef>
        <a:spcAft>
          <a:spcPct val="0"/>
        </a:spcAft>
        <a:buSzPct val="100000"/>
        <a:buChar char="•"/>
        <a:defRPr sz="38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5pPr>
      <a:lvl6pPr marL="2362200" indent="-381000" algn="l" defTabSz="584200" rtl="0" fontAlgn="base" hangingPunct="0">
        <a:spcBef>
          <a:spcPts val="4200"/>
        </a:spcBef>
        <a:spcAft>
          <a:spcPct val="0"/>
        </a:spcAft>
        <a:buSzPct val="100000"/>
        <a:buChar char="•"/>
        <a:defRPr sz="38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6pPr>
      <a:lvl7pPr marL="2819400" indent="-381000" algn="l" defTabSz="584200" rtl="0" fontAlgn="base" hangingPunct="0">
        <a:spcBef>
          <a:spcPts val="4200"/>
        </a:spcBef>
        <a:spcAft>
          <a:spcPct val="0"/>
        </a:spcAft>
        <a:buSzPct val="100000"/>
        <a:buChar char="•"/>
        <a:defRPr sz="38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7pPr>
      <a:lvl8pPr marL="3276600" indent="-381000" algn="l" defTabSz="584200" rtl="0" fontAlgn="base" hangingPunct="0">
        <a:spcBef>
          <a:spcPts val="4200"/>
        </a:spcBef>
        <a:spcAft>
          <a:spcPct val="0"/>
        </a:spcAft>
        <a:buSzPct val="100000"/>
        <a:buChar char="•"/>
        <a:defRPr sz="38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8pPr>
      <a:lvl9pPr marL="3733800" indent="-381000" algn="l" defTabSz="584200" rtl="0" fontAlgn="base" hangingPunct="0">
        <a:spcBef>
          <a:spcPts val="4200"/>
        </a:spcBef>
        <a:spcAft>
          <a:spcPct val="0"/>
        </a:spcAft>
        <a:buSzPct val="100000"/>
        <a:buChar char="•"/>
        <a:defRPr sz="38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jpeg"/><Relationship Id="rId7" Type="http://schemas.openxmlformats.org/officeDocument/2006/relationships/image" Target="../media/image37.jpeg"/><Relationship Id="rId8" Type="http://schemas.openxmlformats.org/officeDocument/2006/relationships/image" Target="../media/image38.png"/><Relationship Id="rId9" Type="http://schemas.openxmlformats.org/officeDocument/2006/relationships/image" Target="../media/image39.png"/><Relationship Id="rId1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22.jpe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4200" y="-23813"/>
            <a:ext cx="11177588" cy="2462213"/>
          </a:xfrm>
        </p:spPr>
        <p:txBody>
          <a:bodyPr/>
          <a:lstStyle/>
          <a:p>
            <a:pPr eaLnBrk="1" hangingPunct="1"/>
            <a:r>
              <a:rPr lang="en-US" sz="5400" b="1" dirty="0" smtClean="0">
                <a:latin typeface="Times"/>
                <a:cs typeface="Times"/>
              </a:rPr>
              <a:t>2011 </a:t>
            </a:r>
            <a:r>
              <a:rPr lang="en-US" sz="5400" b="1" dirty="0">
                <a:latin typeface="Times"/>
                <a:cs typeface="Times"/>
              </a:rPr>
              <a:t>MBARI Mapping AUV Surveys</a:t>
            </a:r>
            <a:r>
              <a:rPr lang="en-US" sz="4400" b="1" dirty="0">
                <a:latin typeface="Times"/>
                <a:cs typeface="Times"/>
              </a:rPr>
              <a:t> of Slumps, Scours, Gas Seeps, and Spreading Centers</a:t>
            </a:r>
            <a:br>
              <a:rPr lang="en-US" sz="4400" b="1" dirty="0">
                <a:latin typeface="Times"/>
                <a:cs typeface="Times"/>
              </a:rPr>
            </a:br>
            <a:endParaRPr lang="en-US" sz="1800" dirty="0">
              <a:solidFill>
                <a:schemeClr val="tx1"/>
              </a:solidFill>
              <a:latin typeface="Times"/>
              <a:cs typeface="Times"/>
            </a:endParaRPr>
          </a:p>
        </p:txBody>
      </p:sp>
      <p:pic>
        <p:nvPicPr>
          <p:cNvPr id="30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927" y="2286000"/>
            <a:ext cx="527487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5" descr="transparent_logo_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4" y="381000"/>
            <a:ext cx="185236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7" descr="DSC0294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268" y="5791200"/>
            <a:ext cx="5284532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8663" y="2460664"/>
            <a:ext cx="7721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>
            <a:lvl1pPr marL="0" indent="0" algn="ctr" defTabSz="584200" rtl="0" eaLnBrk="0" fontAlgn="base" hangingPunct="0">
              <a:spcBef>
                <a:spcPts val="4200"/>
              </a:spcBef>
              <a:spcAft>
                <a:spcPct val="0"/>
              </a:spcAft>
              <a:buSzPct val="100000"/>
              <a:buNone/>
              <a:defRPr sz="3800">
                <a:solidFill>
                  <a:srgbClr val="000000"/>
                </a:solidFill>
                <a:latin typeface="+mn-lt"/>
                <a:ea typeface="ＭＳ Ｐゴシック" charset="0"/>
                <a:cs typeface="+mn-cs"/>
                <a:sym typeface="Helvetica Light" charset="0"/>
              </a:defRPr>
            </a:lvl1pPr>
            <a:lvl2pPr marL="457200" indent="0" algn="ctr" defTabSz="584200" rtl="0" eaLnBrk="0" fontAlgn="base" hangingPunct="0">
              <a:spcBef>
                <a:spcPts val="4200"/>
              </a:spcBef>
              <a:spcAft>
                <a:spcPct val="0"/>
              </a:spcAft>
              <a:buSzPct val="100000"/>
              <a:buNone/>
              <a:defRPr sz="3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 charset="0"/>
              </a:defRPr>
            </a:lvl2pPr>
            <a:lvl3pPr marL="914400" indent="0" algn="ctr" defTabSz="584200" rtl="0" eaLnBrk="0" fontAlgn="base" hangingPunct="0">
              <a:spcBef>
                <a:spcPts val="4200"/>
              </a:spcBef>
              <a:spcAft>
                <a:spcPct val="0"/>
              </a:spcAft>
              <a:buSzPct val="100000"/>
              <a:buNone/>
              <a:defRPr sz="3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 charset="0"/>
              </a:defRPr>
            </a:lvl3pPr>
            <a:lvl4pPr marL="1371600" indent="0" algn="ctr" defTabSz="584200" rtl="0" eaLnBrk="0" fontAlgn="base" hangingPunct="0">
              <a:spcBef>
                <a:spcPts val="4200"/>
              </a:spcBef>
              <a:spcAft>
                <a:spcPct val="0"/>
              </a:spcAft>
              <a:buSzPct val="100000"/>
              <a:buNone/>
              <a:defRPr sz="3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 charset="0"/>
              </a:defRPr>
            </a:lvl4pPr>
            <a:lvl5pPr marL="1828800" indent="0" algn="ctr" defTabSz="584200" rtl="0" eaLnBrk="0" fontAlgn="base" hangingPunct="0">
              <a:spcBef>
                <a:spcPts val="4200"/>
              </a:spcBef>
              <a:spcAft>
                <a:spcPct val="0"/>
              </a:spcAft>
              <a:buSzPct val="100000"/>
              <a:buNone/>
              <a:defRPr sz="3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 charset="0"/>
              </a:defRPr>
            </a:lvl5pPr>
            <a:lvl6pPr marL="2286000" indent="0" algn="ctr" defTabSz="584200" rtl="0" fontAlgn="base" hangingPunct="0">
              <a:spcBef>
                <a:spcPts val="4200"/>
              </a:spcBef>
              <a:spcAft>
                <a:spcPct val="0"/>
              </a:spcAft>
              <a:buSzPct val="100000"/>
              <a:buNone/>
              <a:defRPr sz="3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 charset="0"/>
              </a:defRPr>
            </a:lvl6pPr>
            <a:lvl7pPr marL="2743200" indent="0" algn="ctr" defTabSz="584200" rtl="0" fontAlgn="base" hangingPunct="0">
              <a:spcBef>
                <a:spcPts val="4200"/>
              </a:spcBef>
              <a:spcAft>
                <a:spcPct val="0"/>
              </a:spcAft>
              <a:buSzPct val="100000"/>
              <a:buNone/>
              <a:defRPr sz="3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 charset="0"/>
              </a:defRPr>
            </a:lvl7pPr>
            <a:lvl8pPr marL="3200400" indent="0" algn="ctr" defTabSz="584200" rtl="0" fontAlgn="base" hangingPunct="0">
              <a:spcBef>
                <a:spcPts val="4200"/>
              </a:spcBef>
              <a:spcAft>
                <a:spcPct val="0"/>
              </a:spcAft>
              <a:buSzPct val="100000"/>
              <a:buNone/>
              <a:defRPr sz="3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 charset="0"/>
              </a:defRPr>
            </a:lvl8pPr>
            <a:lvl9pPr marL="3657600" indent="0" algn="ctr" defTabSz="584200" rtl="0" fontAlgn="base" hangingPunct="0">
              <a:spcBef>
                <a:spcPts val="4200"/>
              </a:spcBef>
              <a:spcAft>
                <a:spcPct val="0"/>
              </a:spcAft>
              <a:buSzPct val="100000"/>
              <a:buNone/>
              <a:defRPr sz="3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 charset="0"/>
              </a:defRPr>
            </a:lvl9pPr>
          </a:lstStyle>
          <a:p>
            <a:pPr marL="1187450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Monterey Bay</a:t>
            </a:r>
          </a:p>
          <a:p>
            <a:pPr marL="1644650" lvl="1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Tubeworm Slump</a:t>
            </a:r>
          </a:p>
          <a:p>
            <a:pPr marL="1644650" lvl="1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San Gregorio Fault (2)</a:t>
            </a:r>
          </a:p>
          <a:p>
            <a:pPr marL="1644650" lvl="1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endParaRPr lang="en-US" sz="3400" dirty="0" smtClean="0">
              <a:latin typeface="Times"/>
              <a:cs typeface="Times"/>
            </a:endParaRPr>
          </a:p>
          <a:p>
            <a:pPr marL="1187450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Northern Expedition – Eel River</a:t>
            </a:r>
          </a:p>
          <a:p>
            <a:pPr marL="1644650" lvl="1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Eel Canyon</a:t>
            </a:r>
          </a:p>
          <a:p>
            <a:pPr marL="1644650" lvl="1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Eel Canyon gas seep (2)</a:t>
            </a:r>
          </a:p>
          <a:p>
            <a:pPr marL="1644650" lvl="1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Eel Slump gas seep (2)</a:t>
            </a:r>
          </a:p>
          <a:p>
            <a:pPr marL="1644650" lvl="1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Giant Scours (2)</a:t>
            </a:r>
          </a:p>
          <a:p>
            <a:pPr marL="1644650" lvl="1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endParaRPr lang="en-US" sz="3400" dirty="0" smtClean="0">
              <a:latin typeface="Times"/>
              <a:cs typeface="Times"/>
            </a:endParaRPr>
          </a:p>
          <a:p>
            <a:pPr marL="1187450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Northern Expedition – Juan de Fuca Ridge</a:t>
            </a:r>
          </a:p>
          <a:p>
            <a:pPr marL="1644650" lvl="1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Endeavour Ridge (3)</a:t>
            </a:r>
          </a:p>
          <a:p>
            <a:pPr marL="1644650" lvl="1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Axial Pond</a:t>
            </a:r>
          </a:p>
          <a:p>
            <a:pPr marL="1644650" lvl="1" indent="-457200" algn="l" eaLnBrk="1" hangingPunct="1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en-US" sz="3400" dirty="0" smtClean="0">
                <a:latin typeface="Times"/>
                <a:cs typeface="Times"/>
              </a:rPr>
              <a:t>Axial Seamount resurvey (2)</a:t>
            </a:r>
          </a:p>
          <a:p>
            <a:pPr marL="1187450" indent="-457200" algn="l" eaLnBrk="1" hangingPunct="1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endParaRPr lang="en-US" sz="3400" dirty="0" smtClean="0">
              <a:latin typeface="Arial" charset="0"/>
              <a:cs typeface="Arial" charset="0"/>
            </a:endParaRPr>
          </a:p>
          <a:p>
            <a:pPr marL="730250" eaLnBrk="1" hangingPunct="1">
              <a:lnSpc>
                <a:spcPct val="90000"/>
              </a:lnSpc>
              <a:spcBef>
                <a:spcPts val="1200"/>
              </a:spcBef>
            </a:pPr>
            <a:endParaRPr lang="en-US" sz="34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3"/>
          <p:cNvSpPr txBox="1">
            <a:spLocks noChangeArrowheads="1"/>
          </p:cNvSpPr>
          <p:nvPr/>
        </p:nvSpPr>
        <p:spPr bwMode="auto">
          <a:xfrm>
            <a:off x="2844800" y="0"/>
            <a:ext cx="10160000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3200" dirty="0"/>
              <a:t>Mapping AUV Survey of 80 m high drained lava ponds along the south rift of Axial Seamount</a:t>
            </a:r>
          </a:p>
        </p:txBody>
      </p:sp>
      <p:pic>
        <p:nvPicPr>
          <p:cNvPr id="31746" name="Picture 10" descr="AxialPond3D_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1522413"/>
            <a:ext cx="7389813" cy="823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16" descr="AxialPondAUV1mSlo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0"/>
            <a:ext cx="2782887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9763" y="0"/>
            <a:ext cx="8555037" cy="2716213"/>
          </a:xfrm>
          <a:prstGeom prst="rect">
            <a:avLst/>
          </a:prstGeom>
          <a:noFill/>
        </p:spPr>
        <p:txBody>
          <a:bodyPr lIns="130046" tIns="65023" rIns="130046" bIns="65023">
            <a:spAutoFit/>
          </a:bodyPr>
          <a:lstStyle/>
          <a:p>
            <a:pPr>
              <a:defRPr/>
            </a:pPr>
            <a:r>
              <a:rPr lang="en-US" sz="2400" b="1" dirty="0"/>
              <a:t>Axial Seamount Repeat Mapping</a:t>
            </a:r>
          </a:p>
          <a:p>
            <a:pPr marL="406394" indent="-406394">
              <a:buFont typeface="Arial"/>
              <a:buChar char="•"/>
              <a:defRPr/>
            </a:pPr>
            <a:r>
              <a:rPr lang="en-US" sz="2400" dirty="0"/>
              <a:t>Discovery of a recent (April) eruption on Axial Seamount by NOAA led to a rapid recasting of R/V Zephyr’s Northern Expedition Leg 4 to resurvey  the eruption site.</a:t>
            </a:r>
          </a:p>
          <a:p>
            <a:pPr marL="406394" indent="-406394">
              <a:buFont typeface="Arial"/>
              <a:buChar char="•"/>
              <a:defRPr/>
            </a:pPr>
            <a:r>
              <a:rPr lang="en-US" sz="2400" dirty="0"/>
              <a:t>The Mapping AUV team achieved the first high resolution measurements of new lava flow thickness on the deep ocean seafloor.</a:t>
            </a:r>
          </a:p>
        </p:txBody>
      </p:sp>
      <p:pic>
        <p:nvPicPr>
          <p:cNvPr id="33794" name="Picture 6" descr="Perry_5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3021013"/>
            <a:ext cx="252095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38" y="7950200"/>
            <a:ext cx="3565525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363" y="7954963"/>
            <a:ext cx="3581400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ClaguePlannedSurveySit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89475" cy="792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1" descr="20110812NewFlowFirstCut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0" y="6757988"/>
            <a:ext cx="1660525" cy="29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238" y="2660650"/>
            <a:ext cx="30622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150" y="4651375"/>
            <a:ext cx="264477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3" y="5753100"/>
            <a:ext cx="3194050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ight Arrow 9"/>
          <p:cNvSpPr/>
          <p:nvPr/>
        </p:nvSpPr>
        <p:spPr>
          <a:xfrm>
            <a:off x="7321550" y="3503613"/>
            <a:ext cx="631825" cy="333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 flipH="1">
            <a:off x="9704388" y="7353300"/>
            <a:ext cx="631825" cy="333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 rot="8100000">
            <a:off x="6242050" y="7713663"/>
            <a:ext cx="631825" cy="333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 rot="13500000" flipH="1">
            <a:off x="10091738" y="4441825"/>
            <a:ext cx="631825" cy="333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 rot="16200000" flipH="1">
            <a:off x="10552907" y="6358731"/>
            <a:ext cx="633412" cy="333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>
              <a:defRPr/>
            </a:pP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841" name="Straight Arrow Connector 13"/>
          <p:cNvCxnSpPr>
            <a:cxnSpLocks noChangeShapeType="1"/>
          </p:cNvCxnSpPr>
          <p:nvPr/>
        </p:nvCxnSpPr>
        <p:spPr bwMode="auto">
          <a:xfrm>
            <a:off x="1016000" y="2743200"/>
            <a:ext cx="685800" cy="91440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arrow" w="med" len="med"/>
              </a14:hiddenLine>
            </a:ext>
          </a:extLst>
        </p:spPr>
      </p:cxnSp>
      <p:cxnSp>
        <p:nvCxnSpPr>
          <p:cNvPr id="35842" name="Straight Connector 18"/>
          <p:cNvCxnSpPr>
            <a:cxnSpLocks noChangeShapeType="1"/>
          </p:cNvCxnSpPr>
          <p:nvPr/>
        </p:nvCxnSpPr>
        <p:spPr bwMode="auto">
          <a:xfrm>
            <a:off x="7762875" y="8113713"/>
            <a:ext cx="822325" cy="8239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triangle" w="lg" len="med"/>
              </a14:hiddenLine>
            </a:ext>
          </a:extLst>
        </p:spPr>
      </p:cxnSp>
      <p:sp>
        <p:nvSpPr>
          <p:cNvPr id="35843" name="TextBox 42"/>
          <p:cNvSpPr txBox="1">
            <a:spLocks noChangeArrowheads="1"/>
          </p:cNvSpPr>
          <p:nvPr/>
        </p:nvSpPr>
        <p:spPr bwMode="auto">
          <a:xfrm>
            <a:off x="8178800" y="45720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’</a:t>
            </a:r>
          </a:p>
        </p:txBody>
      </p:sp>
      <p:cxnSp>
        <p:nvCxnSpPr>
          <p:cNvPr id="35844" name="Straight Arrow Connector 10"/>
          <p:cNvCxnSpPr>
            <a:cxnSpLocks noChangeShapeType="1"/>
          </p:cNvCxnSpPr>
          <p:nvPr/>
        </p:nvCxnSpPr>
        <p:spPr bwMode="auto">
          <a:xfrm flipH="1" flipV="1">
            <a:off x="1168400" y="1371600"/>
            <a:ext cx="381000" cy="76200"/>
          </a:xfrm>
          <a:prstGeom prst="straightConnector1">
            <a:avLst/>
          </a:prstGeom>
          <a:noFill/>
          <a:ln w="25400">
            <a:solidFill>
              <a:srgbClr val="FF0000"/>
            </a:solidFill>
            <a:miter lim="0"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845" name="TextBox 11"/>
          <p:cNvSpPr txBox="1">
            <a:spLocks noChangeArrowheads="1"/>
          </p:cNvSpPr>
          <p:nvPr/>
        </p:nvSpPr>
        <p:spPr bwMode="auto">
          <a:xfrm>
            <a:off x="1244600" y="1219200"/>
            <a:ext cx="1108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1600"/>
              <a:t>Axial</a:t>
            </a:r>
          </a:p>
          <a:p>
            <a:pPr eaLnBrk="1"/>
            <a:r>
              <a:rPr lang="en-US" sz="1600"/>
              <a:t>Seamount</a:t>
            </a:r>
          </a:p>
        </p:txBody>
      </p:sp>
      <p:pic>
        <p:nvPicPr>
          <p:cNvPr id="35846" name="Picture 12" descr="AxialResurvey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0"/>
            <a:ext cx="12118975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6273800" cy="5334000"/>
          </a:xfrm>
        </p:spPr>
        <p:txBody>
          <a:bodyPr/>
          <a:lstStyle/>
          <a:p>
            <a:pPr marL="349250" indent="0" eaLnBrk="1" hangingPunct="1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en-US" sz="3600" b="1">
                <a:latin typeface="Arial" charset="0"/>
                <a:cs typeface="Arial" charset="0"/>
              </a:rPr>
              <a:t>132 Successful Mapping AUV Survey Missions Since 2006…..</a:t>
            </a:r>
            <a:endParaRPr lang="en-US" sz="3200">
              <a:latin typeface="Arial" charset="0"/>
              <a:cs typeface="Arial" charset="0"/>
            </a:endParaRPr>
          </a:p>
          <a:p>
            <a:pPr lvl="1">
              <a:lnSpc>
                <a:spcPct val="5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800">
                <a:latin typeface="Arial" charset="0"/>
                <a:ea typeface="Helvetica Light" charset="0"/>
                <a:cs typeface="Arial" charset="0"/>
              </a:rPr>
              <a:t>Submarine Canyons: 44 missions</a:t>
            </a:r>
          </a:p>
          <a:p>
            <a:pPr lvl="1">
              <a:lnSpc>
                <a:spcPct val="5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800">
                <a:latin typeface="Arial" charset="0"/>
                <a:ea typeface="Helvetica Light" charset="0"/>
                <a:cs typeface="Arial" charset="0"/>
              </a:rPr>
              <a:t>Seamounts: 11 missions</a:t>
            </a:r>
          </a:p>
          <a:p>
            <a:pPr lvl="1">
              <a:lnSpc>
                <a:spcPct val="5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800">
                <a:latin typeface="Arial" charset="0"/>
                <a:ea typeface="Helvetica Light" charset="0"/>
                <a:cs typeface="Arial" charset="0"/>
              </a:rPr>
              <a:t>Hydrates: 14 missions</a:t>
            </a:r>
          </a:p>
          <a:p>
            <a:pPr lvl="1">
              <a:lnSpc>
                <a:spcPct val="5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800">
                <a:latin typeface="Arial" charset="0"/>
                <a:ea typeface="Helvetica Light" charset="0"/>
                <a:cs typeface="Arial" charset="0"/>
              </a:rPr>
              <a:t>Spreading Centers: 28 missions</a:t>
            </a:r>
          </a:p>
          <a:p>
            <a:pPr lvl="1">
              <a:lnSpc>
                <a:spcPct val="5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800">
                <a:latin typeface="Arial" charset="0"/>
                <a:ea typeface="Helvetica Light" charset="0"/>
                <a:cs typeface="Arial" charset="0"/>
              </a:rPr>
              <a:t>Lau Basin: 3 missions</a:t>
            </a:r>
          </a:p>
          <a:p>
            <a:pPr lvl="1">
              <a:lnSpc>
                <a:spcPct val="5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800">
                <a:latin typeface="Arial" charset="0"/>
                <a:ea typeface="Helvetica Light" charset="0"/>
                <a:cs typeface="Arial" charset="0"/>
              </a:rPr>
              <a:t>Offshore fault zones: 8 missions</a:t>
            </a:r>
          </a:p>
          <a:p>
            <a:pPr lvl="1">
              <a:lnSpc>
                <a:spcPct val="5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800">
                <a:latin typeface="Arial" charset="0"/>
                <a:ea typeface="Helvetica Light" charset="0"/>
                <a:cs typeface="Arial" charset="0"/>
              </a:rPr>
              <a:t>Fan systems: 14 missions</a:t>
            </a:r>
          </a:p>
          <a:p>
            <a:pPr lvl="1">
              <a:lnSpc>
                <a:spcPct val="5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800">
                <a:latin typeface="Arial" charset="0"/>
                <a:ea typeface="Helvetica Light" charset="0"/>
                <a:cs typeface="Arial" charset="0"/>
              </a:rPr>
              <a:t>Slumps: 2 missions</a:t>
            </a:r>
          </a:p>
          <a:p>
            <a:pPr lvl="1">
              <a:lnSpc>
                <a:spcPct val="5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800">
                <a:latin typeface="Arial" charset="0"/>
                <a:ea typeface="Helvetica Light" charset="0"/>
                <a:cs typeface="Arial" charset="0"/>
              </a:rPr>
              <a:t>Shipwrecks: 3 missions</a:t>
            </a:r>
          </a:p>
          <a:p>
            <a:pPr lvl="1">
              <a:lnSpc>
                <a:spcPct val="5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800">
                <a:latin typeface="Arial" charset="0"/>
                <a:ea typeface="Helvetica Light" charset="0"/>
                <a:cs typeface="Arial" charset="0"/>
              </a:rPr>
              <a:t>Cable routes: 3 missions</a:t>
            </a:r>
          </a:p>
        </p:txBody>
      </p:sp>
      <p:pic>
        <p:nvPicPr>
          <p:cNvPr id="11266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6096000"/>
            <a:ext cx="547052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 descr="MainEndeavourField_3D_from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4911725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4" descr="MontebelloPrelimImage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5" y="4343400"/>
            <a:ext cx="34448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1" descr="PalosVerde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1688" y="4572000"/>
            <a:ext cx="33147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200" y="5562600"/>
            <a:ext cx="2667000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030" descr="mbgrdvizLaJollaCany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13" y="0"/>
            <a:ext cx="670718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1" descr="MBgrdvizCoaxial2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64413"/>
            <a:ext cx="7569200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 descr="MBgrdvizTubewormSlump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13004800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410" name="Straight Arrow Connector 13"/>
          <p:cNvCxnSpPr>
            <a:cxnSpLocks noChangeShapeType="1"/>
          </p:cNvCxnSpPr>
          <p:nvPr/>
        </p:nvCxnSpPr>
        <p:spPr bwMode="auto">
          <a:xfrm>
            <a:off x="1016000" y="2743200"/>
            <a:ext cx="685800" cy="91440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arrow" w="med" len="med"/>
              </a14:hiddenLine>
            </a:ext>
          </a:extLst>
        </p:spPr>
      </p:cxnSp>
      <p:cxnSp>
        <p:nvCxnSpPr>
          <p:cNvPr id="17411" name="Straight Connector 18"/>
          <p:cNvCxnSpPr>
            <a:cxnSpLocks noChangeShapeType="1"/>
          </p:cNvCxnSpPr>
          <p:nvPr/>
        </p:nvCxnSpPr>
        <p:spPr bwMode="auto">
          <a:xfrm>
            <a:off x="7762875" y="8113713"/>
            <a:ext cx="822325" cy="8239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triangle" w="lg" len="med"/>
              </a14:hiddenLine>
            </a:ext>
          </a:extLst>
        </p:spPr>
      </p:cxnSp>
      <p:sp>
        <p:nvSpPr>
          <p:cNvPr id="17412" name="TextBox 42"/>
          <p:cNvSpPr txBox="1">
            <a:spLocks noChangeArrowheads="1"/>
          </p:cNvSpPr>
          <p:nvPr/>
        </p:nvSpPr>
        <p:spPr bwMode="auto">
          <a:xfrm>
            <a:off x="8178800" y="45720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’</a:t>
            </a:r>
          </a:p>
        </p:txBody>
      </p:sp>
      <p:pic>
        <p:nvPicPr>
          <p:cNvPr id="6" name="Picture 1" descr="TubewormSlumpLocati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77"/>
            <a:ext cx="3302000" cy="255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3278545" y="0"/>
            <a:ext cx="9702800" cy="1608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46" tIns="65023" rIns="130046" bIns="65023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3200" b="1" dirty="0" smtClean="0">
                <a:latin typeface="Times"/>
                <a:cs typeface="Times"/>
              </a:rPr>
              <a:t>Tubeworm Slump</a:t>
            </a:r>
          </a:p>
          <a:p>
            <a:pPr marL="457200" indent="-457200" algn="l" eaLnBrk="1">
              <a:buFont typeface="Arial"/>
              <a:buChar char="•"/>
            </a:pPr>
            <a:r>
              <a:rPr lang="en-US" sz="3200" dirty="0" smtClean="0">
                <a:latin typeface="Times"/>
                <a:cs typeface="Times"/>
              </a:rPr>
              <a:t>Previously known chemosynthetic communities</a:t>
            </a:r>
          </a:p>
          <a:p>
            <a:pPr marL="457200" indent="-457200" algn="l" eaLnBrk="1">
              <a:buFont typeface="Arial"/>
              <a:buChar char="•"/>
            </a:pPr>
            <a:r>
              <a:rPr lang="en-US" sz="3200" dirty="0" smtClean="0">
                <a:latin typeface="Times"/>
                <a:cs typeface="Times"/>
              </a:rPr>
              <a:t>Challenging surveys due to extreme topography</a:t>
            </a:r>
            <a:endParaRPr lang="en-US" sz="3200" dirty="0">
              <a:latin typeface="Times"/>
              <a:cs typeface="Time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 descr="MBgrdvizTubewormSlump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13004800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4" descr="04_38_00_28_T35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3273426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5" descr="09_24_47_03_T35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575" y="-34925"/>
            <a:ext cx="3324225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 descr="10_04_45_20_T35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00" y="0"/>
            <a:ext cx="32734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7" descr="08_45_42_27_T357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0"/>
            <a:ext cx="3257550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62" name="Straight Arrow Connector 13"/>
          <p:cNvCxnSpPr>
            <a:cxnSpLocks noChangeShapeType="1"/>
          </p:cNvCxnSpPr>
          <p:nvPr/>
        </p:nvCxnSpPr>
        <p:spPr bwMode="auto">
          <a:xfrm>
            <a:off x="1016000" y="2743200"/>
            <a:ext cx="685800" cy="91440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arrow" w="med" len="med"/>
              </a14:hiddenLine>
            </a:ext>
          </a:extLst>
        </p:spPr>
      </p:cxnSp>
      <p:cxnSp>
        <p:nvCxnSpPr>
          <p:cNvPr id="19463" name="Straight Connector 18"/>
          <p:cNvCxnSpPr>
            <a:cxnSpLocks noChangeShapeType="1"/>
          </p:cNvCxnSpPr>
          <p:nvPr/>
        </p:nvCxnSpPr>
        <p:spPr bwMode="auto">
          <a:xfrm>
            <a:off x="7762875" y="8113713"/>
            <a:ext cx="822325" cy="8239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triangle" w="lg" len="med"/>
              </a14:hiddenLine>
            </a:ext>
          </a:extLst>
        </p:spPr>
      </p:cxnSp>
      <p:cxnSp>
        <p:nvCxnSpPr>
          <p:cNvPr id="19464" name="Straight Arrow Connector 15"/>
          <p:cNvCxnSpPr>
            <a:cxnSpLocks noChangeShapeType="1"/>
          </p:cNvCxnSpPr>
          <p:nvPr/>
        </p:nvCxnSpPr>
        <p:spPr bwMode="auto">
          <a:xfrm>
            <a:off x="1473200" y="2133600"/>
            <a:ext cx="4800600" cy="1676400"/>
          </a:xfrm>
          <a:prstGeom prst="straightConnector1">
            <a:avLst/>
          </a:prstGeom>
          <a:noFill/>
          <a:ln w="25400">
            <a:solidFill>
              <a:srgbClr val="FF0000"/>
            </a:solidFill>
            <a:miter lim="0"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5" name="Straight Arrow Connector 22"/>
          <p:cNvCxnSpPr>
            <a:cxnSpLocks noChangeShapeType="1"/>
          </p:cNvCxnSpPr>
          <p:nvPr/>
        </p:nvCxnSpPr>
        <p:spPr bwMode="auto">
          <a:xfrm>
            <a:off x="4902200" y="2133600"/>
            <a:ext cx="2590800" cy="2209800"/>
          </a:xfrm>
          <a:prstGeom prst="straightConnector1">
            <a:avLst/>
          </a:prstGeom>
          <a:noFill/>
          <a:ln w="25400">
            <a:solidFill>
              <a:srgbClr val="FF0000"/>
            </a:solidFill>
            <a:miter lim="0"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6" name="Straight Arrow Connector 24"/>
          <p:cNvCxnSpPr>
            <a:cxnSpLocks noChangeShapeType="1"/>
          </p:cNvCxnSpPr>
          <p:nvPr/>
        </p:nvCxnSpPr>
        <p:spPr bwMode="auto">
          <a:xfrm flipH="1">
            <a:off x="7645400" y="2057400"/>
            <a:ext cx="533400" cy="2209800"/>
          </a:xfrm>
          <a:prstGeom prst="straightConnector1">
            <a:avLst/>
          </a:prstGeom>
          <a:noFill/>
          <a:ln w="25400">
            <a:solidFill>
              <a:srgbClr val="FF0000"/>
            </a:solidFill>
            <a:miter lim="0"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7" name="Straight Arrow Connector 28"/>
          <p:cNvCxnSpPr>
            <a:cxnSpLocks noChangeShapeType="1"/>
          </p:cNvCxnSpPr>
          <p:nvPr/>
        </p:nvCxnSpPr>
        <p:spPr bwMode="auto">
          <a:xfrm flipH="1">
            <a:off x="7874000" y="2133600"/>
            <a:ext cx="3392488" cy="2133600"/>
          </a:xfrm>
          <a:prstGeom prst="straightConnector1">
            <a:avLst/>
          </a:prstGeom>
          <a:noFill/>
          <a:ln w="25400">
            <a:solidFill>
              <a:srgbClr val="FF0000"/>
            </a:solidFill>
            <a:miter lim="0"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9468" name="Picture 15360" descr="TubewormSBP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7620000"/>
            <a:ext cx="1300480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69" name="Straight Connector 36"/>
          <p:cNvCxnSpPr>
            <a:cxnSpLocks noChangeShapeType="1"/>
          </p:cNvCxnSpPr>
          <p:nvPr/>
        </p:nvCxnSpPr>
        <p:spPr bwMode="auto">
          <a:xfrm flipV="1">
            <a:off x="4216400" y="4495800"/>
            <a:ext cx="4191000" cy="381000"/>
          </a:xfrm>
          <a:prstGeom prst="line">
            <a:avLst/>
          </a:prstGeom>
          <a:noFill/>
          <a:ln w="25400">
            <a:solidFill>
              <a:schemeClr val="tx1"/>
            </a:solidFill>
            <a:miter lim="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70" name="TextBox 15368"/>
          <p:cNvSpPr txBox="1">
            <a:spLocks noChangeArrowheads="1"/>
          </p:cNvSpPr>
          <p:nvPr/>
        </p:nvSpPr>
        <p:spPr bwMode="auto">
          <a:xfrm>
            <a:off x="3987800" y="4800600"/>
            <a:ext cx="30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A</a:t>
            </a:r>
          </a:p>
        </p:txBody>
      </p:sp>
      <p:sp>
        <p:nvSpPr>
          <p:cNvPr id="19471" name="TextBox 42"/>
          <p:cNvSpPr txBox="1">
            <a:spLocks noChangeArrowheads="1"/>
          </p:cNvSpPr>
          <p:nvPr/>
        </p:nvSpPr>
        <p:spPr bwMode="auto">
          <a:xfrm>
            <a:off x="8178800" y="45720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A’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505" name="Straight Arrow Connector 13"/>
          <p:cNvCxnSpPr>
            <a:cxnSpLocks noChangeShapeType="1"/>
          </p:cNvCxnSpPr>
          <p:nvPr/>
        </p:nvCxnSpPr>
        <p:spPr bwMode="auto">
          <a:xfrm>
            <a:off x="1016000" y="2743200"/>
            <a:ext cx="685800" cy="91440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arrow" w="med" len="med"/>
              </a14:hiddenLine>
            </a:ext>
          </a:extLst>
        </p:spPr>
      </p:cxnSp>
      <p:cxnSp>
        <p:nvCxnSpPr>
          <p:cNvPr id="21506" name="Straight Connector 18"/>
          <p:cNvCxnSpPr>
            <a:cxnSpLocks noChangeShapeType="1"/>
          </p:cNvCxnSpPr>
          <p:nvPr/>
        </p:nvCxnSpPr>
        <p:spPr bwMode="auto">
          <a:xfrm>
            <a:off x="7762875" y="8113713"/>
            <a:ext cx="822325" cy="8239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triangle" w="lg" len="med"/>
              </a14:hiddenLine>
            </a:ext>
          </a:extLst>
        </p:spPr>
      </p:cxnSp>
      <p:sp>
        <p:nvSpPr>
          <p:cNvPr id="21507" name="TextBox 42"/>
          <p:cNvSpPr txBox="1">
            <a:spLocks noChangeArrowheads="1"/>
          </p:cNvSpPr>
          <p:nvPr/>
        </p:nvSpPr>
        <p:spPr bwMode="auto">
          <a:xfrm>
            <a:off x="8178800" y="45720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’</a:t>
            </a:r>
          </a:p>
        </p:txBody>
      </p:sp>
      <p:pic>
        <p:nvPicPr>
          <p:cNvPr id="21508" name="Picture 1" descr="Figure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-36513"/>
            <a:ext cx="7186612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2" descr="EelRiverScourLocati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8575"/>
            <a:ext cx="5829301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10" descr="EelRiverScourSBP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11950"/>
            <a:ext cx="1300480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1" name="Straight Connector 7"/>
          <p:cNvCxnSpPr>
            <a:cxnSpLocks noChangeShapeType="1"/>
          </p:cNvCxnSpPr>
          <p:nvPr/>
        </p:nvCxnSpPr>
        <p:spPr bwMode="auto">
          <a:xfrm>
            <a:off x="7264400" y="3581400"/>
            <a:ext cx="5334000" cy="0"/>
          </a:xfrm>
          <a:prstGeom prst="line">
            <a:avLst/>
          </a:prstGeom>
          <a:noFill/>
          <a:ln w="12700">
            <a:solidFill>
              <a:schemeClr val="tx1"/>
            </a:solidFill>
            <a:miter lim="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12" name="Straight Connector 14"/>
          <p:cNvCxnSpPr>
            <a:cxnSpLocks noChangeShapeType="1"/>
          </p:cNvCxnSpPr>
          <p:nvPr/>
        </p:nvCxnSpPr>
        <p:spPr bwMode="auto">
          <a:xfrm flipH="1" flipV="1">
            <a:off x="8940800" y="609600"/>
            <a:ext cx="152400" cy="4648200"/>
          </a:xfrm>
          <a:prstGeom prst="line">
            <a:avLst/>
          </a:prstGeom>
          <a:noFill/>
          <a:ln w="12700">
            <a:solidFill>
              <a:schemeClr val="tx1"/>
            </a:solidFill>
            <a:miter lim="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13" name="TextBox 26"/>
          <p:cNvSpPr txBox="1">
            <a:spLocks noChangeArrowheads="1"/>
          </p:cNvSpPr>
          <p:nvPr/>
        </p:nvSpPr>
        <p:spPr bwMode="auto">
          <a:xfrm>
            <a:off x="7112000" y="3581400"/>
            <a:ext cx="390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A</a:t>
            </a:r>
          </a:p>
        </p:txBody>
      </p:sp>
      <p:sp>
        <p:nvSpPr>
          <p:cNvPr id="21514" name="TextBox 29"/>
          <p:cNvSpPr txBox="1">
            <a:spLocks noChangeArrowheads="1"/>
          </p:cNvSpPr>
          <p:nvPr/>
        </p:nvSpPr>
        <p:spPr bwMode="auto">
          <a:xfrm>
            <a:off x="12293600" y="3581400"/>
            <a:ext cx="434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A’</a:t>
            </a:r>
          </a:p>
        </p:txBody>
      </p:sp>
      <p:sp>
        <p:nvSpPr>
          <p:cNvPr id="21515" name="TextBox 30"/>
          <p:cNvSpPr txBox="1">
            <a:spLocks noChangeArrowheads="1"/>
          </p:cNvSpPr>
          <p:nvPr/>
        </p:nvSpPr>
        <p:spPr bwMode="auto">
          <a:xfrm>
            <a:off x="8940800" y="457200"/>
            <a:ext cx="390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B</a:t>
            </a:r>
          </a:p>
        </p:txBody>
      </p:sp>
      <p:sp>
        <p:nvSpPr>
          <p:cNvPr id="21516" name="TextBox 31"/>
          <p:cNvSpPr txBox="1">
            <a:spLocks noChangeArrowheads="1"/>
          </p:cNvSpPr>
          <p:nvPr/>
        </p:nvSpPr>
        <p:spPr bwMode="auto">
          <a:xfrm>
            <a:off x="9093200" y="4876800"/>
            <a:ext cx="458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B’</a:t>
            </a:r>
          </a:p>
        </p:txBody>
      </p:sp>
      <p:sp>
        <p:nvSpPr>
          <p:cNvPr id="21517" name="TextBox 27"/>
          <p:cNvSpPr txBox="1">
            <a:spLocks noChangeArrowheads="1"/>
          </p:cNvSpPr>
          <p:nvPr/>
        </p:nvSpPr>
        <p:spPr bwMode="auto">
          <a:xfrm>
            <a:off x="28575" y="1905000"/>
            <a:ext cx="2454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1600"/>
              <a:t>Eel River Canyon Scours</a:t>
            </a:r>
          </a:p>
        </p:txBody>
      </p:sp>
      <p:pic>
        <p:nvPicPr>
          <p:cNvPr id="21518" name="Picture 33" descr="EelRiverScourPerspectiv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419600"/>
            <a:ext cx="5807075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553" name="Straight Arrow Connector 13"/>
          <p:cNvCxnSpPr>
            <a:cxnSpLocks noChangeShapeType="1"/>
          </p:cNvCxnSpPr>
          <p:nvPr/>
        </p:nvCxnSpPr>
        <p:spPr bwMode="auto">
          <a:xfrm>
            <a:off x="1016000" y="2743200"/>
            <a:ext cx="685800" cy="91440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arrow" w="med" len="med"/>
              </a14:hiddenLine>
            </a:ext>
          </a:extLst>
        </p:spPr>
      </p:cxnSp>
      <p:cxnSp>
        <p:nvCxnSpPr>
          <p:cNvPr id="23554" name="Straight Connector 18"/>
          <p:cNvCxnSpPr>
            <a:cxnSpLocks noChangeShapeType="1"/>
          </p:cNvCxnSpPr>
          <p:nvPr/>
        </p:nvCxnSpPr>
        <p:spPr bwMode="auto">
          <a:xfrm>
            <a:off x="7762875" y="8113713"/>
            <a:ext cx="822325" cy="8239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triangle" w="lg" len="med"/>
              </a14:hiddenLine>
            </a:ext>
          </a:extLst>
        </p:spPr>
      </p:cxnSp>
      <p:sp>
        <p:nvSpPr>
          <p:cNvPr id="23555" name="TextBox 42"/>
          <p:cNvSpPr txBox="1">
            <a:spLocks noChangeArrowheads="1"/>
          </p:cNvSpPr>
          <p:nvPr/>
        </p:nvSpPr>
        <p:spPr bwMode="auto">
          <a:xfrm>
            <a:off x="8178800" y="45720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’</a:t>
            </a:r>
          </a:p>
        </p:txBody>
      </p:sp>
      <p:pic>
        <p:nvPicPr>
          <p:cNvPr id="23556" name="Picture 1" descr="Figure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338" y="-9525"/>
            <a:ext cx="1016635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9" descr="EelRiverScourCor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57688"/>
            <a:ext cx="2844800" cy="54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1" descr="04_52_54_09cro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3606800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 descr="03_52_54_04crop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568700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560" name="Straight Arrow Connector 14"/>
          <p:cNvCxnSpPr>
            <a:cxnSpLocks noChangeShapeType="1"/>
          </p:cNvCxnSpPr>
          <p:nvPr/>
        </p:nvCxnSpPr>
        <p:spPr bwMode="auto">
          <a:xfrm>
            <a:off x="3378200" y="1143000"/>
            <a:ext cx="4876800" cy="3733800"/>
          </a:xfrm>
          <a:prstGeom prst="straightConnector1">
            <a:avLst/>
          </a:prstGeom>
          <a:noFill/>
          <a:ln w="25400">
            <a:solidFill>
              <a:srgbClr val="FF0000"/>
            </a:solidFill>
            <a:miter lim="0"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61" name="Straight Arrow Connector 17"/>
          <p:cNvCxnSpPr>
            <a:cxnSpLocks noChangeShapeType="1"/>
          </p:cNvCxnSpPr>
          <p:nvPr/>
        </p:nvCxnSpPr>
        <p:spPr bwMode="auto">
          <a:xfrm>
            <a:off x="3454400" y="2971800"/>
            <a:ext cx="4572000" cy="1981200"/>
          </a:xfrm>
          <a:prstGeom prst="straightConnector1">
            <a:avLst/>
          </a:prstGeom>
          <a:noFill/>
          <a:ln w="25400">
            <a:solidFill>
              <a:srgbClr val="FF0000"/>
            </a:solidFill>
            <a:miter lim="0"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5" descr="EelRiverSlumpLoca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372101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 descr="EelRiverSlumpSB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66" y="7618412"/>
            <a:ext cx="6048376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1" descr="Figure_EelRiverSlump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938" y="31750"/>
            <a:ext cx="7662862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604" name="Straight Connector 4"/>
          <p:cNvCxnSpPr>
            <a:cxnSpLocks noChangeShapeType="1"/>
          </p:cNvCxnSpPr>
          <p:nvPr/>
        </p:nvCxnSpPr>
        <p:spPr bwMode="auto">
          <a:xfrm flipV="1">
            <a:off x="6502400" y="3429000"/>
            <a:ext cx="2590800" cy="1143000"/>
          </a:xfrm>
          <a:prstGeom prst="line">
            <a:avLst/>
          </a:prstGeom>
          <a:noFill/>
          <a:ln w="19050">
            <a:solidFill>
              <a:schemeClr val="tx1"/>
            </a:solidFill>
            <a:miter lim="0"/>
            <a:headEnd/>
            <a:tailEnd/>
          </a:ln>
        </p:spPr>
      </p:cxnSp>
      <p:sp>
        <p:nvSpPr>
          <p:cNvPr id="25605" name="TextBox 26"/>
          <p:cNvSpPr txBox="1">
            <a:spLocks noChangeArrowheads="1"/>
          </p:cNvSpPr>
          <p:nvPr/>
        </p:nvSpPr>
        <p:spPr bwMode="auto">
          <a:xfrm>
            <a:off x="6350000" y="4572000"/>
            <a:ext cx="390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A</a:t>
            </a:r>
          </a:p>
        </p:txBody>
      </p:sp>
      <p:sp>
        <p:nvSpPr>
          <p:cNvPr id="25606" name="TextBox 29"/>
          <p:cNvSpPr txBox="1">
            <a:spLocks noChangeArrowheads="1"/>
          </p:cNvSpPr>
          <p:nvPr/>
        </p:nvSpPr>
        <p:spPr bwMode="auto">
          <a:xfrm>
            <a:off x="8864600" y="3505200"/>
            <a:ext cx="434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A’</a:t>
            </a:r>
          </a:p>
        </p:txBody>
      </p:sp>
      <p:sp>
        <p:nvSpPr>
          <p:cNvPr id="25607" name="TextBox 26"/>
          <p:cNvSpPr txBox="1">
            <a:spLocks noChangeArrowheads="1"/>
          </p:cNvSpPr>
          <p:nvPr/>
        </p:nvSpPr>
        <p:spPr bwMode="auto">
          <a:xfrm>
            <a:off x="-6350" y="8189913"/>
            <a:ext cx="39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A</a:t>
            </a:r>
          </a:p>
        </p:txBody>
      </p:sp>
      <p:sp>
        <p:nvSpPr>
          <p:cNvPr id="25608" name="TextBox 29"/>
          <p:cNvSpPr txBox="1">
            <a:spLocks noChangeArrowheads="1"/>
          </p:cNvSpPr>
          <p:nvPr/>
        </p:nvSpPr>
        <p:spPr bwMode="auto">
          <a:xfrm>
            <a:off x="4887913" y="8189913"/>
            <a:ext cx="434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2400"/>
              <a:t>A’</a:t>
            </a:r>
          </a:p>
        </p:txBody>
      </p:sp>
      <p:sp>
        <p:nvSpPr>
          <p:cNvPr id="25609" name="TextBox 3"/>
          <p:cNvSpPr txBox="1">
            <a:spLocks noChangeArrowheads="1"/>
          </p:cNvSpPr>
          <p:nvPr/>
        </p:nvSpPr>
        <p:spPr bwMode="auto">
          <a:xfrm>
            <a:off x="0" y="0"/>
            <a:ext cx="5283200" cy="3578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3200" dirty="0" smtClean="0">
                <a:latin typeface="Times"/>
                <a:cs typeface="Times"/>
              </a:rPr>
              <a:t>Eel </a:t>
            </a:r>
            <a:r>
              <a:rPr lang="en-US" sz="3200" dirty="0">
                <a:latin typeface="Times"/>
                <a:cs typeface="Times"/>
              </a:rPr>
              <a:t>River </a:t>
            </a:r>
            <a:r>
              <a:rPr lang="en-US" sz="3200" dirty="0" smtClean="0">
                <a:latin typeface="Times"/>
                <a:cs typeface="Times"/>
              </a:rPr>
              <a:t>Slump </a:t>
            </a:r>
            <a:r>
              <a:rPr lang="en-US" sz="3200" dirty="0">
                <a:latin typeface="Times"/>
                <a:cs typeface="Times"/>
              </a:rPr>
              <a:t>gas seep </a:t>
            </a:r>
            <a:r>
              <a:rPr lang="en-US" sz="3200" dirty="0" smtClean="0">
                <a:latin typeface="Times"/>
                <a:cs typeface="Times"/>
              </a:rPr>
              <a:t>site</a:t>
            </a:r>
          </a:p>
          <a:p>
            <a:pPr marL="457200" indent="-457200" algn="l" eaLnBrk="1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Gas seeps discovered by NOAA in 2009, presumed associated with subsurface hydrates</a:t>
            </a:r>
          </a:p>
          <a:p>
            <a:pPr marL="457200" indent="-457200" algn="l" eaLnBrk="1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Morphology and subsurface structure similar to MBARI AUV and ROV observations in Santa Monica Basin, Hydrate Ridge, </a:t>
            </a:r>
            <a:r>
              <a:rPr lang="en-US" sz="2400" dirty="0" err="1" smtClean="0">
                <a:latin typeface="Times"/>
                <a:cs typeface="Times"/>
              </a:rPr>
              <a:t>Bullseye</a:t>
            </a:r>
            <a:r>
              <a:rPr lang="en-US" sz="2400" dirty="0" smtClean="0">
                <a:latin typeface="Times"/>
                <a:cs typeface="Times"/>
              </a:rPr>
              <a:t> Vents, </a:t>
            </a:r>
            <a:r>
              <a:rPr lang="en-US" sz="2400" dirty="0" err="1" smtClean="0">
                <a:latin typeface="Times"/>
                <a:cs typeface="Times"/>
              </a:rPr>
              <a:t>Barkeley</a:t>
            </a:r>
            <a:r>
              <a:rPr lang="en-US" sz="2400" dirty="0" smtClean="0">
                <a:latin typeface="Times"/>
                <a:cs typeface="Times"/>
              </a:rPr>
              <a:t> Canyon</a:t>
            </a:r>
            <a:endParaRPr lang="en-US" sz="2400" dirty="0">
              <a:latin typeface="Times"/>
              <a:cs typeface="Time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 descr="EelRiverSlumpGasSeep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4670425"/>
            <a:ext cx="11780838" cy="508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4" descr="EelRiverSlump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-15875"/>
            <a:ext cx="13004801" cy="462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3004800" cy="1485900"/>
          </a:xfrm>
          <a:prstGeom prst="rect">
            <a:avLst/>
          </a:prstGeom>
          <a:noFill/>
        </p:spPr>
        <p:txBody>
          <a:bodyPr lIns="130046" tIns="65023" rIns="130046" bIns="65023">
            <a:spAutoFit/>
          </a:bodyPr>
          <a:lstStyle/>
          <a:p>
            <a:pPr>
              <a:defRPr/>
            </a:pPr>
            <a:r>
              <a:rPr lang="en-US" sz="3200" dirty="0"/>
              <a:t>Axial Pond Area: </a:t>
            </a:r>
          </a:p>
          <a:p>
            <a:pPr marL="457200" indent="-457200" algn="l">
              <a:buFont typeface="Arial"/>
              <a:buChar char="•"/>
              <a:defRPr/>
            </a:pPr>
            <a:r>
              <a:rPr lang="en-US" sz="2800" dirty="0"/>
              <a:t>80 m high drained lava ponds along the south rift of Axial Seamount</a:t>
            </a:r>
          </a:p>
          <a:p>
            <a:pPr marL="457200" indent="-457200" algn="l">
              <a:buFont typeface="Arial"/>
              <a:buChar char="•"/>
              <a:defRPr/>
            </a:pPr>
            <a:r>
              <a:rPr lang="en-US" sz="2800" dirty="0"/>
              <a:t>Mapped in 1998 with EM300</a:t>
            </a:r>
          </a:p>
        </p:txBody>
      </p:sp>
      <p:pic>
        <p:nvPicPr>
          <p:cNvPr id="29698" name="Picture 1" descr="Pond_priorwork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1752600"/>
            <a:ext cx="13052426" cy="798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CC4"/>
        </a:solidFill>
        <a:ln w="12700" cap="flat" cmpd="sng" algn="ctr">
          <a:noFill/>
          <a:prstDash val="solid"/>
          <a:miter lim="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CC4"/>
        </a:solidFill>
        <a:ln w="12700" cap="flat" cmpd="sng" algn="ctr">
          <a:noFill/>
          <a:prstDash val="solid"/>
          <a:miter lim="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1669</TotalTime>
  <Words>1159</Words>
  <Application>Microsoft Macintosh PowerPoint</Application>
  <PresentationFormat>Custom</PresentationFormat>
  <Paragraphs>98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1_Office Theme</vt:lpstr>
      <vt:lpstr>2011 MBARI Mapping AUV Surveys of Slumps, Scours, Gas Seeps, and Spreading Centers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Monterey Bay Aquarium Research Institute (MBARI):  Organizational overview</dc:title>
  <cp:lastModifiedBy>David Caress</cp:lastModifiedBy>
  <cp:revision>64</cp:revision>
  <dcterms:created xsi:type="dcterms:W3CDTF">2011-10-05T16:33:04Z</dcterms:created>
  <dcterms:modified xsi:type="dcterms:W3CDTF">2012-02-06T18:57:43Z</dcterms:modified>
</cp:coreProperties>
</file>