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5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3D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23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7E07-EE22-4E46-A6CB-F1E608DF1213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1169-12B6-463A-8390-4E23C8799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195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7E07-EE22-4E46-A6CB-F1E608DF1213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1169-12B6-463A-8390-4E23C8799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579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7E07-EE22-4E46-A6CB-F1E608DF1213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1169-12B6-463A-8390-4E23C8799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899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7E07-EE22-4E46-A6CB-F1E608DF1213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1169-12B6-463A-8390-4E23C8799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79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7E07-EE22-4E46-A6CB-F1E608DF1213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1169-12B6-463A-8390-4E23C8799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03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7E07-EE22-4E46-A6CB-F1E608DF1213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1169-12B6-463A-8390-4E23C8799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324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7E07-EE22-4E46-A6CB-F1E608DF1213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1169-12B6-463A-8390-4E23C8799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280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7E07-EE22-4E46-A6CB-F1E608DF1213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1169-12B6-463A-8390-4E23C8799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41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7E07-EE22-4E46-A6CB-F1E608DF1213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1169-12B6-463A-8390-4E23C8799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46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7E07-EE22-4E46-A6CB-F1E608DF1213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1169-12B6-463A-8390-4E23C8799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610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7E07-EE22-4E46-A6CB-F1E608DF1213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1169-12B6-463A-8390-4E23C8799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206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17E07-EE22-4E46-A6CB-F1E608DF1213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F1169-12B6-463A-8390-4E23C8799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78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FWD + AFT and Total Battery currents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07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Thoughts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26313"/>
            <a:ext cx="10515600" cy="5393324"/>
          </a:xfrm>
        </p:spPr>
        <p:txBody>
          <a:bodyPr>
            <a:normAutofit/>
          </a:bodyPr>
          <a:lstStyle/>
          <a:p>
            <a:r>
              <a:rPr lang="en-US" dirty="0" smtClean="0"/>
              <a:t>Visually, fault is clear, even with under-sampled battery observations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Low memory statistical model running on battery balls seems possible</a:t>
            </a:r>
          </a:p>
          <a:p>
            <a:pPr lvl="1"/>
            <a:r>
              <a:rPr lang="en-US" sz="1800" dirty="0" smtClean="0"/>
              <a:t>Can run at higher frequency</a:t>
            </a:r>
          </a:p>
          <a:p>
            <a:pPr lvl="1"/>
            <a:r>
              <a:rPr lang="en-US" sz="1800" dirty="0" smtClean="0"/>
              <a:t>On fault, could increase UDP broadcast frequency</a:t>
            </a:r>
            <a:endParaRPr lang="en-US" sz="1800" dirty="0"/>
          </a:p>
          <a:p>
            <a:pPr lvl="1"/>
            <a:r>
              <a:rPr lang="en-US" sz="1800" dirty="0" smtClean="0"/>
              <a:t>Must guard against known current jumps (e.g. prop turn on after receiving acoustic ‘</a:t>
            </a:r>
            <a:r>
              <a:rPr lang="en-US" sz="1800" dirty="0" err="1" smtClean="0"/>
              <a:t>startSurvey</a:t>
            </a:r>
            <a:r>
              <a:rPr lang="en-US" sz="1800" dirty="0" smtClean="0"/>
              <a:t>’)</a:t>
            </a:r>
          </a:p>
          <a:p>
            <a:pPr lvl="1"/>
            <a:r>
              <a:rPr lang="en-US" sz="1800" dirty="0" smtClean="0"/>
              <a:t>Must guard against other battery shutting </a:t>
            </a:r>
            <a:r>
              <a:rPr lang="en-US" sz="1800" smtClean="0"/>
              <a:t>off unexpectedly</a:t>
            </a:r>
            <a:endParaRPr lang="en-US" sz="18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99848"/>
            <a:ext cx="3299614" cy="247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540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dive 2020.226.00 (Aug 13, 2020), a short occurred in the tail cone electronics housing of Mapper 2 at t = 50,840s (~14h 7m), at 2,355 m depth.</a:t>
            </a:r>
          </a:p>
          <a:p>
            <a:r>
              <a:rPr lang="en-US" dirty="0" smtClean="0"/>
              <a:t>The resulting over current event destroyed the </a:t>
            </a:r>
            <a:r>
              <a:rPr lang="en-US" dirty="0" err="1" smtClean="0"/>
              <a:t>tailcone</a:t>
            </a:r>
            <a:r>
              <a:rPr lang="en-US" dirty="0" smtClean="0"/>
              <a:t> electronics, and melted the bus aft wiring in the AFT battery (134.89.32.145, SN: C-12).</a:t>
            </a:r>
          </a:p>
          <a:p>
            <a:r>
              <a:rPr lang="en-US" dirty="0" smtClean="0"/>
              <a:t>The vehicle floated to the surface and was recovered.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newBatt</a:t>
            </a:r>
            <a:r>
              <a:rPr lang="en-US" dirty="0" smtClean="0"/>
              <a:t> driver samples at 0.1 Hz (10s period).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596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081588"/>
            <a:ext cx="5035216" cy="37764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08" b="28731"/>
          <a:stretch/>
        </p:blipFill>
        <p:spPr>
          <a:xfrm>
            <a:off x="198522" y="1431759"/>
            <a:ext cx="4182762" cy="2378676"/>
          </a:xfr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314" y="1410134"/>
            <a:ext cx="6400802" cy="480060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 err="1" smtClean="0"/>
              <a:t>Tailcone</a:t>
            </a:r>
            <a:r>
              <a:rPr lang="en-US" dirty="0" smtClean="0"/>
              <a:t> &amp; Ball photos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633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FWD Batt plots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9" r="6863"/>
          <a:stretch/>
        </p:blipFill>
        <p:spPr>
          <a:xfrm>
            <a:off x="4874742" y="1232501"/>
            <a:ext cx="6993924" cy="4351338"/>
          </a:xfrm>
          <a:ln w="28575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1" r="8496"/>
          <a:stretch/>
        </p:blipFill>
        <p:spPr>
          <a:xfrm>
            <a:off x="-49427" y="1850339"/>
            <a:ext cx="4374291" cy="2721661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2903838" y="1232501"/>
            <a:ext cx="1970904" cy="4351338"/>
            <a:chOff x="2903838" y="1232501"/>
            <a:chExt cx="1970904" cy="4351338"/>
          </a:xfrm>
        </p:grpSpPr>
        <p:sp>
          <p:nvSpPr>
            <p:cNvPr id="6" name="Rectangle 5"/>
            <p:cNvSpPr/>
            <p:nvPr/>
          </p:nvSpPr>
          <p:spPr>
            <a:xfrm>
              <a:off x="2903838" y="2910016"/>
              <a:ext cx="518984" cy="38306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/>
            <p:cNvCxnSpPr/>
            <p:nvPr/>
          </p:nvCxnSpPr>
          <p:spPr>
            <a:xfrm flipV="1">
              <a:off x="2903838" y="1232501"/>
              <a:ext cx="1970904" cy="167751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2903838" y="3293076"/>
              <a:ext cx="1970904" cy="229076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23500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AFT Batt plots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6" r="6530"/>
          <a:stretch/>
        </p:blipFill>
        <p:spPr>
          <a:xfrm>
            <a:off x="4908316" y="1232501"/>
            <a:ext cx="6503638" cy="4038415"/>
          </a:xfrm>
          <a:ln w="28575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5" r="6560"/>
          <a:stretch/>
        </p:blipFill>
        <p:spPr>
          <a:xfrm>
            <a:off x="0" y="1821771"/>
            <a:ext cx="4363048" cy="2666008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2903838" y="1232502"/>
            <a:ext cx="1970904" cy="4038414"/>
            <a:chOff x="2903838" y="1232502"/>
            <a:chExt cx="1970904" cy="4038414"/>
          </a:xfrm>
        </p:grpSpPr>
        <p:sp>
          <p:nvSpPr>
            <p:cNvPr id="6" name="Rectangle 5"/>
            <p:cNvSpPr/>
            <p:nvPr/>
          </p:nvSpPr>
          <p:spPr>
            <a:xfrm>
              <a:off x="2903838" y="2857500"/>
              <a:ext cx="518984" cy="43557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/>
            <p:cNvCxnSpPr/>
            <p:nvPr/>
          </p:nvCxnSpPr>
          <p:spPr>
            <a:xfrm flipV="1">
              <a:off x="2903838" y="1232502"/>
              <a:ext cx="1970904" cy="162499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2903838" y="3293076"/>
              <a:ext cx="1970904" cy="19778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55408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Total current (AFT + FWD)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5" t="5143" r="7713" b="3267"/>
          <a:stretch/>
        </p:blipFill>
        <p:spPr>
          <a:xfrm>
            <a:off x="197709" y="2421926"/>
            <a:ext cx="4956184" cy="2246328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4" r="8555"/>
          <a:stretch/>
        </p:blipFill>
        <p:spPr>
          <a:xfrm>
            <a:off x="3984096" y="1452326"/>
            <a:ext cx="8116984" cy="4070167"/>
          </a:xfrm>
          <a:ln w="28575">
            <a:solidFill>
              <a:schemeClr val="tx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2675801" y="2478505"/>
            <a:ext cx="518583" cy="190700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2675801" y="1452326"/>
            <a:ext cx="1308295" cy="102617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675801" y="4385511"/>
            <a:ext cx="1308295" cy="11369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76726" y="5618746"/>
            <a:ext cx="11915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Max observed current anomaly ~5A.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True anomaly much higher given melting of 22AWG copper bus aft wiring.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244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7" t="2452" r="8489" b="2895"/>
          <a:stretch/>
        </p:blipFill>
        <p:spPr>
          <a:xfrm>
            <a:off x="469232" y="1894974"/>
            <a:ext cx="6076139" cy="368767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Thruster current measurements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2" t="3252" r="7635" b="3151"/>
          <a:stretch/>
        </p:blipFill>
        <p:spPr>
          <a:xfrm>
            <a:off x="5143501" y="1353552"/>
            <a:ext cx="6876048" cy="4072690"/>
          </a:xfrm>
          <a:ln w="28575">
            <a:solidFill>
              <a:schemeClr val="tx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3062037" y="1353552"/>
            <a:ext cx="2081464" cy="4072690"/>
            <a:chOff x="2689058" y="1834815"/>
            <a:chExt cx="2081464" cy="4072690"/>
          </a:xfrm>
        </p:grpSpPr>
        <p:sp>
          <p:nvSpPr>
            <p:cNvPr id="6" name="Rectangle 5"/>
            <p:cNvSpPr/>
            <p:nvPr/>
          </p:nvSpPr>
          <p:spPr>
            <a:xfrm>
              <a:off x="2713121" y="2622884"/>
              <a:ext cx="204537" cy="1248276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/>
            <p:cNvCxnSpPr/>
            <p:nvPr/>
          </p:nvCxnSpPr>
          <p:spPr>
            <a:xfrm flipH="1">
              <a:off x="2689058" y="1834815"/>
              <a:ext cx="2081464" cy="7640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 flipV="1">
              <a:off x="2689058" y="3871160"/>
              <a:ext cx="2081464" cy="203634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/>
          <p:cNvSpPr txBox="1"/>
          <p:nvPr/>
        </p:nvSpPr>
        <p:spPr>
          <a:xfrm>
            <a:off x="838200" y="5739246"/>
            <a:ext cx="10615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Thruster current ADC saturated at ~9A (3A anomaly).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Actual current draw likely much higher.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798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Observed Loss of Control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584" y="1825625"/>
            <a:ext cx="8168831" cy="4351338"/>
          </a:xfrm>
        </p:spPr>
      </p:pic>
    </p:spTree>
    <p:extLst>
      <p:ext uri="{BB962C8B-B14F-4D97-AF65-F5344CB8AC3E}">
        <p14:creationId xmlns:p14="http://schemas.microsoft.com/office/powerpoint/2010/main" val="1906936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6367"/>
            <a:ext cx="10515600" cy="1325563"/>
          </a:xfrm>
        </p:spPr>
        <p:txBody>
          <a:bodyPr/>
          <a:lstStyle/>
          <a:p>
            <a:r>
              <a:rPr lang="en-US" dirty="0" smtClean="0"/>
              <a:t>Could a simple statistical model work?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2" t="3529" r="8551" b="3704"/>
          <a:stretch/>
        </p:blipFill>
        <p:spPr>
          <a:xfrm>
            <a:off x="693821" y="1149014"/>
            <a:ext cx="5402179" cy="4036595"/>
          </a:xfrm>
        </p:spPr>
      </p:pic>
      <p:sp>
        <p:nvSpPr>
          <p:cNvPr id="5" name="TextBox 4"/>
          <p:cNvSpPr txBox="1"/>
          <p:nvPr/>
        </p:nvSpPr>
        <p:spPr>
          <a:xfrm>
            <a:off x="838200" y="5203656"/>
            <a:ext cx="26649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Original Current trace: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STD: 0.52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max – min: 3.02A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320" y="1317456"/>
            <a:ext cx="4932950" cy="36997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90637" y="5203656"/>
            <a:ext cx="27071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MATLAB de-trended trace: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STD: 0.34A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max-min: 1.95A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992352" y="5203656"/>
            <a:ext cx="27071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STD: 0.29A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max-min: 1.03A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214312" y="5913521"/>
            <a:ext cx="265897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en-US" sz="2400" dirty="0" smtClean="0">
                <a:solidFill>
                  <a:srgbClr val="FF0000"/>
                </a:solidFill>
              </a:rPr>
              <a:t>Seems plausible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378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252</Words>
  <Application>Microsoft Office PowerPoint</Application>
  <PresentationFormat>Widescreen</PresentationFormat>
  <Paragraphs>38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Theme</vt:lpstr>
      <vt:lpstr>FWD + AFT and Total Battery currents</vt:lpstr>
      <vt:lpstr>Context</vt:lpstr>
      <vt:lpstr>Tailcone &amp; Ball photos</vt:lpstr>
      <vt:lpstr>FWD Batt plots</vt:lpstr>
      <vt:lpstr>AFT Batt plots</vt:lpstr>
      <vt:lpstr>Total current (AFT + FWD)</vt:lpstr>
      <vt:lpstr>Thruster current measurements</vt:lpstr>
      <vt:lpstr>Observed Loss of Control</vt:lpstr>
      <vt:lpstr>Could a simple statistical model work?</vt:lpstr>
      <vt:lpstr>Thoughts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Laughlin Barker</dc:creator>
  <cp:lastModifiedBy>Laughlin Barker</cp:lastModifiedBy>
  <cp:revision>12</cp:revision>
  <dcterms:created xsi:type="dcterms:W3CDTF">2020-09-03T16:39:26Z</dcterms:created>
  <dcterms:modified xsi:type="dcterms:W3CDTF">2020-09-03T18:39:00Z</dcterms:modified>
</cp:coreProperties>
</file>