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4" r:id="rId7"/>
    <p:sldId id="262" r:id="rId8"/>
    <p:sldId id="261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8" d="100"/>
          <a:sy n="128" d="100"/>
        </p:scale>
        <p:origin x="-546" y="-1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60C497-6FD5-4396-9E79-03CFF7179325}" type="datetimeFigureOut">
              <a:rPr lang="en-US" smtClean="0"/>
              <a:t>7/11/2013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F57704-60E4-4AC0-A3CE-8622C04C80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0761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F57704-60E4-4AC0-A3CE-8622C04C80B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8565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3010-0292-4806-9E60-3884F406FAA3}" type="datetimeFigureOut">
              <a:rPr lang="en-US" smtClean="0"/>
              <a:t>7/11/2013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24E8E-2F33-4D6E-82F8-81B0538DC151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914400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20855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3010-0292-4806-9E60-3884F406FAA3}" type="datetimeFigureOut">
              <a:rPr lang="en-US" smtClean="0"/>
              <a:t>7/10/2013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24E8E-2F33-4D6E-82F8-81B0538DC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637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3010-0292-4806-9E60-3884F406FAA3}" type="datetimeFigureOut">
              <a:rPr lang="en-US" smtClean="0"/>
              <a:t>7/10/2013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24E8E-2F33-4D6E-82F8-81B0538DC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001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3010-0292-4806-9E60-3884F406FAA3}" type="datetimeFigureOut">
              <a:rPr lang="en-US" smtClean="0"/>
              <a:t>7/10/2013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24E8E-2F33-4D6E-82F8-81B0538DC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150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3010-0292-4806-9E60-3884F406FAA3}" type="datetimeFigureOut">
              <a:rPr lang="en-US" smtClean="0"/>
              <a:t>7/10/2013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24E8E-2F33-4D6E-82F8-81B0538DC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257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3010-0292-4806-9E60-3884F406FAA3}" type="datetimeFigureOut">
              <a:rPr lang="en-US" smtClean="0"/>
              <a:t>7/10/2013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24E8E-2F33-4D6E-82F8-81B0538DC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929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3010-0292-4806-9E60-3884F406FAA3}" type="datetimeFigureOut">
              <a:rPr lang="en-US" smtClean="0"/>
              <a:t>7/10/2013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24E8E-2F33-4D6E-82F8-81B0538DC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386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3010-0292-4806-9E60-3884F406FAA3}" type="datetimeFigureOut">
              <a:rPr lang="en-US" smtClean="0"/>
              <a:t>7/10/2013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24E8E-2F33-4D6E-82F8-81B0538DC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951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3010-0292-4806-9E60-3884F406FAA3}" type="datetimeFigureOut">
              <a:rPr lang="en-US" smtClean="0"/>
              <a:t>7/10/2013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24E8E-2F33-4D6E-82F8-81B0538DC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119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3010-0292-4806-9E60-3884F406FAA3}" type="datetimeFigureOut">
              <a:rPr lang="en-US" smtClean="0"/>
              <a:t>7/10/2013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24E8E-2F33-4D6E-82F8-81B0538DC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976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3010-0292-4806-9E60-3884F406FAA3}" type="datetimeFigureOut">
              <a:rPr lang="en-US" smtClean="0"/>
              <a:t>7/10/2013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24E8E-2F33-4D6E-82F8-81B0538DC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809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C33010-0292-4806-9E60-3884F406FAA3}" type="datetimeFigureOut">
              <a:rPr lang="en-US" smtClean="0"/>
              <a:t>7/11/2013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D24E8E-2F33-4D6E-82F8-81B0538DC151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914400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374098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4027" r="4160"/>
          <a:stretch/>
        </p:blipFill>
        <p:spPr>
          <a:xfrm>
            <a:off x="-44605" y="0"/>
            <a:ext cx="9188605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19600" y="130175"/>
            <a:ext cx="4572000" cy="1470025"/>
          </a:xfrm>
        </p:spPr>
        <p:txBody>
          <a:bodyPr>
            <a:noAutofit/>
          </a:bodyPr>
          <a:lstStyle/>
          <a:p>
            <a:r>
              <a:rPr lang="en-US" sz="2800" dirty="0" smtClean="0"/>
              <a:t>Dorado AUVs</a:t>
            </a:r>
            <a:br>
              <a:rPr lang="en-US" sz="2800" dirty="0" smtClean="0"/>
            </a:br>
            <a:r>
              <a:rPr lang="en-US" sz="2800" dirty="0" smtClean="0"/>
              <a:t>Modular Vehicles for Diverse Science Customers</a:t>
            </a:r>
            <a:br>
              <a:rPr lang="en-US" sz="2800" dirty="0" smtClean="0"/>
            </a:br>
            <a:endParaRPr lang="en-US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12166" y="5105400"/>
            <a:ext cx="4724400" cy="17526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Hans Thomas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AUV Supervisor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Division of Marine Operations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Monterey Bay Aquarium Research Institute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02" y="152400"/>
            <a:ext cx="914400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8117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304800" y="2057400"/>
            <a:ext cx="3836988" cy="3200400"/>
            <a:chOff x="304800" y="2057400"/>
            <a:chExt cx="3837295" cy="3200400"/>
          </a:xfrm>
        </p:grpSpPr>
        <p:sp>
          <p:nvSpPr>
            <p:cNvPr id="5" name="Rectangle 8"/>
            <p:cNvSpPr>
              <a:spLocks noChangeArrowheads="1"/>
            </p:cNvSpPr>
            <p:nvPr/>
          </p:nvSpPr>
          <p:spPr bwMode="auto">
            <a:xfrm>
              <a:off x="838200" y="2331720"/>
              <a:ext cx="2926080" cy="2514600"/>
            </a:xfrm>
            <a:prstGeom prst="rect">
              <a:avLst/>
            </a:prstGeom>
            <a:solidFill>
              <a:schemeClr val="bg1"/>
            </a:solidFill>
            <a:ln w="38100" algn="ctr">
              <a:solidFill>
                <a:schemeClr val="tx1"/>
              </a:solidFill>
              <a:round/>
              <a:headEnd/>
              <a:tailEnd/>
            </a:ln>
          </p:spPr>
          <p:txBody>
            <a:bodyPr anchor="ctr" anchorCtr="1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pic>
          <p:nvPicPr>
            <p:cNvPr id="6" name="Picture 10" descr="homerlocation_m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" y="2057400"/>
              <a:ext cx="3837295" cy="3200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228600"/>
            <a:ext cx="8129588" cy="895350"/>
          </a:xfrm>
        </p:spPr>
        <p:txBody>
          <a:bodyPr anchor="t"/>
          <a:lstStyle/>
          <a:p>
            <a:pPr eaLnBrk="1" hangingPunct="1"/>
            <a:r>
              <a:rPr lang="en-US" smtClean="0"/>
              <a:t>Georeferencing Errors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258763" y="1000125"/>
            <a:ext cx="8694737" cy="923925"/>
          </a:xfrm>
          <a:prstGeom prst="rect">
            <a:avLst/>
          </a:prstGeom>
        </p:spPr>
        <p:txBody>
          <a:bodyPr/>
          <a:lstStyle/>
          <a:p>
            <a:pPr marL="342900" indent="-342900">
              <a:lnSpc>
                <a:spcPct val="85000"/>
              </a:lnSpc>
              <a:spcBef>
                <a:spcPct val="65000"/>
              </a:spcBef>
              <a:buClr>
                <a:schemeClr val="tx2"/>
              </a:buClr>
              <a:buFont typeface="Wingdings" pitchFamily="2" charset="2"/>
              <a:buChar char="§"/>
              <a:defRPr/>
            </a:pPr>
            <a:endParaRPr lang="en-US" sz="2400" b="1" kern="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9" name="Text Box 37"/>
          <p:cNvSpPr txBox="1">
            <a:spLocks noChangeArrowheads="1"/>
          </p:cNvSpPr>
          <p:nvPr/>
        </p:nvSpPr>
        <p:spPr bwMode="auto">
          <a:xfrm>
            <a:off x="2667000" y="1295400"/>
            <a:ext cx="4079875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 b="1"/>
              <a:t>Repeat runs at Soquel Canyon</a:t>
            </a:r>
          </a:p>
        </p:txBody>
      </p:sp>
      <p:pic>
        <p:nvPicPr>
          <p:cNvPr id="10" name="Picture 11" descr="MAUVrevisits_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057400"/>
            <a:ext cx="4443413" cy="392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0926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274638"/>
            <a:ext cx="7010400" cy="1143000"/>
          </a:xfrm>
        </p:spPr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AUV hardware and sensors becoming more of a commodity technology</a:t>
            </a:r>
          </a:p>
          <a:p>
            <a:pPr lvl="1"/>
            <a:r>
              <a:rPr lang="en-US" dirty="0" smtClean="0"/>
              <a:t>Complex sonar systems, modular battery technology are a great example of this</a:t>
            </a:r>
          </a:p>
          <a:p>
            <a:r>
              <a:rPr lang="en-US" dirty="0" smtClean="0"/>
              <a:t>Increasing emphasis on endurance and onboard intelligence and sensor processing</a:t>
            </a:r>
          </a:p>
          <a:p>
            <a:pPr lvl="1"/>
            <a:r>
              <a:rPr lang="en-US" dirty="0" smtClean="0"/>
              <a:t>Real-time adaptation to bio-optical sensors and sonars</a:t>
            </a:r>
          </a:p>
          <a:p>
            <a:pPr lvl="1"/>
            <a:r>
              <a:rPr lang="en-US" dirty="0" smtClean="0"/>
              <a:t>Active navigation and complex obstacle avoidance</a:t>
            </a:r>
          </a:p>
          <a:p>
            <a:pPr lvl="1"/>
            <a:r>
              <a:rPr lang="en-US" dirty="0" smtClean="0"/>
              <a:t>Intervention &amp; autonomous manipulation are poised to become a reality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3933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 smtClean="0"/>
              <a:t>Dorado-Class AUV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32960" y="3810000"/>
            <a:ext cx="4359415" cy="2819400"/>
          </a:xfrm>
        </p:spPr>
        <p:txBody>
          <a:bodyPr>
            <a:normAutofit fontScale="55000" lnSpcReduction="20000"/>
          </a:bodyPr>
          <a:lstStyle/>
          <a:p>
            <a:r>
              <a:rPr lang="en-US" dirty="0" smtClean="0"/>
              <a:t>Begun as a joint development project with Bluefin Robotics in 2000</a:t>
            </a:r>
          </a:p>
          <a:p>
            <a:r>
              <a:rPr lang="en-US" dirty="0" smtClean="0"/>
              <a:t>21 inch diameter, up to 19 feet in length</a:t>
            </a:r>
          </a:p>
          <a:p>
            <a:r>
              <a:rPr lang="en-US" dirty="0" smtClean="0"/>
              <a:t>Modular mechanical, electrical and software design </a:t>
            </a:r>
          </a:p>
          <a:p>
            <a:r>
              <a:rPr lang="en-US" dirty="0" smtClean="0"/>
              <a:t>Several different vehicle configurations:</a:t>
            </a:r>
          </a:p>
          <a:p>
            <a:pPr lvl="1"/>
            <a:r>
              <a:rPr lang="en-US" dirty="0"/>
              <a:t>W</a:t>
            </a:r>
            <a:r>
              <a:rPr lang="en-US" dirty="0" smtClean="0"/>
              <a:t>ater column sampling</a:t>
            </a:r>
          </a:p>
          <a:p>
            <a:pPr lvl="1"/>
            <a:r>
              <a:rPr lang="en-US" dirty="0" smtClean="0"/>
              <a:t>Seafloor mapping</a:t>
            </a:r>
          </a:p>
          <a:p>
            <a:pPr lvl="1"/>
            <a:r>
              <a:rPr lang="en-US" dirty="0" smtClean="0"/>
              <a:t>Imaging</a:t>
            </a:r>
          </a:p>
          <a:p>
            <a:pPr lvl="1"/>
            <a:r>
              <a:rPr lang="en-US" dirty="0" smtClean="0"/>
              <a:t>Docking</a:t>
            </a:r>
          </a:p>
          <a:p>
            <a:pPr lvl="1"/>
            <a:r>
              <a:rPr lang="en-US" dirty="0" smtClean="0"/>
              <a:t>Experimental Instruments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133707"/>
            <a:ext cx="4028161" cy="5105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1143001"/>
            <a:ext cx="3944471" cy="25908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10" descr="UW View of AUV in Dock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70863" y="1118744"/>
            <a:ext cx="3519084" cy="26393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552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"/>
            <a:ext cx="8229600" cy="1143000"/>
          </a:xfrm>
        </p:spPr>
        <p:txBody>
          <a:bodyPr/>
          <a:lstStyle/>
          <a:p>
            <a:r>
              <a:rPr lang="en-US" dirty="0" smtClean="0"/>
              <a:t>Water </a:t>
            </a:r>
            <a:r>
              <a:rPr lang="en-US" sz="4000" dirty="0" smtClean="0"/>
              <a:t>Column</a:t>
            </a:r>
            <a:r>
              <a:rPr lang="en-US" dirty="0" smtClean="0"/>
              <a:t> Survey &amp; Sampling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9751" y="4088780"/>
            <a:ext cx="4419600" cy="2163763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19 hour endurance at 3 knots</a:t>
            </a:r>
          </a:p>
          <a:p>
            <a:r>
              <a:rPr lang="en-US" dirty="0" smtClean="0"/>
              <a:t>Wide array of physical, chemical &amp; bio-optical instruments</a:t>
            </a:r>
          </a:p>
          <a:p>
            <a:r>
              <a:rPr lang="en-US" dirty="0" smtClean="0"/>
              <a:t>10 sample chambers (soon to be 20), 1.8 liter volume</a:t>
            </a:r>
            <a:endParaRPr lang="en-US" dirty="0"/>
          </a:p>
        </p:txBody>
      </p:sp>
      <p:pic>
        <p:nvPicPr>
          <p:cNvPr id="4" name="Picture 2" descr="\\Tornado\projectlibrary\368000_DMO_AUV\Images\AUV_OPS_at_MBARI_Oceans_2007\CTD_AUV_Blunt_Nos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5" t="6622" r="355" b="12018"/>
          <a:stretch/>
        </p:blipFill>
        <p:spPr bwMode="auto">
          <a:xfrm>
            <a:off x="239751" y="1219200"/>
            <a:ext cx="4191000" cy="255734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\\Tornado\dmo\DougC\AUV pics\rvtec talk\nose section rev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2" b="12018"/>
          <a:stretch/>
        </p:blipFill>
        <p:spPr bwMode="auto">
          <a:xfrm>
            <a:off x="4724400" y="1219200"/>
            <a:ext cx="4140820" cy="276550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C:\Dorado\Documents\MBARI_AUV_OPERATIONS_OCEANS_2007\Images\AAA_PwrPt\gulper_array_in_midbod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555" y="4051610"/>
            <a:ext cx="3632510" cy="272438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5099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-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err="1" smtClean="0"/>
              <a:t>Deepwater</a:t>
            </a:r>
            <a:r>
              <a:rPr lang="en-US" sz="3600" dirty="0" smtClean="0"/>
              <a:t> Horizon Response Cruise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38600" y="762000"/>
            <a:ext cx="4648200" cy="2558181"/>
          </a:xfrm>
        </p:spPr>
        <p:txBody>
          <a:bodyPr>
            <a:normAutofit fontScale="55000" lnSpcReduction="20000"/>
          </a:bodyPr>
          <a:lstStyle/>
          <a:p>
            <a:r>
              <a:rPr lang="en-US" dirty="0" smtClean="0"/>
              <a:t>1 week mobilization of water column AUV and support team to </a:t>
            </a:r>
            <a:r>
              <a:rPr lang="en-US" dirty="0" err="1" smtClean="0"/>
              <a:t>GoM</a:t>
            </a:r>
            <a:endParaRPr lang="en-US" dirty="0" smtClean="0"/>
          </a:p>
          <a:p>
            <a:r>
              <a:rPr lang="en-US" dirty="0" smtClean="0"/>
              <a:t>Operated from NOAA ship </a:t>
            </a:r>
            <a:r>
              <a:rPr lang="en-US" i="1" dirty="0" smtClean="0"/>
              <a:t>Gordon Gunter </a:t>
            </a:r>
            <a:r>
              <a:rPr lang="en-US" dirty="0" smtClean="0"/>
              <a:t>as part of joint rapid response cruise</a:t>
            </a:r>
          </a:p>
          <a:p>
            <a:r>
              <a:rPr lang="en-US" dirty="0" smtClean="0">
                <a:solidFill>
                  <a:schemeClr val="accent2"/>
                </a:solidFill>
              </a:rPr>
              <a:t>Adaptive sampling capability modified to precisely target hydrocarbon concentrations</a:t>
            </a:r>
          </a:p>
          <a:p>
            <a:r>
              <a:rPr lang="en-US" dirty="0" smtClean="0"/>
              <a:t>Dorado provided capability to survey large, deep plumes unreachable by other AUVs on scene and return samples for in-lab analysis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396381"/>
            <a:ext cx="7924800" cy="3397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879230"/>
            <a:ext cx="3214586" cy="2472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47"/>
          <a:stretch/>
        </p:blipFill>
        <p:spPr bwMode="auto">
          <a:xfrm>
            <a:off x="685800" y="879231"/>
            <a:ext cx="3214586" cy="2472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9815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Seafloor Mapping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1828800"/>
          </a:xfrm>
        </p:spPr>
        <p:txBody>
          <a:bodyPr>
            <a:normAutofit fontScale="55000" lnSpcReduction="20000"/>
          </a:bodyPr>
          <a:lstStyle/>
          <a:p>
            <a:r>
              <a:rPr lang="en-US" dirty="0" smtClean="0"/>
              <a:t>18 hour endurance at 3 knots</a:t>
            </a:r>
          </a:p>
          <a:p>
            <a:r>
              <a:rPr lang="en-US" dirty="0" smtClean="0"/>
              <a:t>6 hour battery recharge</a:t>
            </a:r>
          </a:p>
          <a:p>
            <a:r>
              <a:rPr lang="en-US" dirty="0" smtClean="0"/>
              <a:t>Initial data products in ~5 hours after recovery</a:t>
            </a:r>
          </a:p>
          <a:p>
            <a:r>
              <a:rPr lang="en-US" dirty="0" smtClean="0"/>
              <a:t>Capable of &gt;1m resolution bathymetry, operating at 50m altitude/200m swath</a:t>
            </a:r>
          </a:p>
          <a:p>
            <a:r>
              <a:rPr lang="en-US" dirty="0" smtClean="0"/>
              <a:t>Provides ability to operate high resolution sonars near bottom in </a:t>
            </a:r>
            <a:r>
              <a:rPr lang="en-US" i="1" dirty="0" smtClean="0"/>
              <a:t>extreme</a:t>
            </a:r>
            <a:r>
              <a:rPr lang="en-US" dirty="0" smtClean="0"/>
              <a:t> terrain with </a:t>
            </a:r>
            <a:r>
              <a:rPr lang="en-US" i="1" dirty="0" smtClean="0"/>
              <a:t>high coverage rates</a:t>
            </a:r>
            <a:r>
              <a:rPr lang="en-US" dirty="0" smtClean="0"/>
              <a:t> &amp; </a:t>
            </a:r>
            <a:r>
              <a:rPr lang="en-US" i="1" dirty="0" smtClean="0"/>
              <a:t>fast turnaround</a:t>
            </a:r>
          </a:p>
          <a:p>
            <a:endParaRPr lang="en-US" dirty="0"/>
          </a:p>
        </p:txBody>
      </p:sp>
      <p:pic>
        <p:nvPicPr>
          <p:cNvPr id="4" name="Picture 1" descr="MappingAUVDesign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355419"/>
            <a:ext cx="8915400" cy="3197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3659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5" descr="MainEndeavourField_3D_from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11203"/>
            <a:ext cx="3422040" cy="1661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MontebelloPrelimImage5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2428" y="3053953"/>
            <a:ext cx="2422178" cy="1243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1" descr="PalosVerde2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4468" y="3214688"/>
            <a:ext cx="2330648" cy="1078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860" y="3911203"/>
            <a:ext cx="1875234" cy="124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030" descr="mbgrdvizLaJollaCanyon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8009" y="0"/>
            <a:ext cx="4715991" cy="321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1" descr="MBgrdvizCoaxial2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78103"/>
            <a:ext cx="5322094" cy="1679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846534" y="0"/>
            <a:ext cx="4411266" cy="391120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45558" indent="0">
              <a:lnSpc>
                <a:spcPct val="90000"/>
              </a:lnSpc>
              <a:spcBef>
                <a:spcPts val="844"/>
              </a:spcBef>
              <a:buFont typeface="Arial" pitchFamily="34" charset="0"/>
              <a:buNone/>
            </a:pPr>
            <a:r>
              <a:rPr lang="en-US" sz="2500" b="1" dirty="0" smtClean="0">
                <a:latin typeface="Arial" charset="0"/>
                <a:cs typeface="Arial" charset="0"/>
              </a:rPr>
              <a:t>161 Successful Mapping AUV Survey Missions Since 2006…..</a:t>
            </a:r>
            <a:endParaRPr lang="en-US" sz="2200" dirty="0" smtClean="0">
              <a:latin typeface="Arial" charset="0"/>
              <a:cs typeface="Arial" charset="0"/>
            </a:endParaRPr>
          </a:p>
          <a:p>
            <a:pPr lvl="1">
              <a:lnSpc>
                <a:spcPct val="50000"/>
              </a:lnSpc>
              <a:spcBef>
                <a:spcPts val="844"/>
              </a:spcBef>
              <a:buClr>
                <a:srgbClr val="FF0000"/>
              </a:buClr>
            </a:pPr>
            <a:r>
              <a:rPr lang="en-US" sz="2000" dirty="0" smtClean="0">
                <a:latin typeface="Arial" charset="0"/>
                <a:ea typeface="Helvetica Light" charset="0"/>
                <a:cs typeface="Arial" charset="0"/>
              </a:rPr>
              <a:t>Submarine Canyons: 59</a:t>
            </a:r>
          </a:p>
          <a:p>
            <a:pPr lvl="1">
              <a:lnSpc>
                <a:spcPct val="50000"/>
              </a:lnSpc>
              <a:spcBef>
                <a:spcPts val="844"/>
              </a:spcBef>
              <a:buClr>
                <a:srgbClr val="FF0000"/>
              </a:buClr>
            </a:pPr>
            <a:r>
              <a:rPr lang="en-US" sz="2000" dirty="0" smtClean="0">
                <a:latin typeface="Arial" charset="0"/>
                <a:ea typeface="Helvetica Light" charset="0"/>
                <a:cs typeface="Arial" charset="0"/>
              </a:rPr>
              <a:t>Seamounts: 12</a:t>
            </a:r>
          </a:p>
          <a:p>
            <a:pPr lvl="1">
              <a:lnSpc>
                <a:spcPct val="50000"/>
              </a:lnSpc>
              <a:spcBef>
                <a:spcPts val="844"/>
              </a:spcBef>
              <a:buClr>
                <a:srgbClr val="FF0000"/>
              </a:buClr>
            </a:pPr>
            <a:r>
              <a:rPr lang="en-US" sz="2000" dirty="0" smtClean="0">
                <a:latin typeface="Arial" charset="0"/>
                <a:ea typeface="Helvetica Light" charset="0"/>
                <a:cs typeface="Arial" charset="0"/>
              </a:rPr>
              <a:t>Hydrates: 18</a:t>
            </a:r>
          </a:p>
          <a:p>
            <a:pPr lvl="1">
              <a:lnSpc>
                <a:spcPct val="50000"/>
              </a:lnSpc>
              <a:spcBef>
                <a:spcPts val="844"/>
              </a:spcBef>
              <a:buClr>
                <a:srgbClr val="FF0000"/>
              </a:buClr>
            </a:pPr>
            <a:r>
              <a:rPr lang="en-US" sz="2000" dirty="0" smtClean="0">
                <a:latin typeface="Arial" charset="0"/>
                <a:ea typeface="Helvetica Light" charset="0"/>
                <a:cs typeface="Arial" charset="0"/>
              </a:rPr>
              <a:t>Spreading Centers: 38</a:t>
            </a:r>
          </a:p>
          <a:p>
            <a:pPr lvl="1">
              <a:lnSpc>
                <a:spcPct val="50000"/>
              </a:lnSpc>
              <a:spcBef>
                <a:spcPts val="844"/>
              </a:spcBef>
              <a:buClr>
                <a:srgbClr val="FF0000"/>
              </a:buClr>
            </a:pPr>
            <a:r>
              <a:rPr lang="en-US" sz="2000" dirty="0" smtClean="0">
                <a:latin typeface="Arial" charset="0"/>
                <a:ea typeface="Helvetica Light" charset="0"/>
                <a:cs typeface="Arial" charset="0"/>
              </a:rPr>
              <a:t>Lau Basin: 3</a:t>
            </a:r>
          </a:p>
          <a:p>
            <a:pPr lvl="1">
              <a:lnSpc>
                <a:spcPct val="50000"/>
              </a:lnSpc>
              <a:spcBef>
                <a:spcPts val="844"/>
              </a:spcBef>
              <a:buClr>
                <a:srgbClr val="FF0000"/>
              </a:buClr>
            </a:pPr>
            <a:r>
              <a:rPr lang="en-US" sz="2000" dirty="0" smtClean="0">
                <a:latin typeface="Arial" charset="0"/>
                <a:ea typeface="Helvetica Light" charset="0"/>
                <a:cs typeface="Arial" charset="0"/>
              </a:rPr>
              <a:t>Offshore fault zones: 21</a:t>
            </a:r>
          </a:p>
          <a:p>
            <a:pPr lvl="1">
              <a:lnSpc>
                <a:spcPct val="50000"/>
              </a:lnSpc>
              <a:spcBef>
                <a:spcPts val="844"/>
              </a:spcBef>
              <a:buClr>
                <a:srgbClr val="FF0000"/>
              </a:buClr>
            </a:pPr>
            <a:r>
              <a:rPr lang="en-US" sz="2000" dirty="0" smtClean="0">
                <a:latin typeface="Arial" charset="0"/>
                <a:ea typeface="Helvetica Light" charset="0"/>
                <a:cs typeface="Arial" charset="0"/>
              </a:rPr>
              <a:t>Fan systems: 14</a:t>
            </a:r>
          </a:p>
          <a:p>
            <a:pPr lvl="1">
              <a:lnSpc>
                <a:spcPct val="50000"/>
              </a:lnSpc>
              <a:spcBef>
                <a:spcPts val="844"/>
              </a:spcBef>
              <a:buClr>
                <a:srgbClr val="FF0000"/>
              </a:buClr>
            </a:pPr>
            <a:r>
              <a:rPr lang="en-US" sz="2000" dirty="0" smtClean="0">
                <a:latin typeface="Arial" charset="0"/>
                <a:ea typeface="Helvetica Light" charset="0"/>
                <a:cs typeface="Arial" charset="0"/>
              </a:rPr>
              <a:t>Slumps: 2</a:t>
            </a:r>
          </a:p>
          <a:p>
            <a:pPr lvl="1">
              <a:lnSpc>
                <a:spcPct val="50000"/>
              </a:lnSpc>
              <a:spcBef>
                <a:spcPts val="844"/>
              </a:spcBef>
              <a:buClr>
                <a:srgbClr val="FF0000"/>
              </a:buClr>
            </a:pPr>
            <a:r>
              <a:rPr lang="en-US" sz="2000" dirty="0" smtClean="0">
                <a:latin typeface="Arial" charset="0"/>
                <a:ea typeface="Helvetica Light" charset="0"/>
                <a:cs typeface="Arial" charset="0"/>
              </a:rPr>
              <a:t>Shipwrecks: 3</a:t>
            </a:r>
          </a:p>
          <a:p>
            <a:pPr lvl="1">
              <a:lnSpc>
                <a:spcPct val="50000"/>
              </a:lnSpc>
              <a:spcBef>
                <a:spcPts val="844"/>
              </a:spcBef>
              <a:buClr>
                <a:srgbClr val="FF0000"/>
              </a:buClr>
            </a:pPr>
            <a:r>
              <a:rPr lang="en-US" sz="2000" dirty="0" smtClean="0">
                <a:latin typeface="Arial" charset="0"/>
                <a:ea typeface="Helvetica Light" charset="0"/>
                <a:cs typeface="Arial" charset="0"/>
              </a:rPr>
              <a:t>Cable routes: 3</a:t>
            </a:r>
          </a:p>
          <a:p>
            <a:pPr lvl="1">
              <a:lnSpc>
                <a:spcPct val="50000"/>
              </a:lnSpc>
              <a:spcBef>
                <a:spcPts val="844"/>
              </a:spcBef>
              <a:buClr>
                <a:srgbClr val="FF0000"/>
              </a:buClr>
            </a:pPr>
            <a:r>
              <a:rPr lang="en-US" sz="2000" dirty="0" smtClean="0">
                <a:latin typeface="Arial" charset="0"/>
                <a:ea typeface="Helvetica Light" charset="0"/>
                <a:cs typeface="Arial" charset="0"/>
              </a:rPr>
              <a:t>Dumpsites: 1</a:t>
            </a:r>
            <a:endParaRPr lang="en-US" sz="2000" dirty="0">
              <a:latin typeface="Arial" charset="0"/>
              <a:ea typeface="Helvetica Light" charset="0"/>
              <a:cs typeface="Arial" charset="0"/>
            </a:endParaRPr>
          </a:p>
        </p:txBody>
      </p:sp>
      <p:pic>
        <p:nvPicPr>
          <p:cNvPr id="13" name="Picture 7"/>
          <p:cNvPicPr>
            <a:picLocks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597" y="914400"/>
            <a:ext cx="8781053" cy="5871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\\atlas\Canyon\a_Photos\Taiwan 2013 pictures\IMG_0742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0707" y="997000"/>
            <a:ext cx="8647943" cy="5765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9407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BullseyeVent_All_MAUV_Topo_2m_Slope_MapE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4363" y="0"/>
            <a:ext cx="598963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1"/>
          <p:cNvSpPr txBox="1">
            <a:spLocks noChangeArrowheads="1"/>
          </p:cNvSpPr>
          <p:nvPr/>
        </p:nvSpPr>
        <p:spPr bwMode="auto">
          <a:xfrm>
            <a:off x="746117" y="9525"/>
            <a:ext cx="2682883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133350" bIns="46038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ＭＳ Ｐゴシック" charset="-128"/>
                <a:cs typeface="ＭＳ Ｐゴシック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9pPr>
          </a:lstStyle>
          <a:p>
            <a:pPr eaLnBrk="1" hangingPunct="1">
              <a:defRPr/>
            </a:pPr>
            <a:r>
              <a:rPr lang="en-US" sz="2000" dirty="0" smtClean="0">
                <a:latin typeface="Times New Roman" charset="0"/>
                <a:ea typeface="ＭＳ Ｐゴシック" charset="0"/>
                <a:cs typeface="ＭＳ Ｐゴシック" charset="0"/>
              </a:rPr>
              <a:t>2009 Surveys of</a:t>
            </a:r>
          </a:p>
          <a:p>
            <a:pPr eaLnBrk="1" hangingPunct="1">
              <a:defRPr/>
            </a:pPr>
            <a:r>
              <a:rPr lang="en-US" sz="2000" dirty="0" smtClean="0">
                <a:latin typeface="Times New Roman" charset="0"/>
                <a:ea typeface="ＭＳ Ｐゴシック" charset="0"/>
                <a:cs typeface="ＭＳ Ｐゴシック" charset="0"/>
              </a:rPr>
              <a:t>Hydrate Deposits</a:t>
            </a:r>
          </a:p>
          <a:p>
            <a:pPr eaLnBrk="1" hangingPunct="1">
              <a:defRPr/>
            </a:pPr>
            <a:r>
              <a:rPr lang="en-US" sz="2000" dirty="0" smtClean="0">
                <a:latin typeface="Times New Roman" charset="0"/>
                <a:ea typeface="ＭＳ Ｐゴシック" charset="0"/>
                <a:cs typeface="ＭＳ Ｐゴシック" charset="0"/>
              </a:rPr>
              <a:t>Offshore British Columbia</a:t>
            </a:r>
            <a:endParaRPr lang="en-US" sz="2000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grpSp>
        <p:nvGrpSpPr>
          <p:cNvPr id="46" name="Group 45"/>
          <p:cNvGrpSpPr/>
          <p:nvPr/>
        </p:nvGrpSpPr>
        <p:grpSpPr>
          <a:xfrm>
            <a:off x="136525" y="838200"/>
            <a:ext cx="3063875" cy="1295400"/>
            <a:chOff x="136525" y="838200"/>
            <a:chExt cx="3063875" cy="1295400"/>
          </a:xfrm>
        </p:grpSpPr>
        <p:pic>
          <p:nvPicPr>
            <p:cNvPr id="9" name="Picture 5" descr="Top profil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694" t="13733" r="26601" b="47353"/>
            <a:stretch>
              <a:fillRect/>
            </a:stretch>
          </p:blipFill>
          <p:spPr bwMode="auto">
            <a:xfrm>
              <a:off x="152400" y="838200"/>
              <a:ext cx="3048000" cy="1295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Text Box 6"/>
            <p:cNvSpPr txBox="1">
              <a:spLocks noChangeArrowheads="1"/>
            </p:cNvSpPr>
            <p:nvPr/>
          </p:nvSpPr>
          <p:spPr bwMode="auto">
            <a:xfrm>
              <a:off x="136525" y="1692275"/>
              <a:ext cx="350838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800">
                  <a:latin typeface="ヒラギノ角ゴ ProN W3" charset="0"/>
                </a:rPr>
                <a:t>A</a:t>
              </a:r>
              <a:endParaRPr lang="en-US" sz="1800"/>
            </a:p>
          </p:txBody>
        </p:sp>
      </p:grp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775" y="2464075"/>
            <a:ext cx="3888050" cy="36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47" name="Group 46"/>
          <p:cNvGrpSpPr/>
          <p:nvPr/>
        </p:nvGrpSpPr>
        <p:grpSpPr>
          <a:xfrm>
            <a:off x="152400" y="2133600"/>
            <a:ext cx="3048000" cy="1676400"/>
            <a:chOff x="152400" y="2133600"/>
            <a:chExt cx="3048000" cy="1676400"/>
          </a:xfrm>
        </p:grpSpPr>
        <p:pic>
          <p:nvPicPr>
            <p:cNvPr id="6" name="Picture 2" descr="Top profil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03" t="13734" r="27094" b="35909"/>
            <a:stretch>
              <a:fillRect/>
            </a:stretch>
          </p:blipFill>
          <p:spPr bwMode="auto">
            <a:xfrm>
              <a:off x="152400" y="2133600"/>
              <a:ext cx="3048000" cy="1676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Text Box 7"/>
            <p:cNvSpPr txBox="1">
              <a:spLocks noChangeArrowheads="1"/>
            </p:cNvSpPr>
            <p:nvPr/>
          </p:nvSpPr>
          <p:spPr bwMode="auto">
            <a:xfrm>
              <a:off x="152400" y="3138488"/>
              <a:ext cx="330200" cy="366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800">
                  <a:latin typeface="ヒラギノ角ゴ ProN W3" charset="0"/>
                </a:rPr>
                <a:t>B</a:t>
              </a:r>
              <a:endParaRPr lang="en-US" sz="1800"/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152400" y="3505200"/>
            <a:ext cx="3048000" cy="1981200"/>
            <a:chOff x="152400" y="3505200"/>
            <a:chExt cx="3048000" cy="1981200"/>
          </a:xfrm>
        </p:grpSpPr>
        <p:grpSp>
          <p:nvGrpSpPr>
            <p:cNvPr id="48" name="Group 47"/>
            <p:cNvGrpSpPr/>
            <p:nvPr/>
          </p:nvGrpSpPr>
          <p:grpSpPr>
            <a:xfrm>
              <a:off x="152400" y="3505200"/>
              <a:ext cx="3048000" cy="1981200"/>
              <a:chOff x="152400" y="3505200"/>
              <a:chExt cx="3048000" cy="1981200"/>
            </a:xfrm>
          </p:grpSpPr>
          <p:pic>
            <p:nvPicPr>
              <p:cNvPr id="7" name="Picture 3" descr="middle profile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7252" t="10768" r="55580" b="32530"/>
              <a:stretch>
                <a:fillRect/>
              </a:stretch>
            </p:blipFill>
            <p:spPr bwMode="auto">
              <a:xfrm>
                <a:off x="152400" y="3505200"/>
                <a:ext cx="3048000" cy="1981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2" name="Text Box 8"/>
              <p:cNvSpPr txBox="1">
                <a:spLocks noChangeArrowheads="1"/>
              </p:cNvSpPr>
              <p:nvPr/>
            </p:nvSpPr>
            <p:spPr bwMode="auto">
              <a:xfrm>
                <a:off x="152400" y="4495800"/>
                <a:ext cx="333375" cy="3667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1800">
                    <a:latin typeface="ヒラギノ角ゴ ProN W3" charset="0"/>
                  </a:rPr>
                  <a:t>C</a:t>
                </a:r>
                <a:endParaRPr lang="en-US" sz="1800"/>
              </a:p>
            </p:txBody>
          </p:sp>
        </p:grpSp>
        <p:sp>
          <p:nvSpPr>
            <p:cNvPr id="38" name="Line 35"/>
            <p:cNvSpPr>
              <a:spLocks noChangeShapeType="1"/>
            </p:cNvSpPr>
            <p:nvPr/>
          </p:nvSpPr>
          <p:spPr bwMode="auto">
            <a:xfrm flipH="1">
              <a:off x="2209800" y="3581400"/>
              <a:ext cx="381000" cy="15240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41" name="Line 38"/>
          <p:cNvSpPr>
            <a:spLocks noChangeShapeType="1"/>
          </p:cNvSpPr>
          <p:nvPr/>
        </p:nvSpPr>
        <p:spPr bwMode="auto">
          <a:xfrm>
            <a:off x="304800" y="5715000"/>
            <a:ext cx="0" cy="381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grpSp>
        <p:nvGrpSpPr>
          <p:cNvPr id="49" name="Group 48"/>
          <p:cNvGrpSpPr/>
          <p:nvPr/>
        </p:nvGrpSpPr>
        <p:grpSpPr>
          <a:xfrm>
            <a:off x="152400" y="4876800"/>
            <a:ext cx="3048000" cy="1851025"/>
            <a:chOff x="152400" y="4876800"/>
            <a:chExt cx="3048000" cy="1851025"/>
          </a:xfrm>
        </p:grpSpPr>
        <p:pic>
          <p:nvPicPr>
            <p:cNvPr id="8" name="Picture 4" descr="bottom profile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158" t="13760" r="23422" b="44960"/>
            <a:stretch>
              <a:fillRect/>
            </a:stretch>
          </p:blipFill>
          <p:spPr bwMode="auto">
            <a:xfrm>
              <a:off x="152400" y="4876800"/>
              <a:ext cx="3048000" cy="1371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2" name="Text Box 39"/>
            <p:cNvSpPr txBox="1">
              <a:spLocks noChangeArrowheads="1"/>
            </p:cNvSpPr>
            <p:nvPr/>
          </p:nvSpPr>
          <p:spPr bwMode="auto">
            <a:xfrm>
              <a:off x="304800" y="5791200"/>
              <a:ext cx="636588" cy="3365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600"/>
                <a:t>20 m</a:t>
              </a:r>
            </a:p>
          </p:txBody>
        </p:sp>
        <p:sp>
          <p:nvSpPr>
            <p:cNvPr id="43" name="Text Box 40"/>
            <p:cNvSpPr txBox="1">
              <a:spLocks noChangeArrowheads="1"/>
            </p:cNvSpPr>
            <p:nvPr/>
          </p:nvSpPr>
          <p:spPr bwMode="auto">
            <a:xfrm>
              <a:off x="862013" y="6265863"/>
              <a:ext cx="2065337" cy="46196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9pPr>
            </a:lstStyle>
            <a:p>
              <a:r>
                <a:rPr lang="en-US">
                  <a:solidFill>
                    <a:srgbClr val="000000"/>
                  </a:solidFill>
                </a:rPr>
                <a:t>blanking - gas?</a:t>
              </a:r>
            </a:p>
          </p:txBody>
        </p:sp>
        <p:sp>
          <p:nvSpPr>
            <p:cNvPr id="44" name="Line 41"/>
            <p:cNvSpPr>
              <a:spLocks noChangeShapeType="1"/>
            </p:cNvSpPr>
            <p:nvPr/>
          </p:nvSpPr>
          <p:spPr bwMode="auto">
            <a:xfrm flipV="1">
              <a:off x="1447800" y="5715000"/>
              <a:ext cx="0" cy="45720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2673359" y="720407"/>
            <a:ext cx="6383338" cy="5976938"/>
            <a:chOff x="2673359" y="720407"/>
            <a:chExt cx="6383338" cy="5976938"/>
          </a:xfrm>
        </p:grpSpPr>
        <p:grpSp>
          <p:nvGrpSpPr>
            <p:cNvPr id="52" name="Group 51"/>
            <p:cNvGrpSpPr/>
            <p:nvPr/>
          </p:nvGrpSpPr>
          <p:grpSpPr>
            <a:xfrm>
              <a:off x="2673359" y="720407"/>
              <a:ext cx="6383338" cy="5976938"/>
              <a:chOff x="2743200" y="889000"/>
              <a:chExt cx="6383338" cy="5976938"/>
            </a:xfrm>
          </p:grpSpPr>
          <p:grpSp>
            <p:nvGrpSpPr>
              <p:cNvPr id="51" name="Group 50"/>
              <p:cNvGrpSpPr/>
              <p:nvPr/>
            </p:nvGrpSpPr>
            <p:grpSpPr>
              <a:xfrm>
                <a:off x="3429000" y="889000"/>
                <a:ext cx="5697538" cy="5976938"/>
                <a:chOff x="3429000" y="889000"/>
                <a:chExt cx="5697538" cy="5976938"/>
              </a:xfrm>
            </p:grpSpPr>
            <p:sp>
              <p:nvSpPr>
                <p:cNvPr id="37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3733800" y="6035675"/>
                  <a:ext cx="3424238" cy="8302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>
                    <a:defRPr/>
                  </a:pPr>
                  <a:r>
                    <a:rPr lang="en-US" dirty="0">
                      <a:solidFill>
                        <a:srgbClr val="000000"/>
                      </a:solidFill>
                    </a:rPr>
                    <a:t>Material appears to be </a:t>
                  </a:r>
                </a:p>
                <a:p>
                  <a:pPr>
                    <a:defRPr/>
                  </a:pPr>
                  <a:r>
                    <a:rPr lang="en-US" dirty="0">
                      <a:solidFill>
                        <a:srgbClr val="000000"/>
                      </a:solidFill>
                    </a:rPr>
                    <a:t>missing from  depression?</a:t>
                  </a:r>
                </a:p>
              </p:txBody>
            </p:sp>
            <p:grpSp>
              <p:nvGrpSpPr>
                <p:cNvPr id="13" name="Group 9"/>
                <p:cNvGrpSpPr>
                  <a:grpSpLocks/>
                </p:cNvGrpSpPr>
                <p:nvPr/>
              </p:nvGrpSpPr>
              <p:grpSpPr bwMode="auto">
                <a:xfrm>
                  <a:off x="3429000" y="889000"/>
                  <a:ext cx="5697538" cy="5054600"/>
                  <a:chOff x="2160" y="144"/>
                  <a:chExt cx="3589" cy="3184"/>
                </a:xfrm>
              </p:grpSpPr>
              <p:grpSp>
                <p:nvGrpSpPr>
                  <p:cNvPr id="14" name="Group 10"/>
                  <p:cNvGrpSpPr>
                    <a:grpSpLocks/>
                  </p:cNvGrpSpPr>
                  <p:nvPr/>
                </p:nvGrpSpPr>
                <p:grpSpPr bwMode="auto">
                  <a:xfrm>
                    <a:off x="2160" y="144"/>
                    <a:ext cx="3552" cy="3184"/>
                    <a:chOff x="2160" y="80"/>
                    <a:chExt cx="3552" cy="3184"/>
                  </a:xfrm>
                </p:grpSpPr>
                <p:grpSp>
                  <p:nvGrpSpPr>
                    <p:cNvPr id="19" name="Group 1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160" y="80"/>
                      <a:ext cx="3552" cy="3184"/>
                      <a:chOff x="96" y="32"/>
                      <a:chExt cx="5616" cy="4288"/>
                    </a:xfrm>
                  </p:grpSpPr>
                  <p:pic>
                    <p:nvPicPr>
                      <p:cNvPr id="21" name="Picture 12" descr="Bullseye with tracklines and contours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" y="32"/>
                        <a:ext cx="5616" cy="4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  <p:sp>
                    <p:nvSpPr>
                      <p:cNvPr id="22" name="Oval 1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777" y="3599"/>
                        <a:ext cx="95" cy="97"/>
                      </a:xfrm>
                      <a:prstGeom prst="ellipse">
                        <a:avLst/>
                      </a:prstGeom>
                      <a:solidFill>
                        <a:srgbClr val="0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/>
                      </a:p>
                    </p:txBody>
                  </p:sp>
                  <p:sp>
                    <p:nvSpPr>
                      <p:cNvPr id="23" name="Oval 1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208" y="3216"/>
                        <a:ext cx="96" cy="97"/>
                      </a:xfrm>
                      <a:prstGeom prst="ellipse">
                        <a:avLst/>
                      </a:prstGeom>
                      <a:solidFill>
                        <a:srgbClr val="0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/>
                      </a:p>
                    </p:txBody>
                  </p:sp>
                  <p:sp>
                    <p:nvSpPr>
                      <p:cNvPr id="24" name="Oval 1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49" y="2927"/>
                        <a:ext cx="95" cy="97"/>
                      </a:xfrm>
                      <a:prstGeom prst="ellipse">
                        <a:avLst/>
                      </a:prstGeom>
                      <a:solidFill>
                        <a:srgbClr val="0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/>
                      </a:p>
                    </p:txBody>
                  </p:sp>
                  <p:sp>
                    <p:nvSpPr>
                      <p:cNvPr id="25" name="Oval 1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687" y="2688"/>
                        <a:ext cx="95" cy="96"/>
                      </a:xfrm>
                      <a:prstGeom prst="ellipse">
                        <a:avLst/>
                      </a:prstGeom>
                      <a:solidFill>
                        <a:srgbClr val="0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/>
                      </a:p>
                    </p:txBody>
                  </p:sp>
                  <p:sp>
                    <p:nvSpPr>
                      <p:cNvPr id="26" name="Oval 1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024" y="2400"/>
                        <a:ext cx="96" cy="97"/>
                      </a:xfrm>
                      <a:prstGeom prst="ellipse">
                        <a:avLst/>
                      </a:prstGeom>
                      <a:solidFill>
                        <a:srgbClr val="0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/>
                      </a:p>
                    </p:txBody>
                  </p:sp>
                  <p:sp>
                    <p:nvSpPr>
                      <p:cNvPr id="27" name="Oval 1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64" y="625"/>
                        <a:ext cx="95" cy="97"/>
                      </a:xfrm>
                      <a:prstGeom prst="ellipse">
                        <a:avLst/>
                      </a:prstGeom>
                      <a:solidFill>
                        <a:srgbClr val="0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/>
                      </a:p>
                    </p:txBody>
                  </p:sp>
                  <p:sp>
                    <p:nvSpPr>
                      <p:cNvPr id="28" name="Oval 1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96" y="2255"/>
                        <a:ext cx="96" cy="97"/>
                      </a:xfrm>
                      <a:prstGeom prst="ellipse">
                        <a:avLst/>
                      </a:prstGeom>
                      <a:solidFill>
                        <a:srgbClr val="0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/>
                      </a:p>
                    </p:txBody>
                  </p:sp>
                  <p:sp>
                    <p:nvSpPr>
                      <p:cNvPr id="29" name="Oval 2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92" y="1152"/>
                        <a:ext cx="95" cy="96"/>
                      </a:xfrm>
                      <a:prstGeom prst="ellipse">
                        <a:avLst/>
                      </a:prstGeom>
                      <a:solidFill>
                        <a:srgbClr val="0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/>
                      </a:p>
                    </p:txBody>
                  </p:sp>
                  <p:sp>
                    <p:nvSpPr>
                      <p:cNvPr id="30" name="Oval 2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112" y="1872"/>
                        <a:ext cx="96" cy="97"/>
                      </a:xfrm>
                      <a:prstGeom prst="ellipse">
                        <a:avLst/>
                      </a:prstGeom>
                      <a:solidFill>
                        <a:srgbClr val="0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/>
                      </a:p>
                    </p:txBody>
                  </p:sp>
                  <p:sp>
                    <p:nvSpPr>
                      <p:cNvPr id="31" name="Oval 2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728" y="1488"/>
                        <a:ext cx="96" cy="96"/>
                      </a:xfrm>
                      <a:prstGeom prst="ellipse">
                        <a:avLst/>
                      </a:prstGeom>
                      <a:solidFill>
                        <a:srgbClr val="0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/>
                      </a:p>
                    </p:txBody>
                  </p:sp>
                  <p:sp>
                    <p:nvSpPr>
                      <p:cNvPr id="32" name="Oval 2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656" y="625"/>
                        <a:ext cx="96" cy="97"/>
                      </a:xfrm>
                      <a:prstGeom prst="ellipse">
                        <a:avLst/>
                      </a:prstGeom>
                      <a:solidFill>
                        <a:srgbClr val="0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/>
                      </a:p>
                    </p:txBody>
                  </p:sp>
                  <p:sp>
                    <p:nvSpPr>
                      <p:cNvPr id="33" name="Oval 2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224" y="1152"/>
                        <a:ext cx="96" cy="96"/>
                      </a:xfrm>
                      <a:prstGeom prst="ellipse">
                        <a:avLst/>
                      </a:prstGeom>
                      <a:solidFill>
                        <a:srgbClr val="0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/>
                      </a:p>
                    </p:txBody>
                  </p:sp>
                  <p:sp>
                    <p:nvSpPr>
                      <p:cNvPr id="34" name="Oval 2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359" y="2064"/>
                        <a:ext cx="95" cy="96"/>
                      </a:xfrm>
                      <a:prstGeom prst="ellipse">
                        <a:avLst/>
                      </a:prstGeom>
                      <a:solidFill>
                        <a:srgbClr val="0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/>
                      </a:p>
                    </p:txBody>
                  </p:sp>
                  <p:sp>
                    <p:nvSpPr>
                      <p:cNvPr id="35" name="Oval 2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696" y="1728"/>
                        <a:ext cx="96" cy="97"/>
                      </a:xfrm>
                      <a:prstGeom prst="ellipse">
                        <a:avLst/>
                      </a:prstGeom>
                      <a:solidFill>
                        <a:srgbClr val="0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/>
                      </a:p>
                    </p:txBody>
                  </p:sp>
                  <p:sp>
                    <p:nvSpPr>
                      <p:cNvPr id="36" name="Oval 2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887" y="1488"/>
                        <a:ext cx="95" cy="96"/>
                      </a:xfrm>
                      <a:prstGeom prst="ellipse">
                        <a:avLst/>
                      </a:prstGeom>
                      <a:solidFill>
                        <a:srgbClr val="0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/>
                      </a:p>
                    </p:txBody>
                  </p:sp>
                </p:grpSp>
                <p:sp>
                  <p:nvSpPr>
                    <p:cNvPr id="20" name="Text Box 2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790" y="2523"/>
                      <a:ext cx="488" cy="23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>
                      <a:spAutoFit/>
                    </a:bodyPr>
                    <a:lstStyle/>
                    <a:p>
                      <a:pPr>
                        <a:defRPr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</a:rPr>
                        <a:t>100 m</a:t>
                      </a:r>
                    </a:p>
                  </p:txBody>
                </p:sp>
              </p:grpSp>
              <p:sp>
                <p:nvSpPr>
                  <p:cNvPr id="15" name="Text Box 2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663" y="3072"/>
                    <a:ext cx="227" cy="2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pPr>
                      <a:defRPr/>
                    </a:pPr>
                    <a:r>
                      <a:rPr lang="en-US" sz="1800" dirty="0">
                        <a:solidFill>
                          <a:srgbClr val="000000"/>
                        </a:solidFill>
                        <a:latin typeface="ヒラギノ角ゴ ProN W3" charset="0"/>
                      </a:rPr>
                      <a:t>D</a:t>
                    </a:r>
                    <a:endParaRPr lang="en-US" sz="1800" dirty="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6" name="Text Box 3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520" y="1545"/>
                    <a:ext cx="229" cy="2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pPr>
                      <a:defRPr/>
                    </a:pPr>
                    <a:r>
                      <a:rPr lang="en-US" sz="1800" dirty="0">
                        <a:solidFill>
                          <a:srgbClr val="000000"/>
                        </a:solidFill>
                        <a:latin typeface="ヒラギノ角ゴ ProN W3" charset="0"/>
                      </a:rPr>
                      <a:t>A</a:t>
                    </a:r>
                    <a:endParaRPr lang="en-US" sz="1800" dirty="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7" name="Text Box 3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504" y="2745"/>
                    <a:ext cx="220" cy="2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pPr>
                      <a:defRPr/>
                    </a:pPr>
                    <a:r>
                      <a:rPr lang="en-US" sz="1800" dirty="0">
                        <a:solidFill>
                          <a:srgbClr val="000000"/>
                        </a:solidFill>
                        <a:latin typeface="ヒラギノ角ゴ ProN W3" charset="0"/>
                      </a:rPr>
                      <a:t>B</a:t>
                    </a:r>
                    <a:endParaRPr lang="en-US" sz="1800" dirty="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8" name="Text Box 3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744" y="3081"/>
                    <a:ext cx="229" cy="2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pPr>
                      <a:defRPr/>
                    </a:pPr>
                    <a:r>
                      <a:rPr lang="en-US" sz="1800" dirty="0">
                        <a:solidFill>
                          <a:srgbClr val="000000"/>
                        </a:solidFill>
                        <a:latin typeface="ヒラギノ角ゴ ProN W3" charset="0"/>
                      </a:rPr>
                      <a:t>C</a:t>
                    </a:r>
                    <a:endParaRPr lang="en-US" sz="1800" dirty="0">
                      <a:solidFill>
                        <a:srgbClr val="000000"/>
                      </a:solidFill>
                    </a:endParaRPr>
                  </a:p>
                </p:txBody>
              </p:sp>
            </p:grpSp>
          </p:grpSp>
          <p:sp>
            <p:nvSpPr>
              <p:cNvPr id="40" name="Text Box 37"/>
              <p:cNvSpPr txBox="1">
                <a:spLocks noChangeArrowheads="1"/>
              </p:cNvSpPr>
              <p:nvPr/>
            </p:nvSpPr>
            <p:spPr bwMode="auto">
              <a:xfrm>
                <a:off x="2743200" y="3276600"/>
                <a:ext cx="2073275" cy="461963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9pPr>
              </a:lstStyle>
              <a:p>
                <a:r>
                  <a:rPr lang="en-US" dirty="0">
                    <a:solidFill>
                      <a:schemeClr val="bg1"/>
                    </a:solidFill>
                  </a:rPr>
                  <a:t>up-turned </a:t>
                </a:r>
                <a:r>
                  <a:rPr lang="en-US" dirty="0" smtClean="0">
                    <a:solidFill>
                      <a:schemeClr val="bg1"/>
                    </a:solidFill>
                  </a:rPr>
                  <a:t>sides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9" name="Line 36"/>
            <p:cNvSpPr>
              <a:spLocks noChangeShapeType="1"/>
            </p:cNvSpPr>
            <p:nvPr/>
          </p:nvSpPr>
          <p:spPr bwMode="auto">
            <a:xfrm flipV="1">
              <a:off x="4772000" y="3358345"/>
              <a:ext cx="129540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1488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0"/>
            <a:ext cx="7924800" cy="1125761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800" dirty="0">
                <a:latin typeface="Times New Roman" charset="0"/>
                <a:ea typeface="ＭＳ Ｐゴシック" charset="0"/>
                <a:cs typeface="ＭＳ Ｐゴシック" charset="0"/>
              </a:rPr>
              <a:t>Processing Issues Particular to Swath Data Collected Using Underwater Platforms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0" y="1215302"/>
            <a:ext cx="9144000" cy="56426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Font typeface="Times" charset="0"/>
              <a:buChar char="•"/>
            </a:pPr>
            <a:r>
              <a:rPr lang="en-US" sz="2800" dirty="0" smtClean="0">
                <a:latin typeface="Times New Roman" charset="0"/>
                <a:ea typeface="ＭＳ Ｐゴシック" charset="0"/>
                <a:cs typeface="ＭＳ Ｐゴシック" charset="0"/>
              </a:rPr>
              <a:t>Vehicle navigation is low precision relative to the lateral resolution of the seafloor mapping data</a:t>
            </a:r>
          </a:p>
          <a:p>
            <a:pPr>
              <a:lnSpc>
                <a:spcPct val="90000"/>
              </a:lnSpc>
              <a:buFont typeface="Times" charset="0"/>
              <a:buChar char="•"/>
            </a:pPr>
            <a:r>
              <a:rPr lang="en-US" sz="2800" dirty="0" smtClean="0">
                <a:latin typeface="Times New Roman" charset="0"/>
                <a:ea typeface="ＭＳ Ｐゴシック" charset="0"/>
                <a:cs typeface="ＭＳ Ｐゴシック" charset="0"/>
              </a:rPr>
              <a:t>Mapping sonars on underwater vehicles are subject to interference problems due to propulsion and other active sonars</a:t>
            </a:r>
          </a:p>
          <a:p>
            <a:pPr>
              <a:lnSpc>
                <a:spcPct val="90000"/>
              </a:lnSpc>
              <a:buFont typeface="Times" charset="0"/>
              <a:buChar char="•"/>
            </a:pPr>
            <a:r>
              <a:rPr lang="en-US" sz="2800" dirty="0" smtClean="0">
                <a:latin typeface="Times New Roman" charset="0"/>
                <a:ea typeface="ＭＳ Ｐゴシック" charset="0"/>
                <a:cs typeface="ＭＳ Ｐゴシック" charset="0"/>
              </a:rPr>
              <a:t>Vehicle depth derives from pressure measurements </a:t>
            </a:r>
          </a:p>
          <a:p>
            <a:pPr lvl="1">
              <a:lnSpc>
                <a:spcPct val="90000"/>
              </a:lnSpc>
              <a:buFont typeface="Times" charset="0"/>
              <a:buChar char="•"/>
            </a:pPr>
            <a:r>
              <a:rPr lang="en-US" sz="2400" dirty="0" smtClean="0">
                <a:latin typeface="Times New Roman" charset="0"/>
                <a:ea typeface="ＭＳ Ｐゴシック" charset="0"/>
                <a:cs typeface="ＭＳ Ｐゴシック" charset="0"/>
              </a:rPr>
              <a:t>Pressure can be impacted by surface waves – observed in shallow surveys (vehicle depths &lt; 50 m)</a:t>
            </a:r>
          </a:p>
          <a:p>
            <a:pPr lvl="1">
              <a:lnSpc>
                <a:spcPct val="90000"/>
              </a:lnSpc>
              <a:buFont typeface="Times" charset="0"/>
              <a:buChar char="•"/>
            </a:pPr>
            <a:r>
              <a:rPr lang="en-US" sz="2400" dirty="0" smtClean="0">
                <a:latin typeface="Times New Roman" charset="0"/>
                <a:ea typeface="ＭＳ Ｐゴシック" charset="0"/>
                <a:cs typeface="ＭＳ Ｐゴシック" charset="0"/>
              </a:rPr>
              <a:t>Deep pressure sensors can be noisy relative to the sonar’s vertical precision</a:t>
            </a:r>
          </a:p>
          <a:p>
            <a:pPr>
              <a:lnSpc>
                <a:spcPct val="90000"/>
              </a:lnSpc>
              <a:buFont typeface="Times" charset="0"/>
              <a:buChar char="•"/>
            </a:pPr>
            <a:r>
              <a:rPr lang="en-US" sz="2800" dirty="0" smtClean="0">
                <a:latin typeface="Times New Roman" charset="0"/>
                <a:ea typeface="ＭＳ Ｐゴシック" charset="0"/>
                <a:cs typeface="ＭＳ Ｐゴシック" charset="0"/>
              </a:rPr>
              <a:t>Tides matter in every survey</a:t>
            </a:r>
          </a:p>
          <a:p>
            <a:pPr>
              <a:lnSpc>
                <a:spcPct val="90000"/>
              </a:lnSpc>
              <a:buFont typeface="Times" charset="0"/>
              <a:buNone/>
            </a:pPr>
            <a:endParaRPr lang="en-US" sz="2000" dirty="0" smtClean="0">
              <a:latin typeface="Times New Roman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90000"/>
              </a:lnSpc>
              <a:buFont typeface="Times" charset="0"/>
              <a:buNone/>
            </a:pPr>
            <a:r>
              <a:rPr lang="en-US" sz="2000" dirty="0" smtClean="0">
                <a:latin typeface="Times New Roman" charset="0"/>
                <a:ea typeface="ＭＳ Ｐゴシック" charset="0"/>
                <a:cs typeface="ＭＳ Ｐゴシック" charset="0"/>
              </a:rPr>
              <a:t>				and if the vehicle doesn’t come back, </a:t>
            </a:r>
          </a:p>
          <a:p>
            <a:pPr>
              <a:lnSpc>
                <a:spcPct val="90000"/>
              </a:lnSpc>
              <a:buFont typeface="Times" charset="0"/>
              <a:buNone/>
            </a:pPr>
            <a:r>
              <a:rPr lang="en-US" sz="2000" dirty="0" smtClean="0">
                <a:latin typeface="Times New Roman" charset="0"/>
                <a:ea typeface="ＭＳ Ｐゴシック" charset="0"/>
                <a:cs typeface="ＭＳ Ｐゴシック" charset="0"/>
              </a:rPr>
              <a:t>				there are no data to process….</a:t>
            </a:r>
            <a:endParaRPr lang="en-US" sz="2000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0234" y="5287250"/>
            <a:ext cx="2303766" cy="157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90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/>
        </p:nvSpPr>
        <p:spPr bwMode="auto">
          <a:xfrm>
            <a:off x="381000" y="143669"/>
            <a:ext cx="8129588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00"/>
                </a:solidFill>
                <a:latin typeface="Arial" charset="0"/>
              </a:defRPr>
            </a:lvl2pPr>
            <a:lvl3pPr algn="ctr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00"/>
                </a:solidFill>
                <a:latin typeface="Arial" charset="0"/>
              </a:defRPr>
            </a:lvl3pPr>
            <a:lvl4pPr algn="ctr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00"/>
                </a:solidFill>
                <a:latin typeface="Arial" charset="0"/>
              </a:defRPr>
            </a:lvl4pPr>
            <a:lvl5pPr algn="ctr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00"/>
                </a:solidFill>
                <a:latin typeface="Arial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mtClean="0"/>
              <a:t>Terrain-Relative Navigation 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1905000" y="4334669"/>
            <a:ext cx="3111500" cy="132238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ctr" rtl="0" eaLnBrk="0" fontAlgn="base" hangingPunct="0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342900" indent="-342900" algn="l" eaLnBrk="1" hangingPunct="1">
              <a:lnSpc>
                <a:spcPct val="85000"/>
              </a:lnSpc>
              <a:spcBef>
                <a:spcPct val="65000"/>
              </a:spcBef>
              <a:buClr>
                <a:srgbClr val="A4001D"/>
              </a:buClr>
              <a:defRPr/>
            </a:pPr>
            <a:r>
              <a:rPr lang="en-US" sz="1400" b="1" kern="0" dirty="0">
                <a:solidFill>
                  <a:srgbClr val="000000"/>
                </a:solidFill>
                <a:latin typeface="+mn-lt"/>
              </a:rPr>
              <a:t>	</a:t>
            </a:r>
            <a:r>
              <a:rPr lang="en-US" sz="1800" b="1" kern="0" dirty="0">
                <a:solidFill>
                  <a:srgbClr val="000000"/>
                </a:solidFill>
                <a:latin typeface="+mn-lt"/>
              </a:rPr>
              <a:t>Non-parametric filtering methods due to multi-modal distributions </a:t>
            </a:r>
          </a:p>
          <a:p>
            <a:pPr marL="342900" indent="-342900" algn="l" eaLnBrk="1" hangingPunct="1">
              <a:lnSpc>
                <a:spcPct val="85000"/>
              </a:lnSpc>
              <a:spcBef>
                <a:spcPct val="65000"/>
              </a:spcBef>
              <a:buClr>
                <a:srgbClr val="A4001D"/>
              </a:buClr>
              <a:defRPr/>
            </a:pPr>
            <a:endParaRPr lang="en-US" sz="1800" b="1" kern="0" dirty="0">
              <a:solidFill>
                <a:srgbClr val="000000"/>
              </a:solidFill>
              <a:latin typeface="+mn-lt"/>
            </a:endParaRPr>
          </a:p>
          <a:p>
            <a:pPr marL="342900" indent="-342900" algn="l" eaLnBrk="1" hangingPunct="1">
              <a:lnSpc>
                <a:spcPct val="85000"/>
              </a:lnSpc>
              <a:spcBef>
                <a:spcPct val="65000"/>
              </a:spcBef>
              <a:buClr>
                <a:srgbClr val="A4001D"/>
              </a:buClr>
              <a:defRPr/>
            </a:pPr>
            <a:r>
              <a:rPr lang="en-US" sz="1800" b="1" kern="0" dirty="0">
                <a:solidFill>
                  <a:srgbClr val="000000"/>
                </a:solidFill>
                <a:latin typeface="+mn-lt"/>
              </a:rPr>
              <a:t>	Doppler Velocity Log (DVL) sonar used for correlation</a:t>
            </a:r>
          </a:p>
        </p:txBody>
      </p:sp>
      <p:sp>
        <p:nvSpPr>
          <p:cNvPr id="6" name="Slide Number Placeholder 3"/>
          <p:cNvSpPr txBox="1">
            <a:spLocks/>
          </p:cNvSpPr>
          <p:nvPr/>
        </p:nvSpPr>
        <p:spPr bwMode="auto">
          <a:xfrm>
            <a:off x="6419850" y="5780882"/>
            <a:ext cx="795338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ctr" rtl="0" eaLnBrk="0" fontAlgn="base" hangingPunct="0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en-US"/>
          </a:p>
          <a:p>
            <a:endParaRPr lang="en-US"/>
          </a:p>
        </p:txBody>
      </p: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1371600" y="1515269"/>
            <a:ext cx="5046663" cy="2157413"/>
            <a:chOff x="1571562" y="1355414"/>
            <a:chExt cx="6026634" cy="2257425"/>
          </a:xfrm>
        </p:grpSpPr>
        <p:pic>
          <p:nvPicPr>
            <p:cNvPr id="12" name="Picture 11" descr="1DCorrelation_debbie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1562" y="1355414"/>
              <a:ext cx="6026634" cy="2257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Text Box 89"/>
            <p:cNvSpPr txBox="1">
              <a:spLocks noChangeAspect="1" noChangeArrowheads="1"/>
            </p:cNvSpPr>
            <p:nvPr/>
          </p:nvSpPr>
          <p:spPr bwMode="auto">
            <a:xfrm>
              <a:off x="1693625" y="1500331"/>
              <a:ext cx="1775184" cy="2899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algn="ctr" rtl="0" eaLnBrk="0" fontAlgn="base" hangingPunct="0">
                <a:spcBef>
                  <a:spcPct val="5000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eaLnBrk="0" fontAlgn="base" hangingPunct="0">
                <a:spcBef>
                  <a:spcPct val="5000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eaLnBrk="0" fontAlgn="base" hangingPunct="0">
                <a:spcBef>
                  <a:spcPct val="5000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eaLnBrk="0" fontAlgn="base" hangingPunct="0">
                <a:spcBef>
                  <a:spcPct val="5000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eaLnBrk="0" fontAlgn="base" hangingPunct="0">
                <a:spcBef>
                  <a:spcPct val="5000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en-US" sz="1200">
                  <a:solidFill>
                    <a:schemeClr val="bg1"/>
                  </a:solidFill>
                  <a:ea typeface="ＭＳ Ｐゴシック" charset="-128"/>
                </a:rPr>
                <a:t>Measurement</a:t>
              </a:r>
            </a:p>
          </p:txBody>
        </p:sp>
        <p:sp>
          <p:nvSpPr>
            <p:cNvPr id="14" name="Text Box 86"/>
            <p:cNvSpPr txBox="1">
              <a:spLocks noChangeAspect="1" noChangeArrowheads="1"/>
            </p:cNvSpPr>
            <p:nvPr/>
          </p:nvSpPr>
          <p:spPr bwMode="auto">
            <a:xfrm>
              <a:off x="5646947" y="1491949"/>
              <a:ext cx="1874448" cy="2899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algn="ctr" rtl="0" eaLnBrk="0" fontAlgn="base" hangingPunct="0">
                <a:spcBef>
                  <a:spcPct val="5000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eaLnBrk="0" fontAlgn="base" hangingPunct="0">
                <a:spcBef>
                  <a:spcPct val="5000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eaLnBrk="0" fontAlgn="base" hangingPunct="0">
                <a:spcBef>
                  <a:spcPct val="5000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eaLnBrk="0" fontAlgn="base" hangingPunct="0">
                <a:spcBef>
                  <a:spcPct val="5000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eaLnBrk="0" fontAlgn="base" hangingPunct="0">
                <a:spcBef>
                  <a:spcPct val="5000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en-US" sz="1200">
                  <a:solidFill>
                    <a:srgbClr val="FFFF00"/>
                  </a:solidFill>
                  <a:ea typeface="ＭＳ Ｐゴシック" charset="-128"/>
                </a:rPr>
                <a:t>Likelihood Score</a:t>
              </a:r>
            </a:p>
          </p:txBody>
        </p:sp>
        <p:sp>
          <p:nvSpPr>
            <p:cNvPr id="15" name="Text Box 89"/>
            <p:cNvSpPr txBox="1">
              <a:spLocks noChangeAspect="1" noChangeArrowheads="1"/>
            </p:cNvSpPr>
            <p:nvPr/>
          </p:nvSpPr>
          <p:spPr bwMode="auto">
            <a:xfrm>
              <a:off x="3374494" y="3239783"/>
              <a:ext cx="1492424" cy="2899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algn="ctr" rtl="0" eaLnBrk="0" fontAlgn="base" hangingPunct="0">
                <a:spcBef>
                  <a:spcPct val="5000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eaLnBrk="0" fontAlgn="base" hangingPunct="0">
                <a:spcBef>
                  <a:spcPct val="5000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eaLnBrk="0" fontAlgn="base" hangingPunct="0">
                <a:spcBef>
                  <a:spcPct val="5000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eaLnBrk="0" fontAlgn="base" hangingPunct="0">
                <a:spcBef>
                  <a:spcPct val="5000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eaLnBrk="0" fontAlgn="base" hangingPunct="0">
                <a:spcBef>
                  <a:spcPct val="5000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en-US" sz="1200">
                  <a:solidFill>
                    <a:schemeClr val="bg1"/>
                  </a:solidFill>
                  <a:ea typeface="ＭＳ Ｐゴシック" charset="-128"/>
                </a:rPr>
                <a:t>Terrain Map</a:t>
              </a:r>
            </a:p>
          </p:txBody>
        </p:sp>
      </p:grpSp>
      <p:pic>
        <p:nvPicPr>
          <p:cNvPr id="8" name="Picture 7" descr="beamProjections.em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08" t="17427" r="33603" b="65659"/>
          <a:stretch>
            <a:fillRect/>
          </a:stretch>
        </p:blipFill>
        <p:spPr bwMode="auto">
          <a:xfrm>
            <a:off x="381000" y="4715669"/>
            <a:ext cx="1095375" cy="110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likeli2_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4182269"/>
            <a:ext cx="18288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likli1_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5249069"/>
            <a:ext cx="19050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6146007"/>
            <a:ext cx="914400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3182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1568</TotalTime>
  <Words>440</Words>
  <Application>Microsoft Office PowerPoint</Application>
  <PresentationFormat>On-screen Show (4:3)</PresentationFormat>
  <Paragraphs>85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Dorado AUVs Modular Vehicles for Diverse Science Customers </vt:lpstr>
      <vt:lpstr>Dorado-Class AUV</vt:lpstr>
      <vt:lpstr>Water Column Survey &amp; Sampling</vt:lpstr>
      <vt:lpstr>Deepwater Horizon Response Cruise</vt:lpstr>
      <vt:lpstr>Seafloor Mapping</vt:lpstr>
      <vt:lpstr>PowerPoint Presentation</vt:lpstr>
      <vt:lpstr>PowerPoint Presentation</vt:lpstr>
      <vt:lpstr>Processing Issues Particular to Swath Data Collected Using Underwater Platforms</vt:lpstr>
      <vt:lpstr>PowerPoint Presentation</vt:lpstr>
      <vt:lpstr>Georeferencing Errors</vt:lpstr>
      <vt:lpstr>Conclusions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Dorado AUV Program</dc:title>
  <dc:creator>meteor</dc:creator>
  <cp:lastModifiedBy>meteor</cp:lastModifiedBy>
  <cp:revision>25</cp:revision>
  <dcterms:created xsi:type="dcterms:W3CDTF">2013-07-10T18:49:44Z</dcterms:created>
  <dcterms:modified xsi:type="dcterms:W3CDTF">2013-07-11T20:58:08Z</dcterms:modified>
</cp:coreProperties>
</file>