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60" r:id="rId7"/>
    <p:sldId id="264" r:id="rId8"/>
    <p:sldId id="269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0C497-6FD5-4396-9E79-03CFF7179325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57704-60E4-4AC0-A3CE-8622C04C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76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57704-60E4-4AC0-A3CE-8622C04C80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5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085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3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0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5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2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8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51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1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7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33010-0292-4806-9E60-3884F406FAA3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4E8E-2F33-4D6E-82F8-81B0538DC15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40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27" r="4160"/>
          <a:stretch/>
        </p:blipFill>
        <p:spPr>
          <a:xfrm>
            <a:off x="-44605" y="0"/>
            <a:ext cx="9188605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130175"/>
            <a:ext cx="4572000" cy="1470025"/>
          </a:xfrm>
        </p:spPr>
        <p:txBody>
          <a:bodyPr>
            <a:noAutofit/>
          </a:bodyPr>
          <a:lstStyle/>
          <a:p>
            <a:r>
              <a:rPr lang="en-US" sz="2800" dirty="0" smtClean="0"/>
              <a:t>Dorado AUVs</a:t>
            </a:r>
            <a:br>
              <a:rPr lang="en-US" sz="2800" dirty="0" smtClean="0"/>
            </a:br>
            <a:r>
              <a:rPr lang="en-US" sz="2800" dirty="0" smtClean="0"/>
              <a:t>Modular Vehicles for Diverse Science Customers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2166" y="5105400"/>
            <a:ext cx="47244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Hans Thomas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AUV Supervisor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Division of Marine Operations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Monterey Bay Aquarium Research Institute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2" y="152400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1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04800" y="2057400"/>
            <a:ext cx="3836988" cy="3200400"/>
            <a:chOff x="304800" y="2057400"/>
            <a:chExt cx="3837295" cy="3200400"/>
          </a:xfrm>
        </p:grpSpPr>
        <p:sp>
          <p:nvSpPr>
            <p:cNvPr id="5" name="Rectangle 8"/>
            <p:cNvSpPr>
              <a:spLocks noChangeArrowheads="1"/>
            </p:cNvSpPr>
            <p:nvPr/>
          </p:nvSpPr>
          <p:spPr bwMode="auto">
            <a:xfrm>
              <a:off x="838200" y="2331720"/>
              <a:ext cx="2926080" cy="2514600"/>
            </a:xfrm>
            <a:prstGeom prst="rect">
              <a:avLst/>
            </a:prstGeom>
            <a:solidFill>
              <a:schemeClr val="bg1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6" name="Picture 10" descr="homerlocation_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057400"/>
              <a:ext cx="3837295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8129588" cy="895350"/>
          </a:xfrm>
        </p:spPr>
        <p:txBody>
          <a:bodyPr anchor="t"/>
          <a:lstStyle/>
          <a:p>
            <a:pPr eaLnBrk="1" hangingPunct="1"/>
            <a:r>
              <a:rPr lang="en-US" smtClean="0"/>
              <a:t>Georeferencing Errors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8763" y="1000125"/>
            <a:ext cx="8694737" cy="923925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65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en-US" sz="2400" b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Text Box 37"/>
          <p:cNvSpPr txBox="1">
            <a:spLocks noChangeArrowheads="1"/>
          </p:cNvSpPr>
          <p:nvPr/>
        </p:nvSpPr>
        <p:spPr bwMode="auto">
          <a:xfrm>
            <a:off x="2667000" y="1295400"/>
            <a:ext cx="40798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b="1"/>
              <a:t>Repeat runs at Soquel Canyon</a:t>
            </a:r>
          </a:p>
        </p:txBody>
      </p:sp>
      <p:pic>
        <p:nvPicPr>
          <p:cNvPr id="10" name="Picture 11" descr="MAUVrevisits_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57400"/>
            <a:ext cx="4443413" cy="39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92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Dorado-Class AUV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2960" y="3810000"/>
            <a:ext cx="4359415" cy="28194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Begun as a joint development project with Bluefin Robotics in 2000</a:t>
            </a:r>
          </a:p>
          <a:p>
            <a:r>
              <a:rPr lang="en-US" dirty="0" smtClean="0"/>
              <a:t>21 inch diameter, up to 19 feet in length</a:t>
            </a:r>
          </a:p>
          <a:p>
            <a:r>
              <a:rPr lang="en-US" dirty="0" smtClean="0"/>
              <a:t>Modular mechanical, electrical and software design </a:t>
            </a:r>
          </a:p>
          <a:p>
            <a:r>
              <a:rPr lang="en-US" dirty="0" smtClean="0"/>
              <a:t>Several different vehicle configurations: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ater column sampling</a:t>
            </a:r>
          </a:p>
          <a:p>
            <a:pPr lvl="1"/>
            <a:r>
              <a:rPr lang="en-US" dirty="0" smtClean="0"/>
              <a:t>Seafloor mapping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Docking</a:t>
            </a:r>
          </a:p>
          <a:p>
            <a:pPr lvl="1"/>
            <a:r>
              <a:rPr lang="en-US" dirty="0" smtClean="0"/>
              <a:t>Experimental Instruments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33707"/>
            <a:ext cx="4028161" cy="5105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43001"/>
            <a:ext cx="3944471" cy="2590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0" descr="UW View of AUV in D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863" y="1118744"/>
            <a:ext cx="3519084" cy="26393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</p:spPr>
        <p:txBody>
          <a:bodyPr/>
          <a:lstStyle/>
          <a:p>
            <a:r>
              <a:rPr lang="en-US" dirty="0" smtClean="0"/>
              <a:t>Water </a:t>
            </a:r>
            <a:r>
              <a:rPr lang="en-US" sz="4000" dirty="0" smtClean="0"/>
              <a:t>Column</a:t>
            </a:r>
            <a:r>
              <a:rPr lang="en-US" dirty="0" smtClean="0"/>
              <a:t> Survey &amp; 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51" y="4088780"/>
            <a:ext cx="4419600" cy="21637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19 hour endurance at 3 knots</a:t>
            </a:r>
          </a:p>
          <a:p>
            <a:r>
              <a:rPr lang="en-US" dirty="0" smtClean="0"/>
              <a:t>Wide array of physical, chemical &amp; bio-optical instruments</a:t>
            </a:r>
          </a:p>
          <a:p>
            <a:r>
              <a:rPr lang="en-US" dirty="0" smtClean="0"/>
              <a:t>10 sample chambers (soon to be 20), 1.8 liter volume</a:t>
            </a:r>
            <a:endParaRPr lang="en-US" dirty="0"/>
          </a:p>
        </p:txBody>
      </p:sp>
      <p:pic>
        <p:nvPicPr>
          <p:cNvPr id="4" name="Picture 2" descr="\\Tornado\projectlibrary\368000_DMO_AUV\Images\AUV_OPS_at_MBARI_Oceans_2007\CTD_AUV_Blunt_Nos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" t="6622" r="355" b="12018"/>
          <a:stretch/>
        </p:blipFill>
        <p:spPr bwMode="auto">
          <a:xfrm>
            <a:off x="239751" y="1219200"/>
            <a:ext cx="4191000" cy="255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\\Tornado\dmo\DougC\AUV pics\rvtec talk\nose section rev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b="12018"/>
          <a:stretch/>
        </p:blipFill>
        <p:spPr bwMode="auto">
          <a:xfrm>
            <a:off x="4953000" y="1219200"/>
            <a:ext cx="3912220" cy="26128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atlas\ProjectLibrary\368000_DMO_AUV\Images\BoardPhotosJan2014\gulper_midsect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62400"/>
            <a:ext cx="394314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0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Deepwater</a:t>
            </a:r>
            <a:r>
              <a:rPr lang="en-US" sz="3600" dirty="0" smtClean="0"/>
              <a:t> Horizon Response Cruise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762000"/>
            <a:ext cx="4648200" cy="255818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 week mobilization of water column AUV and support team to </a:t>
            </a:r>
            <a:r>
              <a:rPr lang="en-US" dirty="0" err="1" smtClean="0"/>
              <a:t>GoM</a:t>
            </a:r>
            <a:endParaRPr lang="en-US" dirty="0" smtClean="0"/>
          </a:p>
          <a:p>
            <a:r>
              <a:rPr lang="en-US" dirty="0" smtClean="0"/>
              <a:t>Operated from NOAA ship </a:t>
            </a:r>
            <a:r>
              <a:rPr lang="en-US" i="1" dirty="0" smtClean="0"/>
              <a:t>Gordon Gunter </a:t>
            </a:r>
            <a:r>
              <a:rPr lang="en-US" dirty="0" smtClean="0"/>
              <a:t>as part of joint rapid response cruise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Adaptive sampling capability modified to precisely target hydrocarbon concentrations</a:t>
            </a:r>
          </a:p>
          <a:p>
            <a:r>
              <a:rPr lang="en-US" dirty="0" smtClean="0"/>
              <a:t>Dorado provided capability to survey large, deep plumes unreachable by other AUVs on scene and return samples for in-lab analysis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96381"/>
            <a:ext cx="7924800" cy="33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79230"/>
            <a:ext cx="3214586" cy="247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7"/>
          <a:stretch/>
        </p:blipFill>
        <p:spPr bwMode="auto">
          <a:xfrm>
            <a:off x="685800" y="879231"/>
            <a:ext cx="3214586" cy="2472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8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Midwater</a:t>
            </a:r>
            <a:r>
              <a:rPr lang="en-US" dirty="0" smtClean="0"/>
              <a:t> Imaging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5105400" cy="19351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Ship time costs can be reduced by :</a:t>
            </a: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400" dirty="0">
                <a:latin typeface="Times New Roman" charset="0"/>
              </a:rPr>
              <a:t>Combining with other missions</a:t>
            </a:r>
          </a:p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400" dirty="0">
                <a:latin typeface="Times New Roman" charset="0"/>
              </a:rPr>
              <a:t>Deploying from close to shore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HD or </a:t>
            </a:r>
            <a:r>
              <a:rPr lang="en-US" sz="1800" dirty="0" err="1">
                <a:latin typeface="Times New Roman" charset="0"/>
                <a:ea typeface="ＭＳ Ｐゴシック" charset="0"/>
              </a:rPr>
              <a:t>UltraHD</a:t>
            </a:r>
            <a:r>
              <a:rPr lang="en-US" sz="1800" dirty="0">
                <a:latin typeface="Times New Roman" charset="0"/>
                <a:ea typeface="ＭＳ Ｐゴシック" charset="0"/>
              </a:rPr>
              <a:t> video camera optimized for </a:t>
            </a:r>
            <a:r>
              <a:rPr lang="en-US" sz="1800" dirty="0" err="1">
                <a:latin typeface="Times New Roman" charset="0"/>
                <a:ea typeface="ＭＳ Ｐゴシック" charset="0"/>
              </a:rPr>
              <a:t>midwater</a:t>
            </a:r>
            <a:r>
              <a:rPr lang="en-US" sz="1800" dirty="0">
                <a:latin typeface="Times New Roman" charset="0"/>
                <a:ea typeface="ＭＳ Ｐゴシック" charset="0"/>
              </a:rPr>
              <a:t> transecting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Quiet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Potentially faster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Char char="n"/>
              <a:defRPr/>
            </a:pPr>
            <a:r>
              <a:rPr lang="en-US" sz="1800" dirty="0">
                <a:latin typeface="Times New Roman" charset="0"/>
                <a:ea typeface="ＭＳ Ｐゴシック" charset="0"/>
              </a:rPr>
              <a:t>Quiet and faster = less critter avoidance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Cover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81100"/>
            <a:ext cx="52578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UV Head sho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811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atlas\Tempbox\Reki\P10509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132" y="4191000"/>
            <a:ext cx="2844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5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Seafloor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828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18 hour endurance at 3 knots</a:t>
            </a:r>
          </a:p>
          <a:p>
            <a:r>
              <a:rPr lang="en-US" dirty="0" smtClean="0"/>
              <a:t>6 hour battery recharge</a:t>
            </a:r>
          </a:p>
          <a:p>
            <a:r>
              <a:rPr lang="en-US" dirty="0" smtClean="0"/>
              <a:t>Initial data products in ~5 hours after recovery</a:t>
            </a:r>
          </a:p>
          <a:p>
            <a:r>
              <a:rPr lang="en-US" dirty="0" smtClean="0"/>
              <a:t>Capable of &gt;1m resolution bathymetry, operating at 50m altitude/200m swath</a:t>
            </a:r>
          </a:p>
          <a:p>
            <a:r>
              <a:rPr lang="en-US" dirty="0" smtClean="0"/>
              <a:t>Provides ability to operate high resolution sonars near bottom in </a:t>
            </a:r>
            <a:r>
              <a:rPr lang="en-US" i="1" dirty="0" smtClean="0"/>
              <a:t>extreme</a:t>
            </a:r>
            <a:r>
              <a:rPr lang="en-US" dirty="0" smtClean="0"/>
              <a:t> terrain with </a:t>
            </a:r>
            <a:r>
              <a:rPr lang="en-US" i="1" dirty="0" smtClean="0"/>
              <a:t>high coverage rates</a:t>
            </a:r>
            <a:r>
              <a:rPr lang="en-US" dirty="0" smtClean="0"/>
              <a:t> &amp; </a:t>
            </a:r>
            <a:r>
              <a:rPr lang="en-US" i="1" dirty="0" smtClean="0"/>
              <a:t>fast turnaround</a:t>
            </a:r>
          </a:p>
          <a:p>
            <a:endParaRPr lang="en-US" dirty="0"/>
          </a:p>
        </p:txBody>
      </p:sp>
      <p:pic>
        <p:nvPicPr>
          <p:cNvPr id="4" name="Picture 1" descr="MappingAUVDesig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5419"/>
            <a:ext cx="8915400" cy="319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6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MainEndeavourField_3D_from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1203"/>
            <a:ext cx="3422040" cy="166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MontebelloPrelimImage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428" y="3053953"/>
            <a:ext cx="2422178" cy="124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 descr="PalosVerde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68" y="3214688"/>
            <a:ext cx="2330648" cy="107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60" y="3911203"/>
            <a:ext cx="1875234" cy="12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30" descr="mbgrdvizLaJollaCany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009" y="0"/>
            <a:ext cx="4715991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 descr="MBgrdvizCoaxial2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8103"/>
            <a:ext cx="5322094" cy="16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46534" y="0"/>
            <a:ext cx="3537943" cy="39112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5558" indent="0">
              <a:lnSpc>
                <a:spcPct val="90000"/>
              </a:lnSpc>
              <a:spcBef>
                <a:spcPts val="844"/>
              </a:spcBef>
              <a:buFont typeface="Arial" pitchFamily="34" charset="0"/>
              <a:buNone/>
            </a:pPr>
            <a:r>
              <a:rPr lang="en-US" sz="2500" b="1" dirty="0" smtClean="0">
                <a:latin typeface="Arial" charset="0"/>
                <a:cs typeface="Arial" charset="0"/>
              </a:rPr>
              <a:t>Successful </a:t>
            </a:r>
            <a:r>
              <a:rPr lang="en-US" sz="2500" b="1" dirty="0" smtClean="0">
                <a:latin typeface="Arial" charset="0"/>
                <a:cs typeface="Arial" charset="0"/>
              </a:rPr>
              <a:t>Mapping AUV Survey Missions Since 2006…..</a:t>
            </a:r>
            <a:endParaRPr lang="en-US" sz="2200" dirty="0" smtClean="0">
              <a:latin typeface="Arial" charset="0"/>
              <a:cs typeface="Arial" charset="0"/>
            </a:endParaRP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Submarine Canyons: 59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Seamounts: 12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Hydrates: 18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Spreading Centers: 38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Lau Basin: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Offshore fault zones: 21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Fan systems: 14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Slumps: 2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Shipwrecks: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Cable routes: 3</a:t>
            </a:r>
          </a:p>
          <a:p>
            <a:pPr lvl="1">
              <a:lnSpc>
                <a:spcPct val="50000"/>
              </a:lnSpc>
              <a:spcBef>
                <a:spcPts val="844"/>
              </a:spcBef>
              <a:buClr>
                <a:srgbClr val="FF0000"/>
              </a:buClr>
            </a:pPr>
            <a:r>
              <a:rPr lang="en-US" sz="2000" dirty="0" smtClean="0">
                <a:latin typeface="Arial" charset="0"/>
                <a:ea typeface="Helvetica Light" charset="0"/>
                <a:cs typeface="Arial" charset="0"/>
              </a:rPr>
              <a:t>Dumpsites: 1</a:t>
            </a:r>
            <a:endParaRPr lang="en-US" sz="2000" dirty="0">
              <a:latin typeface="Arial" charset="0"/>
              <a:ea typeface="Helvetica Light" charset="0"/>
              <a:cs typeface="Arial" charset="0"/>
            </a:endParaRPr>
          </a:p>
        </p:txBody>
      </p:sp>
      <p:pic>
        <p:nvPicPr>
          <p:cNvPr id="13" name="Picture 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7" y="914400"/>
            <a:ext cx="8781053" cy="587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\\atlas\MappingAUVOps2015\GOC2015\Photographs\Caress\DSC_019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9" y="685800"/>
            <a:ext cx="8763000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407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 Latitude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229600" cy="1524000"/>
          </a:xfrm>
        </p:spPr>
        <p:txBody>
          <a:bodyPr/>
          <a:lstStyle/>
          <a:p>
            <a:r>
              <a:rPr lang="en-US" dirty="0" smtClean="0"/>
              <a:t>October 2001 – Eastern Arctic</a:t>
            </a:r>
          </a:p>
          <a:p>
            <a:r>
              <a:rPr lang="en-US" dirty="0" smtClean="0"/>
              <a:t>October 2013 – Canadian Arctic</a:t>
            </a:r>
            <a:endParaRPr lang="en-US" dirty="0"/>
          </a:p>
        </p:txBody>
      </p:sp>
      <p:pic>
        <p:nvPicPr>
          <p:cNvPr id="3074" name="Picture 2" descr="\\atlas\ProjectLibrary\368000_DMO_AUV\Images\BoardPhotosJan2014\ARCT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45375"/>
            <a:ext cx="6125737" cy="408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16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381000" y="143669"/>
            <a:ext cx="81295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2pPr>
            <a:lvl3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3pPr>
            <a:lvl4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4pPr>
            <a:lvl5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Terrain-Relative Navigation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905000" y="4334669"/>
            <a:ext cx="3111500" cy="13223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r>
              <a:rPr lang="en-US" sz="1400" b="1" kern="0" dirty="0">
                <a:solidFill>
                  <a:srgbClr val="000000"/>
                </a:solidFill>
                <a:latin typeface="+mn-lt"/>
              </a:rPr>
              <a:t>	</a:t>
            </a:r>
            <a:r>
              <a:rPr lang="en-US" sz="1800" b="1" kern="0" dirty="0">
                <a:solidFill>
                  <a:srgbClr val="000000"/>
                </a:solidFill>
                <a:latin typeface="+mn-lt"/>
              </a:rPr>
              <a:t>Non-parametric filtering methods due to multi-modal distributions </a:t>
            </a:r>
          </a:p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endParaRPr lang="en-US" sz="1800" b="1" kern="0" dirty="0">
              <a:solidFill>
                <a:srgbClr val="000000"/>
              </a:solidFill>
              <a:latin typeface="+mn-lt"/>
            </a:endParaRPr>
          </a:p>
          <a:p>
            <a:pPr marL="342900" indent="-342900" algn="l" eaLnBrk="1" hangingPunct="1">
              <a:lnSpc>
                <a:spcPct val="85000"/>
              </a:lnSpc>
              <a:spcBef>
                <a:spcPct val="65000"/>
              </a:spcBef>
              <a:buClr>
                <a:srgbClr val="A4001D"/>
              </a:buClr>
              <a:defRPr/>
            </a:pPr>
            <a:r>
              <a:rPr lang="en-US" sz="1800" b="1" kern="0" dirty="0">
                <a:solidFill>
                  <a:srgbClr val="000000"/>
                </a:solidFill>
                <a:latin typeface="+mn-lt"/>
              </a:rPr>
              <a:t>	Doppler Velocity Log (DVL) sonar used for correlation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6419850" y="5780882"/>
            <a:ext cx="79533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/>
          </a:p>
          <a:p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371600" y="1515269"/>
            <a:ext cx="5046663" cy="2157413"/>
            <a:chOff x="1571562" y="1355414"/>
            <a:chExt cx="6026634" cy="2257425"/>
          </a:xfrm>
        </p:grpSpPr>
        <p:pic>
          <p:nvPicPr>
            <p:cNvPr id="12" name="Picture 11" descr="1DCorrelation_debbie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562" y="1355414"/>
              <a:ext cx="6026634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89"/>
            <p:cNvSpPr txBox="1">
              <a:spLocks noChangeAspect="1" noChangeArrowheads="1"/>
            </p:cNvSpPr>
            <p:nvPr/>
          </p:nvSpPr>
          <p:spPr bwMode="auto">
            <a:xfrm>
              <a:off x="1693625" y="1500331"/>
              <a:ext cx="177518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chemeClr val="bg1"/>
                  </a:solidFill>
                  <a:ea typeface="ＭＳ Ｐゴシック" charset="-128"/>
                </a:rPr>
                <a:t>Measurement</a:t>
              </a:r>
            </a:p>
          </p:txBody>
        </p:sp>
        <p:sp>
          <p:nvSpPr>
            <p:cNvPr id="14" name="Text Box 86"/>
            <p:cNvSpPr txBox="1">
              <a:spLocks noChangeAspect="1" noChangeArrowheads="1"/>
            </p:cNvSpPr>
            <p:nvPr/>
          </p:nvSpPr>
          <p:spPr bwMode="auto">
            <a:xfrm>
              <a:off x="5646947" y="1491949"/>
              <a:ext cx="1874448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rgbClr val="FFFF00"/>
                  </a:solidFill>
                  <a:ea typeface="ＭＳ Ｐゴシック" charset="-128"/>
                </a:rPr>
                <a:t>Likelihood Score</a:t>
              </a:r>
            </a:p>
          </p:txBody>
        </p:sp>
        <p:sp>
          <p:nvSpPr>
            <p:cNvPr id="15" name="Text Box 89"/>
            <p:cNvSpPr txBox="1">
              <a:spLocks noChangeAspect="1" noChangeArrowheads="1"/>
            </p:cNvSpPr>
            <p:nvPr/>
          </p:nvSpPr>
          <p:spPr bwMode="auto">
            <a:xfrm>
              <a:off x="3374494" y="3239783"/>
              <a:ext cx="149242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5000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>
                  <a:solidFill>
                    <a:schemeClr val="bg1"/>
                  </a:solidFill>
                  <a:ea typeface="ＭＳ Ｐゴシック" charset="-128"/>
                </a:rPr>
                <a:t>Terrain Map</a:t>
              </a:r>
            </a:p>
          </p:txBody>
        </p:sp>
      </p:grpSp>
      <p:pic>
        <p:nvPicPr>
          <p:cNvPr id="8" name="Picture 7" descr="beamProjections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8" t="17427" r="33603" b="65659"/>
          <a:stretch>
            <a:fillRect/>
          </a:stretch>
        </p:blipFill>
        <p:spPr bwMode="auto">
          <a:xfrm>
            <a:off x="381000" y="4715669"/>
            <a:ext cx="1095375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likeli2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182269"/>
            <a:ext cx="1828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ikli1_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49069"/>
            <a:ext cx="1905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146007"/>
            <a:ext cx="914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1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</TotalTime>
  <Words>317</Words>
  <Application>Microsoft Office PowerPoint</Application>
  <PresentationFormat>On-screen Show (4:3)</PresentationFormat>
  <Paragraphs>63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Dorado AUVs Modular Vehicles for Diverse Science Customers </vt:lpstr>
      <vt:lpstr>Dorado-Class AUV</vt:lpstr>
      <vt:lpstr>Water Column Survey &amp; Sampling</vt:lpstr>
      <vt:lpstr>Deepwater Horizon Response Cruise</vt:lpstr>
      <vt:lpstr>Midwater Imaging Configuration</vt:lpstr>
      <vt:lpstr>Seafloor Mapping</vt:lpstr>
      <vt:lpstr>PowerPoint Presentation</vt:lpstr>
      <vt:lpstr>High Latitude Operations</vt:lpstr>
      <vt:lpstr>PowerPoint Presentation</vt:lpstr>
      <vt:lpstr>Georeferencing Errors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Dorado AUV Program</dc:title>
  <dc:creator>meteor</dc:creator>
  <cp:lastModifiedBy>meteor</cp:lastModifiedBy>
  <cp:revision>28</cp:revision>
  <dcterms:created xsi:type="dcterms:W3CDTF">2013-07-10T18:49:44Z</dcterms:created>
  <dcterms:modified xsi:type="dcterms:W3CDTF">2015-08-05T20:23:48Z</dcterms:modified>
</cp:coreProperties>
</file>