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tiff" ContentType="image/tiff"/>
  <Default Extension="rels" ContentType="application/vnd.openxmlformats-package.relationships+xml"/>
  <Default Extension="tif" ContentType="image/tif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5" r:id="rId1"/>
  </p:sldMasterIdLst>
  <p:notesMasterIdLst>
    <p:notesMasterId r:id="rId31"/>
  </p:notesMasterIdLst>
  <p:sldIdLst>
    <p:sldId id="256" r:id="rId2"/>
    <p:sldId id="323" r:id="rId3"/>
    <p:sldId id="488" r:id="rId4"/>
    <p:sldId id="523" r:id="rId5"/>
    <p:sldId id="578" r:id="rId6"/>
    <p:sldId id="579" r:id="rId7"/>
    <p:sldId id="582" r:id="rId8"/>
    <p:sldId id="583" r:id="rId9"/>
    <p:sldId id="585" r:id="rId10"/>
    <p:sldId id="586" r:id="rId11"/>
    <p:sldId id="524" r:id="rId12"/>
    <p:sldId id="536" r:id="rId13"/>
    <p:sldId id="537" r:id="rId14"/>
    <p:sldId id="573" r:id="rId15"/>
    <p:sldId id="574" r:id="rId16"/>
    <p:sldId id="548" r:id="rId17"/>
    <p:sldId id="549" r:id="rId18"/>
    <p:sldId id="550" r:id="rId19"/>
    <p:sldId id="521" r:id="rId20"/>
    <p:sldId id="551" r:id="rId21"/>
    <p:sldId id="552" r:id="rId22"/>
    <p:sldId id="553" r:id="rId23"/>
    <p:sldId id="557" r:id="rId24"/>
    <p:sldId id="555" r:id="rId25"/>
    <p:sldId id="554" r:id="rId26"/>
    <p:sldId id="558" r:id="rId27"/>
    <p:sldId id="576" r:id="rId28"/>
    <p:sldId id="575" r:id="rId29"/>
    <p:sldId id="577" r:id="rId3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1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7995" autoAdjust="0"/>
  </p:normalViewPr>
  <p:slideViewPr>
    <p:cSldViewPr snapToGrid="0">
      <p:cViewPr>
        <p:scale>
          <a:sx n="155" d="100"/>
          <a:sy n="155" d="100"/>
        </p:scale>
        <p:origin x="-104" y="-112"/>
      </p:cViewPr>
      <p:guideLst>
        <p:guide orient="horz" pos="2160"/>
        <p:guide pos="355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notesMaster" Target="notesMasters/notesMaster1.xml"/><Relationship Id="rId32" Type="http://schemas.openxmlformats.org/officeDocument/2006/relationships/printerSettings" Target="printerSettings/printerSettings1.bin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esProps" Target="presProps.xml"/><Relationship Id="rId34" Type="http://schemas.openxmlformats.org/officeDocument/2006/relationships/viewProps" Target="viewProps.xml"/><Relationship Id="rId35" Type="http://schemas.openxmlformats.org/officeDocument/2006/relationships/theme" Target="theme/theme1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177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77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77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E9FA503-78D4-AF4C-83DA-20115E48E7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9806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A656EC97-36D7-C349-9E55-ED23DC13B1E0}" type="slidenum">
              <a:rPr lang="en-US" sz="1200"/>
              <a:pPr/>
              <a:t>1</a:t>
            </a:fld>
            <a:endParaRPr lang="en-US" sz="1200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618F0944-A0F9-474B-9DA7-DDD8F4079CA5}" type="slidenum">
              <a:rPr lang="en-US" sz="1200"/>
              <a:pPr/>
              <a:t>10</a:t>
            </a:fld>
            <a:endParaRPr lang="en-US" sz="1200"/>
          </a:p>
        </p:txBody>
      </p:sp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eaLnBrk="1"/>
            <a:fld id="{FE84EC70-F0AE-2148-9AF8-365D3A76E915}" type="slidenum">
              <a:rPr lang="en-US" sz="1200">
                <a:sym typeface="Helvetica Light" charset="0"/>
              </a:rPr>
              <a:pPr eaLnBrk="1"/>
              <a:t>11</a:t>
            </a:fld>
            <a:endParaRPr lang="en-US" sz="1200">
              <a:sym typeface="Helvetica Light" charset="0"/>
            </a:endParaRPr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rnd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6106E3D9-97AE-114D-8410-C1DDC36CC855}" type="slidenum">
              <a:rPr lang="en-US" sz="1200"/>
              <a:pPr/>
              <a:t>12</a:t>
            </a:fld>
            <a:endParaRPr lang="en-US" sz="1200"/>
          </a:p>
        </p:txBody>
      </p:sp>
      <p:sp>
        <p:nvSpPr>
          <p:cNvPr id="55298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6AE43CA6-CF72-9246-BEE3-F185D385DAB1}" type="slidenum">
              <a:rPr lang="en-US" sz="1200"/>
              <a:pPr/>
              <a:t>13</a:t>
            </a:fld>
            <a:endParaRPr lang="en-US" sz="1200"/>
          </a:p>
        </p:txBody>
      </p:sp>
      <p:sp>
        <p:nvSpPr>
          <p:cNvPr id="57346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cs typeface="ＭＳ Ｐゴシック" charset="0"/>
                <a:sym typeface="Helvetica Light" charset="0"/>
              </a:defRPr>
            </a:lvl1pPr>
            <a:lvl2pPr marL="742950" indent="-28575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2pPr>
            <a:lvl3pPr marL="11430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3pPr>
            <a:lvl4pPr marL="16002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4pPr>
            <a:lvl5pPr marL="20574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5pPr>
            <a:lvl6pPr marL="25146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6pPr>
            <a:lvl7pPr marL="29718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7pPr>
            <a:lvl8pPr marL="34290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8pPr>
            <a:lvl9pPr marL="38862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9pPr>
          </a:lstStyle>
          <a:p>
            <a:pPr eaLnBrk="1"/>
            <a:fld id="{2423D9C1-DE40-2244-8A0A-CF66FDE7562B}" type="slidenum">
              <a:rPr lang="en-US" sz="1200">
                <a:solidFill>
                  <a:schemeClr val="tx1"/>
                </a:solidFill>
                <a:latin typeface="Times" charset="0"/>
              </a:rPr>
              <a:pPr eaLnBrk="1"/>
              <a:t>16</a:t>
            </a:fld>
            <a:endParaRPr lang="en-US" sz="1200">
              <a:solidFill>
                <a:schemeClr val="tx1"/>
              </a:solidFill>
              <a:latin typeface="Times" charset="0"/>
            </a:endParaRPr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rnd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cs typeface="ＭＳ Ｐゴシック" charset="0"/>
                <a:sym typeface="Helvetica Light" charset="0"/>
              </a:defRPr>
            </a:lvl1pPr>
            <a:lvl2pPr marL="742950" indent="-28575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2pPr>
            <a:lvl3pPr marL="11430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3pPr>
            <a:lvl4pPr marL="16002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4pPr>
            <a:lvl5pPr marL="20574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5pPr>
            <a:lvl6pPr marL="25146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6pPr>
            <a:lvl7pPr marL="29718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7pPr>
            <a:lvl8pPr marL="34290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8pPr>
            <a:lvl9pPr marL="38862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9pPr>
          </a:lstStyle>
          <a:p>
            <a:pPr eaLnBrk="1"/>
            <a:fld id="{54270416-1E16-B143-99F0-415CA1696B97}" type="slidenum">
              <a:rPr lang="en-US" sz="1200">
                <a:solidFill>
                  <a:schemeClr val="tx1"/>
                </a:solidFill>
                <a:latin typeface="Times" charset="0"/>
              </a:rPr>
              <a:pPr eaLnBrk="1"/>
              <a:t>17</a:t>
            </a:fld>
            <a:endParaRPr lang="en-US" sz="1200">
              <a:solidFill>
                <a:schemeClr val="tx1"/>
              </a:solidFill>
              <a:latin typeface="Times" charset="0"/>
            </a:endParaRPr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rnd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cs typeface="ＭＳ Ｐゴシック" charset="0"/>
                <a:sym typeface="Helvetica Light" charset="0"/>
              </a:defRPr>
            </a:lvl1pPr>
            <a:lvl2pPr marL="742950" indent="-28575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2pPr>
            <a:lvl3pPr marL="11430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3pPr>
            <a:lvl4pPr marL="16002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4pPr>
            <a:lvl5pPr marL="20574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5pPr>
            <a:lvl6pPr marL="25146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6pPr>
            <a:lvl7pPr marL="29718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7pPr>
            <a:lvl8pPr marL="34290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8pPr>
            <a:lvl9pPr marL="38862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9pPr>
          </a:lstStyle>
          <a:p>
            <a:pPr eaLnBrk="1"/>
            <a:fld id="{909E9FB0-E7FE-0541-AA81-3589753747F6}" type="slidenum">
              <a:rPr lang="en-US" sz="1200">
                <a:solidFill>
                  <a:schemeClr val="tx1"/>
                </a:solidFill>
                <a:latin typeface="Times" charset="0"/>
              </a:rPr>
              <a:pPr eaLnBrk="1"/>
              <a:t>18</a:t>
            </a:fld>
            <a:endParaRPr lang="en-US" sz="1200">
              <a:solidFill>
                <a:schemeClr val="tx1"/>
              </a:solidFill>
              <a:latin typeface="Times" charset="0"/>
            </a:endParaRPr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rnd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08EF3217-DBBA-8445-84E0-5E113032BA71}" type="slidenum">
              <a:rPr lang="en-US" sz="1200">
                <a:latin typeface="Arial"/>
              </a:rPr>
              <a:pPr/>
              <a:t>28</a:t>
            </a:fld>
            <a:endParaRPr lang="en-US" sz="1200" dirty="0">
              <a:latin typeface="Arial"/>
            </a:endParaRPr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BAE1B9EE-5238-854A-B57B-7E58EF7A38F1}" type="slidenum">
              <a:rPr lang="en-US" sz="1200"/>
              <a:pPr/>
              <a:t>2</a:t>
            </a:fld>
            <a:endParaRPr lang="en-US" sz="1200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08EF3217-DBBA-8445-84E0-5E113032BA71}" type="slidenum">
              <a:rPr lang="en-US" sz="1200"/>
              <a:pPr/>
              <a:t>3</a:t>
            </a:fld>
            <a:endParaRPr lang="en-US" sz="1200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C3300CF7-B05A-A246-8D90-63B891933582}" type="slidenum">
              <a:rPr lang="en-US" sz="1200"/>
              <a:pPr/>
              <a:t>4</a:t>
            </a:fld>
            <a:endParaRPr lang="en-US" sz="1200"/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B0CF5808-3F39-EA44-A684-1989C5C18F34}" type="slidenum">
              <a:rPr lang="en-US" sz="1200"/>
              <a:pPr/>
              <a:t>5</a:t>
            </a:fld>
            <a:endParaRPr lang="en-US" sz="1200"/>
          </a:p>
        </p:txBody>
      </p:sp>
      <p:sp>
        <p:nvSpPr>
          <p:cNvPr id="44035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49218586-AA4A-0846-BB0A-470E59150446}" type="slidenum">
              <a:rPr lang="en-US" sz="1200"/>
              <a:pPr/>
              <a:t>6</a:t>
            </a:fld>
            <a:endParaRPr lang="en-US" sz="1200"/>
          </a:p>
        </p:txBody>
      </p:sp>
      <p:sp>
        <p:nvSpPr>
          <p:cNvPr id="3379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6A864A16-EDEB-404D-AF20-87D063A8AA46}" type="slidenum">
              <a:rPr lang="en-US" sz="1200"/>
              <a:pPr/>
              <a:t>7</a:t>
            </a:fld>
            <a:endParaRPr lang="en-US" sz="1200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DB75CE99-F576-1948-BC7A-1E8E1E0D92DF}" type="slidenum">
              <a:rPr lang="en-US" sz="1200"/>
              <a:pPr/>
              <a:t>8</a:t>
            </a:fld>
            <a:endParaRPr lang="en-US" sz="1200"/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618F0944-A0F9-474B-9DA7-DDD8F4079CA5}" type="slidenum">
              <a:rPr lang="en-US" sz="1200"/>
              <a:pPr/>
              <a:t>9</a:t>
            </a:fld>
            <a:endParaRPr lang="en-US" sz="1200"/>
          </a:p>
        </p:txBody>
      </p:sp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478838" cy="6173788"/>
            <a:chOff x="0" y="0"/>
            <a:chExt cx="5341" cy="3889"/>
          </a:xfrm>
        </p:grpSpPr>
        <p:sp>
          <p:nvSpPr>
            <p:cNvPr id="5" name="Freeform 3"/>
            <p:cNvSpPr>
              <a:spLocks/>
            </p:cNvSpPr>
            <p:nvPr/>
          </p:nvSpPr>
          <p:spPr bwMode="auto">
            <a:xfrm>
              <a:off x="0" y="0"/>
              <a:ext cx="3863" cy="3889"/>
            </a:xfrm>
            <a:custGeom>
              <a:avLst/>
              <a:gdLst>
                <a:gd name="T0" fmla="*/ 3862 w 3863"/>
                <a:gd name="T1" fmla="*/ 3418 h 3889"/>
                <a:gd name="T2" fmla="*/ 457 w 3863"/>
                <a:gd name="T3" fmla="*/ 0 h 3889"/>
                <a:gd name="T4" fmla="*/ 0 w 3863"/>
                <a:gd name="T5" fmla="*/ 0 h 3889"/>
                <a:gd name="T6" fmla="*/ 0 w 3863"/>
                <a:gd name="T7" fmla="*/ 481 h 3889"/>
                <a:gd name="T8" fmla="*/ 3394 w 3863"/>
                <a:gd name="T9" fmla="*/ 3888 h 3889"/>
                <a:gd name="T10" fmla="*/ 3862 w 3863"/>
                <a:gd name="T11" fmla="*/ 3418 h 388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863" h="3889">
                  <a:moveTo>
                    <a:pt x="3862" y="3418"/>
                  </a:moveTo>
                  <a:lnTo>
                    <a:pt x="457" y="0"/>
                  </a:lnTo>
                  <a:lnTo>
                    <a:pt x="0" y="0"/>
                  </a:lnTo>
                  <a:lnTo>
                    <a:pt x="0" y="481"/>
                  </a:lnTo>
                  <a:lnTo>
                    <a:pt x="3394" y="3888"/>
                  </a:lnTo>
                  <a:lnTo>
                    <a:pt x="3862" y="3418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auto">
            <a:xfrm>
              <a:off x="860" y="0"/>
              <a:ext cx="3394" cy="3223"/>
            </a:xfrm>
            <a:custGeom>
              <a:avLst/>
              <a:gdLst>
                <a:gd name="T0" fmla="*/ 370 w 3394"/>
                <a:gd name="T1" fmla="*/ 0 h 3223"/>
                <a:gd name="T2" fmla="*/ 3393 w 3394"/>
                <a:gd name="T3" fmla="*/ 3036 h 3223"/>
                <a:gd name="T4" fmla="*/ 3208 w 3394"/>
                <a:gd name="T5" fmla="*/ 3222 h 3223"/>
                <a:gd name="T6" fmla="*/ 0 w 3394"/>
                <a:gd name="T7" fmla="*/ 0 h 3223"/>
                <a:gd name="T8" fmla="*/ 370 w 3394"/>
                <a:gd name="T9" fmla="*/ 0 h 32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394" h="3223">
                  <a:moveTo>
                    <a:pt x="370" y="0"/>
                  </a:moveTo>
                  <a:lnTo>
                    <a:pt x="3393" y="3036"/>
                  </a:lnTo>
                  <a:lnTo>
                    <a:pt x="3208" y="3222"/>
                  </a:lnTo>
                  <a:lnTo>
                    <a:pt x="0" y="0"/>
                  </a:lnTo>
                  <a:lnTo>
                    <a:pt x="370" y="0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auto">
            <a:xfrm>
              <a:off x="2187" y="0"/>
              <a:ext cx="2859" cy="2556"/>
            </a:xfrm>
            <a:custGeom>
              <a:avLst/>
              <a:gdLst>
                <a:gd name="T0" fmla="*/ 630 w 2859"/>
                <a:gd name="T1" fmla="*/ 0 h 2556"/>
                <a:gd name="T2" fmla="*/ 2858 w 2859"/>
                <a:gd name="T3" fmla="*/ 2238 h 2556"/>
                <a:gd name="T4" fmla="*/ 2543 w 2859"/>
                <a:gd name="T5" fmla="*/ 2555 h 2556"/>
                <a:gd name="T6" fmla="*/ 0 w 2859"/>
                <a:gd name="T7" fmla="*/ 0 h 2556"/>
                <a:gd name="T8" fmla="*/ 630 w 2859"/>
                <a:gd name="T9" fmla="*/ 0 h 25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859" h="2556">
                  <a:moveTo>
                    <a:pt x="630" y="0"/>
                  </a:moveTo>
                  <a:lnTo>
                    <a:pt x="2858" y="2238"/>
                  </a:lnTo>
                  <a:lnTo>
                    <a:pt x="2543" y="2555"/>
                  </a:lnTo>
                  <a:lnTo>
                    <a:pt x="0" y="0"/>
                  </a:lnTo>
                  <a:lnTo>
                    <a:pt x="630" y="0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3055" y="0"/>
              <a:ext cx="2286" cy="2121"/>
            </a:xfrm>
            <a:custGeom>
              <a:avLst/>
              <a:gdLst>
                <a:gd name="T0" fmla="*/ 0 w 2286"/>
                <a:gd name="T1" fmla="*/ 0 h 2121"/>
                <a:gd name="T2" fmla="*/ 2111 w 2286"/>
                <a:gd name="T3" fmla="*/ 2120 h 2121"/>
                <a:gd name="T4" fmla="*/ 2285 w 2286"/>
                <a:gd name="T5" fmla="*/ 1945 h 2121"/>
                <a:gd name="T6" fmla="*/ 348 w 2286"/>
                <a:gd name="T7" fmla="*/ 0 h 2121"/>
                <a:gd name="T8" fmla="*/ 0 w 2286"/>
                <a:gd name="T9" fmla="*/ 0 h 21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286" h="2121">
                  <a:moveTo>
                    <a:pt x="0" y="0"/>
                  </a:moveTo>
                  <a:lnTo>
                    <a:pt x="2111" y="2120"/>
                  </a:lnTo>
                  <a:lnTo>
                    <a:pt x="2285" y="1945"/>
                  </a:lnTo>
                  <a:lnTo>
                    <a:pt x="348" y="0"/>
                  </a:lnTo>
                  <a:lnTo>
                    <a:pt x="0" y="0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0727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143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28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2819400"/>
            <a:ext cx="6400800" cy="1752600"/>
          </a:xfrm>
          <a:ln w="9525">
            <a:headEnd/>
            <a:tailEnd/>
          </a:ln>
        </p:spPr>
        <p:txBody>
          <a:bodyPr lIns="92075" tIns="46038" rIns="92075" bIns="46038"/>
          <a:lstStyle>
            <a:lvl1pPr marL="0" indent="0" algn="ctr">
              <a:buFont typeface="Wingdings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Rectangle 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FD05C713-24B2-D945-BD86-FB2B451259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365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BD7DFB-840A-0C4C-BBAB-2E840C34E0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727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228600"/>
            <a:ext cx="19431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28600"/>
            <a:ext cx="56769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D7C04D-D92C-3B40-B876-0D76572325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575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84F0EA-5237-7145-8BEF-7EA4039B7E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217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8ACD56-F845-1441-A6D2-96E99568CA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353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41475"/>
            <a:ext cx="3810000" cy="4454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1475"/>
            <a:ext cx="3810000" cy="4454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CA66F6-1624-C546-9D27-0629BBE815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82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02A5D0-4A14-4441-AAAF-3E77361B05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353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DCFF99-35CC-6942-8049-4D2826BAE3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045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057E5F-381B-0346-9255-3C9CCBE9ED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461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317586-7097-C34F-8C3D-E884EF9250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482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BAAE27-62CB-AA4C-9CDA-B59A80B1B6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94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8478838" cy="6173788"/>
            <a:chOff x="0" y="0"/>
            <a:chExt cx="5341" cy="3889"/>
          </a:xfrm>
        </p:grpSpPr>
        <p:sp>
          <p:nvSpPr>
            <p:cNvPr id="1032" name="Freeform 3"/>
            <p:cNvSpPr>
              <a:spLocks/>
            </p:cNvSpPr>
            <p:nvPr/>
          </p:nvSpPr>
          <p:spPr bwMode="auto">
            <a:xfrm>
              <a:off x="0" y="0"/>
              <a:ext cx="3863" cy="3889"/>
            </a:xfrm>
            <a:custGeom>
              <a:avLst/>
              <a:gdLst>
                <a:gd name="T0" fmla="*/ 3862 w 3863"/>
                <a:gd name="T1" fmla="*/ 3418 h 3889"/>
                <a:gd name="T2" fmla="*/ 457 w 3863"/>
                <a:gd name="T3" fmla="*/ 0 h 3889"/>
                <a:gd name="T4" fmla="*/ 0 w 3863"/>
                <a:gd name="T5" fmla="*/ 0 h 3889"/>
                <a:gd name="T6" fmla="*/ 0 w 3863"/>
                <a:gd name="T7" fmla="*/ 481 h 3889"/>
                <a:gd name="T8" fmla="*/ 3394 w 3863"/>
                <a:gd name="T9" fmla="*/ 3888 h 3889"/>
                <a:gd name="T10" fmla="*/ 3862 w 3863"/>
                <a:gd name="T11" fmla="*/ 3418 h 388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863" h="3889">
                  <a:moveTo>
                    <a:pt x="3862" y="3418"/>
                  </a:moveTo>
                  <a:lnTo>
                    <a:pt x="457" y="0"/>
                  </a:lnTo>
                  <a:lnTo>
                    <a:pt x="0" y="0"/>
                  </a:lnTo>
                  <a:lnTo>
                    <a:pt x="0" y="481"/>
                  </a:lnTo>
                  <a:lnTo>
                    <a:pt x="3394" y="3888"/>
                  </a:lnTo>
                  <a:lnTo>
                    <a:pt x="3862" y="3418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3" name="Freeform 4"/>
            <p:cNvSpPr>
              <a:spLocks/>
            </p:cNvSpPr>
            <p:nvPr/>
          </p:nvSpPr>
          <p:spPr bwMode="auto">
            <a:xfrm>
              <a:off x="860" y="0"/>
              <a:ext cx="3394" cy="3223"/>
            </a:xfrm>
            <a:custGeom>
              <a:avLst/>
              <a:gdLst>
                <a:gd name="T0" fmla="*/ 370 w 3394"/>
                <a:gd name="T1" fmla="*/ 0 h 3223"/>
                <a:gd name="T2" fmla="*/ 3393 w 3394"/>
                <a:gd name="T3" fmla="*/ 3036 h 3223"/>
                <a:gd name="T4" fmla="*/ 3208 w 3394"/>
                <a:gd name="T5" fmla="*/ 3222 h 3223"/>
                <a:gd name="T6" fmla="*/ 0 w 3394"/>
                <a:gd name="T7" fmla="*/ 0 h 3223"/>
                <a:gd name="T8" fmla="*/ 370 w 3394"/>
                <a:gd name="T9" fmla="*/ 0 h 32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394" h="3223">
                  <a:moveTo>
                    <a:pt x="370" y="0"/>
                  </a:moveTo>
                  <a:lnTo>
                    <a:pt x="3393" y="3036"/>
                  </a:lnTo>
                  <a:lnTo>
                    <a:pt x="3208" y="3222"/>
                  </a:lnTo>
                  <a:lnTo>
                    <a:pt x="0" y="0"/>
                  </a:lnTo>
                  <a:lnTo>
                    <a:pt x="370" y="0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4" name="Freeform 5"/>
            <p:cNvSpPr>
              <a:spLocks/>
            </p:cNvSpPr>
            <p:nvPr/>
          </p:nvSpPr>
          <p:spPr bwMode="auto">
            <a:xfrm>
              <a:off x="2187" y="0"/>
              <a:ext cx="2859" cy="2556"/>
            </a:xfrm>
            <a:custGeom>
              <a:avLst/>
              <a:gdLst>
                <a:gd name="T0" fmla="*/ 630 w 2859"/>
                <a:gd name="T1" fmla="*/ 0 h 2556"/>
                <a:gd name="T2" fmla="*/ 2858 w 2859"/>
                <a:gd name="T3" fmla="*/ 2238 h 2556"/>
                <a:gd name="T4" fmla="*/ 2543 w 2859"/>
                <a:gd name="T5" fmla="*/ 2555 h 2556"/>
                <a:gd name="T6" fmla="*/ 0 w 2859"/>
                <a:gd name="T7" fmla="*/ 0 h 2556"/>
                <a:gd name="T8" fmla="*/ 630 w 2859"/>
                <a:gd name="T9" fmla="*/ 0 h 25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859" h="2556">
                  <a:moveTo>
                    <a:pt x="630" y="0"/>
                  </a:moveTo>
                  <a:lnTo>
                    <a:pt x="2858" y="2238"/>
                  </a:lnTo>
                  <a:lnTo>
                    <a:pt x="2543" y="2555"/>
                  </a:lnTo>
                  <a:lnTo>
                    <a:pt x="0" y="0"/>
                  </a:lnTo>
                  <a:lnTo>
                    <a:pt x="630" y="0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5" name="Freeform 6"/>
            <p:cNvSpPr>
              <a:spLocks/>
            </p:cNvSpPr>
            <p:nvPr/>
          </p:nvSpPr>
          <p:spPr bwMode="auto">
            <a:xfrm>
              <a:off x="3055" y="0"/>
              <a:ext cx="2286" cy="2121"/>
            </a:xfrm>
            <a:custGeom>
              <a:avLst/>
              <a:gdLst>
                <a:gd name="T0" fmla="*/ 0 w 2286"/>
                <a:gd name="T1" fmla="*/ 0 h 2121"/>
                <a:gd name="T2" fmla="*/ 2111 w 2286"/>
                <a:gd name="T3" fmla="*/ 2120 h 2121"/>
                <a:gd name="T4" fmla="*/ 2285 w 2286"/>
                <a:gd name="T5" fmla="*/ 1945 h 2121"/>
                <a:gd name="T6" fmla="*/ 348 w 2286"/>
                <a:gd name="T7" fmla="*/ 0 h 2121"/>
                <a:gd name="T8" fmla="*/ 0 w 2286"/>
                <a:gd name="T9" fmla="*/ 0 h 21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286" h="2121">
                  <a:moveTo>
                    <a:pt x="0" y="0"/>
                  </a:moveTo>
                  <a:lnTo>
                    <a:pt x="2111" y="2120"/>
                  </a:lnTo>
                  <a:lnTo>
                    <a:pt x="2285" y="1945"/>
                  </a:lnTo>
                  <a:lnTo>
                    <a:pt x="348" y="0"/>
                  </a:lnTo>
                  <a:lnTo>
                    <a:pt x="0" y="0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9703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7772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9704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5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6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>
                <a:latin typeface="Times New Roman" charset="0"/>
              </a:defRPr>
            </a:lvl1pPr>
          </a:lstStyle>
          <a:p>
            <a:pPr>
              <a:defRPr/>
            </a:pPr>
            <a:fld id="{0F1F4119-35C6-F340-B41A-6C1F567145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9707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41475"/>
            <a:ext cx="7772400" cy="44545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78" r:id="rId1"/>
    <p:sldLayoutId id="2147483868" r:id="rId2"/>
    <p:sldLayoutId id="2147483869" r:id="rId3"/>
    <p:sldLayoutId id="2147483870" r:id="rId4"/>
    <p:sldLayoutId id="2147483871" r:id="rId5"/>
    <p:sldLayoutId id="2147483872" r:id="rId6"/>
    <p:sldLayoutId id="2147483873" r:id="rId7"/>
    <p:sldLayoutId id="2147483874" r:id="rId8"/>
    <p:sldLayoutId id="2147483875" r:id="rId9"/>
    <p:sldLayoutId id="2147483876" r:id="rId10"/>
    <p:sldLayoutId id="214748387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charset="0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»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charset="0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JP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4" Type="http://schemas.openxmlformats.org/officeDocument/2006/relationships/image" Target="../media/image18.jpeg"/><Relationship Id="rId5" Type="http://schemas.openxmlformats.org/officeDocument/2006/relationships/image" Target="../media/image19.jpeg"/><Relationship Id="rId6" Type="http://schemas.openxmlformats.org/officeDocument/2006/relationships/image" Target="../media/image20.jpeg"/><Relationship Id="rId7" Type="http://schemas.openxmlformats.org/officeDocument/2006/relationships/image" Target="../media/image21.png"/><Relationship Id="rId8" Type="http://schemas.openxmlformats.org/officeDocument/2006/relationships/image" Target="../media/image22.png"/><Relationship Id="rId9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4" Type="http://schemas.openxmlformats.org/officeDocument/2006/relationships/image" Target="../media/image25.png"/><Relationship Id="rId5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29.png"/><Relationship Id="rId6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6.jpeg"/><Relationship Id="rId3" Type="http://schemas.openxmlformats.org/officeDocument/2006/relationships/image" Target="../media/image3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jpeg"/><Relationship Id="rId5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8.emf"/><Relationship Id="rId3" Type="http://schemas.openxmlformats.org/officeDocument/2006/relationships/image" Target="../media/image39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0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tif"/><Relationship Id="rId4" Type="http://schemas.openxmlformats.org/officeDocument/2006/relationships/image" Target="../media/image43.tif"/><Relationship Id="rId5" Type="http://schemas.openxmlformats.org/officeDocument/2006/relationships/image" Target="../media/image44.jp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1.t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4" Type="http://schemas.openxmlformats.org/officeDocument/2006/relationships/image" Target="../media/image47.jpg"/><Relationship Id="rId5" Type="http://schemas.openxmlformats.org/officeDocument/2006/relationships/image" Target="../media/image48.jpg"/><Relationship Id="rId6" Type="http://schemas.openxmlformats.org/officeDocument/2006/relationships/image" Target="../media/image49.jpg"/><Relationship Id="rId7" Type="http://schemas.openxmlformats.org/officeDocument/2006/relationships/image" Target="../media/image50.jpg"/><Relationship Id="rId8" Type="http://schemas.openxmlformats.org/officeDocument/2006/relationships/image" Target="../media/image51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4" Type="http://schemas.openxmlformats.org/officeDocument/2006/relationships/image" Target="../media/image54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jp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5.jp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6.jpg"/><Relationship Id="rId3" Type="http://schemas.openxmlformats.org/officeDocument/2006/relationships/image" Target="../media/image57.jp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8.png"/><Relationship Id="rId3" Type="http://schemas.openxmlformats.org/officeDocument/2006/relationships/image" Target="../media/image59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60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14709"/>
            <a:ext cx="9144000" cy="2531806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>
                <a:latin typeface="Helvetica"/>
                <a:cs typeface="Helvetica"/>
              </a:rPr>
              <a:t>Deep </a:t>
            </a:r>
            <a:r>
              <a:rPr lang="en-US" sz="3600" dirty="0" smtClean="0">
                <a:latin typeface="Helvetica"/>
                <a:cs typeface="Helvetica"/>
              </a:rPr>
              <a:t>Ocean Seafloor Mapping </a:t>
            </a:r>
            <a:r>
              <a:rPr lang="en-US" sz="3600" dirty="0">
                <a:latin typeface="Helvetica"/>
                <a:cs typeface="Helvetica"/>
              </a:rPr>
              <a:t>at </a:t>
            </a:r>
            <a:r>
              <a:rPr lang="en-US" sz="3600" dirty="0" smtClean="0">
                <a:latin typeface="Helvetica"/>
                <a:cs typeface="Helvetica"/>
              </a:rPr>
              <a:t/>
            </a:r>
            <a:br>
              <a:rPr lang="en-US" sz="3600" dirty="0" smtClean="0">
                <a:latin typeface="Helvetica"/>
                <a:cs typeface="Helvetica"/>
              </a:rPr>
            </a:br>
            <a:r>
              <a:rPr lang="en-US" sz="3600" dirty="0" smtClean="0">
                <a:latin typeface="Helvetica"/>
                <a:cs typeface="Helvetica"/>
              </a:rPr>
              <a:t>Scales of Meters </a:t>
            </a:r>
            <a:r>
              <a:rPr lang="en-US" sz="3600" dirty="0">
                <a:latin typeface="Helvetica"/>
                <a:cs typeface="Helvetica"/>
              </a:rPr>
              <a:t>to </a:t>
            </a:r>
            <a:r>
              <a:rPr lang="en-US" sz="3600" dirty="0" smtClean="0">
                <a:latin typeface="Helvetica"/>
                <a:cs typeface="Helvetica"/>
              </a:rPr>
              <a:t>Centimeters Using </a:t>
            </a:r>
            <a:br>
              <a:rPr lang="en-US" sz="3600" dirty="0" smtClean="0">
                <a:latin typeface="Helvetica"/>
                <a:cs typeface="Helvetica"/>
              </a:rPr>
            </a:br>
            <a:r>
              <a:rPr lang="en-US" sz="3600" dirty="0" smtClean="0">
                <a:latin typeface="Helvetica"/>
                <a:cs typeface="Helvetica"/>
              </a:rPr>
              <a:t>ROVs </a:t>
            </a:r>
            <a:r>
              <a:rPr lang="en-US" sz="3600" dirty="0">
                <a:latin typeface="Helvetica"/>
                <a:cs typeface="Helvetica"/>
              </a:rPr>
              <a:t>and AUVs </a:t>
            </a:r>
            <a:r>
              <a:rPr lang="en-US" sz="3600" dirty="0" smtClean="0">
                <a:latin typeface="Helvetica"/>
                <a:cs typeface="Helvetica"/>
              </a:rPr>
              <a:t/>
            </a:r>
            <a:br>
              <a:rPr lang="en-US" sz="3600" dirty="0" smtClean="0">
                <a:latin typeface="Helvetica"/>
                <a:cs typeface="Helvetica"/>
              </a:rPr>
            </a:br>
            <a:r>
              <a:rPr lang="en-US" sz="2800" i="1" dirty="0" smtClean="0">
                <a:solidFill>
                  <a:schemeClr val="tx1"/>
                </a:solidFill>
                <a:latin typeface="Helvetica"/>
                <a:ea typeface="ＭＳ Ｐゴシック" charset="0"/>
                <a:cs typeface="Helvetica"/>
              </a:rPr>
              <a:t>David </a:t>
            </a:r>
            <a:r>
              <a:rPr lang="en-US" sz="2800" i="1" dirty="0">
                <a:solidFill>
                  <a:schemeClr val="tx1"/>
                </a:solidFill>
                <a:latin typeface="Helvetica"/>
                <a:ea typeface="ＭＳ Ｐゴシック" charset="0"/>
                <a:cs typeface="Helvetica"/>
              </a:rPr>
              <a:t>W. </a:t>
            </a:r>
            <a:r>
              <a:rPr lang="en-US" sz="2800" i="1" dirty="0" smtClean="0">
                <a:solidFill>
                  <a:schemeClr val="tx1"/>
                </a:solidFill>
                <a:latin typeface="Helvetica"/>
                <a:ea typeface="ＭＳ Ｐゴシック" charset="0"/>
                <a:cs typeface="Helvetica"/>
              </a:rPr>
              <a:t>Caress</a:t>
            </a:r>
            <a:r>
              <a:rPr lang="en-US" sz="2800" i="1" dirty="0">
                <a:solidFill>
                  <a:schemeClr val="tx1"/>
                </a:solidFill>
                <a:latin typeface="Helvetica"/>
                <a:ea typeface="ＭＳ Ｐゴシック" charset="0"/>
                <a:cs typeface="Helvetica"/>
              </a:rPr>
              <a:t/>
            </a:r>
            <a:br>
              <a:rPr lang="en-US" sz="2800" i="1" dirty="0">
                <a:solidFill>
                  <a:schemeClr val="tx1"/>
                </a:solidFill>
                <a:latin typeface="Helvetica"/>
                <a:ea typeface="ＭＳ Ｐゴシック" charset="0"/>
                <a:cs typeface="Helvetica"/>
              </a:rPr>
            </a:br>
            <a:r>
              <a:rPr lang="en-US" sz="2800" i="1" dirty="0">
                <a:solidFill>
                  <a:schemeClr val="tx1"/>
                </a:solidFill>
                <a:latin typeface="Helvetica"/>
                <a:ea typeface="ＭＳ Ｐゴシック" charset="0"/>
                <a:cs typeface="Helvetica"/>
              </a:rPr>
              <a:t>Monterey Bay Aquarium Research Institute</a:t>
            </a:r>
          </a:p>
        </p:txBody>
      </p:sp>
      <p:sp>
        <p:nvSpPr>
          <p:cNvPr id="14338" name="TextBox 8"/>
          <p:cNvSpPr txBox="1">
            <a:spLocks noChangeArrowheads="1"/>
          </p:cNvSpPr>
          <p:nvPr/>
        </p:nvSpPr>
        <p:spPr bwMode="auto">
          <a:xfrm>
            <a:off x="0" y="6550223"/>
            <a:ext cx="91440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ctr"/>
            <a:r>
              <a:rPr lang="en-US" sz="1400" i="1" dirty="0" smtClean="0">
                <a:solidFill>
                  <a:schemeClr val="bg2"/>
                </a:solidFill>
                <a:latin typeface="Helvetica"/>
                <a:cs typeface="Helvetica"/>
              </a:rPr>
              <a:t>Presentation to </a:t>
            </a:r>
            <a:r>
              <a:rPr lang="en-US" sz="1400" i="1" dirty="0" smtClean="0">
                <a:solidFill>
                  <a:schemeClr val="bg2"/>
                </a:solidFill>
                <a:latin typeface="Helvetica"/>
                <a:cs typeface="Helvetica"/>
              </a:rPr>
              <a:t>US Navy Special Warfare Visitors </a:t>
            </a:r>
            <a:r>
              <a:rPr lang="en-US" sz="1400" i="1" dirty="0" smtClean="0">
                <a:solidFill>
                  <a:schemeClr val="bg2"/>
                </a:solidFill>
                <a:latin typeface="Helvetica"/>
                <a:cs typeface="Helvetica"/>
              </a:rPr>
              <a:t>– </a:t>
            </a:r>
            <a:r>
              <a:rPr lang="en-US" sz="1400" i="1" dirty="0" smtClean="0">
                <a:solidFill>
                  <a:schemeClr val="bg2"/>
                </a:solidFill>
                <a:latin typeface="Helvetica"/>
                <a:cs typeface="Helvetica"/>
              </a:rPr>
              <a:t>5 August 2015 </a:t>
            </a:r>
            <a:endParaRPr lang="en-US" sz="1400" i="1" dirty="0" smtClean="0">
              <a:solidFill>
                <a:schemeClr val="bg2"/>
              </a:solidFill>
              <a:latin typeface="Helvetica"/>
              <a:cs typeface="Helvetica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0839" y="2802195"/>
            <a:ext cx="2843161" cy="3790882"/>
          </a:xfrm>
          <a:prstGeom prst="rect">
            <a:avLst/>
          </a:prstGeom>
        </p:spPr>
      </p:pic>
      <p:pic>
        <p:nvPicPr>
          <p:cNvPr id="3" name="Picture 2" descr="DSC_0447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796697"/>
            <a:ext cx="6341807" cy="379911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933" y="90130"/>
            <a:ext cx="975033" cy="7443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471488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>
                <a:latin typeface="Helvetica"/>
                <a:ea typeface="ＭＳ Ｐゴシック" charset="0"/>
                <a:cs typeface="Helvetica"/>
              </a:rPr>
              <a:t>Navigation </a:t>
            </a:r>
            <a:r>
              <a:rPr lang="en-US" sz="3600" dirty="0" smtClean="0">
                <a:latin typeface="Helvetica"/>
                <a:ea typeface="ＭＳ Ｐゴシック" charset="0"/>
                <a:cs typeface="Helvetica"/>
              </a:rPr>
              <a:t>Adjustment - </a:t>
            </a:r>
            <a:r>
              <a:rPr lang="en-US" sz="3600" dirty="0" err="1" smtClean="0">
                <a:latin typeface="Helvetica"/>
                <a:ea typeface="ＭＳ Ｐゴシック" charset="0"/>
                <a:cs typeface="Helvetica"/>
              </a:rPr>
              <a:t>MBnavadjust</a:t>
            </a:r>
            <a:endParaRPr lang="en-US" dirty="0">
              <a:latin typeface="Helvetica"/>
              <a:ea typeface="ＭＳ Ｐゴシック" charset="0"/>
              <a:cs typeface="Helvetica"/>
            </a:endParaRPr>
          </a:p>
        </p:txBody>
      </p:sp>
      <p:sp>
        <p:nvSpPr>
          <p:cNvPr id="174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728406"/>
            <a:ext cx="2259738" cy="5293852"/>
          </a:xfrm>
        </p:spPr>
        <p:txBody>
          <a:bodyPr/>
          <a:lstStyle/>
          <a:p>
            <a:pPr eaLnBrk="1" hangingPunct="1">
              <a:buFont typeface="Times" charset="0"/>
              <a:buChar char="•"/>
              <a:defRPr/>
            </a:pPr>
            <a:r>
              <a:rPr lang="en-US" sz="2000" dirty="0" smtClean="0">
                <a:latin typeface="Helvetica"/>
                <a:ea typeface="ＭＳ Ｐゴシック" charset="0"/>
                <a:cs typeface="Helvetica"/>
              </a:rPr>
              <a:t>Raw navigation in black</a:t>
            </a:r>
          </a:p>
          <a:p>
            <a:pPr eaLnBrk="1" hangingPunct="1">
              <a:buFont typeface="Times" charset="0"/>
              <a:buChar char="•"/>
              <a:defRPr/>
            </a:pPr>
            <a:r>
              <a:rPr lang="en-US" sz="2000" dirty="0" smtClean="0">
                <a:latin typeface="Helvetica"/>
                <a:ea typeface="ＭＳ Ｐゴシック" charset="0"/>
                <a:cs typeface="Helvetica"/>
              </a:rPr>
              <a:t>Adjusted navigation in red </a:t>
            </a:r>
          </a:p>
          <a:p>
            <a:pPr eaLnBrk="1" hangingPunct="1">
              <a:buFont typeface="Times" charset="0"/>
              <a:buChar char="•"/>
              <a:defRPr/>
            </a:pPr>
            <a:r>
              <a:rPr lang="en-US" sz="2000" dirty="0" smtClean="0">
                <a:latin typeface="Helvetica"/>
                <a:ea typeface="ＭＳ Ｐゴシック" charset="0"/>
                <a:cs typeface="Helvetica"/>
              </a:rPr>
              <a:t>&lt;1m precision in AUV navigation relative to itself</a:t>
            </a:r>
          </a:p>
          <a:p>
            <a:pPr eaLnBrk="1" hangingPunct="1">
              <a:buFont typeface="Times" charset="0"/>
              <a:buChar char="•"/>
              <a:defRPr/>
            </a:pPr>
            <a:r>
              <a:rPr lang="en-US" sz="2000" dirty="0" smtClean="0">
                <a:latin typeface="Helvetica"/>
                <a:ea typeface="ＭＳ Ｐゴシック" charset="0"/>
                <a:cs typeface="Helvetica"/>
              </a:rPr>
              <a:t>Also adjusted to fit to EM300 bathymetry – fixed to GPS frame to ~20 m precision</a:t>
            </a:r>
            <a:endParaRPr lang="en-US" sz="2000" dirty="0">
              <a:latin typeface="Helvetica"/>
              <a:ea typeface="ＭＳ Ｐゴシック" charset="0"/>
              <a:cs typeface="Helvetica"/>
            </a:endParaRPr>
          </a:p>
        </p:txBody>
      </p:sp>
      <p:pic>
        <p:nvPicPr>
          <p:cNvPr id="2" name="Picture 1" descr="CoaxialSegment_MAUV_Topo_1m_SlopeNav_Map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0102" y="588329"/>
            <a:ext cx="6873898" cy="6269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6752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7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2888" y="4286250"/>
            <a:ext cx="3844925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1" name="Picture 5" descr="MainEndeavourField_3D_fromS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24108"/>
            <a:ext cx="3441289" cy="1670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2" name="Picture 14" descr="MontebelloPrelimImage5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2775" y="3054350"/>
            <a:ext cx="2422525" cy="1243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3" name="Picture 11" descr="PalosVerde2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5138" y="3214688"/>
            <a:ext cx="233045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4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6463" y="3911600"/>
            <a:ext cx="1876425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5" name="Picture 1030" descr="mbgrdvizLaJollaCanyon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0"/>
            <a:ext cx="4716462" cy="321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6" name="Picture 11" descr="MBgrdvizCoaxial2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78425"/>
            <a:ext cx="5322888" cy="167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"/>
            <a:ext cx="4408129" cy="3932902"/>
          </a:xfrm>
        </p:spPr>
        <p:txBody>
          <a:bodyPr/>
          <a:lstStyle/>
          <a:p>
            <a:pPr marL="0" indent="0" algn="ctr" eaLnBrk="1" hangingPunct="1">
              <a:lnSpc>
                <a:spcPct val="90000"/>
              </a:lnSpc>
              <a:spcBef>
                <a:spcPts val="844"/>
              </a:spcBef>
              <a:buNone/>
            </a:pPr>
            <a:r>
              <a:rPr lang="en-US" sz="2400" b="1" dirty="0" smtClean="0">
                <a:latin typeface="Helvetica"/>
                <a:cs typeface="Helvetica"/>
              </a:rPr>
              <a:t>200 Successful </a:t>
            </a:r>
            <a:r>
              <a:rPr lang="en-US" sz="2400" b="1" dirty="0">
                <a:latin typeface="Helvetica"/>
                <a:cs typeface="Helvetica"/>
              </a:rPr>
              <a:t>MBARI </a:t>
            </a:r>
            <a:r>
              <a:rPr lang="en-US" sz="2400" b="1" dirty="0" smtClean="0">
                <a:latin typeface="Helvetica"/>
                <a:cs typeface="Helvetica"/>
              </a:rPr>
              <a:t> Mapping AUV Survey </a:t>
            </a:r>
            <a:r>
              <a:rPr lang="en-US" sz="2400" b="1" dirty="0">
                <a:latin typeface="Helvetica"/>
                <a:cs typeface="Helvetica"/>
              </a:rPr>
              <a:t>Missions </a:t>
            </a:r>
            <a:r>
              <a:rPr lang="en-US" sz="2400" b="1" dirty="0" smtClean="0">
                <a:latin typeface="Helvetica"/>
                <a:cs typeface="Helvetica"/>
              </a:rPr>
              <a:t>Since </a:t>
            </a:r>
            <a:r>
              <a:rPr lang="en-US" sz="2400" b="1" dirty="0">
                <a:latin typeface="Helvetica"/>
                <a:cs typeface="Helvetica"/>
              </a:rPr>
              <a:t>2006….</a:t>
            </a:r>
            <a:r>
              <a:rPr lang="en-US" sz="2400" b="1" dirty="0" smtClean="0">
                <a:latin typeface="Helvetica"/>
                <a:cs typeface="Helvetica"/>
              </a:rPr>
              <a:t>.</a:t>
            </a:r>
            <a:endParaRPr lang="en-US" sz="1800" dirty="0">
              <a:latin typeface="Helvetica"/>
              <a:ea typeface="Helvetica Light" charset="0"/>
              <a:cs typeface="Helvetica"/>
            </a:endParaRPr>
          </a:p>
          <a:p>
            <a:pPr lvl="1">
              <a:lnSpc>
                <a:spcPct val="50000"/>
              </a:lnSpc>
              <a:spcBef>
                <a:spcPts val="844"/>
              </a:spcBef>
              <a:buClr>
                <a:srgbClr val="FF0000"/>
              </a:buClr>
            </a:pPr>
            <a:r>
              <a:rPr lang="en-US" sz="1800" dirty="0">
                <a:latin typeface="Helvetica"/>
                <a:ea typeface="Helvetica Light" charset="0"/>
                <a:cs typeface="Helvetica"/>
              </a:rPr>
              <a:t>Submarine Canyons: </a:t>
            </a:r>
            <a:r>
              <a:rPr lang="en-US" sz="1800" dirty="0" smtClean="0">
                <a:latin typeface="Helvetica"/>
                <a:ea typeface="Helvetica Light" charset="0"/>
                <a:cs typeface="Helvetica"/>
              </a:rPr>
              <a:t>54</a:t>
            </a:r>
            <a:endParaRPr lang="en-US" sz="1800" dirty="0">
              <a:latin typeface="Helvetica"/>
              <a:ea typeface="Helvetica Light" charset="0"/>
              <a:cs typeface="Helvetica"/>
            </a:endParaRPr>
          </a:p>
          <a:p>
            <a:pPr lvl="1">
              <a:lnSpc>
                <a:spcPct val="50000"/>
              </a:lnSpc>
              <a:spcBef>
                <a:spcPts val="844"/>
              </a:spcBef>
              <a:buClr>
                <a:srgbClr val="FF0000"/>
              </a:buClr>
            </a:pPr>
            <a:r>
              <a:rPr lang="en-US" sz="1800" dirty="0">
                <a:latin typeface="Helvetica"/>
                <a:ea typeface="Helvetica Light" charset="0"/>
                <a:cs typeface="Helvetica"/>
              </a:rPr>
              <a:t>Seamounts: 13</a:t>
            </a:r>
          </a:p>
          <a:p>
            <a:pPr lvl="1">
              <a:lnSpc>
                <a:spcPct val="50000"/>
              </a:lnSpc>
              <a:spcBef>
                <a:spcPts val="844"/>
              </a:spcBef>
              <a:buClr>
                <a:srgbClr val="FF0000"/>
              </a:buClr>
            </a:pPr>
            <a:r>
              <a:rPr lang="en-US" sz="1800" dirty="0">
                <a:latin typeface="Helvetica"/>
                <a:ea typeface="Helvetica Light" charset="0"/>
                <a:cs typeface="Helvetica"/>
              </a:rPr>
              <a:t>Hydrates/Seeps: 20</a:t>
            </a:r>
          </a:p>
          <a:p>
            <a:pPr lvl="1">
              <a:lnSpc>
                <a:spcPct val="50000"/>
              </a:lnSpc>
              <a:spcBef>
                <a:spcPts val="844"/>
              </a:spcBef>
              <a:buClr>
                <a:srgbClr val="FF0000"/>
              </a:buClr>
            </a:pPr>
            <a:r>
              <a:rPr lang="en-US" sz="1800" dirty="0">
                <a:latin typeface="Helvetica"/>
                <a:ea typeface="Helvetica Light" charset="0"/>
                <a:cs typeface="Helvetica"/>
              </a:rPr>
              <a:t>Spreading Centers: 54</a:t>
            </a:r>
          </a:p>
          <a:p>
            <a:pPr lvl="1">
              <a:lnSpc>
                <a:spcPct val="50000"/>
              </a:lnSpc>
              <a:spcBef>
                <a:spcPts val="844"/>
              </a:spcBef>
              <a:buClr>
                <a:srgbClr val="FF0000"/>
              </a:buClr>
            </a:pPr>
            <a:r>
              <a:rPr lang="en-US" sz="1800" dirty="0">
                <a:latin typeface="Helvetica"/>
                <a:ea typeface="Helvetica Light" charset="0"/>
                <a:cs typeface="Helvetica"/>
              </a:rPr>
              <a:t>Lau Basin: 3</a:t>
            </a:r>
          </a:p>
          <a:p>
            <a:pPr lvl="1">
              <a:lnSpc>
                <a:spcPct val="50000"/>
              </a:lnSpc>
              <a:spcBef>
                <a:spcPts val="844"/>
              </a:spcBef>
              <a:buClr>
                <a:srgbClr val="FF0000"/>
              </a:buClr>
            </a:pPr>
            <a:r>
              <a:rPr lang="en-US" sz="1800" dirty="0">
                <a:latin typeface="Helvetica"/>
                <a:ea typeface="Helvetica Light" charset="0"/>
                <a:cs typeface="Helvetica"/>
              </a:rPr>
              <a:t>Offshore fault zones: </a:t>
            </a:r>
            <a:r>
              <a:rPr lang="en-US" sz="1800" dirty="0" smtClean="0">
                <a:latin typeface="Helvetica"/>
                <a:ea typeface="Helvetica Light" charset="0"/>
                <a:cs typeface="Helvetica"/>
              </a:rPr>
              <a:t>29</a:t>
            </a:r>
            <a:endParaRPr lang="en-US" sz="1800" dirty="0">
              <a:latin typeface="Helvetica"/>
              <a:ea typeface="Helvetica Light" charset="0"/>
              <a:cs typeface="Helvetica"/>
            </a:endParaRPr>
          </a:p>
          <a:p>
            <a:pPr lvl="1">
              <a:lnSpc>
                <a:spcPct val="50000"/>
              </a:lnSpc>
              <a:spcBef>
                <a:spcPts val="844"/>
              </a:spcBef>
              <a:buClr>
                <a:srgbClr val="FF0000"/>
              </a:buClr>
            </a:pPr>
            <a:r>
              <a:rPr lang="en-US" sz="1800" dirty="0">
                <a:latin typeface="Helvetica"/>
                <a:ea typeface="Helvetica Light" charset="0"/>
                <a:cs typeface="Helvetica"/>
              </a:rPr>
              <a:t>Fan systems: 14</a:t>
            </a:r>
          </a:p>
          <a:p>
            <a:pPr lvl="1">
              <a:lnSpc>
                <a:spcPct val="50000"/>
              </a:lnSpc>
              <a:spcBef>
                <a:spcPts val="844"/>
              </a:spcBef>
              <a:buClr>
                <a:srgbClr val="FF0000"/>
              </a:buClr>
            </a:pPr>
            <a:r>
              <a:rPr lang="en-US" sz="1800" dirty="0">
                <a:latin typeface="Helvetica"/>
                <a:ea typeface="Helvetica Light" charset="0"/>
                <a:cs typeface="Helvetica"/>
              </a:rPr>
              <a:t>Slumps: 4</a:t>
            </a:r>
          </a:p>
          <a:p>
            <a:pPr lvl="1">
              <a:lnSpc>
                <a:spcPct val="50000"/>
              </a:lnSpc>
              <a:spcBef>
                <a:spcPts val="844"/>
              </a:spcBef>
              <a:buClr>
                <a:srgbClr val="FF0000"/>
              </a:buClr>
            </a:pPr>
            <a:r>
              <a:rPr lang="en-US" sz="1800" dirty="0">
                <a:latin typeface="Helvetica"/>
                <a:ea typeface="Helvetica Light" charset="0"/>
                <a:cs typeface="Helvetica"/>
              </a:rPr>
              <a:t>Shipwrecks: 3</a:t>
            </a:r>
          </a:p>
          <a:p>
            <a:pPr lvl="1">
              <a:lnSpc>
                <a:spcPct val="50000"/>
              </a:lnSpc>
              <a:spcBef>
                <a:spcPts val="844"/>
              </a:spcBef>
              <a:buClr>
                <a:srgbClr val="FF0000"/>
              </a:buClr>
            </a:pPr>
            <a:r>
              <a:rPr lang="en-US" sz="1800" dirty="0">
                <a:latin typeface="Helvetica"/>
                <a:ea typeface="Helvetica Light" charset="0"/>
                <a:cs typeface="Helvetica"/>
              </a:rPr>
              <a:t>Cable routes: 3</a:t>
            </a:r>
          </a:p>
          <a:p>
            <a:pPr lvl="1">
              <a:lnSpc>
                <a:spcPct val="50000"/>
              </a:lnSpc>
              <a:spcBef>
                <a:spcPts val="844"/>
              </a:spcBef>
              <a:buClr>
                <a:srgbClr val="FF0000"/>
              </a:buClr>
            </a:pPr>
            <a:r>
              <a:rPr lang="en-US" sz="1800" dirty="0">
                <a:latin typeface="Helvetica"/>
                <a:ea typeface="Helvetica Light" charset="0"/>
                <a:cs typeface="Helvetica"/>
              </a:rPr>
              <a:t>Dumpsites: 1</a:t>
            </a:r>
          </a:p>
        </p:txBody>
      </p:sp>
    </p:spTree>
    <p:extLst>
      <p:ext uri="{BB962C8B-B14F-4D97-AF65-F5344CB8AC3E}">
        <p14:creationId xmlns:p14="http://schemas.microsoft.com/office/powerpoint/2010/main" val="1634650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3" name="Picture 1" descr="BullseyeVent_All_MAUV_Topo_2m_Slope_Map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4363" y="0"/>
            <a:ext cx="598963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1"/>
          <p:cNvSpPr txBox="1">
            <a:spLocks noChangeArrowheads="1"/>
          </p:cNvSpPr>
          <p:nvPr/>
        </p:nvSpPr>
        <p:spPr bwMode="auto">
          <a:xfrm>
            <a:off x="0" y="-1"/>
            <a:ext cx="3133725" cy="2335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133350" bIns="46038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ＭＳ Ｐゴシック" charset="-128"/>
                <a:cs typeface="ＭＳ Ｐゴシック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-128"/>
                <a:cs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-128"/>
                <a:cs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-128"/>
                <a:cs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-128"/>
                <a:cs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9pPr>
          </a:lstStyle>
          <a:p>
            <a:pPr eaLnBrk="1" hangingPunct="1">
              <a:defRPr/>
            </a:pPr>
            <a:r>
              <a:rPr lang="en-US" sz="2800" dirty="0" smtClean="0">
                <a:latin typeface="Helvetica"/>
                <a:ea typeface="ＭＳ Ｐゴシック" charset="0"/>
                <a:cs typeface="Helvetica"/>
              </a:rPr>
              <a:t>2009 Surveys of</a:t>
            </a:r>
          </a:p>
          <a:p>
            <a:pPr eaLnBrk="1" hangingPunct="1">
              <a:defRPr/>
            </a:pPr>
            <a:r>
              <a:rPr lang="en-US" sz="2800" dirty="0" smtClean="0">
                <a:latin typeface="Helvetica"/>
                <a:ea typeface="ＭＳ Ｐゴシック" charset="0"/>
                <a:cs typeface="Helvetica"/>
              </a:rPr>
              <a:t>Hydrate Deposits</a:t>
            </a:r>
          </a:p>
          <a:p>
            <a:pPr eaLnBrk="1" hangingPunct="1">
              <a:defRPr/>
            </a:pPr>
            <a:r>
              <a:rPr lang="en-US" sz="2800" dirty="0" smtClean="0">
                <a:latin typeface="Helvetica"/>
                <a:ea typeface="ＭＳ Ｐゴシック" charset="0"/>
                <a:cs typeface="Helvetica"/>
              </a:rPr>
              <a:t>Offshore British Columbia:</a:t>
            </a:r>
          </a:p>
          <a:p>
            <a:pPr eaLnBrk="1" hangingPunct="1">
              <a:defRPr/>
            </a:pPr>
            <a:r>
              <a:rPr lang="en-US" sz="2800" dirty="0" err="1" smtClean="0">
                <a:latin typeface="Helvetica"/>
                <a:ea typeface="ＭＳ Ｐゴシック" charset="0"/>
                <a:cs typeface="Helvetica"/>
              </a:rPr>
              <a:t>Bullseye</a:t>
            </a:r>
            <a:r>
              <a:rPr lang="en-US" sz="2800" dirty="0" smtClean="0">
                <a:latin typeface="Helvetica"/>
                <a:ea typeface="ＭＳ Ｐゴシック" charset="0"/>
                <a:cs typeface="Helvetica"/>
              </a:rPr>
              <a:t> Vent</a:t>
            </a:r>
            <a:endParaRPr lang="en-US" sz="2800" dirty="0">
              <a:latin typeface="Helvetica"/>
              <a:ea typeface="ＭＳ Ｐゴシック" charset="0"/>
              <a:cs typeface="Helvetica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4690741"/>
            <a:ext cx="3162709" cy="21672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669577"/>
            <a:ext cx="3162710" cy="201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384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1" name="Picture 2" descr="Top profi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03" t="13734" r="27094" b="35909"/>
          <a:stretch>
            <a:fillRect/>
          </a:stretch>
        </p:blipFill>
        <p:spPr bwMode="auto">
          <a:xfrm>
            <a:off x="152400" y="2133600"/>
            <a:ext cx="30480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2" name="Picture 3" descr="middle profil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52" t="10768" r="55580" b="32530"/>
          <a:stretch>
            <a:fillRect/>
          </a:stretch>
        </p:blipFill>
        <p:spPr bwMode="auto">
          <a:xfrm>
            <a:off x="152400" y="3505200"/>
            <a:ext cx="30480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3" name="Picture 4" descr="bottom profil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58" t="13760" r="23422" b="44960"/>
          <a:stretch>
            <a:fillRect/>
          </a:stretch>
        </p:blipFill>
        <p:spPr bwMode="auto">
          <a:xfrm>
            <a:off x="152400" y="4876800"/>
            <a:ext cx="30480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4" name="Picture 5" descr="Top profi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94" t="13733" r="26601" b="47353"/>
          <a:stretch>
            <a:fillRect/>
          </a:stretch>
        </p:blipFill>
        <p:spPr bwMode="auto">
          <a:xfrm>
            <a:off x="152400" y="838200"/>
            <a:ext cx="30480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2" name="Text Box 6"/>
          <p:cNvSpPr txBox="1">
            <a:spLocks noChangeArrowheads="1"/>
          </p:cNvSpPr>
          <p:nvPr/>
        </p:nvSpPr>
        <p:spPr bwMode="auto">
          <a:xfrm>
            <a:off x="136525" y="1692275"/>
            <a:ext cx="35083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800">
                <a:latin typeface="ヒラギノ角ゴ ProN W3" charset="0"/>
              </a:rPr>
              <a:t>A</a:t>
            </a:r>
            <a:endParaRPr lang="en-US" sz="1800"/>
          </a:p>
        </p:txBody>
      </p:sp>
      <p:sp>
        <p:nvSpPr>
          <p:cNvPr id="55303" name="Text Box 7"/>
          <p:cNvSpPr txBox="1">
            <a:spLocks noChangeArrowheads="1"/>
          </p:cNvSpPr>
          <p:nvPr/>
        </p:nvSpPr>
        <p:spPr bwMode="auto">
          <a:xfrm>
            <a:off x="152400" y="3138488"/>
            <a:ext cx="3302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800">
                <a:latin typeface="ヒラギノ角ゴ ProN W3" charset="0"/>
              </a:rPr>
              <a:t>B</a:t>
            </a:r>
            <a:endParaRPr lang="en-US" sz="1800"/>
          </a:p>
        </p:txBody>
      </p:sp>
      <p:sp>
        <p:nvSpPr>
          <p:cNvPr id="55304" name="Text Box 8"/>
          <p:cNvSpPr txBox="1">
            <a:spLocks noChangeArrowheads="1"/>
          </p:cNvSpPr>
          <p:nvPr/>
        </p:nvSpPr>
        <p:spPr bwMode="auto">
          <a:xfrm>
            <a:off x="152400" y="4495800"/>
            <a:ext cx="3333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800">
                <a:latin typeface="ヒラギノ角ゴ ProN W3" charset="0"/>
              </a:rPr>
              <a:t>C</a:t>
            </a:r>
            <a:endParaRPr lang="en-US" sz="1800"/>
          </a:p>
        </p:txBody>
      </p:sp>
      <p:grpSp>
        <p:nvGrpSpPr>
          <p:cNvPr id="56328" name="Group 9"/>
          <p:cNvGrpSpPr>
            <a:grpSpLocks/>
          </p:cNvGrpSpPr>
          <p:nvPr/>
        </p:nvGrpSpPr>
        <p:grpSpPr bwMode="auto">
          <a:xfrm>
            <a:off x="3429000" y="889000"/>
            <a:ext cx="5697538" cy="5054600"/>
            <a:chOff x="2160" y="144"/>
            <a:chExt cx="3589" cy="3184"/>
          </a:xfrm>
        </p:grpSpPr>
        <p:grpSp>
          <p:nvGrpSpPr>
            <p:cNvPr id="56338" name="Group 10"/>
            <p:cNvGrpSpPr>
              <a:grpSpLocks/>
            </p:cNvGrpSpPr>
            <p:nvPr/>
          </p:nvGrpSpPr>
          <p:grpSpPr bwMode="auto">
            <a:xfrm>
              <a:off x="2160" y="144"/>
              <a:ext cx="3552" cy="3184"/>
              <a:chOff x="2160" y="80"/>
              <a:chExt cx="3552" cy="3184"/>
            </a:xfrm>
          </p:grpSpPr>
          <p:grpSp>
            <p:nvGrpSpPr>
              <p:cNvPr id="56343" name="Group 11"/>
              <p:cNvGrpSpPr>
                <a:grpSpLocks/>
              </p:cNvGrpSpPr>
              <p:nvPr/>
            </p:nvGrpSpPr>
            <p:grpSpPr bwMode="auto">
              <a:xfrm>
                <a:off x="2160" y="80"/>
                <a:ext cx="3552" cy="3184"/>
                <a:chOff x="96" y="32"/>
                <a:chExt cx="5616" cy="4288"/>
              </a:xfrm>
            </p:grpSpPr>
            <p:pic>
              <p:nvPicPr>
                <p:cNvPr id="56345" name="Picture 12" descr="Bullseye with tracklines and contours"/>
                <p:cNvPicPr>
                  <a:picLocks noChangeAspect="1" noChangeArrowheads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6" y="32"/>
                  <a:ext cx="5616" cy="4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55309" name="Oval 13"/>
                <p:cNvSpPr>
                  <a:spLocks noChangeArrowheads="1"/>
                </p:cNvSpPr>
                <p:nvPr/>
              </p:nvSpPr>
              <p:spPr bwMode="auto">
                <a:xfrm>
                  <a:off x="1777" y="3599"/>
                  <a:ext cx="95" cy="97"/>
                </a:xfrm>
                <a:prstGeom prst="ellipse">
                  <a:avLst/>
                </a:prstGeom>
                <a:solidFill>
                  <a:srgbClr val="00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55310" name="Oval 14"/>
                <p:cNvSpPr>
                  <a:spLocks noChangeArrowheads="1"/>
                </p:cNvSpPr>
                <p:nvPr/>
              </p:nvSpPr>
              <p:spPr bwMode="auto">
                <a:xfrm>
                  <a:off x="2208" y="3216"/>
                  <a:ext cx="96" cy="97"/>
                </a:xfrm>
                <a:prstGeom prst="ellipse">
                  <a:avLst/>
                </a:prstGeom>
                <a:solidFill>
                  <a:srgbClr val="00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3" name="Oval 15"/>
                <p:cNvSpPr>
                  <a:spLocks noChangeArrowheads="1"/>
                </p:cNvSpPr>
                <p:nvPr/>
              </p:nvSpPr>
              <p:spPr bwMode="auto">
                <a:xfrm>
                  <a:off x="2449" y="2927"/>
                  <a:ext cx="95" cy="97"/>
                </a:xfrm>
                <a:prstGeom prst="ellipse">
                  <a:avLst/>
                </a:prstGeom>
                <a:solidFill>
                  <a:srgbClr val="00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55312" name="Oval 16"/>
                <p:cNvSpPr>
                  <a:spLocks noChangeArrowheads="1"/>
                </p:cNvSpPr>
                <p:nvPr/>
              </p:nvSpPr>
              <p:spPr bwMode="auto">
                <a:xfrm>
                  <a:off x="2687" y="2688"/>
                  <a:ext cx="95" cy="96"/>
                </a:xfrm>
                <a:prstGeom prst="ellipse">
                  <a:avLst/>
                </a:prstGeom>
                <a:solidFill>
                  <a:srgbClr val="00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55313" name="Oval 17"/>
                <p:cNvSpPr>
                  <a:spLocks noChangeArrowheads="1"/>
                </p:cNvSpPr>
                <p:nvPr/>
              </p:nvSpPr>
              <p:spPr bwMode="auto">
                <a:xfrm>
                  <a:off x="3024" y="2400"/>
                  <a:ext cx="96" cy="97"/>
                </a:xfrm>
                <a:prstGeom prst="ellipse">
                  <a:avLst/>
                </a:prstGeom>
                <a:solidFill>
                  <a:srgbClr val="00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4" name="Oval 18"/>
                <p:cNvSpPr>
                  <a:spLocks noChangeArrowheads="1"/>
                </p:cNvSpPr>
                <p:nvPr/>
              </p:nvSpPr>
              <p:spPr bwMode="auto">
                <a:xfrm>
                  <a:off x="864" y="625"/>
                  <a:ext cx="95" cy="97"/>
                </a:xfrm>
                <a:prstGeom prst="ellipse">
                  <a:avLst/>
                </a:prstGeom>
                <a:solidFill>
                  <a:srgbClr val="00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55315" name="Oval 19"/>
                <p:cNvSpPr>
                  <a:spLocks noChangeArrowheads="1"/>
                </p:cNvSpPr>
                <p:nvPr/>
              </p:nvSpPr>
              <p:spPr bwMode="auto">
                <a:xfrm>
                  <a:off x="2496" y="2255"/>
                  <a:ext cx="96" cy="97"/>
                </a:xfrm>
                <a:prstGeom prst="ellipse">
                  <a:avLst/>
                </a:prstGeom>
                <a:solidFill>
                  <a:srgbClr val="00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55316" name="Oval 20"/>
                <p:cNvSpPr>
                  <a:spLocks noChangeArrowheads="1"/>
                </p:cNvSpPr>
                <p:nvPr/>
              </p:nvSpPr>
              <p:spPr bwMode="auto">
                <a:xfrm>
                  <a:off x="1392" y="1152"/>
                  <a:ext cx="95" cy="96"/>
                </a:xfrm>
                <a:prstGeom prst="ellipse">
                  <a:avLst/>
                </a:prstGeom>
                <a:solidFill>
                  <a:srgbClr val="00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55317" name="Oval 21"/>
                <p:cNvSpPr>
                  <a:spLocks noChangeArrowheads="1"/>
                </p:cNvSpPr>
                <p:nvPr/>
              </p:nvSpPr>
              <p:spPr bwMode="auto">
                <a:xfrm>
                  <a:off x="2112" y="1872"/>
                  <a:ext cx="96" cy="97"/>
                </a:xfrm>
                <a:prstGeom prst="ellipse">
                  <a:avLst/>
                </a:prstGeom>
                <a:solidFill>
                  <a:srgbClr val="00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55318" name="Oval 22"/>
                <p:cNvSpPr>
                  <a:spLocks noChangeArrowheads="1"/>
                </p:cNvSpPr>
                <p:nvPr/>
              </p:nvSpPr>
              <p:spPr bwMode="auto">
                <a:xfrm>
                  <a:off x="1728" y="1488"/>
                  <a:ext cx="96" cy="96"/>
                </a:xfrm>
                <a:prstGeom prst="ellipse">
                  <a:avLst/>
                </a:prstGeom>
                <a:solidFill>
                  <a:srgbClr val="00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5" name="Oval 23"/>
                <p:cNvSpPr>
                  <a:spLocks noChangeArrowheads="1"/>
                </p:cNvSpPr>
                <p:nvPr/>
              </p:nvSpPr>
              <p:spPr bwMode="auto">
                <a:xfrm>
                  <a:off x="4656" y="625"/>
                  <a:ext cx="96" cy="97"/>
                </a:xfrm>
                <a:prstGeom prst="ellipse">
                  <a:avLst/>
                </a:prstGeom>
                <a:solidFill>
                  <a:srgbClr val="00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55320" name="Oval 24"/>
                <p:cNvSpPr>
                  <a:spLocks noChangeArrowheads="1"/>
                </p:cNvSpPr>
                <p:nvPr/>
              </p:nvSpPr>
              <p:spPr bwMode="auto">
                <a:xfrm>
                  <a:off x="4224" y="1152"/>
                  <a:ext cx="96" cy="96"/>
                </a:xfrm>
                <a:prstGeom prst="ellipse">
                  <a:avLst/>
                </a:prstGeom>
                <a:solidFill>
                  <a:srgbClr val="00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6" name="Oval 25"/>
                <p:cNvSpPr>
                  <a:spLocks noChangeArrowheads="1"/>
                </p:cNvSpPr>
                <p:nvPr/>
              </p:nvSpPr>
              <p:spPr bwMode="auto">
                <a:xfrm>
                  <a:off x="3359" y="2064"/>
                  <a:ext cx="95" cy="96"/>
                </a:xfrm>
                <a:prstGeom prst="ellipse">
                  <a:avLst/>
                </a:prstGeom>
                <a:solidFill>
                  <a:srgbClr val="00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55322" name="Oval 26"/>
                <p:cNvSpPr>
                  <a:spLocks noChangeArrowheads="1"/>
                </p:cNvSpPr>
                <p:nvPr/>
              </p:nvSpPr>
              <p:spPr bwMode="auto">
                <a:xfrm>
                  <a:off x="3696" y="1728"/>
                  <a:ext cx="96" cy="97"/>
                </a:xfrm>
                <a:prstGeom prst="ellipse">
                  <a:avLst/>
                </a:prstGeom>
                <a:solidFill>
                  <a:srgbClr val="00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55323" name="Oval 27"/>
                <p:cNvSpPr>
                  <a:spLocks noChangeArrowheads="1"/>
                </p:cNvSpPr>
                <p:nvPr/>
              </p:nvSpPr>
              <p:spPr bwMode="auto">
                <a:xfrm>
                  <a:off x="3887" y="1488"/>
                  <a:ext cx="95" cy="96"/>
                </a:xfrm>
                <a:prstGeom prst="ellipse">
                  <a:avLst/>
                </a:prstGeom>
                <a:solidFill>
                  <a:srgbClr val="00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  <p:sp>
            <p:nvSpPr>
              <p:cNvPr id="55324" name="Text Box 28"/>
              <p:cNvSpPr txBox="1">
                <a:spLocks noChangeArrowheads="1"/>
              </p:cNvSpPr>
              <p:nvPr/>
            </p:nvSpPr>
            <p:spPr bwMode="auto">
              <a:xfrm>
                <a:off x="4790" y="2523"/>
                <a:ext cx="488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1800" dirty="0">
                    <a:solidFill>
                      <a:srgbClr val="000000"/>
                    </a:solidFill>
                  </a:rPr>
                  <a:t>100 m</a:t>
                </a:r>
              </a:p>
            </p:txBody>
          </p:sp>
        </p:grpSp>
        <p:sp>
          <p:nvSpPr>
            <p:cNvPr id="55325" name="Text Box 29"/>
            <p:cNvSpPr txBox="1">
              <a:spLocks noChangeArrowheads="1"/>
            </p:cNvSpPr>
            <p:nvPr/>
          </p:nvSpPr>
          <p:spPr bwMode="auto">
            <a:xfrm>
              <a:off x="2663" y="3072"/>
              <a:ext cx="227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800" dirty="0">
                  <a:solidFill>
                    <a:srgbClr val="000000"/>
                  </a:solidFill>
                  <a:latin typeface="ヒラギノ角ゴ ProN W3" charset="0"/>
                </a:rPr>
                <a:t>D</a:t>
              </a: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55326" name="Text Box 30"/>
            <p:cNvSpPr txBox="1">
              <a:spLocks noChangeArrowheads="1"/>
            </p:cNvSpPr>
            <p:nvPr/>
          </p:nvSpPr>
          <p:spPr bwMode="auto">
            <a:xfrm>
              <a:off x="5520" y="1545"/>
              <a:ext cx="229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800" dirty="0">
                  <a:solidFill>
                    <a:srgbClr val="000000"/>
                  </a:solidFill>
                  <a:latin typeface="ヒラギノ角ゴ ProN W3" charset="0"/>
                </a:rPr>
                <a:t>A</a:t>
              </a: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55327" name="Text Box 31"/>
            <p:cNvSpPr txBox="1">
              <a:spLocks noChangeArrowheads="1"/>
            </p:cNvSpPr>
            <p:nvPr/>
          </p:nvSpPr>
          <p:spPr bwMode="auto">
            <a:xfrm>
              <a:off x="5504" y="2745"/>
              <a:ext cx="220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800" dirty="0">
                  <a:solidFill>
                    <a:srgbClr val="000000"/>
                  </a:solidFill>
                  <a:latin typeface="ヒラギノ角ゴ ProN W3" charset="0"/>
                </a:rPr>
                <a:t>B</a:t>
              </a: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55328" name="Text Box 32"/>
            <p:cNvSpPr txBox="1">
              <a:spLocks noChangeArrowheads="1"/>
            </p:cNvSpPr>
            <p:nvPr/>
          </p:nvSpPr>
          <p:spPr bwMode="auto">
            <a:xfrm>
              <a:off x="3744" y="3081"/>
              <a:ext cx="229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800" dirty="0">
                  <a:solidFill>
                    <a:srgbClr val="000000"/>
                  </a:solidFill>
                  <a:latin typeface="ヒラギノ角ゴ ProN W3" charset="0"/>
                </a:rPr>
                <a:t>C</a:t>
              </a:r>
              <a:endParaRPr lang="en-US" sz="1800" dirty="0">
                <a:solidFill>
                  <a:srgbClr val="000000"/>
                </a:solidFill>
              </a:endParaRPr>
            </a:p>
          </p:txBody>
        </p:sp>
      </p:grpSp>
      <p:sp>
        <p:nvSpPr>
          <p:cNvPr id="55330" name="Text Box 34"/>
          <p:cNvSpPr txBox="1">
            <a:spLocks noChangeArrowheads="1"/>
          </p:cNvSpPr>
          <p:nvPr/>
        </p:nvSpPr>
        <p:spPr bwMode="auto">
          <a:xfrm>
            <a:off x="3733800" y="6035675"/>
            <a:ext cx="377684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000000"/>
                </a:solidFill>
                <a:latin typeface="Helvetica"/>
                <a:cs typeface="Helvetica"/>
              </a:rPr>
              <a:t>Material appears to be </a:t>
            </a:r>
          </a:p>
          <a:p>
            <a:pPr>
              <a:defRPr/>
            </a:pPr>
            <a:r>
              <a:rPr lang="en-US" dirty="0">
                <a:solidFill>
                  <a:srgbClr val="000000"/>
                </a:solidFill>
                <a:latin typeface="Helvetica"/>
                <a:cs typeface="Helvetica"/>
              </a:rPr>
              <a:t>missing from  depression?</a:t>
            </a:r>
          </a:p>
        </p:txBody>
      </p:sp>
      <p:sp>
        <p:nvSpPr>
          <p:cNvPr id="55331" name="Line 35"/>
          <p:cNvSpPr>
            <a:spLocks noChangeShapeType="1"/>
          </p:cNvSpPr>
          <p:nvPr/>
        </p:nvSpPr>
        <p:spPr bwMode="auto">
          <a:xfrm flipH="1">
            <a:off x="2209800" y="3581400"/>
            <a:ext cx="381000" cy="1524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5332" name="Line 36"/>
          <p:cNvSpPr>
            <a:spLocks noChangeShapeType="1"/>
          </p:cNvSpPr>
          <p:nvPr/>
        </p:nvSpPr>
        <p:spPr bwMode="auto">
          <a:xfrm flipV="1">
            <a:off x="4419600" y="3581400"/>
            <a:ext cx="12954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6332" name="Text Box 37"/>
          <p:cNvSpPr txBox="1">
            <a:spLocks noChangeArrowheads="1"/>
          </p:cNvSpPr>
          <p:nvPr/>
        </p:nvSpPr>
        <p:spPr bwMode="auto">
          <a:xfrm>
            <a:off x="2743200" y="3276600"/>
            <a:ext cx="2306190" cy="46166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dirty="0">
                <a:solidFill>
                  <a:srgbClr val="000000"/>
                </a:solidFill>
                <a:latin typeface="Helvetica"/>
                <a:cs typeface="Helvetica"/>
              </a:rPr>
              <a:t>up-turned sides</a:t>
            </a:r>
          </a:p>
        </p:txBody>
      </p:sp>
      <p:sp>
        <p:nvSpPr>
          <p:cNvPr id="55334" name="Line 38"/>
          <p:cNvSpPr>
            <a:spLocks noChangeShapeType="1"/>
          </p:cNvSpPr>
          <p:nvPr/>
        </p:nvSpPr>
        <p:spPr bwMode="auto">
          <a:xfrm>
            <a:off x="304800" y="5715000"/>
            <a:ext cx="0" cy="381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5335" name="Text Box 39"/>
          <p:cNvSpPr txBox="1">
            <a:spLocks noChangeArrowheads="1"/>
          </p:cNvSpPr>
          <p:nvPr/>
        </p:nvSpPr>
        <p:spPr bwMode="auto">
          <a:xfrm>
            <a:off x="304800" y="5791200"/>
            <a:ext cx="6365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/>
              <a:t>20 m</a:t>
            </a:r>
          </a:p>
        </p:txBody>
      </p:sp>
      <p:sp>
        <p:nvSpPr>
          <p:cNvPr id="56335" name="Text Box 40"/>
          <p:cNvSpPr txBox="1">
            <a:spLocks noChangeArrowheads="1"/>
          </p:cNvSpPr>
          <p:nvPr/>
        </p:nvSpPr>
        <p:spPr bwMode="auto">
          <a:xfrm>
            <a:off x="853820" y="6282250"/>
            <a:ext cx="2272076" cy="461665"/>
          </a:xfrm>
          <a:prstGeom prst="rect">
            <a:avLst/>
          </a:prstGeom>
          <a:solidFill>
            <a:srgbClr val="0066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dirty="0">
                <a:solidFill>
                  <a:srgbClr val="000000"/>
                </a:solidFill>
                <a:latin typeface="Helvetica"/>
                <a:cs typeface="Helvetica"/>
              </a:rPr>
              <a:t>blanking - gas?</a:t>
            </a:r>
          </a:p>
        </p:txBody>
      </p:sp>
      <p:sp>
        <p:nvSpPr>
          <p:cNvPr id="55337" name="Line 41"/>
          <p:cNvSpPr>
            <a:spLocks noChangeShapeType="1"/>
          </p:cNvSpPr>
          <p:nvPr/>
        </p:nvSpPr>
        <p:spPr bwMode="auto">
          <a:xfrm flipV="1">
            <a:off x="1447800" y="5715000"/>
            <a:ext cx="0" cy="4572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2" name="Rectangle 11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73113"/>
          </a:xfrm>
        </p:spPr>
        <p:txBody>
          <a:bodyPr rIns="133350"/>
          <a:lstStyle/>
          <a:p>
            <a:pPr eaLnBrk="1" hangingPunct="1">
              <a:defRPr/>
            </a:pPr>
            <a:r>
              <a:rPr lang="en-US" sz="2400" dirty="0" err="1" smtClean="0">
                <a:latin typeface="Helvetica"/>
                <a:ea typeface="ＭＳ Ｐゴシック" charset="0"/>
                <a:cs typeface="Helvetica"/>
              </a:rPr>
              <a:t>Bullseye</a:t>
            </a:r>
            <a:r>
              <a:rPr lang="en-US" sz="2400" dirty="0" smtClean="0">
                <a:latin typeface="Helvetica"/>
                <a:ea typeface="ＭＳ Ｐゴシック" charset="0"/>
                <a:cs typeface="Helvetica"/>
              </a:rPr>
              <a:t> Vent – Cascadia Margin</a:t>
            </a:r>
            <a:endParaRPr lang="en-US" sz="2400" dirty="0">
              <a:latin typeface="Helvetica"/>
              <a:ea typeface="ＭＳ Ｐゴシック" charset="0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650797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himney760mTopoSlop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6600" y="0"/>
            <a:ext cx="6187400" cy="6858000"/>
          </a:xfrm>
          <a:prstGeom prst="rect">
            <a:avLst/>
          </a:prstGeom>
        </p:spPr>
      </p:pic>
      <p:sp>
        <p:nvSpPr>
          <p:cNvPr id="5" name="Rectangle 6"/>
          <p:cNvSpPr>
            <a:spLocks noGrp="1" noChangeArrowheads="1"/>
          </p:cNvSpPr>
          <p:nvPr>
            <p:ph type="title"/>
          </p:nvPr>
        </p:nvSpPr>
        <p:spPr>
          <a:xfrm>
            <a:off x="1" y="0"/>
            <a:ext cx="2953925" cy="5578594"/>
          </a:xfrm>
        </p:spPr>
        <p:txBody>
          <a:bodyPr rIns="133350"/>
          <a:lstStyle/>
          <a:p>
            <a:pPr>
              <a:defRPr/>
            </a:pPr>
            <a:r>
              <a:rPr lang="en-US" sz="3600" dirty="0" smtClean="0">
                <a:latin typeface="Helvetica"/>
                <a:cs typeface="Helvetica"/>
              </a:rPr>
              <a:t>MBARI Mapping AUV </a:t>
            </a:r>
            <a:r>
              <a:rPr lang="en-US" sz="3600" dirty="0">
                <a:latin typeface="Helvetica"/>
                <a:cs typeface="Helvetica"/>
              </a:rPr>
              <a:t/>
            </a:r>
            <a:br>
              <a:rPr lang="en-US" sz="3600" dirty="0">
                <a:latin typeface="Helvetica"/>
                <a:cs typeface="Helvetica"/>
              </a:rPr>
            </a:br>
            <a:r>
              <a:rPr lang="en-US" sz="3200" dirty="0" smtClean="0">
                <a:latin typeface="Helvetica"/>
                <a:cs typeface="Helvetica"/>
              </a:rPr>
              <a:t>Fluid </a:t>
            </a:r>
            <a:r>
              <a:rPr lang="en-US" sz="3200" dirty="0" err="1" smtClean="0">
                <a:latin typeface="Helvetica"/>
                <a:cs typeface="Helvetica"/>
              </a:rPr>
              <a:t>explusion</a:t>
            </a:r>
            <a:r>
              <a:rPr lang="en-US" sz="3200" dirty="0" smtClean="0">
                <a:latin typeface="Helvetica"/>
                <a:cs typeface="Helvetica"/>
              </a:rPr>
              <a:t> on the Beaufort Sea margin, Arctic Ocean</a:t>
            </a:r>
            <a:br>
              <a:rPr lang="en-US" sz="3200" dirty="0" smtClean="0">
                <a:latin typeface="Helvetica"/>
                <a:cs typeface="Helvetica"/>
              </a:rPr>
            </a:br>
            <a:r>
              <a:rPr lang="en-US" sz="3200" dirty="0">
                <a:latin typeface="Helvetica"/>
                <a:cs typeface="Helvetica"/>
              </a:rPr>
              <a:t/>
            </a:r>
            <a:br>
              <a:rPr lang="en-US" sz="3200" dirty="0">
                <a:latin typeface="Helvetica"/>
                <a:cs typeface="Helvetica"/>
              </a:rPr>
            </a:br>
            <a:r>
              <a:rPr lang="en-US" sz="3200" dirty="0" smtClean="0">
                <a:latin typeface="Helvetica"/>
                <a:cs typeface="Helvetica"/>
              </a:rPr>
              <a:t>Multibeam bathymetry</a:t>
            </a:r>
            <a:endParaRPr lang="en-US" sz="1800" dirty="0"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42517745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himney760mSsCF_A268_Plo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6600" y="0"/>
            <a:ext cx="6187400" cy="6858000"/>
          </a:xfrm>
          <a:prstGeom prst="rect">
            <a:avLst/>
          </a:prstGeom>
        </p:spPr>
      </p:pic>
      <p:sp>
        <p:nvSpPr>
          <p:cNvPr id="5" name="Rectangle 6"/>
          <p:cNvSpPr>
            <a:spLocks noGrp="1" noChangeArrowheads="1"/>
          </p:cNvSpPr>
          <p:nvPr>
            <p:ph type="title"/>
          </p:nvPr>
        </p:nvSpPr>
        <p:spPr>
          <a:xfrm>
            <a:off x="1" y="-1"/>
            <a:ext cx="2953925" cy="3076223"/>
          </a:xfrm>
        </p:spPr>
        <p:txBody>
          <a:bodyPr rIns="133350"/>
          <a:lstStyle/>
          <a:p>
            <a:pPr>
              <a:defRPr/>
            </a:pPr>
            <a:r>
              <a:rPr lang="en-US" sz="2800" dirty="0" smtClean="0">
                <a:latin typeface="Helvetica"/>
                <a:cs typeface="Helvetica"/>
              </a:rPr>
              <a:t>Fluid </a:t>
            </a:r>
            <a:r>
              <a:rPr lang="en-US" sz="2800" dirty="0" err="1" smtClean="0">
                <a:latin typeface="Helvetica"/>
                <a:cs typeface="Helvetica"/>
              </a:rPr>
              <a:t>explusion</a:t>
            </a:r>
            <a:r>
              <a:rPr lang="en-US" sz="2800" dirty="0" smtClean="0">
                <a:latin typeface="Helvetica"/>
                <a:cs typeface="Helvetica"/>
              </a:rPr>
              <a:t> on the Beaufort Sea margin, Arctic Ocean:</a:t>
            </a:r>
            <a:br>
              <a:rPr lang="en-US" sz="2800" dirty="0" smtClean="0">
                <a:latin typeface="Helvetica"/>
                <a:cs typeface="Helvetica"/>
              </a:rPr>
            </a:br>
            <a:r>
              <a:rPr lang="en-US" sz="2800" dirty="0" smtClean="0">
                <a:latin typeface="Helvetica"/>
                <a:cs typeface="Helvetica"/>
              </a:rPr>
              <a:t>110 kHz chirp sidescan mosaic</a:t>
            </a:r>
            <a:endParaRPr lang="en-US" sz="1600" dirty="0">
              <a:latin typeface="Helvetica"/>
              <a:cs typeface="Helvetica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0" y="3245555"/>
            <a:ext cx="2944519" cy="353718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charset="0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charset="0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9pPr>
          </a:lstStyle>
          <a:p>
            <a:pPr eaLnBrk="1" hangingPunct="1">
              <a:buFont typeface="Times" charset="0"/>
              <a:buChar char="•"/>
              <a:defRPr/>
            </a:pPr>
            <a:r>
              <a:rPr lang="en-US" sz="2400" dirty="0" smtClean="0">
                <a:latin typeface="Helvetica"/>
                <a:ea typeface="ＭＳ Ｐゴシック" charset="0"/>
                <a:cs typeface="Helvetica"/>
              </a:rPr>
              <a:t>1-m resolution sidescan laid out on 1-m resolution bathymetry</a:t>
            </a:r>
          </a:p>
          <a:p>
            <a:pPr eaLnBrk="1" hangingPunct="1">
              <a:buFont typeface="Times" charset="0"/>
              <a:buChar char="•"/>
              <a:defRPr/>
            </a:pPr>
            <a:r>
              <a:rPr lang="en-US" sz="2400" dirty="0" smtClean="0">
                <a:latin typeface="Helvetica"/>
                <a:ea typeface="ＭＳ Ｐゴシック" charset="0"/>
                <a:cs typeface="Helvetica"/>
              </a:rPr>
              <a:t>Amplitude corrections made using 3D grazing angle corrections</a:t>
            </a:r>
          </a:p>
        </p:txBody>
      </p:sp>
    </p:spTree>
    <p:extLst>
      <p:ext uri="{BB962C8B-B14F-4D97-AF65-F5344CB8AC3E}">
        <p14:creationId xmlns:p14="http://schemas.microsoft.com/office/powerpoint/2010/main" val="38376732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841" name="Straight Arrow Connector 13"/>
          <p:cNvCxnSpPr>
            <a:cxnSpLocks noChangeShapeType="1"/>
          </p:cNvCxnSpPr>
          <p:nvPr/>
        </p:nvCxnSpPr>
        <p:spPr bwMode="auto">
          <a:xfrm>
            <a:off x="714375" y="1928812"/>
            <a:ext cx="482203" cy="642938"/>
          </a:xfrm>
          <a:prstGeom prst="straightConnector1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 type="arrow" w="med" len="med"/>
              </a14:hiddenLine>
            </a:ext>
          </a:extLst>
        </p:spPr>
      </p:cxnSp>
      <p:cxnSp>
        <p:nvCxnSpPr>
          <p:cNvPr id="35842" name="Straight Connector 18"/>
          <p:cNvCxnSpPr>
            <a:cxnSpLocks noChangeShapeType="1"/>
          </p:cNvCxnSpPr>
          <p:nvPr/>
        </p:nvCxnSpPr>
        <p:spPr bwMode="auto">
          <a:xfrm>
            <a:off x="5458272" y="5704955"/>
            <a:ext cx="578197" cy="579313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 type="triangle" w="lg" len="med"/>
              </a14:hiddenLine>
            </a:ext>
          </a:extLst>
        </p:spPr>
      </p:cxnSp>
      <p:sp>
        <p:nvSpPr>
          <p:cNvPr id="35843" name="TextBox 42"/>
          <p:cNvSpPr txBox="1">
            <a:spLocks noChangeArrowheads="1"/>
          </p:cNvSpPr>
          <p:nvPr/>
        </p:nvSpPr>
        <p:spPr bwMode="auto">
          <a:xfrm>
            <a:off x="5750719" y="3214688"/>
            <a:ext cx="375047" cy="324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91" tIns="32146" rIns="64291" bIns="32146">
            <a:spAutoFit/>
          </a:bodyPr>
          <a:lstStyle>
            <a:lvl1pPr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cs typeface="ＭＳ Ｐゴシック" charset="0"/>
                <a:sym typeface="Helvetica Light" charset="0"/>
              </a:defRPr>
            </a:lvl1pPr>
            <a:lvl2pPr marL="742950" indent="-28575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2pPr>
            <a:lvl3pPr marL="11430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3pPr>
            <a:lvl4pPr marL="16002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4pPr>
            <a:lvl5pPr marL="20574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5pPr>
            <a:lvl6pPr marL="25146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6pPr>
            <a:lvl7pPr marL="29718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7pPr>
            <a:lvl8pPr marL="34290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8pPr>
            <a:lvl9pPr marL="38862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9pPr>
          </a:lstStyle>
          <a:p>
            <a:pPr eaLnBrk="1"/>
            <a:r>
              <a:rPr lang="en-US" sz="1700"/>
              <a:t>’</a:t>
            </a:r>
          </a:p>
        </p:txBody>
      </p:sp>
      <p:cxnSp>
        <p:nvCxnSpPr>
          <p:cNvPr id="35844" name="Straight Arrow Connector 10"/>
          <p:cNvCxnSpPr>
            <a:cxnSpLocks noChangeShapeType="1"/>
          </p:cNvCxnSpPr>
          <p:nvPr/>
        </p:nvCxnSpPr>
        <p:spPr bwMode="auto">
          <a:xfrm flipH="1" flipV="1">
            <a:off x="821531" y="964406"/>
            <a:ext cx="267891" cy="53578"/>
          </a:xfrm>
          <a:prstGeom prst="straightConnector1">
            <a:avLst/>
          </a:prstGeom>
          <a:noFill/>
          <a:ln w="25400">
            <a:solidFill>
              <a:srgbClr val="FF0000"/>
            </a:solidFill>
            <a:miter lim="0"/>
            <a:headEnd/>
            <a:tailEnd type="arrow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5845" name="TextBox 11"/>
          <p:cNvSpPr txBox="1">
            <a:spLocks noChangeArrowheads="1"/>
          </p:cNvSpPr>
          <p:nvPr/>
        </p:nvSpPr>
        <p:spPr bwMode="auto">
          <a:xfrm>
            <a:off x="875110" y="857250"/>
            <a:ext cx="779115" cy="410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4291" tIns="32146" rIns="64291" bIns="32146">
            <a:spAutoFit/>
          </a:bodyPr>
          <a:lstStyle>
            <a:lvl1pPr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cs typeface="ＭＳ Ｐゴシック" charset="0"/>
                <a:sym typeface="Helvetica Light" charset="0"/>
              </a:defRPr>
            </a:lvl1pPr>
            <a:lvl2pPr marL="742950" indent="-28575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2pPr>
            <a:lvl3pPr marL="11430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3pPr>
            <a:lvl4pPr marL="16002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4pPr>
            <a:lvl5pPr marL="20574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5pPr>
            <a:lvl6pPr marL="25146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6pPr>
            <a:lvl7pPr marL="29718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7pPr>
            <a:lvl8pPr marL="34290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8pPr>
            <a:lvl9pPr marL="38862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9pPr>
          </a:lstStyle>
          <a:p>
            <a:pPr eaLnBrk="1"/>
            <a:r>
              <a:rPr lang="en-US" sz="1100"/>
              <a:t>Axial</a:t>
            </a:r>
          </a:p>
          <a:p>
            <a:pPr eaLnBrk="1"/>
            <a:r>
              <a:rPr lang="en-US" sz="1100"/>
              <a:t>Seamount</a:t>
            </a:r>
          </a:p>
        </p:txBody>
      </p:sp>
      <p:pic>
        <p:nvPicPr>
          <p:cNvPr id="35846" name="Picture 12" descr="AxialResurvey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610" y="0"/>
            <a:ext cx="852115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39235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7889" name="Straight Arrow Connector 13"/>
          <p:cNvCxnSpPr>
            <a:cxnSpLocks noChangeShapeType="1"/>
          </p:cNvCxnSpPr>
          <p:nvPr/>
        </p:nvCxnSpPr>
        <p:spPr bwMode="auto">
          <a:xfrm>
            <a:off x="714375" y="1928812"/>
            <a:ext cx="482203" cy="642938"/>
          </a:xfrm>
          <a:prstGeom prst="straightConnector1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 type="arrow" w="med" len="med"/>
              </a14:hiddenLine>
            </a:ext>
          </a:extLst>
        </p:spPr>
      </p:cxnSp>
      <p:cxnSp>
        <p:nvCxnSpPr>
          <p:cNvPr id="37890" name="Straight Connector 18"/>
          <p:cNvCxnSpPr>
            <a:cxnSpLocks noChangeShapeType="1"/>
          </p:cNvCxnSpPr>
          <p:nvPr/>
        </p:nvCxnSpPr>
        <p:spPr bwMode="auto">
          <a:xfrm>
            <a:off x="5458272" y="5704955"/>
            <a:ext cx="578197" cy="579313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 type="triangle" w="lg" len="med"/>
              </a14:hiddenLine>
            </a:ext>
          </a:extLst>
        </p:spPr>
      </p:cxnSp>
      <p:sp>
        <p:nvSpPr>
          <p:cNvPr id="37891" name="TextBox 42"/>
          <p:cNvSpPr txBox="1">
            <a:spLocks noChangeArrowheads="1"/>
          </p:cNvSpPr>
          <p:nvPr/>
        </p:nvSpPr>
        <p:spPr bwMode="auto">
          <a:xfrm>
            <a:off x="5750719" y="3214688"/>
            <a:ext cx="375047" cy="324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91" tIns="32146" rIns="64291" bIns="32146">
            <a:spAutoFit/>
          </a:bodyPr>
          <a:lstStyle>
            <a:lvl1pPr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cs typeface="ＭＳ Ｐゴシック" charset="0"/>
                <a:sym typeface="Helvetica Light" charset="0"/>
              </a:defRPr>
            </a:lvl1pPr>
            <a:lvl2pPr marL="742950" indent="-28575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2pPr>
            <a:lvl3pPr marL="11430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3pPr>
            <a:lvl4pPr marL="16002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4pPr>
            <a:lvl5pPr marL="20574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5pPr>
            <a:lvl6pPr marL="25146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6pPr>
            <a:lvl7pPr marL="29718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7pPr>
            <a:lvl8pPr marL="34290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8pPr>
            <a:lvl9pPr marL="38862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9pPr>
          </a:lstStyle>
          <a:p>
            <a:pPr eaLnBrk="1"/>
            <a:r>
              <a:rPr lang="en-US" sz="1700"/>
              <a:t>’</a:t>
            </a:r>
          </a:p>
        </p:txBody>
      </p:sp>
      <p:pic>
        <p:nvPicPr>
          <p:cNvPr id="37892" name="Picture 1" descr="AxialResurveyC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77008"/>
            <a:ext cx="9144000" cy="3299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52286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9937" name="Straight Arrow Connector 13"/>
          <p:cNvCxnSpPr>
            <a:cxnSpLocks noChangeShapeType="1"/>
          </p:cNvCxnSpPr>
          <p:nvPr/>
        </p:nvCxnSpPr>
        <p:spPr bwMode="auto">
          <a:xfrm>
            <a:off x="714375" y="1928812"/>
            <a:ext cx="482203" cy="642938"/>
          </a:xfrm>
          <a:prstGeom prst="straightConnector1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 type="arrow" w="med" len="med"/>
              </a14:hiddenLine>
            </a:ext>
          </a:extLst>
        </p:spPr>
      </p:cxnSp>
      <p:cxnSp>
        <p:nvCxnSpPr>
          <p:cNvPr id="39938" name="Straight Connector 18"/>
          <p:cNvCxnSpPr>
            <a:cxnSpLocks noChangeShapeType="1"/>
          </p:cNvCxnSpPr>
          <p:nvPr/>
        </p:nvCxnSpPr>
        <p:spPr bwMode="auto">
          <a:xfrm>
            <a:off x="5458272" y="5704955"/>
            <a:ext cx="578197" cy="579313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 type="triangle" w="lg" len="med"/>
              </a14:hiddenLine>
            </a:ext>
          </a:extLst>
        </p:spPr>
      </p:cxnSp>
      <p:sp>
        <p:nvSpPr>
          <p:cNvPr id="39939" name="TextBox 42"/>
          <p:cNvSpPr txBox="1">
            <a:spLocks noChangeArrowheads="1"/>
          </p:cNvSpPr>
          <p:nvPr/>
        </p:nvSpPr>
        <p:spPr bwMode="auto">
          <a:xfrm>
            <a:off x="5750719" y="3214688"/>
            <a:ext cx="375047" cy="324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91" tIns="32146" rIns="64291" bIns="32146">
            <a:spAutoFit/>
          </a:bodyPr>
          <a:lstStyle>
            <a:lvl1pPr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cs typeface="ＭＳ Ｐゴシック" charset="0"/>
                <a:sym typeface="Helvetica Light" charset="0"/>
              </a:defRPr>
            </a:lvl1pPr>
            <a:lvl2pPr marL="742950" indent="-28575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2pPr>
            <a:lvl3pPr marL="11430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3pPr>
            <a:lvl4pPr marL="16002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4pPr>
            <a:lvl5pPr marL="20574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5pPr>
            <a:lvl6pPr marL="25146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6pPr>
            <a:lvl7pPr marL="29718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7pPr>
            <a:lvl8pPr marL="34290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8pPr>
            <a:lvl9pPr marL="38862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9pPr>
          </a:lstStyle>
          <a:p>
            <a:pPr eaLnBrk="1"/>
            <a:r>
              <a:rPr lang="en-US" sz="1700"/>
              <a:t>’</a:t>
            </a:r>
          </a:p>
        </p:txBody>
      </p:sp>
      <p:cxnSp>
        <p:nvCxnSpPr>
          <p:cNvPr id="39940" name="Straight Arrow Connector 10"/>
          <p:cNvCxnSpPr>
            <a:cxnSpLocks noChangeShapeType="1"/>
          </p:cNvCxnSpPr>
          <p:nvPr/>
        </p:nvCxnSpPr>
        <p:spPr bwMode="auto">
          <a:xfrm flipH="1" flipV="1">
            <a:off x="821531" y="964406"/>
            <a:ext cx="267891" cy="53578"/>
          </a:xfrm>
          <a:prstGeom prst="straightConnector1">
            <a:avLst/>
          </a:prstGeom>
          <a:noFill/>
          <a:ln w="25400">
            <a:solidFill>
              <a:srgbClr val="FF0000"/>
            </a:solidFill>
            <a:miter lim="0"/>
            <a:headEnd/>
            <a:tailEnd type="arrow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9941" name="TextBox 11"/>
          <p:cNvSpPr txBox="1">
            <a:spLocks noChangeArrowheads="1"/>
          </p:cNvSpPr>
          <p:nvPr/>
        </p:nvSpPr>
        <p:spPr bwMode="auto">
          <a:xfrm>
            <a:off x="875110" y="857250"/>
            <a:ext cx="779115" cy="410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4291" tIns="32146" rIns="64291" bIns="32146">
            <a:spAutoFit/>
          </a:bodyPr>
          <a:lstStyle>
            <a:lvl1pPr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cs typeface="ＭＳ Ｐゴシック" charset="0"/>
                <a:sym typeface="Helvetica Light" charset="0"/>
              </a:defRPr>
            </a:lvl1pPr>
            <a:lvl2pPr marL="742950" indent="-28575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2pPr>
            <a:lvl3pPr marL="11430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3pPr>
            <a:lvl4pPr marL="16002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4pPr>
            <a:lvl5pPr marL="20574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5pPr>
            <a:lvl6pPr marL="25146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6pPr>
            <a:lvl7pPr marL="29718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7pPr>
            <a:lvl8pPr marL="34290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8pPr>
            <a:lvl9pPr marL="38862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sym typeface="Helvetica Light" charset="0"/>
              </a:defRPr>
            </a:lvl9pPr>
          </a:lstStyle>
          <a:p>
            <a:pPr eaLnBrk="1"/>
            <a:r>
              <a:rPr lang="en-US" sz="1100"/>
              <a:t>Axial</a:t>
            </a:r>
          </a:p>
          <a:p>
            <a:pPr eaLnBrk="1"/>
            <a:r>
              <a:rPr lang="en-US" sz="1100"/>
              <a:t>Seamount</a:t>
            </a:r>
          </a:p>
        </p:txBody>
      </p:sp>
      <p:pic>
        <p:nvPicPr>
          <p:cNvPr id="39942" name="Picture 14" descr="AxialResurveyB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7954"/>
            <a:ext cx="9144000" cy="5315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89053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1" y="1"/>
            <a:ext cx="4055807" cy="1089741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>
                <a:latin typeface="Helvetica"/>
                <a:cs typeface="Helvetica"/>
              </a:rPr>
              <a:t>Ocean Imaging Project</a:t>
            </a:r>
            <a:endParaRPr lang="en-US" sz="3600" dirty="0">
              <a:solidFill>
                <a:schemeClr val="tx1"/>
              </a:solidFill>
              <a:latin typeface="Helvetica"/>
              <a:ea typeface="ＭＳ Ｐゴシック" charset="0"/>
              <a:cs typeface="Helvetica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1202353"/>
            <a:ext cx="4268839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chemeClr val="bg2"/>
                </a:solidFill>
                <a:latin typeface="Helvetica"/>
                <a:cs typeface="Helvetica"/>
              </a:rPr>
              <a:t>Low (2-3 meter) altitude surveys</a:t>
            </a:r>
          </a:p>
          <a:p>
            <a:pPr marL="342900" indent="-342900">
              <a:buFont typeface="Arial"/>
              <a:buChar char="•"/>
            </a:pPr>
            <a:r>
              <a:rPr lang="en-US" dirty="0" smtClean="0">
                <a:solidFill>
                  <a:schemeClr val="bg2"/>
                </a:solidFill>
                <a:latin typeface="Helvetica"/>
                <a:cs typeface="Helvetica"/>
              </a:rPr>
              <a:t>Topography</a:t>
            </a:r>
          </a:p>
          <a:p>
            <a:pPr marL="800100" lvl="1" indent="-342900">
              <a:buFont typeface="Arial"/>
              <a:buChar char="•"/>
            </a:pPr>
            <a:r>
              <a:rPr lang="en-US" dirty="0" smtClean="0">
                <a:solidFill>
                  <a:schemeClr val="bg2"/>
                </a:solidFill>
                <a:latin typeface="Helvetica"/>
                <a:cs typeface="Helvetica"/>
              </a:rPr>
              <a:t>Multibeam sonar: 5-cm lateral-resolution </a:t>
            </a:r>
          </a:p>
          <a:p>
            <a:pPr marL="800100" lvl="1" indent="-342900">
              <a:buFont typeface="Arial"/>
              <a:buChar char="•"/>
            </a:pPr>
            <a:r>
              <a:rPr lang="en-US" dirty="0" err="1" smtClean="0">
                <a:solidFill>
                  <a:schemeClr val="bg2"/>
                </a:solidFill>
                <a:latin typeface="Helvetica"/>
                <a:cs typeface="Helvetica"/>
              </a:rPr>
              <a:t>Lidar</a:t>
            </a:r>
            <a:r>
              <a:rPr lang="en-US" dirty="0" smtClean="0">
                <a:solidFill>
                  <a:schemeClr val="bg2"/>
                </a:solidFill>
                <a:latin typeface="Helvetica"/>
                <a:cs typeface="Helvetica"/>
              </a:rPr>
              <a:t>: 1-cm lateral-resolution</a:t>
            </a:r>
          </a:p>
          <a:p>
            <a:pPr marL="342900" indent="-342900">
              <a:buFont typeface="Arial"/>
              <a:buChar char="•"/>
            </a:pPr>
            <a:r>
              <a:rPr lang="en-US" dirty="0" smtClean="0">
                <a:solidFill>
                  <a:schemeClr val="bg2"/>
                </a:solidFill>
                <a:latin typeface="Helvetica"/>
                <a:cs typeface="Helvetica"/>
              </a:rPr>
              <a:t>Photographic Imagery</a:t>
            </a:r>
          </a:p>
          <a:p>
            <a:pPr marL="800100" lvl="1" indent="-342900">
              <a:buFont typeface="Arial"/>
              <a:buChar char="•"/>
            </a:pPr>
            <a:r>
              <a:rPr lang="en-US" dirty="0" smtClean="0">
                <a:solidFill>
                  <a:schemeClr val="bg2"/>
                </a:solidFill>
                <a:latin typeface="Helvetica"/>
                <a:cs typeface="Helvetica"/>
              </a:rPr>
              <a:t>2-mm resolution</a:t>
            </a:r>
          </a:p>
          <a:p>
            <a:pPr marL="342900" indent="-342900">
              <a:buFont typeface="Arial"/>
              <a:buChar char="•"/>
            </a:pPr>
            <a:r>
              <a:rPr lang="en-US" dirty="0" smtClean="0">
                <a:solidFill>
                  <a:schemeClr val="bg2"/>
                </a:solidFill>
                <a:latin typeface="Helvetica"/>
                <a:cs typeface="Helvetica"/>
              </a:rPr>
              <a:t>Operated on ROV Doc Ricketts or ROV </a:t>
            </a:r>
            <a:r>
              <a:rPr lang="en-US" dirty="0" err="1" smtClean="0">
                <a:solidFill>
                  <a:schemeClr val="bg2"/>
                </a:solidFill>
                <a:latin typeface="Helvetica"/>
                <a:cs typeface="Helvetica"/>
              </a:rPr>
              <a:t>Ventana</a:t>
            </a:r>
            <a:endParaRPr lang="en-US" dirty="0" smtClean="0">
              <a:solidFill>
                <a:schemeClr val="bg2"/>
              </a:solidFill>
              <a:latin typeface="Helvetica"/>
              <a:cs typeface="Helvetica"/>
            </a:endParaRPr>
          </a:p>
          <a:p>
            <a:pPr marL="342900" indent="-342900">
              <a:buFont typeface="Arial"/>
              <a:buChar char="•"/>
            </a:pPr>
            <a:r>
              <a:rPr lang="en-US" dirty="0" smtClean="0">
                <a:solidFill>
                  <a:schemeClr val="bg2"/>
                </a:solidFill>
                <a:latin typeface="Helvetica"/>
                <a:cs typeface="Helvetica"/>
              </a:rPr>
              <a:t>Intended for operation from a hover-capable AUV</a:t>
            </a:r>
          </a:p>
        </p:txBody>
      </p:sp>
      <p:pic>
        <p:nvPicPr>
          <p:cNvPr id="9" name="Picture 8" descr="DSC_0535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5226" y="3615888"/>
            <a:ext cx="4858775" cy="3242113"/>
          </a:xfrm>
          <a:prstGeom prst="rect">
            <a:avLst/>
          </a:prstGeom>
        </p:spPr>
      </p:pic>
      <p:pic>
        <p:nvPicPr>
          <p:cNvPr id="10" name="Picture 9" descr="DSC_0527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7032" y="-1"/>
            <a:ext cx="4866967" cy="324464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242710" y="3252838"/>
            <a:ext cx="901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err="1" smtClean="0">
                <a:solidFill>
                  <a:srgbClr val="000000"/>
                </a:solidFill>
              </a:rPr>
              <a:t>Lidar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52453" y="3249563"/>
            <a:ext cx="1827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Multibeam Sonar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14064" y="3238089"/>
            <a:ext cx="10323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Cameras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054645" y="3257756"/>
            <a:ext cx="5653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INS</a:t>
            </a:r>
            <a:endParaRPr lang="en-US" sz="1800" dirty="0">
              <a:solidFill>
                <a:srgbClr val="000000"/>
              </a:solidFill>
            </a:endParaRPr>
          </a:p>
        </p:txBody>
      </p:sp>
      <p:cxnSp>
        <p:nvCxnSpPr>
          <p:cNvPr id="15" name="Straight Arrow Connector 14"/>
          <p:cNvCxnSpPr/>
          <p:nvPr/>
        </p:nvCxnSpPr>
        <p:spPr bwMode="auto">
          <a:xfrm>
            <a:off x="4727677" y="3547806"/>
            <a:ext cx="1515807" cy="2310581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 flipH="1">
            <a:off x="5899356" y="3547806"/>
            <a:ext cx="565354" cy="123722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6726903" y="3547806"/>
            <a:ext cx="811162" cy="182716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stCxn id="14" idx="2"/>
          </p:cNvCxnSpPr>
          <p:nvPr/>
        </p:nvCxnSpPr>
        <p:spPr bwMode="auto">
          <a:xfrm flipH="1">
            <a:off x="7259485" y="3627088"/>
            <a:ext cx="77838" cy="72368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 flipH="1">
            <a:off x="7923161" y="3565831"/>
            <a:ext cx="730866" cy="604685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" name="Straight Arrow Connector 19"/>
          <p:cNvCxnSpPr/>
          <p:nvPr/>
        </p:nvCxnSpPr>
        <p:spPr bwMode="auto">
          <a:xfrm flipH="1" flipV="1">
            <a:off x="6825226" y="1433871"/>
            <a:ext cx="1746866" cy="186157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/>
          <p:nvPr/>
        </p:nvCxnSpPr>
        <p:spPr bwMode="auto">
          <a:xfrm flipH="1" flipV="1">
            <a:off x="6423745" y="1696068"/>
            <a:ext cx="860320" cy="1581351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7529872" y="3251202"/>
            <a:ext cx="796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Strobe</a:t>
            </a:r>
            <a:endParaRPr lang="en-US" sz="1800" dirty="0">
              <a:solidFill>
                <a:srgbClr val="000000"/>
              </a:solidFill>
            </a:endParaRPr>
          </a:p>
        </p:txBody>
      </p:sp>
      <p:cxnSp>
        <p:nvCxnSpPr>
          <p:cNvPr id="33" name="Straight Arrow Connector 32"/>
          <p:cNvCxnSpPr/>
          <p:nvPr/>
        </p:nvCxnSpPr>
        <p:spPr bwMode="auto">
          <a:xfrm flipH="1" flipV="1">
            <a:off x="6920272" y="2176208"/>
            <a:ext cx="879986" cy="1109405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0218007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>
          <a:xfrm>
            <a:off x="4911725" y="0"/>
            <a:ext cx="4232275" cy="538826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>
                <a:latin typeface="Helvetica"/>
                <a:ea typeface="ＭＳ Ｐゴシック" charset="0"/>
                <a:cs typeface="Helvetica"/>
              </a:rPr>
              <a:t>MBARI Mapping AUV</a:t>
            </a:r>
            <a:endParaRPr lang="en-US" dirty="0">
              <a:latin typeface="Helvetica"/>
              <a:ea typeface="ＭＳ Ｐゴシック" charset="0"/>
              <a:cs typeface="Helvetica"/>
            </a:endParaRPr>
          </a:p>
        </p:txBody>
      </p:sp>
      <p:pic>
        <p:nvPicPr>
          <p:cNvPr id="30722" name="Picture 6" descr="ZsstestloPro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0" y="2755900"/>
            <a:ext cx="2571750" cy="410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Line 12"/>
          <p:cNvSpPr>
            <a:spLocks noChangeShapeType="1"/>
          </p:cNvSpPr>
          <p:nvPr/>
        </p:nvSpPr>
        <p:spPr bwMode="auto">
          <a:xfrm>
            <a:off x="7023670" y="2472825"/>
            <a:ext cx="561405" cy="61645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0724" name="Picture 16" descr="Fig2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954588" cy="41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18" descr="20070313LuciaSBP_0005_01_sectionplo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14800"/>
            <a:ext cx="6567488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6" name="Line 17"/>
          <p:cNvSpPr>
            <a:spLocks noChangeShapeType="1"/>
          </p:cNvSpPr>
          <p:nvPr/>
        </p:nvSpPr>
        <p:spPr bwMode="auto">
          <a:xfrm flipH="1">
            <a:off x="4313238" y="1770427"/>
            <a:ext cx="738031" cy="3115898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7" name="Line 11"/>
          <p:cNvSpPr>
            <a:spLocks noChangeShapeType="1"/>
          </p:cNvSpPr>
          <p:nvPr/>
        </p:nvSpPr>
        <p:spPr bwMode="auto">
          <a:xfrm flipH="1">
            <a:off x="3476624" y="981432"/>
            <a:ext cx="1497673" cy="636231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65700" y="760413"/>
            <a:ext cx="4178300" cy="1960562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400" dirty="0" smtClean="0">
                <a:latin typeface="Helvetica"/>
                <a:ea typeface="ＭＳ Ｐゴシック" charset="0"/>
                <a:cs typeface="Helvetica"/>
              </a:rPr>
              <a:t>200 kHz or 400 kHz </a:t>
            </a:r>
            <a:r>
              <a:rPr lang="en-US" sz="2400" dirty="0" err="1" smtClean="0">
                <a:latin typeface="Helvetica"/>
                <a:ea typeface="ＭＳ Ｐゴシック" charset="0"/>
                <a:cs typeface="Helvetica"/>
              </a:rPr>
              <a:t>Reson</a:t>
            </a:r>
            <a:r>
              <a:rPr lang="en-US" sz="2400" dirty="0" smtClean="0">
                <a:latin typeface="Helvetica"/>
                <a:ea typeface="ＭＳ Ｐゴシック" charset="0"/>
                <a:cs typeface="Helvetica"/>
              </a:rPr>
              <a:t> 7125 </a:t>
            </a:r>
            <a:r>
              <a:rPr lang="en-US" sz="2400" dirty="0" err="1" smtClean="0">
                <a:latin typeface="Helvetica"/>
                <a:ea typeface="ＭＳ Ｐゴシック" charset="0"/>
                <a:cs typeface="Helvetica"/>
              </a:rPr>
              <a:t>Multibeam</a:t>
            </a:r>
            <a:r>
              <a:rPr lang="en-US" sz="2400" dirty="0" smtClean="0">
                <a:latin typeface="Helvetica"/>
                <a:ea typeface="ＭＳ Ｐゴシック" charset="0"/>
                <a:cs typeface="Helvetica"/>
              </a:rPr>
              <a:t> Sonar </a:t>
            </a:r>
            <a:endParaRPr lang="en-US" sz="2400" dirty="0">
              <a:latin typeface="Helvetica"/>
              <a:ea typeface="ＭＳ Ｐゴシック" charset="0"/>
              <a:cs typeface="Helvetica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 dirty="0" smtClean="0">
                <a:latin typeface="Helvetica"/>
                <a:ea typeface="ＭＳ Ｐゴシック" charset="0"/>
                <a:cs typeface="Helvetica"/>
              </a:rPr>
              <a:t>1-6 or 2-16 kHz </a:t>
            </a:r>
            <a:r>
              <a:rPr lang="en-US" sz="2400" dirty="0" err="1" smtClean="0">
                <a:latin typeface="Helvetica"/>
                <a:ea typeface="ＭＳ Ｐゴシック" charset="0"/>
                <a:cs typeface="Helvetica"/>
              </a:rPr>
              <a:t>Edgetech</a:t>
            </a:r>
            <a:r>
              <a:rPr lang="en-US" sz="2400" dirty="0" smtClean="0">
                <a:latin typeface="Helvetica"/>
                <a:ea typeface="ＭＳ Ｐゴシック" charset="0"/>
                <a:cs typeface="Helvetica"/>
              </a:rPr>
              <a:t> Chirp </a:t>
            </a:r>
            <a:r>
              <a:rPr lang="en-US" sz="2400" dirty="0" err="1" smtClean="0">
                <a:latin typeface="Helvetica"/>
                <a:ea typeface="ＭＳ Ｐゴシック" charset="0"/>
                <a:cs typeface="Helvetica"/>
              </a:rPr>
              <a:t>Subbottom</a:t>
            </a:r>
            <a:r>
              <a:rPr lang="en-US" sz="2400" dirty="0" smtClean="0">
                <a:latin typeface="Helvetica"/>
                <a:ea typeface="ＭＳ Ｐゴシック" charset="0"/>
                <a:cs typeface="Helvetica"/>
              </a:rPr>
              <a:t> </a:t>
            </a:r>
            <a:r>
              <a:rPr lang="en-US" sz="2400" dirty="0">
                <a:latin typeface="Helvetica"/>
                <a:ea typeface="ＭＳ Ｐゴシック" charset="0"/>
                <a:cs typeface="Helvetica"/>
              </a:rPr>
              <a:t>Profiler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 dirty="0" smtClean="0">
                <a:latin typeface="Helvetica"/>
                <a:ea typeface="ＭＳ Ｐゴシック" charset="0"/>
                <a:cs typeface="Helvetica"/>
              </a:rPr>
              <a:t>110/410 kHz </a:t>
            </a:r>
            <a:r>
              <a:rPr lang="en-US" sz="2400" dirty="0" err="1" smtClean="0">
                <a:latin typeface="Helvetica"/>
                <a:ea typeface="ＭＳ Ｐゴシック" charset="0"/>
                <a:cs typeface="Helvetica"/>
              </a:rPr>
              <a:t>Edgetech</a:t>
            </a:r>
            <a:r>
              <a:rPr lang="en-US" sz="2400" dirty="0" smtClean="0">
                <a:latin typeface="Helvetica"/>
                <a:ea typeface="ＭＳ Ｐゴシック" charset="0"/>
                <a:cs typeface="Helvetica"/>
              </a:rPr>
              <a:t>  Chirp </a:t>
            </a:r>
            <a:r>
              <a:rPr lang="en-US" sz="2400" dirty="0" err="1" smtClean="0">
                <a:latin typeface="Helvetica"/>
                <a:ea typeface="ＭＳ Ｐゴシック" charset="0"/>
                <a:cs typeface="Helvetica"/>
              </a:rPr>
              <a:t>Sidescan</a:t>
            </a:r>
            <a:endParaRPr lang="en-US" sz="2400" dirty="0">
              <a:latin typeface="Helvetica"/>
              <a:ea typeface="ＭＳ Ｐゴシック" charset="0"/>
              <a:cs typeface="Helvetica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1" y="1"/>
            <a:ext cx="9144001" cy="573851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>
                <a:latin typeface="Helvetica"/>
                <a:ea typeface="ＭＳ Ｐゴシック" charset="0"/>
                <a:cs typeface="Helvetica"/>
              </a:rPr>
              <a:t>MBARI Low Altitude Survey Tests</a:t>
            </a:r>
            <a:endParaRPr lang="en-US" sz="3200" dirty="0">
              <a:solidFill>
                <a:schemeClr val="tx1"/>
              </a:solidFill>
              <a:latin typeface="Helvetica"/>
              <a:ea typeface="ＭＳ Ｐゴシック" charset="0"/>
              <a:cs typeface="Helvetica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672730"/>
            <a:ext cx="269992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000" dirty="0" smtClean="0">
                <a:solidFill>
                  <a:srgbClr val="000000"/>
                </a:solidFill>
                <a:latin typeface="Helvetica"/>
                <a:cs typeface="Helvetica"/>
              </a:rPr>
              <a:t>Repeated surveys at three sites in Monterey Canyon around 2850 m depth starting in 2012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5720" y="676121"/>
            <a:ext cx="6418280" cy="6190074"/>
          </a:xfrm>
          <a:prstGeom prst="rect">
            <a:avLst/>
          </a:prstGeom>
        </p:spPr>
      </p:pic>
      <p:pic>
        <p:nvPicPr>
          <p:cNvPr id="6" name="Picture 5" descr="DSC_052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52" y="3138129"/>
            <a:ext cx="2326967" cy="3490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4929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1" y="1"/>
            <a:ext cx="9144001" cy="573851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>
                <a:latin typeface="Helvetica"/>
                <a:ea typeface="ＭＳ Ｐゴシック" charset="0"/>
                <a:cs typeface="Helvetica"/>
              </a:rPr>
              <a:t>MBARI Low Altitude Survey Tests</a:t>
            </a:r>
            <a:endParaRPr lang="en-US" sz="3200" dirty="0">
              <a:solidFill>
                <a:schemeClr val="tx1"/>
              </a:solidFill>
              <a:latin typeface="Helvetica"/>
              <a:ea typeface="ＭＳ Ｐゴシック" charset="0"/>
              <a:cs typeface="Helvetica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569249"/>
            <a:ext cx="2699926" cy="5632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  <a:latin typeface="Helvetica"/>
                <a:cs typeface="Helvetica"/>
              </a:rPr>
              <a:t>80-m by 80-m surveys at 2-3 m altitude from ROV Ricketts</a:t>
            </a:r>
          </a:p>
          <a:p>
            <a:pPr marL="342900" indent="-342900"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  <a:latin typeface="Helvetica"/>
                <a:cs typeface="Helvetica"/>
              </a:rPr>
              <a:t>5-cm lateral-resolution multibeam bathymetry</a:t>
            </a:r>
          </a:p>
          <a:p>
            <a:pPr marL="342900" indent="-342900"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  <a:latin typeface="Helvetica"/>
                <a:cs typeface="Helvetica"/>
              </a:rPr>
              <a:t>1-cm lateral-resolution LIDAR bathymetry</a:t>
            </a:r>
          </a:p>
          <a:p>
            <a:pPr marL="342900" indent="-342900"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  <a:latin typeface="Helvetica"/>
                <a:cs typeface="Helvetica"/>
              </a:rPr>
              <a:t>2.5-mm resolution </a:t>
            </a:r>
            <a:r>
              <a:rPr lang="en-US" dirty="0" err="1" smtClean="0">
                <a:solidFill>
                  <a:srgbClr val="000000"/>
                </a:solidFill>
                <a:latin typeface="Helvetica"/>
                <a:cs typeface="Helvetica"/>
              </a:rPr>
              <a:t>photomosaics</a:t>
            </a:r>
            <a:endParaRPr lang="en-US" dirty="0" smtClean="0">
              <a:solidFill>
                <a:srgbClr val="000000"/>
              </a:solidFill>
              <a:latin typeface="Helvetica"/>
              <a:cs typeface="Helvetica"/>
            </a:endParaRPr>
          </a:p>
        </p:txBody>
      </p:sp>
      <p:pic>
        <p:nvPicPr>
          <p:cNvPr id="3" name="Picture 2" descr="OceanImagingLocatio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5260" y="571292"/>
            <a:ext cx="6528740" cy="6286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9874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 descr="20130628_Site2_Pmos_leftV3_cutout8.t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0827" y="0"/>
            <a:ext cx="2811495" cy="1678641"/>
          </a:xfrm>
          <a:prstGeom prst="rect">
            <a:avLst/>
          </a:prstGeom>
        </p:spPr>
      </p:pic>
      <p:pic>
        <p:nvPicPr>
          <p:cNvPr id="38" name="Picture 37" descr="20130628_Site2_Pmos_leftV3_cutout9.t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4090" y="0"/>
            <a:ext cx="2799910" cy="1671725"/>
          </a:xfrm>
          <a:prstGeom prst="rect">
            <a:avLst/>
          </a:prstGeom>
        </p:spPr>
      </p:pic>
      <p:pic>
        <p:nvPicPr>
          <p:cNvPr id="6" name="Picture 5" descr="20130628_Site2_Pmos_leftV3sm.t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487" y="1712451"/>
            <a:ext cx="4463513" cy="4670323"/>
          </a:xfrm>
          <a:prstGeom prst="rect">
            <a:avLst/>
          </a:prstGeom>
        </p:spPr>
      </p:pic>
      <p:sp>
        <p:nvSpPr>
          <p:cNvPr id="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3465872" cy="163871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 smtClean="0">
                <a:latin typeface="Helvetica"/>
                <a:cs typeface="Helvetica"/>
              </a:rPr>
              <a:t>Ocean Imaging Site 2: </a:t>
            </a:r>
            <a:br>
              <a:rPr lang="en-US" sz="2400" dirty="0" smtClean="0">
                <a:latin typeface="Helvetica"/>
                <a:cs typeface="Helvetica"/>
              </a:rPr>
            </a:br>
            <a:r>
              <a:rPr lang="en-US" sz="2400" dirty="0" err="1" smtClean="0">
                <a:latin typeface="Helvetica"/>
                <a:cs typeface="Helvetica"/>
              </a:rPr>
              <a:t>Bedforms</a:t>
            </a:r>
            <a:r>
              <a:rPr lang="en-US" sz="2400" dirty="0" smtClean="0">
                <a:latin typeface="Helvetica"/>
                <a:cs typeface="Helvetica"/>
              </a:rPr>
              <a:t/>
            </a:r>
            <a:br>
              <a:rPr lang="en-US" sz="2400" dirty="0" smtClean="0">
                <a:latin typeface="Helvetica"/>
                <a:cs typeface="Helvetica"/>
              </a:rPr>
            </a:br>
            <a:r>
              <a:rPr lang="en-US" sz="1800" dirty="0" smtClean="0">
                <a:latin typeface="Helvetica"/>
                <a:cs typeface="Helvetica"/>
              </a:rPr>
              <a:t>5-cm resolution multibeam bathymetry</a:t>
            </a:r>
            <a:br>
              <a:rPr lang="en-US" sz="1800" dirty="0" smtClean="0">
                <a:latin typeface="Helvetica"/>
                <a:cs typeface="Helvetica"/>
              </a:rPr>
            </a:br>
            <a:r>
              <a:rPr lang="en-US" sz="1800" dirty="0" smtClean="0">
                <a:latin typeface="Helvetica"/>
                <a:cs typeface="Helvetica"/>
              </a:rPr>
              <a:t>2-mm resolution photography</a:t>
            </a:r>
            <a:endParaRPr lang="en-US" sz="1800" dirty="0">
              <a:solidFill>
                <a:schemeClr val="tx1"/>
              </a:solidFill>
              <a:latin typeface="Helvetica"/>
              <a:ea typeface="ＭＳ Ｐゴシック" charset="0"/>
              <a:cs typeface="Helvetica"/>
            </a:endParaRPr>
          </a:p>
        </p:txBody>
      </p:sp>
      <p:pic>
        <p:nvPicPr>
          <p:cNvPr id="4" name="Picture 3" descr="ZTopoSlopeNav2.ai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7349"/>
            <a:ext cx="4391742" cy="5180651"/>
          </a:xfrm>
          <a:prstGeom prst="rect">
            <a:avLst/>
          </a:prstGeom>
        </p:spPr>
      </p:pic>
      <p:cxnSp>
        <p:nvCxnSpPr>
          <p:cNvPr id="17" name="Straight Connector 16"/>
          <p:cNvCxnSpPr/>
          <p:nvPr/>
        </p:nvCxnSpPr>
        <p:spPr bwMode="auto">
          <a:xfrm flipV="1">
            <a:off x="6035091" y="6031656"/>
            <a:ext cx="2351187" cy="1"/>
          </a:xfrm>
          <a:prstGeom prst="line">
            <a:avLst/>
          </a:prstGeom>
          <a:ln>
            <a:solidFill>
              <a:srgbClr val="FF011A"/>
            </a:solidFill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967534" y="6104011"/>
            <a:ext cx="23457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Helvetica"/>
                <a:cs typeface="Helvetica"/>
              </a:rPr>
              <a:t>5</a:t>
            </a:r>
            <a:r>
              <a:rPr lang="en-US" sz="1200" dirty="0" smtClean="0">
                <a:latin typeface="Helvetica"/>
                <a:cs typeface="Helvetica"/>
              </a:rPr>
              <a:t>0 meters</a:t>
            </a:r>
            <a:endParaRPr lang="en-US" sz="1200" dirty="0">
              <a:latin typeface="Helvetica"/>
              <a:cs typeface="Helvetic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140445" y="5692861"/>
            <a:ext cx="22726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Helvetica"/>
                <a:cs typeface="Helvetica"/>
              </a:rPr>
              <a:t>5</a:t>
            </a:r>
            <a:r>
              <a:rPr lang="en-US" sz="1200" dirty="0" smtClean="0">
                <a:latin typeface="Helvetica"/>
                <a:cs typeface="Helvetica"/>
              </a:rPr>
              <a:t>0 meters</a:t>
            </a:r>
            <a:endParaRPr lang="en-US" sz="1200" dirty="0">
              <a:latin typeface="Helvetica"/>
              <a:cs typeface="Helvetica"/>
            </a:endParaRPr>
          </a:p>
        </p:txBody>
      </p:sp>
      <p:cxnSp>
        <p:nvCxnSpPr>
          <p:cNvPr id="20" name="Straight Connector 19"/>
          <p:cNvCxnSpPr/>
          <p:nvPr/>
        </p:nvCxnSpPr>
        <p:spPr bwMode="auto">
          <a:xfrm flipV="1">
            <a:off x="1117936" y="5696782"/>
            <a:ext cx="2399590" cy="1107"/>
          </a:xfrm>
          <a:prstGeom prst="line">
            <a:avLst/>
          </a:prstGeom>
          <a:ln>
            <a:solidFill>
              <a:srgbClr val="FF011A"/>
            </a:solidFill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 bwMode="auto">
          <a:xfrm flipH="1">
            <a:off x="6505677" y="1499419"/>
            <a:ext cx="1319163" cy="356419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11A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" name="Straight Arrow Connector 10"/>
          <p:cNvCxnSpPr/>
          <p:nvPr/>
        </p:nvCxnSpPr>
        <p:spPr bwMode="auto">
          <a:xfrm>
            <a:off x="5066778" y="1472984"/>
            <a:ext cx="1086577" cy="96869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11A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1" name="TextBox 20"/>
          <p:cNvSpPr txBox="1"/>
          <p:nvPr/>
        </p:nvSpPr>
        <p:spPr>
          <a:xfrm>
            <a:off x="3487801" y="1380351"/>
            <a:ext cx="13297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Helvetica"/>
                <a:cs typeface="Helvetica"/>
              </a:rPr>
              <a:t>50 cm</a:t>
            </a:r>
            <a:endParaRPr lang="en-US" sz="1200" dirty="0">
              <a:latin typeface="Helvetica"/>
              <a:cs typeface="Helvetica"/>
            </a:endParaRPr>
          </a:p>
        </p:txBody>
      </p:sp>
      <p:cxnSp>
        <p:nvCxnSpPr>
          <p:cNvPr id="22" name="Straight Connector 21"/>
          <p:cNvCxnSpPr/>
          <p:nvPr/>
        </p:nvCxnSpPr>
        <p:spPr bwMode="auto">
          <a:xfrm>
            <a:off x="3668964" y="1398813"/>
            <a:ext cx="925286" cy="9072"/>
          </a:xfrm>
          <a:prstGeom prst="line">
            <a:avLst/>
          </a:prstGeom>
          <a:ln>
            <a:solidFill>
              <a:srgbClr val="FF011A"/>
            </a:solidFill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6362019" y="1394726"/>
            <a:ext cx="13297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Helvetica"/>
                <a:cs typeface="Helvetica"/>
              </a:rPr>
              <a:t>50 cm</a:t>
            </a:r>
            <a:endParaRPr lang="en-US" sz="1200" dirty="0">
              <a:latin typeface="Helvetica"/>
              <a:cs typeface="Helvetica"/>
            </a:endParaRPr>
          </a:p>
        </p:txBody>
      </p:sp>
      <p:cxnSp>
        <p:nvCxnSpPr>
          <p:cNvPr id="24" name="Straight Connector 23"/>
          <p:cNvCxnSpPr/>
          <p:nvPr/>
        </p:nvCxnSpPr>
        <p:spPr bwMode="auto">
          <a:xfrm>
            <a:off x="6543982" y="1425463"/>
            <a:ext cx="916961" cy="10405"/>
          </a:xfrm>
          <a:prstGeom prst="line">
            <a:avLst/>
          </a:prstGeom>
          <a:ln>
            <a:solidFill>
              <a:srgbClr val="FF011A"/>
            </a:solidFill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27506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34681" y="65852"/>
            <a:ext cx="8379367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Helvetica"/>
                <a:cs typeface="Helvetica"/>
              </a:rPr>
              <a:t>ROV </a:t>
            </a:r>
            <a:r>
              <a:rPr lang="en-US" i="1" dirty="0" err="1" smtClean="0">
                <a:latin typeface="Helvetica"/>
                <a:cs typeface="Helvetica"/>
              </a:rPr>
              <a:t>Ventana</a:t>
            </a:r>
            <a:r>
              <a:rPr lang="en-US" dirty="0" smtClean="0">
                <a:latin typeface="Helvetica"/>
                <a:cs typeface="Helvetica"/>
              </a:rPr>
              <a:t> Stereo Camera and </a:t>
            </a:r>
            <a:r>
              <a:rPr lang="en-US" dirty="0" err="1" smtClean="0">
                <a:latin typeface="Helvetica"/>
                <a:cs typeface="Helvetica"/>
              </a:rPr>
              <a:t>Multibeam</a:t>
            </a:r>
            <a:r>
              <a:rPr lang="en-US" dirty="0" smtClean="0">
                <a:latin typeface="Helvetica"/>
                <a:cs typeface="Helvetica"/>
              </a:rPr>
              <a:t> Sonar Survey:</a:t>
            </a:r>
          </a:p>
          <a:p>
            <a:pPr algn="ctr"/>
            <a:r>
              <a:rPr lang="en-US" dirty="0" smtClean="0">
                <a:latin typeface="Helvetica"/>
                <a:cs typeface="Helvetica"/>
              </a:rPr>
              <a:t>Ashes Hydrothermal Vent Field, Axial Seamount</a:t>
            </a:r>
          </a:p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674518" y="950148"/>
            <a:ext cx="19415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Helvetica"/>
                <a:cs typeface="Helvetica"/>
              </a:rPr>
              <a:t>5 mm Photomosaic</a:t>
            </a:r>
            <a:endParaRPr lang="en-US" sz="1600" dirty="0">
              <a:latin typeface="Helvetica"/>
              <a:cs typeface="Helvetic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37955" y="980252"/>
            <a:ext cx="21996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Helvetica"/>
                <a:cs typeface="Helvetica"/>
              </a:rPr>
              <a:t>5 cm Topography Grid</a:t>
            </a:r>
            <a:endParaRPr lang="en-US" sz="1600" dirty="0">
              <a:latin typeface="Helvetica"/>
              <a:cs typeface="Helvetica"/>
            </a:endParaRPr>
          </a:p>
        </p:txBody>
      </p:sp>
      <p:pic>
        <p:nvPicPr>
          <p:cNvPr id="17" name="Picture 16" descr="AshesTopo5cm_photomosaic_v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269999"/>
            <a:ext cx="4734821" cy="3746919"/>
          </a:xfrm>
          <a:prstGeom prst="rect">
            <a:avLst/>
          </a:prstGeom>
        </p:spPr>
      </p:pic>
      <p:pic>
        <p:nvPicPr>
          <p:cNvPr id="9" name="Picture 8" descr="AshesTopo5cm_shade_V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1481" y="1288815"/>
            <a:ext cx="4722518" cy="4182842"/>
          </a:xfrm>
          <a:prstGeom prst="rect">
            <a:avLst/>
          </a:prstGeom>
        </p:spPr>
      </p:pic>
      <p:pic>
        <p:nvPicPr>
          <p:cNvPr id="18" name="Picture 17" descr="VentanaLaunch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231" y="5496820"/>
            <a:ext cx="2041769" cy="1361179"/>
          </a:xfrm>
          <a:prstGeom prst="rect">
            <a:avLst/>
          </a:prstGeom>
        </p:spPr>
      </p:pic>
      <p:pic>
        <p:nvPicPr>
          <p:cNvPr id="19" name="Picture 18" descr="OISurveySystemFromRear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410" y="5496821"/>
            <a:ext cx="2041769" cy="1361179"/>
          </a:xfrm>
          <a:prstGeom prst="rect">
            <a:avLst/>
          </a:prstGeom>
        </p:spPr>
      </p:pic>
      <p:cxnSp>
        <p:nvCxnSpPr>
          <p:cNvPr id="22" name="Straight Connector 21"/>
          <p:cNvCxnSpPr/>
          <p:nvPr/>
        </p:nvCxnSpPr>
        <p:spPr>
          <a:xfrm>
            <a:off x="8019423" y="4883497"/>
            <a:ext cx="876906" cy="12095"/>
          </a:xfrm>
          <a:prstGeom prst="line">
            <a:avLst/>
          </a:prstGeom>
          <a:ln w="38100" cmpd="sng">
            <a:solidFill>
              <a:srgbClr val="FF011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8104091" y="4883498"/>
            <a:ext cx="78336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>
                <a:latin typeface="Helvetica"/>
                <a:cs typeface="Helvetica"/>
              </a:rPr>
              <a:t>20 meters</a:t>
            </a:r>
            <a:endParaRPr lang="en-US" sz="1050" dirty="0">
              <a:latin typeface="Helvetica"/>
              <a:cs typeface="Helvetica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1476612" y="5013455"/>
            <a:ext cx="876906" cy="12095"/>
          </a:xfrm>
          <a:prstGeom prst="line">
            <a:avLst/>
          </a:prstGeom>
          <a:ln w="38100" cmpd="sng">
            <a:solidFill>
              <a:srgbClr val="FF011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561280" y="5013456"/>
            <a:ext cx="78336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>
                <a:latin typeface="Helvetica"/>
                <a:cs typeface="Helvetica"/>
              </a:rPr>
              <a:t>20 meters</a:t>
            </a:r>
            <a:endParaRPr lang="en-US" sz="1050" dirty="0">
              <a:latin typeface="Helvetica"/>
              <a:cs typeface="Helvetica"/>
            </a:endParaRPr>
          </a:p>
        </p:txBody>
      </p:sp>
      <p:pic>
        <p:nvPicPr>
          <p:cNvPr id="24" name="Picture 23" descr="AshesPhotomosaicCrop1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501714"/>
            <a:ext cx="1667281" cy="1356286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2474872" y="2859128"/>
            <a:ext cx="162820" cy="136769"/>
          </a:xfrm>
          <a:prstGeom prst="rect">
            <a:avLst/>
          </a:prstGeom>
          <a:noFill/>
          <a:ln w="12700" cmpd="sng">
            <a:solidFill>
              <a:srgbClr val="FF01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Straight Arrow Connector 26"/>
          <p:cNvCxnSpPr>
            <a:stCxn id="25" idx="2"/>
          </p:cNvCxnSpPr>
          <p:nvPr/>
        </p:nvCxnSpPr>
        <p:spPr>
          <a:xfrm flipH="1">
            <a:off x="631744" y="2995897"/>
            <a:ext cx="1924538" cy="2513949"/>
          </a:xfrm>
          <a:prstGeom prst="straightConnector1">
            <a:avLst/>
          </a:prstGeom>
          <a:ln w="6350" cmpd="sng">
            <a:solidFill>
              <a:srgbClr val="FF011A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8" name="Picture 27" descr="AshesPhotomosaicCrop2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8769" y="5503333"/>
            <a:ext cx="1726865" cy="1354667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3206912" y="4587630"/>
            <a:ext cx="173241" cy="147191"/>
          </a:xfrm>
          <a:prstGeom prst="rect">
            <a:avLst/>
          </a:prstGeom>
          <a:noFill/>
          <a:ln w="12700" cmpd="sng">
            <a:solidFill>
              <a:srgbClr val="FF01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Arrow Connector 30"/>
          <p:cNvCxnSpPr>
            <a:stCxn id="29" idx="2"/>
          </p:cNvCxnSpPr>
          <p:nvPr/>
        </p:nvCxnSpPr>
        <p:spPr>
          <a:xfrm>
            <a:off x="3293533" y="4734821"/>
            <a:ext cx="661575" cy="760079"/>
          </a:xfrm>
          <a:prstGeom prst="straightConnector1">
            <a:avLst/>
          </a:prstGeom>
          <a:ln w="6350" cmpd="sng">
            <a:solidFill>
              <a:srgbClr val="FF011A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2692401" y="3447888"/>
            <a:ext cx="162820" cy="136769"/>
          </a:xfrm>
          <a:prstGeom prst="rect">
            <a:avLst/>
          </a:prstGeom>
          <a:noFill/>
          <a:ln w="12700" cmpd="sng">
            <a:solidFill>
              <a:srgbClr val="FF01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Straight Arrow Connector 35"/>
          <p:cNvCxnSpPr>
            <a:stCxn id="35" idx="2"/>
            <a:endCxn id="39" idx="0"/>
          </p:cNvCxnSpPr>
          <p:nvPr/>
        </p:nvCxnSpPr>
        <p:spPr>
          <a:xfrm flipH="1">
            <a:off x="2547926" y="3584657"/>
            <a:ext cx="225885" cy="1925242"/>
          </a:xfrm>
          <a:prstGeom prst="straightConnector1">
            <a:avLst/>
          </a:prstGeom>
          <a:ln w="6350" cmpd="sng">
            <a:solidFill>
              <a:srgbClr val="FF011A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9" name="Picture 38" descr="AshesPhotomosaicCrop4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678" y="5509899"/>
            <a:ext cx="1718495" cy="1348101"/>
          </a:xfrm>
          <a:prstGeom prst="rect">
            <a:avLst/>
          </a:prstGeom>
        </p:spPr>
      </p:pic>
      <p:cxnSp>
        <p:nvCxnSpPr>
          <p:cNvPr id="43" name="Straight Connector 42"/>
          <p:cNvCxnSpPr/>
          <p:nvPr/>
        </p:nvCxnSpPr>
        <p:spPr>
          <a:xfrm>
            <a:off x="149835" y="6622621"/>
            <a:ext cx="335753" cy="0"/>
          </a:xfrm>
          <a:prstGeom prst="line">
            <a:avLst/>
          </a:prstGeom>
          <a:ln w="38100" cmpd="sng">
            <a:solidFill>
              <a:srgbClr val="FF011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2753032" y="6604084"/>
            <a:ext cx="64639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latin typeface="Helvetica"/>
                <a:cs typeface="Helvetica"/>
              </a:rPr>
              <a:t>1 meter</a:t>
            </a:r>
            <a:endParaRPr lang="en-US" sz="1050" dirty="0">
              <a:latin typeface="Helvetica"/>
              <a:cs typeface="Helvetica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-1" y="6604084"/>
            <a:ext cx="67187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latin typeface="Helvetica"/>
                <a:cs typeface="Helvetica"/>
              </a:rPr>
              <a:t>1 meter</a:t>
            </a:r>
            <a:endParaRPr lang="en-US" sz="1050" dirty="0">
              <a:latin typeface="Helvetica"/>
              <a:cs typeface="Helvetica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4506452" y="6604084"/>
            <a:ext cx="66367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latin typeface="Helvetica"/>
                <a:cs typeface="Helvetica"/>
              </a:rPr>
              <a:t>1 meter</a:t>
            </a:r>
            <a:endParaRPr lang="en-US" sz="1050" dirty="0">
              <a:latin typeface="Helvetica"/>
              <a:cs typeface="Helvetica"/>
            </a:endParaRPr>
          </a:p>
        </p:txBody>
      </p:sp>
      <p:cxnSp>
        <p:nvCxnSpPr>
          <p:cNvPr id="52" name="Straight Connector 51"/>
          <p:cNvCxnSpPr/>
          <p:nvPr/>
        </p:nvCxnSpPr>
        <p:spPr>
          <a:xfrm>
            <a:off x="2939352" y="6618138"/>
            <a:ext cx="335753" cy="0"/>
          </a:xfrm>
          <a:prstGeom prst="line">
            <a:avLst/>
          </a:prstGeom>
          <a:ln w="38100" cmpd="sng">
            <a:solidFill>
              <a:srgbClr val="FF011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4705400" y="6628597"/>
            <a:ext cx="335753" cy="0"/>
          </a:xfrm>
          <a:prstGeom prst="line">
            <a:avLst/>
          </a:prstGeom>
          <a:ln w="38100" cmpd="sng">
            <a:solidFill>
              <a:srgbClr val="FF011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18709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0" y="1"/>
            <a:ext cx="4236065" cy="158954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ＭＳ Ｐゴシック" charset="-128"/>
                <a:cs typeface="ＭＳ Ｐゴシック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-128"/>
                <a:cs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-128"/>
                <a:cs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-128"/>
                <a:cs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-128"/>
                <a:cs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9pPr>
          </a:lstStyle>
          <a:p>
            <a:pPr eaLnBrk="1" hangingPunct="1">
              <a:defRPr/>
            </a:pPr>
            <a:r>
              <a:rPr lang="en-US" sz="2400" dirty="0" smtClean="0">
                <a:latin typeface="Helvetica"/>
                <a:cs typeface="Helvetica"/>
              </a:rPr>
              <a:t>Ocean Imaging Survey: </a:t>
            </a:r>
          </a:p>
          <a:p>
            <a:pPr algn="r" eaLnBrk="1" hangingPunct="1">
              <a:defRPr/>
            </a:pPr>
            <a:r>
              <a:rPr lang="en-US" sz="2400" dirty="0" smtClean="0">
                <a:latin typeface="Helvetica"/>
                <a:cs typeface="Helvetica"/>
              </a:rPr>
              <a:t>Planned BIN Site at 1850-m Bend in Monterey Canyon</a:t>
            </a:r>
          </a:p>
          <a:p>
            <a:pPr eaLnBrk="1" hangingPunct="1">
              <a:defRPr/>
            </a:pPr>
            <a:r>
              <a:rPr lang="en-US" sz="2400" dirty="0" smtClean="0">
                <a:latin typeface="Helvetica"/>
                <a:cs typeface="Helvetica"/>
              </a:rPr>
              <a:t>(</a:t>
            </a:r>
            <a:r>
              <a:rPr lang="en-US" sz="2400" dirty="0">
                <a:latin typeface="Helvetica"/>
                <a:cs typeface="Helvetica"/>
              </a:rPr>
              <a:t>11 May 2014</a:t>
            </a:r>
            <a:r>
              <a:rPr lang="en-US" sz="2400" dirty="0" smtClean="0">
                <a:latin typeface="Helvetica"/>
                <a:cs typeface="Helvetica"/>
              </a:rPr>
              <a:t>)</a:t>
            </a:r>
            <a:endParaRPr lang="en-US" sz="2400" dirty="0">
              <a:solidFill>
                <a:schemeClr val="tx1"/>
              </a:solidFill>
              <a:latin typeface="Helvetica"/>
              <a:ea typeface="ＭＳ Ｐゴシック" charset="0"/>
              <a:cs typeface="Helvetica"/>
            </a:endParaRPr>
          </a:p>
        </p:txBody>
      </p:sp>
      <p:pic>
        <p:nvPicPr>
          <p:cNvPr id="4" name="Picture 3" descr="20140511_Site3_Photomosaic_25mm_Zoom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6668" y="0"/>
            <a:ext cx="4947332" cy="3424903"/>
          </a:xfrm>
          <a:prstGeom prst="rect">
            <a:avLst/>
          </a:prstGeom>
        </p:spPr>
      </p:pic>
      <p:pic>
        <p:nvPicPr>
          <p:cNvPr id="8" name="Picture 7" descr="20140511_Site3_TopoLidar_1cm_TopoShade_Zoom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6667" y="3433097"/>
            <a:ext cx="4947333" cy="3424903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 bwMode="auto">
          <a:xfrm flipV="1">
            <a:off x="4273479" y="3105354"/>
            <a:ext cx="1183423" cy="1206"/>
          </a:xfrm>
          <a:prstGeom prst="line">
            <a:avLst/>
          </a:prstGeom>
          <a:ln>
            <a:solidFill>
              <a:srgbClr val="000000"/>
            </a:solidFill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209116" y="3086349"/>
            <a:ext cx="13247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000000"/>
                </a:solidFill>
              </a:rPr>
              <a:t>5 meters</a:t>
            </a:r>
            <a:endParaRPr lang="en-US" sz="1600" dirty="0">
              <a:solidFill>
                <a:srgbClr val="000000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 bwMode="auto">
          <a:xfrm flipV="1">
            <a:off x="4286588" y="6407355"/>
            <a:ext cx="1183423" cy="1206"/>
          </a:xfrm>
          <a:prstGeom prst="line">
            <a:avLst/>
          </a:prstGeom>
          <a:ln>
            <a:solidFill>
              <a:srgbClr val="000000"/>
            </a:solidFill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293417" y="6462091"/>
            <a:ext cx="11716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000000"/>
                </a:solidFill>
              </a:rPr>
              <a:t>5 meters</a:t>
            </a: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10" name="Picture 9" descr="Site31850mBendLocation2.tif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8179"/>
            <a:ext cx="4195116" cy="2810208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 bwMode="auto">
          <a:xfrm flipV="1">
            <a:off x="1495799" y="2940292"/>
            <a:ext cx="784263" cy="2179"/>
          </a:xfrm>
          <a:prstGeom prst="line">
            <a:avLst/>
          </a:prstGeom>
          <a:ln>
            <a:solidFill>
              <a:schemeClr val="bg2"/>
            </a:solidFill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335037" y="2567267"/>
            <a:ext cx="11000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000000"/>
                </a:solidFill>
              </a:rPr>
              <a:t>500 meters</a:t>
            </a:r>
            <a:endParaRPr lang="en-US" sz="1600" dirty="0">
              <a:solidFill>
                <a:srgbClr val="000000"/>
              </a:solidFill>
            </a:endParaRPr>
          </a:p>
        </p:txBody>
      </p:sp>
      <p:cxnSp>
        <p:nvCxnSpPr>
          <p:cNvPr id="15" name="Straight Arrow Connector 14"/>
          <p:cNvCxnSpPr/>
          <p:nvPr/>
        </p:nvCxnSpPr>
        <p:spPr bwMode="auto">
          <a:xfrm flipH="1">
            <a:off x="2302388" y="2040194"/>
            <a:ext cx="1991031" cy="1384709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458838" y="4677924"/>
            <a:ext cx="35723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 smtClean="0">
                <a:solidFill>
                  <a:srgbClr val="000000"/>
                </a:solidFill>
                <a:latin typeface="Helvetica"/>
                <a:cs typeface="Helvetica"/>
              </a:rPr>
              <a:t>Poorly sorted sediments, no scouring</a:t>
            </a:r>
            <a:endParaRPr lang="en-US" sz="1600" dirty="0">
              <a:solidFill>
                <a:srgbClr val="000000"/>
              </a:solidFill>
              <a:latin typeface="Helvetica"/>
              <a:cs typeface="Helvetica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81819" y="5067937"/>
            <a:ext cx="35723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 smtClean="0">
                <a:solidFill>
                  <a:srgbClr val="000000"/>
                </a:solidFill>
                <a:latin typeface="Helvetica"/>
                <a:cs typeface="Helvetica"/>
              </a:rPr>
              <a:t>Scouring around boulders</a:t>
            </a:r>
            <a:endParaRPr lang="en-US" sz="1600" dirty="0">
              <a:solidFill>
                <a:srgbClr val="000000"/>
              </a:solidFill>
              <a:latin typeface="Helvetica"/>
              <a:cs typeface="Helvetica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0" y="5376014"/>
            <a:ext cx="404925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 smtClean="0">
                <a:solidFill>
                  <a:srgbClr val="000000"/>
                </a:solidFill>
                <a:latin typeface="Helvetica"/>
                <a:cs typeface="Helvetica"/>
              </a:rPr>
              <a:t>Fine sediments deposited and reworked into small ripples</a:t>
            </a:r>
            <a:endParaRPr lang="en-US" sz="1600" dirty="0">
              <a:solidFill>
                <a:srgbClr val="000000"/>
              </a:solidFill>
              <a:latin typeface="Helvetica"/>
              <a:cs typeface="Helvetica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0" y="5905318"/>
            <a:ext cx="40492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 smtClean="0">
                <a:solidFill>
                  <a:srgbClr val="000000"/>
                </a:solidFill>
                <a:latin typeface="Helvetica"/>
                <a:cs typeface="Helvetica"/>
              </a:rPr>
              <a:t>Seafloor smooth at 1-cm scale</a:t>
            </a:r>
            <a:endParaRPr lang="en-US" sz="1600" dirty="0">
              <a:solidFill>
                <a:srgbClr val="000000"/>
              </a:solidFill>
              <a:latin typeface="Helvetica"/>
              <a:cs typeface="Helvetica"/>
            </a:endParaRPr>
          </a:p>
        </p:txBody>
      </p:sp>
      <p:cxnSp>
        <p:nvCxnSpPr>
          <p:cNvPr id="24" name="Straight Arrow Connector 23"/>
          <p:cNvCxnSpPr/>
          <p:nvPr/>
        </p:nvCxnSpPr>
        <p:spPr bwMode="auto">
          <a:xfrm flipV="1">
            <a:off x="4044336" y="4416323"/>
            <a:ext cx="634180" cy="439175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6" name="Straight Arrow Connector 25"/>
          <p:cNvCxnSpPr/>
          <p:nvPr/>
        </p:nvCxnSpPr>
        <p:spPr bwMode="auto">
          <a:xfrm flipV="1">
            <a:off x="3967317" y="4965290"/>
            <a:ext cx="2423651" cy="312995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" name="Straight Arrow Connector 27"/>
          <p:cNvCxnSpPr/>
          <p:nvPr/>
        </p:nvCxnSpPr>
        <p:spPr bwMode="auto">
          <a:xfrm>
            <a:off x="4029588" y="5701073"/>
            <a:ext cx="3844412" cy="181895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0" name="Straight Arrow Connector 29"/>
          <p:cNvCxnSpPr/>
          <p:nvPr/>
        </p:nvCxnSpPr>
        <p:spPr bwMode="auto">
          <a:xfrm>
            <a:off x="4059085" y="6082893"/>
            <a:ext cx="4880076" cy="24252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4186903" y="0"/>
            <a:ext cx="49570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000000"/>
                </a:solidFill>
                <a:latin typeface="Helvetica"/>
                <a:cs typeface="Helvetica"/>
              </a:rPr>
              <a:t>Photomosaic – 2-mm resolution</a:t>
            </a:r>
            <a:endParaRPr lang="en-US" dirty="0">
              <a:solidFill>
                <a:srgbClr val="000000"/>
              </a:solidFill>
              <a:latin typeface="Helvetica"/>
              <a:cs typeface="Helvetic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211484" y="3487174"/>
            <a:ext cx="49325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>
                <a:solidFill>
                  <a:srgbClr val="000000"/>
                </a:solidFill>
                <a:latin typeface="Helvetica"/>
                <a:cs typeface="Helvetica"/>
              </a:rPr>
              <a:t>Lidar</a:t>
            </a:r>
            <a:r>
              <a:rPr lang="en-US" dirty="0" smtClean="0">
                <a:solidFill>
                  <a:srgbClr val="000000"/>
                </a:solidFill>
                <a:latin typeface="Helvetica"/>
                <a:cs typeface="Helvetica"/>
              </a:rPr>
              <a:t> Bathymetry 1-cm resolution</a:t>
            </a:r>
            <a:endParaRPr lang="en-US" dirty="0">
              <a:solidFill>
                <a:srgbClr val="000000"/>
              </a:solidFill>
              <a:latin typeface="Helvetica"/>
              <a:cs typeface="Helvetica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0" y="1779638"/>
            <a:ext cx="42114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Mapping AUV Bathymetry 1-m resolution</a:t>
            </a:r>
            <a:endParaRPr lang="en-US" sz="1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82458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chRoadmapOceanImagin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14558"/>
            <a:ext cx="9144000" cy="4646755"/>
          </a:xfrm>
          <a:prstGeom prst="rect">
            <a:avLst/>
          </a:prstGeom>
        </p:spPr>
      </p:pic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172065"/>
            <a:ext cx="9144000" cy="680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ＭＳ Ｐゴシック" charset="-128"/>
                <a:cs typeface="ＭＳ Ｐゴシック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-128"/>
                <a:cs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-128"/>
                <a:cs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-128"/>
                <a:cs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-128"/>
                <a:cs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9pPr>
          </a:lstStyle>
          <a:p>
            <a:pPr eaLnBrk="1" hangingPunct="1">
              <a:defRPr/>
            </a:pPr>
            <a:r>
              <a:rPr lang="en-US" sz="2800" dirty="0" smtClean="0">
                <a:latin typeface="Helvetica"/>
                <a:cs typeface="Helvetica"/>
              </a:rPr>
              <a:t>Example </a:t>
            </a:r>
            <a:r>
              <a:rPr lang="en-US" sz="2800" dirty="0" err="1" smtClean="0">
                <a:latin typeface="Helvetica"/>
                <a:cs typeface="Helvetica"/>
              </a:rPr>
              <a:t>Lidar</a:t>
            </a:r>
            <a:r>
              <a:rPr lang="en-US" sz="2800" dirty="0" smtClean="0">
                <a:latin typeface="Helvetica"/>
                <a:cs typeface="Helvetica"/>
              </a:rPr>
              <a:t> Bathymetry from Ocean Imaging Site 0: </a:t>
            </a:r>
            <a:br>
              <a:rPr lang="en-US" sz="2800" dirty="0" smtClean="0">
                <a:latin typeface="Helvetica"/>
                <a:cs typeface="Helvetica"/>
              </a:rPr>
            </a:br>
            <a:r>
              <a:rPr lang="en-US" sz="2800" dirty="0" smtClean="0">
                <a:latin typeface="Helvetica"/>
                <a:cs typeface="Helvetica"/>
              </a:rPr>
              <a:t>Chemosynthetic Clam Community at 2850 m Depth</a:t>
            </a:r>
            <a:endParaRPr lang="en-US" sz="2800" dirty="0">
              <a:solidFill>
                <a:schemeClr val="tx1"/>
              </a:solidFill>
              <a:latin typeface="Helvetica"/>
              <a:ea typeface="ＭＳ Ｐゴシック" charset="0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5948978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0" y="1564969"/>
            <a:ext cx="9144000" cy="5293032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172065"/>
            <a:ext cx="9144000" cy="860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ＭＳ Ｐゴシック" charset="-128"/>
                <a:cs typeface="ＭＳ Ｐゴシック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-128"/>
                <a:cs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-128"/>
                <a:cs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-128"/>
                <a:cs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-128"/>
                <a:cs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9pPr>
          </a:lstStyle>
          <a:p>
            <a:pPr eaLnBrk="1" hangingPunct="1">
              <a:defRPr/>
            </a:pPr>
            <a:r>
              <a:rPr lang="en-US" sz="2800" dirty="0" smtClean="0">
                <a:latin typeface="Helvetica"/>
                <a:cs typeface="Helvetica"/>
              </a:rPr>
              <a:t>Example </a:t>
            </a:r>
            <a:r>
              <a:rPr lang="en-US" sz="2800" dirty="0" err="1" smtClean="0">
                <a:latin typeface="Helvetica"/>
                <a:cs typeface="Helvetica"/>
              </a:rPr>
              <a:t>Lidar</a:t>
            </a:r>
            <a:r>
              <a:rPr lang="en-US" sz="2800" dirty="0" smtClean="0">
                <a:latin typeface="Helvetica"/>
                <a:cs typeface="Helvetica"/>
              </a:rPr>
              <a:t> Bathymetry from Ocean Imaging Site 0: </a:t>
            </a:r>
            <a:br>
              <a:rPr lang="en-US" sz="2800" dirty="0" smtClean="0">
                <a:latin typeface="Helvetica"/>
                <a:cs typeface="Helvetica"/>
              </a:rPr>
            </a:br>
            <a:r>
              <a:rPr lang="en-US" sz="2800" dirty="0" smtClean="0">
                <a:latin typeface="Helvetica"/>
                <a:cs typeface="Helvetica"/>
              </a:rPr>
              <a:t>Chemosynthetic Clam Community at 2850 m Depth</a:t>
            </a:r>
            <a:endParaRPr lang="en-US" sz="2800" dirty="0">
              <a:solidFill>
                <a:schemeClr val="tx1"/>
              </a:solidFill>
              <a:latin typeface="Helvetica"/>
              <a:ea typeface="ＭＳ Ｐゴシック" charset="0"/>
              <a:cs typeface="Helvetica"/>
            </a:endParaRPr>
          </a:p>
        </p:txBody>
      </p:sp>
      <p:pic>
        <p:nvPicPr>
          <p:cNvPr id="3" name="Picture 2" descr="OceanImagingRepeatBathy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42898"/>
            <a:ext cx="4520184" cy="4410456"/>
          </a:xfrm>
          <a:prstGeom prst="rect">
            <a:avLst/>
          </a:prstGeom>
        </p:spPr>
      </p:pic>
      <p:pic>
        <p:nvPicPr>
          <p:cNvPr id="5" name="Picture 4" descr="OceanImagingRepeatPhotomosaic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6461" y="1762663"/>
            <a:ext cx="4520184" cy="4956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4838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0" y="-23813"/>
            <a:ext cx="9144000" cy="576637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4000" dirty="0" smtClean="0">
                <a:latin typeface="Helvetica"/>
                <a:cs typeface="Helvetica"/>
              </a:rPr>
              <a:t>Towards a Low-Altitude Survey AUV</a:t>
            </a:r>
            <a:endParaRPr lang="en-US" sz="2800" dirty="0" smtClean="0">
              <a:latin typeface="Helvetica"/>
              <a:cs typeface="Helvetica"/>
            </a:endParaRPr>
          </a:p>
        </p:txBody>
      </p:sp>
      <p:sp>
        <p:nvSpPr>
          <p:cNvPr id="183299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3907" y="694764"/>
            <a:ext cx="7082693" cy="6163235"/>
          </a:xfrm>
        </p:spPr>
        <p:txBody>
          <a:bodyPr/>
          <a:lstStyle/>
          <a:p>
            <a:pPr marL="514350" indent="-457200" eaLnBrk="1" hangingPunct="1">
              <a:defRPr/>
            </a:pPr>
            <a:r>
              <a:rPr lang="en-US" sz="2800" dirty="0">
                <a:effectLst/>
                <a:latin typeface="Helvetica"/>
                <a:cs typeface="Helvetica"/>
              </a:rPr>
              <a:t>Currently defining functional requirements based on use cases</a:t>
            </a:r>
          </a:p>
          <a:p>
            <a:pPr marL="914400" lvl="1" indent="-457200" eaLnBrk="1" hangingPunct="1">
              <a:defRPr/>
            </a:pPr>
            <a:r>
              <a:rPr lang="en-US" dirty="0">
                <a:effectLst/>
                <a:latin typeface="Helvetica"/>
                <a:cs typeface="Helvetica"/>
              </a:rPr>
              <a:t>Platform requirements most driven by difficult terrain</a:t>
            </a:r>
          </a:p>
          <a:p>
            <a:pPr marL="1314450" lvl="2" indent="-457200" eaLnBrk="1" hangingPunct="1">
              <a:defRPr/>
            </a:pPr>
            <a:r>
              <a:rPr lang="en-US" sz="2800" dirty="0">
                <a:effectLst/>
                <a:latin typeface="Helvetica"/>
                <a:cs typeface="Helvetica"/>
              </a:rPr>
              <a:t>Carbonate platforms (e.g. Campeche Escarpment)</a:t>
            </a:r>
          </a:p>
          <a:p>
            <a:pPr marL="1314450" lvl="2" indent="-457200" eaLnBrk="1" hangingPunct="1">
              <a:defRPr/>
            </a:pPr>
            <a:r>
              <a:rPr lang="en-US" sz="2800" dirty="0">
                <a:effectLst/>
                <a:latin typeface="Helvetica"/>
                <a:cs typeface="Helvetica"/>
              </a:rPr>
              <a:t>Hydrothermal Vent Fields (e.g. Alarcon Rise)</a:t>
            </a:r>
          </a:p>
          <a:p>
            <a:pPr marL="514350" indent="-457200" eaLnBrk="1" hangingPunct="1">
              <a:defRPr/>
            </a:pPr>
            <a:r>
              <a:rPr lang="en-US" sz="2800" dirty="0" smtClean="0">
                <a:effectLst/>
                <a:latin typeface="Helvetica"/>
                <a:cs typeface="Helvetica"/>
              </a:rPr>
              <a:t>Working with 3DatDepth to develop a wide swath </a:t>
            </a:r>
            <a:r>
              <a:rPr lang="en-US" sz="2800" dirty="0" err="1" smtClean="0">
                <a:effectLst/>
                <a:latin typeface="Helvetica"/>
                <a:cs typeface="Helvetica"/>
              </a:rPr>
              <a:t>lidar</a:t>
            </a:r>
            <a:r>
              <a:rPr lang="en-US" sz="2800" dirty="0" smtClean="0">
                <a:effectLst/>
                <a:latin typeface="Helvetica"/>
                <a:cs typeface="Helvetica"/>
              </a:rPr>
              <a:t> (&gt;=80° FOV)</a:t>
            </a:r>
          </a:p>
          <a:p>
            <a:pPr marL="514350" indent="-457200" eaLnBrk="1" hangingPunct="1">
              <a:defRPr/>
            </a:pPr>
            <a:r>
              <a:rPr lang="en-US" sz="2800" dirty="0" smtClean="0">
                <a:effectLst/>
                <a:latin typeface="Helvetica"/>
                <a:cs typeface="Helvetica"/>
              </a:rPr>
              <a:t>Proposing to </a:t>
            </a:r>
            <a:r>
              <a:rPr lang="en-US" sz="2800" dirty="0" smtClean="0">
                <a:effectLst/>
                <a:latin typeface="Helvetica"/>
                <a:cs typeface="Helvetica"/>
              </a:rPr>
              <a:t>proceed to a Concept Design Review in 2016</a:t>
            </a:r>
            <a:endParaRPr lang="en-US" sz="2800" dirty="0">
              <a:effectLst/>
              <a:latin typeface="Helvetica"/>
              <a:cs typeface="Helvetica"/>
            </a:endParaRPr>
          </a:p>
        </p:txBody>
      </p:sp>
      <p:pic>
        <p:nvPicPr>
          <p:cNvPr id="8" name="Picture 4" descr="meyibo3D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3953736"/>
            <a:ext cx="2057400" cy="2913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658906"/>
            <a:ext cx="2057400" cy="3424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2646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3556000" y="6027892"/>
            <a:ext cx="2490839" cy="75636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charset="0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charset="0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9pPr>
          </a:lstStyle>
          <a:p>
            <a:pPr marL="171450" indent="0" eaLnBrk="1" hangingPunct="1">
              <a:lnSpc>
                <a:spcPct val="90000"/>
              </a:lnSpc>
              <a:buNone/>
              <a:defRPr/>
            </a:pPr>
            <a:r>
              <a:rPr lang="en-US" sz="2400" dirty="0" smtClean="0">
                <a:effectLst/>
                <a:latin typeface="Arial"/>
                <a:ea typeface="ＭＳ Ｐゴシック" charset="0"/>
              </a:rPr>
              <a:t>The end…</a:t>
            </a:r>
            <a:endParaRPr lang="en-US" sz="2400" dirty="0">
              <a:effectLst/>
              <a:latin typeface="Arial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02030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569166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3600" dirty="0" smtClean="0">
                <a:latin typeface="Helvetica"/>
                <a:cs typeface="Helvetica"/>
              </a:rPr>
              <a:t>Low-Altitude Survey AUV Requirements</a:t>
            </a:r>
          </a:p>
        </p:txBody>
      </p:sp>
      <p:sp>
        <p:nvSpPr>
          <p:cNvPr id="183299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3907" y="533400"/>
            <a:ext cx="9140093" cy="6324600"/>
          </a:xfrm>
        </p:spPr>
        <p:txBody>
          <a:bodyPr/>
          <a:lstStyle/>
          <a:p>
            <a:pPr marL="514350" indent="-457200" eaLnBrk="1" hangingPunct="1">
              <a:defRPr/>
            </a:pPr>
            <a:r>
              <a:rPr lang="en-US" sz="2200" dirty="0" smtClean="0">
                <a:effectLst/>
                <a:latin typeface="Helvetica"/>
                <a:cs typeface="Helvetica"/>
              </a:rPr>
              <a:t>~</a:t>
            </a:r>
            <a:r>
              <a:rPr lang="en-US" sz="2200" dirty="0">
                <a:effectLst/>
                <a:latin typeface="Helvetica"/>
                <a:cs typeface="Helvetica"/>
              </a:rPr>
              <a:t>1-cm lateral resolution topography</a:t>
            </a:r>
          </a:p>
          <a:p>
            <a:pPr marL="514350" indent="-457200" eaLnBrk="1" hangingPunct="1">
              <a:defRPr/>
            </a:pPr>
            <a:r>
              <a:rPr lang="en-US" sz="2200" dirty="0" smtClean="0">
                <a:effectLst/>
                <a:latin typeface="Helvetica"/>
                <a:cs typeface="Helvetica"/>
              </a:rPr>
              <a:t>~</a:t>
            </a:r>
            <a:r>
              <a:rPr lang="en-US" sz="2200" dirty="0">
                <a:effectLst/>
                <a:latin typeface="Helvetica"/>
                <a:cs typeface="Helvetica"/>
              </a:rPr>
              <a:t>2-mm resolution color photography</a:t>
            </a:r>
          </a:p>
          <a:p>
            <a:pPr marL="514350" indent="-457200" eaLnBrk="1" hangingPunct="1">
              <a:defRPr/>
            </a:pPr>
            <a:r>
              <a:rPr lang="en-US" sz="2200" dirty="0" smtClean="0">
                <a:effectLst/>
                <a:latin typeface="Helvetica"/>
                <a:cs typeface="Helvetica"/>
              </a:rPr>
              <a:t>Surveys </a:t>
            </a:r>
            <a:r>
              <a:rPr lang="en-US" sz="2200" dirty="0">
                <a:effectLst/>
                <a:latin typeface="Helvetica"/>
                <a:cs typeface="Helvetica"/>
              </a:rPr>
              <a:t>repeatable </a:t>
            </a:r>
            <a:r>
              <a:rPr lang="en-US" sz="2200" dirty="0" smtClean="0">
                <a:effectLst/>
                <a:latin typeface="Helvetica"/>
                <a:cs typeface="Helvetica"/>
              </a:rPr>
              <a:t>to </a:t>
            </a:r>
            <a:r>
              <a:rPr lang="en-US" sz="2200" dirty="0">
                <a:effectLst/>
                <a:latin typeface="Helvetica"/>
                <a:cs typeface="Helvetica"/>
              </a:rPr>
              <a:t>map </a:t>
            </a:r>
            <a:r>
              <a:rPr lang="en-US" sz="2200" dirty="0" smtClean="0">
                <a:effectLst/>
                <a:latin typeface="Helvetica"/>
                <a:cs typeface="Helvetica"/>
              </a:rPr>
              <a:t>change</a:t>
            </a:r>
            <a:endParaRPr lang="en-US" sz="2200" dirty="0">
              <a:effectLst/>
              <a:latin typeface="Helvetica"/>
              <a:cs typeface="Helvetica"/>
            </a:endParaRPr>
          </a:p>
          <a:p>
            <a:pPr marL="514350" indent="-457200" eaLnBrk="1" hangingPunct="1">
              <a:defRPr/>
            </a:pPr>
            <a:r>
              <a:rPr lang="en-US" sz="2200" dirty="0" smtClean="0">
                <a:effectLst/>
                <a:latin typeface="Helvetica"/>
                <a:cs typeface="Helvetica"/>
              </a:rPr>
              <a:t>Cover at least 100</a:t>
            </a:r>
            <a:r>
              <a:rPr lang="en-US" sz="2200" dirty="0">
                <a:effectLst/>
                <a:latin typeface="Helvetica"/>
                <a:cs typeface="Helvetica"/>
              </a:rPr>
              <a:t>-m by 100-m </a:t>
            </a:r>
            <a:r>
              <a:rPr lang="en-US" sz="2200" dirty="0" smtClean="0">
                <a:effectLst/>
                <a:latin typeface="Helvetica"/>
                <a:cs typeface="Helvetica"/>
              </a:rPr>
              <a:t>area per day</a:t>
            </a:r>
          </a:p>
          <a:p>
            <a:pPr marL="514350" indent="-457200" eaLnBrk="1" hangingPunct="1">
              <a:defRPr/>
            </a:pPr>
            <a:r>
              <a:rPr lang="en-US" sz="2200" dirty="0" smtClean="0">
                <a:effectLst/>
                <a:latin typeface="Helvetica"/>
                <a:cs typeface="Helvetica"/>
              </a:rPr>
              <a:t>Operate </a:t>
            </a:r>
            <a:r>
              <a:rPr lang="en-US" sz="2200" dirty="0">
                <a:effectLst/>
                <a:latin typeface="Helvetica"/>
                <a:cs typeface="Helvetica"/>
              </a:rPr>
              <a:t>in complex </a:t>
            </a:r>
            <a:r>
              <a:rPr lang="en-US" sz="2200" dirty="0" smtClean="0">
                <a:effectLst/>
                <a:latin typeface="Helvetica"/>
                <a:cs typeface="Helvetica"/>
              </a:rPr>
              <a:t>topography</a:t>
            </a:r>
            <a:endParaRPr lang="en-US" sz="2200" dirty="0">
              <a:effectLst/>
              <a:latin typeface="Helvetica"/>
              <a:cs typeface="Helvetica"/>
            </a:endParaRPr>
          </a:p>
          <a:p>
            <a:pPr marL="514350" indent="-457200" eaLnBrk="1" hangingPunct="1">
              <a:defRPr/>
            </a:pPr>
            <a:r>
              <a:rPr lang="en-US" sz="2200" dirty="0" smtClean="0">
                <a:effectLst/>
                <a:latin typeface="Helvetica"/>
                <a:cs typeface="Helvetica"/>
              </a:rPr>
              <a:t>Orient sensor </a:t>
            </a:r>
            <a:r>
              <a:rPr lang="en-US" sz="2200" dirty="0">
                <a:effectLst/>
                <a:latin typeface="Helvetica"/>
                <a:cs typeface="Helvetica"/>
              </a:rPr>
              <a:t>package normal to </a:t>
            </a:r>
            <a:r>
              <a:rPr lang="en-US" sz="2200" dirty="0" smtClean="0">
                <a:effectLst/>
                <a:latin typeface="Helvetica"/>
                <a:cs typeface="Helvetica"/>
              </a:rPr>
              <a:t>seafloor </a:t>
            </a:r>
          </a:p>
          <a:p>
            <a:pPr marL="514350" indent="-457200" eaLnBrk="1" hangingPunct="1">
              <a:defRPr/>
            </a:pPr>
            <a:r>
              <a:rPr lang="en-US" sz="2200" dirty="0" smtClean="0">
                <a:effectLst/>
                <a:latin typeface="Helvetica"/>
                <a:cs typeface="Helvetica"/>
              </a:rPr>
              <a:t>Depth </a:t>
            </a:r>
            <a:r>
              <a:rPr lang="en-US" sz="2200" dirty="0">
                <a:effectLst/>
                <a:latin typeface="Helvetica"/>
                <a:cs typeface="Helvetica"/>
              </a:rPr>
              <a:t>rated </a:t>
            </a:r>
            <a:r>
              <a:rPr lang="en-US" sz="2200" dirty="0" smtClean="0">
                <a:effectLst/>
                <a:latin typeface="Helvetica"/>
                <a:cs typeface="Helvetica"/>
              </a:rPr>
              <a:t>&gt;= 4000 m</a:t>
            </a:r>
            <a:endParaRPr lang="en-US" sz="2200" dirty="0">
              <a:effectLst/>
              <a:latin typeface="Helvetica"/>
              <a:cs typeface="Helvetica"/>
            </a:endParaRPr>
          </a:p>
          <a:p>
            <a:pPr marL="514350" indent="-457200" eaLnBrk="1" hangingPunct="1">
              <a:defRPr/>
            </a:pPr>
            <a:r>
              <a:rPr lang="en-US" sz="2200" dirty="0" smtClean="0">
                <a:effectLst/>
                <a:latin typeface="Helvetica"/>
                <a:cs typeface="Helvetica"/>
              </a:rPr>
              <a:t>Collect lower </a:t>
            </a:r>
            <a:r>
              <a:rPr lang="en-US" sz="2200" dirty="0">
                <a:effectLst/>
                <a:latin typeface="Helvetica"/>
                <a:cs typeface="Helvetica"/>
              </a:rPr>
              <a:t>resolution bathymetry from </a:t>
            </a:r>
            <a:r>
              <a:rPr lang="en-US" sz="2200" dirty="0" smtClean="0">
                <a:effectLst/>
                <a:latin typeface="Helvetica"/>
                <a:cs typeface="Helvetica"/>
              </a:rPr>
              <a:t>20</a:t>
            </a:r>
            <a:r>
              <a:rPr lang="en-US" sz="2200" dirty="0">
                <a:effectLst/>
                <a:latin typeface="Helvetica"/>
                <a:cs typeface="Helvetica"/>
              </a:rPr>
              <a:t>-50 </a:t>
            </a:r>
            <a:r>
              <a:rPr lang="en-US" sz="2200" dirty="0" smtClean="0">
                <a:effectLst/>
                <a:latin typeface="Helvetica"/>
                <a:cs typeface="Helvetica"/>
              </a:rPr>
              <a:t>m altitude</a:t>
            </a:r>
            <a:endParaRPr lang="en-US" sz="2200" dirty="0">
              <a:effectLst/>
              <a:latin typeface="Helvetica"/>
              <a:cs typeface="Helvetica"/>
            </a:endParaRPr>
          </a:p>
          <a:p>
            <a:pPr marL="514350" indent="-457200" eaLnBrk="1" hangingPunct="1">
              <a:defRPr/>
            </a:pPr>
            <a:r>
              <a:rPr lang="en-US" sz="2200" dirty="0">
                <a:effectLst/>
                <a:latin typeface="Helvetica"/>
                <a:cs typeface="Helvetica"/>
              </a:rPr>
              <a:t>R</a:t>
            </a:r>
            <a:r>
              <a:rPr lang="en-US" sz="2200" dirty="0" smtClean="0">
                <a:effectLst/>
                <a:latin typeface="Helvetica"/>
                <a:cs typeface="Helvetica"/>
              </a:rPr>
              <a:t>eal</a:t>
            </a:r>
            <a:r>
              <a:rPr lang="en-US" sz="2200" dirty="0">
                <a:effectLst/>
                <a:latin typeface="Helvetica"/>
                <a:cs typeface="Helvetica"/>
              </a:rPr>
              <a:t>-time terrain aiding and vision aiding </a:t>
            </a:r>
            <a:r>
              <a:rPr lang="en-US" sz="2200" dirty="0" smtClean="0">
                <a:effectLst/>
                <a:latin typeface="Helvetica"/>
                <a:cs typeface="Helvetica"/>
              </a:rPr>
              <a:t>of navigation</a:t>
            </a:r>
            <a:endParaRPr lang="en-US" sz="2200" dirty="0">
              <a:effectLst/>
              <a:latin typeface="Helvetica"/>
              <a:cs typeface="Helvetica"/>
            </a:endParaRPr>
          </a:p>
          <a:p>
            <a:pPr marL="514350" indent="-457200" eaLnBrk="1" hangingPunct="1">
              <a:defRPr/>
            </a:pPr>
            <a:r>
              <a:rPr lang="en-US" sz="2200" dirty="0" smtClean="0">
                <a:effectLst/>
                <a:latin typeface="Helvetica"/>
                <a:cs typeface="Helvetica"/>
              </a:rPr>
              <a:t>Capable </a:t>
            </a:r>
            <a:r>
              <a:rPr lang="en-US" sz="2200" dirty="0">
                <a:effectLst/>
                <a:latin typeface="Helvetica"/>
                <a:cs typeface="Helvetica"/>
              </a:rPr>
              <a:t>of </a:t>
            </a:r>
            <a:r>
              <a:rPr lang="en-US" sz="2200" dirty="0" smtClean="0">
                <a:effectLst/>
                <a:latin typeface="Helvetica"/>
                <a:cs typeface="Helvetica"/>
              </a:rPr>
              <a:t>mid</a:t>
            </a:r>
            <a:r>
              <a:rPr lang="en-US" sz="2200" dirty="0">
                <a:effectLst/>
                <a:latin typeface="Helvetica"/>
                <a:cs typeface="Helvetica"/>
              </a:rPr>
              <a:t>-water </a:t>
            </a:r>
            <a:r>
              <a:rPr lang="en-US" sz="2200" dirty="0" smtClean="0">
                <a:effectLst/>
                <a:latin typeface="Helvetica"/>
                <a:cs typeface="Helvetica"/>
              </a:rPr>
              <a:t>acoustic </a:t>
            </a:r>
            <a:r>
              <a:rPr lang="en-US" sz="2200" dirty="0">
                <a:effectLst/>
                <a:latin typeface="Helvetica"/>
                <a:cs typeface="Helvetica"/>
              </a:rPr>
              <a:t>and optical imaging </a:t>
            </a:r>
            <a:r>
              <a:rPr lang="en-US" sz="2200" dirty="0" smtClean="0">
                <a:effectLst/>
                <a:latin typeface="Helvetica"/>
                <a:cs typeface="Helvetica"/>
              </a:rPr>
              <a:t>missions</a:t>
            </a:r>
          </a:p>
          <a:p>
            <a:pPr marL="514350" indent="-457200" eaLnBrk="1" hangingPunct="1">
              <a:defRPr/>
            </a:pPr>
            <a:endParaRPr lang="en-US" sz="2200" dirty="0" smtClean="0">
              <a:effectLst/>
              <a:latin typeface="Helvetica"/>
              <a:cs typeface="Helvetica"/>
            </a:endParaRPr>
          </a:p>
          <a:p>
            <a:pPr marL="514350" indent="-457200" eaLnBrk="1" hangingPunct="1">
              <a:defRPr/>
            </a:pPr>
            <a:r>
              <a:rPr lang="en-US" sz="2200" dirty="0" smtClean="0">
                <a:effectLst/>
                <a:latin typeface="Helvetica"/>
                <a:cs typeface="Helvetica"/>
              </a:rPr>
              <a:t>Such an AUV is feasible with following characteristics:</a:t>
            </a:r>
          </a:p>
          <a:p>
            <a:pPr marL="914400" lvl="1" indent="-457200" eaLnBrk="1" hangingPunct="1">
              <a:defRPr/>
            </a:pPr>
            <a:r>
              <a:rPr lang="en-US" sz="2200" dirty="0" smtClean="0">
                <a:effectLst/>
                <a:latin typeface="Helvetica"/>
                <a:cs typeface="Helvetica"/>
              </a:rPr>
              <a:t>Hover Capable (heave/surge/sway/yaw)</a:t>
            </a:r>
            <a:endParaRPr lang="en-US" sz="2200" dirty="0">
              <a:effectLst/>
              <a:latin typeface="Helvetica"/>
              <a:cs typeface="Helvetica"/>
            </a:endParaRPr>
          </a:p>
          <a:p>
            <a:pPr marL="914400" lvl="1" indent="-457200" eaLnBrk="1" hangingPunct="1">
              <a:defRPr/>
            </a:pPr>
            <a:r>
              <a:rPr lang="en-US" sz="2200" dirty="0" err="1">
                <a:effectLst/>
                <a:latin typeface="Helvetica"/>
                <a:cs typeface="Helvetica"/>
              </a:rPr>
              <a:t>Lidar</a:t>
            </a:r>
            <a:r>
              <a:rPr lang="en-US" sz="2200" dirty="0">
                <a:effectLst/>
                <a:latin typeface="Helvetica"/>
                <a:cs typeface="Helvetica"/>
              </a:rPr>
              <a:t> + stereo </a:t>
            </a:r>
            <a:r>
              <a:rPr lang="en-US" sz="2200" dirty="0" smtClean="0">
                <a:effectLst/>
                <a:latin typeface="Helvetica"/>
                <a:cs typeface="Helvetica"/>
              </a:rPr>
              <a:t>cameras + lights + </a:t>
            </a:r>
            <a:r>
              <a:rPr lang="en-US" sz="2200" dirty="0">
                <a:effectLst/>
                <a:latin typeface="Helvetica"/>
                <a:cs typeface="Helvetica"/>
              </a:rPr>
              <a:t>multibeam + </a:t>
            </a:r>
            <a:r>
              <a:rPr lang="en-US" sz="2200" dirty="0" smtClean="0">
                <a:effectLst/>
                <a:latin typeface="Helvetica"/>
                <a:cs typeface="Helvetica"/>
              </a:rPr>
              <a:t>INS + 2 DVL</a:t>
            </a:r>
          </a:p>
          <a:p>
            <a:pPr marL="914400" lvl="1" indent="-457200" eaLnBrk="1" hangingPunct="1">
              <a:defRPr/>
            </a:pPr>
            <a:r>
              <a:rPr lang="en-US" sz="2200" dirty="0" smtClean="0">
                <a:effectLst/>
                <a:latin typeface="Helvetica"/>
                <a:cs typeface="Helvetica"/>
              </a:rPr>
              <a:t>Large (larger than Mapping AUV, smaller than ROV Ricketts)</a:t>
            </a:r>
            <a:endParaRPr lang="en-US" sz="2200" dirty="0">
              <a:effectLst/>
              <a:latin typeface="Helvetica"/>
              <a:cs typeface="Helvetica"/>
            </a:endParaRPr>
          </a:p>
          <a:p>
            <a:pPr marL="57150" indent="0" eaLnBrk="1" hangingPunct="1">
              <a:buNone/>
              <a:defRPr/>
            </a:pPr>
            <a:endParaRPr lang="en-US" sz="1600" dirty="0">
              <a:effectLst/>
              <a:latin typeface="Helvetica"/>
              <a:cs typeface="Helvetica"/>
            </a:endParaRPr>
          </a:p>
          <a:p>
            <a:pPr marL="914400" lvl="1" indent="-457200" eaLnBrk="1" hangingPunct="1">
              <a:defRPr/>
            </a:pPr>
            <a:endParaRPr lang="en-US" sz="1600" dirty="0" smtClean="0">
              <a:effectLst/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2326652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25413"/>
            <a:ext cx="9144000" cy="671512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>
                <a:latin typeface="Helvetica"/>
                <a:ea typeface="ＭＳ Ｐゴシック" charset="0"/>
                <a:cs typeface="Helvetica"/>
              </a:rPr>
              <a:t>MBARI Mapping AUV Capabilities</a:t>
            </a: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751246"/>
            <a:ext cx="4735871" cy="6016625"/>
          </a:xfrm>
        </p:spPr>
        <p:txBody>
          <a:bodyPr/>
          <a:lstStyle/>
          <a:p>
            <a:pPr marL="514350" eaLnBrk="1" hangingPunct="1">
              <a:lnSpc>
                <a:spcPct val="90000"/>
              </a:lnSpc>
              <a:defRPr/>
            </a:pPr>
            <a:r>
              <a:rPr lang="en-US" sz="2800" dirty="0" smtClean="0">
                <a:latin typeface="Helvetica"/>
                <a:ea typeface="ＭＳ Ｐゴシック" charset="0"/>
                <a:cs typeface="Helvetica"/>
              </a:rPr>
              <a:t>Sensors</a:t>
            </a:r>
          </a:p>
          <a:p>
            <a:pPr marL="914400" lvl="1" eaLnBrk="1" hangingPunct="1">
              <a:lnSpc>
                <a:spcPct val="90000"/>
              </a:lnSpc>
              <a:defRPr/>
            </a:pPr>
            <a:r>
              <a:rPr lang="en-US" sz="2400" dirty="0" smtClean="0">
                <a:latin typeface="Helvetica"/>
                <a:ea typeface="ＭＳ Ｐゴシック" charset="0"/>
                <a:cs typeface="Helvetica"/>
              </a:rPr>
              <a:t>multibeam </a:t>
            </a:r>
          </a:p>
          <a:p>
            <a:pPr marL="914400" lvl="1" eaLnBrk="1" hangingPunct="1">
              <a:lnSpc>
                <a:spcPct val="90000"/>
              </a:lnSpc>
              <a:defRPr/>
            </a:pPr>
            <a:r>
              <a:rPr lang="en-US" sz="2400" dirty="0" smtClean="0">
                <a:latin typeface="Helvetica"/>
                <a:ea typeface="ＭＳ Ｐゴシック" charset="0"/>
                <a:cs typeface="Helvetica"/>
              </a:rPr>
              <a:t>chirp sidescan</a:t>
            </a:r>
          </a:p>
          <a:p>
            <a:pPr marL="914400" lvl="1" eaLnBrk="1" hangingPunct="1">
              <a:lnSpc>
                <a:spcPct val="90000"/>
              </a:lnSpc>
              <a:defRPr/>
            </a:pPr>
            <a:r>
              <a:rPr lang="en-US" sz="2400" dirty="0" smtClean="0">
                <a:latin typeface="Helvetica"/>
                <a:ea typeface="ＭＳ Ｐゴシック" charset="0"/>
                <a:cs typeface="Helvetica"/>
              </a:rPr>
              <a:t>chirp </a:t>
            </a:r>
            <a:r>
              <a:rPr lang="en-US" sz="2400" dirty="0" err="1">
                <a:latin typeface="Helvetica"/>
                <a:ea typeface="ＭＳ Ｐゴシック" charset="0"/>
                <a:cs typeface="Helvetica"/>
              </a:rPr>
              <a:t>subbottom</a:t>
            </a:r>
            <a:r>
              <a:rPr lang="en-US" sz="2400" dirty="0">
                <a:latin typeface="Helvetica"/>
                <a:ea typeface="ＭＳ Ｐゴシック" charset="0"/>
                <a:cs typeface="Helvetica"/>
              </a:rPr>
              <a:t> </a:t>
            </a:r>
            <a:r>
              <a:rPr lang="en-US" sz="2400" dirty="0" smtClean="0">
                <a:latin typeface="Helvetica"/>
                <a:ea typeface="ＭＳ Ｐゴシック" charset="0"/>
                <a:cs typeface="Helvetica"/>
              </a:rPr>
              <a:t>profiler</a:t>
            </a:r>
            <a:endParaRPr lang="en-US" sz="2400" dirty="0">
              <a:latin typeface="Helvetica"/>
              <a:ea typeface="ＭＳ Ｐゴシック" charset="0"/>
              <a:cs typeface="Helvetica"/>
            </a:endParaRPr>
          </a:p>
          <a:p>
            <a:pPr marL="514350" eaLnBrk="1" hangingPunct="1">
              <a:lnSpc>
                <a:spcPct val="90000"/>
              </a:lnSpc>
              <a:defRPr/>
            </a:pPr>
            <a:r>
              <a:rPr lang="en-US" sz="2800" dirty="0">
                <a:latin typeface="Helvetica"/>
                <a:ea typeface="ＭＳ Ｐゴシック" charset="0"/>
                <a:cs typeface="Helvetica"/>
              </a:rPr>
              <a:t>Aided </a:t>
            </a:r>
            <a:r>
              <a:rPr lang="en-US" sz="2800" dirty="0" smtClean="0">
                <a:latin typeface="Helvetica"/>
                <a:ea typeface="ＭＳ Ｐゴシック" charset="0"/>
                <a:cs typeface="Helvetica"/>
              </a:rPr>
              <a:t>inertial navigation good </a:t>
            </a:r>
            <a:r>
              <a:rPr lang="en-US" sz="2800" dirty="0">
                <a:latin typeface="Helvetica"/>
                <a:ea typeface="ＭＳ Ｐゴシック" charset="0"/>
                <a:cs typeface="Helvetica"/>
              </a:rPr>
              <a:t>to 0.05% of distance traveled.</a:t>
            </a:r>
          </a:p>
          <a:p>
            <a:pPr marL="514350" eaLnBrk="1" hangingPunct="1">
              <a:lnSpc>
                <a:spcPct val="90000"/>
              </a:lnSpc>
              <a:defRPr/>
            </a:pPr>
            <a:r>
              <a:rPr lang="en-US" sz="2800" dirty="0">
                <a:latin typeface="Helvetica"/>
                <a:ea typeface="ＭＳ Ｐゴシック" charset="0"/>
                <a:cs typeface="Helvetica"/>
              </a:rPr>
              <a:t>Duration 17.5 </a:t>
            </a:r>
            <a:r>
              <a:rPr lang="en-US" sz="2800" dirty="0" smtClean="0">
                <a:latin typeface="Helvetica"/>
                <a:ea typeface="ＭＳ Ｐゴシック" charset="0"/>
                <a:cs typeface="Helvetica"/>
              </a:rPr>
              <a:t>hours</a:t>
            </a:r>
          </a:p>
          <a:p>
            <a:pPr marL="514350" eaLnBrk="1" hangingPunct="1">
              <a:lnSpc>
                <a:spcPct val="90000"/>
              </a:lnSpc>
              <a:defRPr/>
            </a:pPr>
            <a:r>
              <a:rPr lang="en-US" sz="2800" dirty="0" smtClean="0">
                <a:latin typeface="Helvetica"/>
                <a:ea typeface="ＭＳ Ｐゴシック" charset="0"/>
                <a:cs typeface="Helvetica"/>
              </a:rPr>
              <a:t>Speed 1.5 m/s </a:t>
            </a:r>
          </a:p>
          <a:p>
            <a:pPr marL="914400" lvl="1" eaLnBrk="1" hangingPunct="1">
              <a:lnSpc>
                <a:spcPct val="90000"/>
              </a:lnSpc>
              <a:defRPr/>
            </a:pPr>
            <a:r>
              <a:rPr lang="en-US" sz="2400" dirty="0" smtClean="0">
                <a:latin typeface="Helvetica"/>
                <a:ea typeface="ＭＳ Ｐゴシック" charset="0"/>
                <a:cs typeface="Helvetica"/>
              </a:rPr>
              <a:t>= 5.4 km/</a:t>
            </a:r>
            <a:r>
              <a:rPr lang="en-US" sz="2400" dirty="0" err="1" smtClean="0">
                <a:latin typeface="Helvetica"/>
                <a:ea typeface="ＭＳ Ｐゴシック" charset="0"/>
                <a:cs typeface="Helvetica"/>
              </a:rPr>
              <a:t>hr</a:t>
            </a:r>
            <a:r>
              <a:rPr lang="en-US" sz="2400" dirty="0">
                <a:latin typeface="Helvetica"/>
                <a:ea typeface="ＭＳ Ｐゴシック" charset="0"/>
                <a:cs typeface="Helvetica"/>
              </a:rPr>
              <a:t> </a:t>
            </a:r>
            <a:r>
              <a:rPr lang="en-US" sz="2400" dirty="0" smtClean="0">
                <a:latin typeface="Helvetica"/>
                <a:ea typeface="ＭＳ Ｐゴシック" charset="0"/>
                <a:cs typeface="Helvetica"/>
              </a:rPr>
              <a:t>= 3 knots</a:t>
            </a:r>
          </a:p>
          <a:p>
            <a:pPr marL="514350" eaLnBrk="1" hangingPunct="1">
              <a:lnSpc>
                <a:spcPct val="90000"/>
              </a:lnSpc>
              <a:defRPr/>
            </a:pPr>
            <a:r>
              <a:rPr lang="en-US" sz="2800" dirty="0" smtClean="0">
                <a:latin typeface="Helvetica"/>
                <a:ea typeface="ＭＳ Ｐゴシック" charset="0"/>
                <a:cs typeface="Helvetica"/>
              </a:rPr>
              <a:t>50 m altitude </a:t>
            </a:r>
            <a:r>
              <a:rPr lang="en-US" sz="2800" dirty="0" smtClean="0">
                <a:latin typeface="Helvetica"/>
                <a:ea typeface="ＭＳ Ｐゴシック" charset="0"/>
                <a:cs typeface="Helvetica"/>
                <a:sym typeface="Wingdings"/>
              </a:rPr>
              <a:t> 1 m resolution bathymetry</a:t>
            </a:r>
            <a:endParaRPr lang="en-US" sz="2800" dirty="0" smtClean="0">
              <a:latin typeface="Helvetica"/>
              <a:ea typeface="ＭＳ Ｐゴシック" charset="0"/>
              <a:cs typeface="Helvetica"/>
            </a:endParaRPr>
          </a:p>
          <a:p>
            <a:pPr marL="514350" eaLnBrk="1" hangingPunct="1">
              <a:lnSpc>
                <a:spcPct val="90000"/>
              </a:lnSpc>
              <a:defRPr/>
            </a:pPr>
            <a:r>
              <a:rPr lang="en-US" sz="2800" dirty="0" smtClean="0">
                <a:latin typeface="Helvetica"/>
                <a:ea typeface="ＭＳ Ｐゴシック" charset="0"/>
                <a:cs typeface="Helvetica"/>
              </a:rPr>
              <a:t>Mission track 70 to 95 km</a:t>
            </a:r>
            <a:endParaRPr lang="en-US" sz="2800" dirty="0">
              <a:latin typeface="Helvetica"/>
              <a:ea typeface="ＭＳ Ｐゴシック" charset="0"/>
              <a:cs typeface="Helvetica"/>
            </a:endParaRPr>
          </a:p>
          <a:p>
            <a:pPr marL="514350" eaLnBrk="1" hangingPunct="1">
              <a:lnSpc>
                <a:spcPct val="90000"/>
              </a:lnSpc>
              <a:defRPr/>
            </a:pPr>
            <a:r>
              <a:rPr lang="en-US" sz="2800" dirty="0">
                <a:latin typeface="Helvetica"/>
                <a:ea typeface="ＭＳ Ｐゴシック" charset="0"/>
                <a:cs typeface="Helvetica"/>
              </a:rPr>
              <a:t>Rated to 6000 m depth </a:t>
            </a:r>
          </a:p>
          <a:p>
            <a:pPr marL="514350" eaLnBrk="1" hangingPunct="1">
              <a:lnSpc>
                <a:spcPct val="90000"/>
              </a:lnSpc>
              <a:defRPr/>
            </a:pPr>
            <a:endParaRPr lang="en-US" sz="2800" dirty="0">
              <a:latin typeface="Helvetica"/>
              <a:ea typeface="ＭＳ Ｐゴシック" charset="0"/>
              <a:cs typeface="Helvetica"/>
            </a:endParaRPr>
          </a:p>
        </p:txBody>
      </p:sp>
      <p:pic>
        <p:nvPicPr>
          <p:cNvPr id="24579" name="Picture 8" descr="DSC02717_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4225925"/>
            <a:ext cx="4427537" cy="263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10" descr="DSC0297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3288" y="908050"/>
            <a:ext cx="4430712" cy="332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6108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Grp="1" noChangeArrowheads="1"/>
          </p:cNvSpPr>
          <p:nvPr>
            <p:ph type="title"/>
          </p:nvPr>
        </p:nvSpPr>
        <p:spPr>
          <a:xfrm>
            <a:off x="665163" y="0"/>
            <a:ext cx="7772400" cy="6096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>
                <a:latin typeface="Helvetica"/>
                <a:ea typeface="ＭＳ Ｐゴシック" charset="0"/>
                <a:cs typeface="Helvetica"/>
              </a:rPr>
              <a:t>Modular Mapping AUV Design</a:t>
            </a:r>
            <a:endParaRPr lang="en-US" dirty="0">
              <a:effectLst/>
              <a:latin typeface="Helvetica"/>
              <a:ea typeface="ＭＳ Ｐゴシック" charset="0"/>
              <a:cs typeface="Helvetica"/>
            </a:endParaRPr>
          </a:p>
        </p:txBody>
      </p:sp>
      <p:sp>
        <p:nvSpPr>
          <p:cNvPr id="18434" name="Rectangle 6"/>
          <p:cNvSpPr>
            <a:spLocks noChangeArrowheads="1"/>
          </p:cNvSpPr>
          <p:nvPr/>
        </p:nvSpPr>
        <p:spPr bwMode="auto">
          <a:xfrm>
            <a:off x="4341813" y="922338"/>
            <a:ext cx="4916731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buFontTx/>
              <a:buChar char="•"/>
              <a:defRPr/>
            </a:pPr>
            <a:r>
              <a:rPr lang="en-US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Helvetica"/>
                <a:cs typeface="Helvetica"/>
              </a:rPr>
              <a:t>Tail </a:t>
            </a:r>
          </a:p>
          <a:p>
            <a:pPr lvl="1">
              <a:buFontTx/>
              <a:buChar char="•"/>
              <a:defRPr/>
            </a:pPr>
            <a:r>
              <a:rPr lang="en-US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Helvetica"/>
                <a:cs typeface="Helvetica"/>
              </a:rPr>
              <a:t> Vehicle propulsion and control</a:t>
            </a:r>
          </a:p>
          <a:p>
            <a:pPr lvl="1">
              <a:buFontTx/>
              <a:buChar char="•"/>
              <a:defRPr/>
            </a:pPr>
            <a:r>
              <a:rPr lang="en-US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Helvetica"/>
                <a:cs typeface="Helvetica"/>
              </a:rPr>
              <a:t> Main vehicle computer</a:t>
            </a:r>
          </a:p>
          <a:p>
            <a:pPr lvl="1">
              <a:buFontTx/>
              <a:buChar char="•"/>
              <a:defRPr/>
            </a:pPr>
            <a:r>
              <a:rPr lang="en-US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Helvetica"/>
                <a:cs typeface="Helvetica"/>
              </a:rPr>
              <a:t> Communications</a:t>
            </a:r>
          </a:p>
          <a:p>
            <a:pPr lvl="1">
              <a:buFontTx/>
              <a:buChar char="•"/>
              <a:defRPr/>
            </a:pPr>
            <a:r>
              <a:rPr lang="en-US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Helvetica"/>
                <a:cs typeface="Helvetica"/>
              </a:rPr>
              <a:t> Navigation</a:t>
            </a:r>
          </a:p>
        </p:txBody>
      </p:sp>
      <p:sp>
        <p:nvSpPr>
          <p:cNvPr id="18435" name="Rectangle 7"/>
          <p:cNvSpPr>
            <a:spLocks noChangeArrowheads="1"/>
          </p:cNvSpPr>
          <p:nvPr/>
        </p:nvSpPr>
        <p:spPr bwMode="auto">
          <a:xfrm>
            <a:off x="193675" y="903288"/>
            <a:ext cx="4305300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FontTx/>
              <a:buChar char="•"/>
              <a:defRPr/>
            </a:pPr>
            <a:r>
              <a:rPr lang="en-US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Helvetica"/>
                <a:cs typeface="Helvetica"/>
              </a:rPr>
              <a:t>Nose</a:t>
            </a:r>
          </a:p>
          <a:p>
            <a:pPr lvl="1">
              <a:buFontTx/>
              <a:buChar char="•"/>
              <a:defRPr/>
            </a:pPr>
            <a:r>
              <a:rPr lang="en-US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Helvetica"/>
                <a:cs typeface="Helvetica"/>
              </a:rPr>
              <a:t>Batteries &amp; CTD</a:t>
            </a:r>
          </a:p>
          <a:p>
            <a:pPr>
              <a:buFontTx/>
              <a:buChar char="•"/>
              <a:defRPr/>
            </a:pPr>
            <a:endParaRPr lang="en-US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latin typeface="Helvetica"/>
              <a:cs typeface="Helvetica"/>
            </a:endParaRPr>
          </a:p>
          <a:p>
            <a:pPr>
              <a:buFontTx/>
              <a:buChar char="•"/>
              <a:defRPr/>
            </a:pPr>
            <a:r>
              <a:rPr lang="en-US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Helvetica"/>
                <a:cs typeface="Helvetica"/>
              </a:rPr>
              <a:t> </a:t>
            </a:r>
            <a:r>
              <a:rPr lang="en-US" dirty="0" err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Helvetica"/>
                <a:cs typeface="Helvetica"/>
              </a:rPr>
              <a:t>Midbody</a:t>
            </a:r>
            <a:endParaRPr lang="en-US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latin typeface="Helvetica"/>
              <a:cs typeface="Helvetica"/>
            </a:endParaRPr>
          </a:p>
          <a:p>
            <a:pPr lvl="1">
              <a:buFontTx/>
              <a:buChar char="•"/>
              <a:defRPr/>
            </a:pPr>
            <a:r>
              <a:rPr lang="en-US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Helvetica"/>
                <a:cs typeface="Helvetica"/>
              </a:rPr>
              <a:t> Mapping Sonar Payload</a:t>
            </a:r>
          </a:p>
        </p:txBody>
      </p:sp>
      <p:pic>
        <p:nvPicPr>
          <p:cNvPr id="26628" name="Picture 1" descr="MappingAUVDesign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27375"/>
            <a:ext cx="9144000" cy="327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71563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25761"/>
          </a:xfrm>
        </p:spPr>
        <p:txBody>
          <a:bodyPr/>
          <a:lstStyle/>
          <a:p>
            <a:pPr eaLnBrk="1" hangingPunct="1"/>
            <a:r>
              <a:rPr lang="en-US" sz="3600" dirty="0">
                <a:latin typeface="Helvetica"/>
                <a:ea typeface="ＭＳ Ｐゴシック" charset="0"/>
                <a:cs typeface="Helvetica"/>
              </a:rPr>
              <a:t>Processing Issues Particular to Swath Data Collected Using </a:t>
            </a:r>
            <a:r>
              <a:rPr lang="en-US" sz="3600" dirty="0" smtClean="0">
                <a:latin typeface="Helvetica"/>
                <a:ea typeface="ＭＳ Ｐゴシック" charset="0"/>
                <a:cs typeface="Helvetica"/>
              </a:rPr>
              <a:t>Underwater </a:t>
            </a:r>
            <a:r>
              <a:rPr lang="en-US" sz="3600" dirty="0">
                <a:latin typeface="Helvetica"/>
                <a:ea typeface="ＭＳ Ｐゴシック" charset="0"/>
                <a:cs typeface="Helvetica"/>
              </a:rPr>
              <a:t>Platforms</a:t>
            </a:r>
          </a:p>
        </p:txBody>
      </p:sp>
      <p:sp>
        <p:nvSpPr>
          <p:cNvPr id="172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15302"/>
            <a:ext cx="9144000" cy="564269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Times" charset="0"/>
              <a:buChar char="•"/>
            </a:pPr>
            <a:r>
              <a:rPr lang="en-US" sz="2800" dirty="0">
                <a:latin typeface="Helvetica"/>
                <a:ea typeface="ＭＳ Ｐゴシック" charset="0"/>
                <a:cs typeface="Helvetica"/>
              </a:rPr>
              <a:t>Vehicle navigation is low precision relative to the lateral resolution of the seafloor mapping data</a:t>
            </a:r>
          </a:p>
          <a:p>
            <a:pPr eaLnBrk="1" hangingPunct="1">
              <a:lnSpc>
                <a:spcPct val="90000"/>
              </a:lnSpc>
              <a:buFont typeface="Times" charset="0"/>
              <a:buChar char="•"/>
            </a:pPr>
            <a:r>
              <a:rPr lang="en-US" sz="2800" dirty="0" smtClean="0">
                <a:latin typeface="Helvetica"/>
                <a:ea typeface="ＭＳ Ｐゴシック" charset="0"/>
                <a:cs typeface="Helvetica"/>
              </a:rPr>
              <a:t>Vehicle </a:t>
            </a:r>
            <a:r>
              <a:rPr lang="en-US" sz="2800" dirty="0">
                <a:latin typeface="Helvetica"/>
                <a:ea typeface="ＭＳ Ｐゴシック" charset="0"/>
                <a:cs typeface="Helvetica"/>
              </a:rPr>
              <a:t>depth derives from pressure </a:t>
            </a:r>
            <a:r>
              <a:rPr lang="en-US" sz="2800" dirty="0" smtClean="0">
                <a:latin typeface="Helvetica"/>
                <a:ea typeface="ＭＳ Ｐゴシック" charset="0"/>
                <a:cs typeface="Helvetica"/>
              </a:rPr>
              <a:t>measurements </a:t>
            </a:r>
          </a:p>
          <a:p>
            <a:pPr lvl="1" eaLnBrk="1" hangingPunct="1">
              <a:lnSpc>
                <a:spcPct val="90000"/>
              </a:lnSpc>
              <a:buFont typeface="Times" charset="0"/>
              <a:buChar char="•"/>
            </a:pPr>
            <a:r>
              <a:rPr lang="en-US" sz="2400" dirty="0" smtClean="0">
                <a:latin typeface="Helvetica"/>
                <a:ea typeface="ＭＳ Ｐゴシック" charset="0"/>
                <a:cs typeface="Helvetica"/>
              </a:rPr>
              <a:t>Deep pressure sensors are less precise vertically than sonars</a:t>
            </a:r>
            <a:endParaRPr lang="en-US" sz="2400" dirty="0">
              <a:latin typeface="Helvetica"/>
              <a:ea typeface="ＭＳ Ｐゴシック" charset="0"/>
              <a:cs typeface="Helvetica"/>
            </a:endParaRPr>
          </a:p>
          <a:p>
            <a:pPr eaLnBrk="1" hangingPunct="1">
              <a:lnSpc>
                <a:spcPct val="90000"/>
              </a:lnSpc>
              <a:buFont typeface="Times" charset="0"/>
              <a:buChar char="•"/>
            </a:pPr>
            <a:r>
              <a:rPr lang="en-US" sz="2800" dirty="0">
                <a:latin typeface="Helvetica"/>
                <a:ea typeface="ＭＳ Ｐゴシック" charset="0"/>
                <a:cs typeface="Helvetica"/>
              </a:rPr>
              <a:t>Tides matter </a:t>
            </a:r>
            <a:r>
              <a:rPr lang="en-US" sz="2800" dirty="0" smtClean="0">
                <a:latin typeface="Helvetica"/>
                <a:ea typeface="ＭＳ Ｐゴシック" charset="0"/>
                <a:cs typeface="Helvetica"/>
              </a:rPr>
              <a:t>in 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sz="2800" dirty="0" smtClean="0">
                <a:latin typeface="Helvetica"/>
                <a:ea typeface="ＭＳ Ｐゴシック" charset="0"/>
                <a:cs typeface="Helvetica"/>
              </a:rPr>
              <a:t>    every survey</a:t>
            </a:r>
          </a:p>
          <a:p>
            <a:pPr eaLnBrk="1" hangingPunct="1">
              <a:lnSpc>
                <a:spcPct val="90000"/>
              </a:lnSpc>
              <a:buFont typeface="Times" charset="0"/>
              <a:buNone/>
            </a:pPr>
            <a:endParaRPr lang="en-US" sz="1800" dirty="0">
              <a:latin typeface="Helvetica"/>
              <a:ea typeface="ＭＳ Ｐゴシック" charset="0"/>
              <a:cs typeface="Helvetica"/>
            </a:endParaRPr>
          </a:p>
          <a:p>
            <a:pPr eaLnBrk="1" hangingPunct="1">
              <a:lnSpc>
                <a:spcPct val="90000"/>
              </a:lnSpc>
              <a:buFont typeface="Times" charset="0"/>
              <a:buNone/>
            </a:pPr>
            <a:r>
              <a:rPr lang="en-US" sz="1800" dirty="0" smtClean="0">
                <a:latin typeface="Helvetica"/>
                <a:ea typeface="ＭＳ Ｐゴシック" charset="0"/>
                <a:cs typeface="Helvetica"/>
              </a:rPr>
              <a:t>	</a:t>
            </a:r>
            <a:r>
              <a:rPr lang="en-US" sz="2000" dirty="0" smtClean="0">
                <a:latin typeface="Helvetica"/>
                <a:ea typeface="ＭＳ Ｐゴシック" charset="0"/>
                <a:cs typeface="Helvetica"/>
              </a:rPr>
              <a:t>and if the vehicle doesn’t </a:t>
            </a:r>
          </a:p>
          <a:p>
            <a:pPr eaLnBrk="1" hangingPunct="1">
              <a:lnSpc>
                <a:spcPct val="90000"/>
              </a:lnSpc>
              <a:buFont typeface="Times" charset="0"/>
              <a:buNone/>
            </a:pPr>
            <a:r>
              <a:rPr lang="en-US" sz="2000" dirty="0">
                <a:latin typeface="Helvetica"/>
                <a:ea typeface="ＭＳ Ｐゴシック" charset="0"/>
                <a:cs typeface="Helvetica"/>
              </a:rPr>
              <a:t>	</a:t>
            </a:r>
            <a:r>
              <a:rPr lang="en-US" sz="2000" dirty="0" smtClean="0">
                <a:latin typeface="Helvetica"/>
                <a:ea typeface="ＭＳ Ｐゴシック" charset="0"/>
                <a:cs typeface="Helvetica"/>
              </a:rPr>
              <a:t>come back, there are no </a:t>
            </a:r>
          </a:p>
          <a:p>
            <a:pPr eaLnBrk="1" hangingPunct="1">
              <a:lnSpc>
                <a:spcPct val="90000"/>
              </a:lnSpc>
              <a:buFont typeface="Times" charset="0"/>
              <a:buNone/>
            </a:pPr>
            <a:r>
              <a:rPr lang="en-US" sz="2000" dirty="0">
                <a:latin typeface="Helvetica"/>
                <a:ea typeface="ＭＳ Ｐゴシック" charset="0"/>
                <a:cs typeface="Helvetica"/>
              </a:rPr>
              <a:t>	</a:t>
            </a:r>
            <a:r>
              <a:rPr lang="en-US" sz="2000" dirty="0" smtClean="0">
                <a:latin typeface="Helvetica"/>
                <a:ea typeface="ＭＳ Ｐゴシック" charset="0"/>
                <a:cs typeface="Helvetica"/>
              </a:rPr>
              <a:t>data to process….</a:t>
            </a:r>
            <a:endParaRPr lang="en-US" sz="2000" dirty="0">
              <a:latin typeface="Helvetica"/>
              <a:ea typeface="ＭＳ Ｐゴシック" charset="0"/>
              <a:cs typeface="Helvetica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7143" y="3273778"/>
            <a:ext cx="5256858" cy="3584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6064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108450" y="0"/>
            <a:ext cx="5035550" cy="1731963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>
                <a:latin typeface="Helvetica"/>
                <a:ea typeface="ＭＳ Ｐゴシック" charset="0"/>
                <a:cs typeface="Helvetica"/>
              </a:rPr>
              <a:t>Open Source </a:t>
            </a:r>
            <a:r>
              <a:rPr lang="en-US" sz="3600" dirty="0" smtClean="0">
                <a:latin typeface="Helvetica"/>
                <a:ea typeface="ＭＳ Ｐゴシック" charset="0"/>
                <a:cs typeface="Helvetica"/>
              </a:rPr>
              <a:t>Software for Seafloor Mapping Data Processing</a:t>
            </a:r>
            <a:endParaRPr lang="en-US" dirty="0">
              <a:latin typeface="Helvetica"/>
              <a:ea typeface="ＭＳ Ｐゴシック" charset="0"/>
              <a:cs typeface="Helvetica"/>
            </a:endParaRPr>
          </a:p>
        </p:txBody>
      </p:sp>
      <p:sp>
        <p:nvSpPr>
          <p:cNvPr id="280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66875"/>
            <a:ext cx="9144000" cy="51911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  <a:buFont typeface="Times" charset="0"/>
              <a:buChar char="•"/>
              <a:defRPr/>
            </a:pPr>
            <a:r>
              <a:rPr lang="en-US" sz="2400" dirty="0">
                <a:latin typeface="Helvetica"/>
                <a:ea typeface="ＭＳ Ｐゴシック" charset="0"/>
                <a:cs typeface="Helvetica"/>
              </a:rPr>
              <a:t>A</a:t>
            </a:r>
            <a:r>
              <a:rPr lang="en-US" sz="2400" dirty="0" smtClean="0">
                <a:latin typeface="Helvetica"/>
                <a:ea typeface="ＭＳ Ｐゴシック" charset="0"/>
                <a:cs typeface="Helvetica"/>
              </a:rPr>
              <a:t>cademic use requires customizable </a:t>
            </a:r>
            <a:r>
              <a:rPr lang="en-US" sz="2400" dirty="0" smtClean="0">
                <a:latin typeface="Helvetica"/>
                <a:ea typeface="ＭＳ Ｐゴシック" charset="0"/>
                <a:cs typeface="Helvetica"/>
              </a:rPr>
              <a:t>tools and permanent data </a:t>
            </a:r>
            <a:r>
              <a:rPr lang="en-US" sz="2400" dirty="0" smtClean="0">
                <a:latin typeface="Helvetica"/>
                <a:ea typeface="ＭＳ Ｐゴシック" charset="0"/>
                <a:cs typeface="Helvetica"/>
              </a:rPr>
              <a:t>archiving</a:t>
            </a:r>
            <a:endParaRPr lang="en-US" sz="2400" dirty="0" smtClean="0">
              <a:latin typeface="Helvetica"/>
              <a:ea typeface="ＭＳ Ｐゴシック" charset="0"/>
              <a:cs typeface="Helvetica"/>
            </a:endParaRP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buFont typeface="Times" charset="0"/>
              <a:buChar char="•"/>
              <a:defRPr/>
            </a:pPr>
            <a:r>
              <a:rPr lang="en-US" sz="2400" dirty="0">
                <a:latin typeface="Helvetica"/>
                <a:ea typeface="ＭＳ Ｐゴシック" charset="0"/>
                <a:cs typeface="Helvetica"/>
              </a:rPr>
              <a:t>S</a:t>
            </a:r>
            <a:r>
              <a:rPr lang="en-US" sz="2400" dirty="0" smtClean="0">
                <a:latin typeface="Helvetica"/>
                <a:ea typeface="ＭＳ Ｐゴシック" charset="0"/>
                <a:cs typeface="Helvetica"/>
              </a:rPr>
              <a:t>upports </a:t>
            </a:r>
            <a:r>
              <a:rPr lang="en-US" sz="2400" dirty="0">
                <a:latin typeface="Helvetica"/>
                <a:ea typeface="ＭＳ Ｐゴシック" charset="0"/>
                <a:cs typeface="Helvetica"/>
              </a:rPr>
              <a:t>dozens of sonars &amp; </a:t>
            </a:r>
            <a:r>
              <a:rPr lang="en-US" sz="2400" dirty="0" smtClean="0">
                <a:latin typeface="Helvetica"/>
                <a:ea typeface="ＭＳ Ｐゴシック" charset="0"/>
                <a:cs typeface="Helvetica"/>
              </a:rPr>
              <a:t>swath </a:t>
            </a:r>
            <a:r>
              <a:rPr lang="en-US" sz="2400" dirty="0">
                <a:latin typeface="Helvetica"/>
                <a:ea typeface="ＭＳ Ｐゴシック" charset="0"/>
                <a:cs typeface="Helvetica"/>
              </a:rPr>
              <a:t>data </a:t>
            </a:r>
            <a:r>
              <a:rPr lang="en-US" sz="2400" dirty="0" smtClean="0">
                <a:latin typeface="Helvetica"/>
                <a:ea typeface="ＭＳ Ｐゴシック" charset="0"/>
                <a:cs typeface="Helvetica"/>
              </a:rPr>
              <a:t>formats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buFont typeface="Times" charset="0"/>
              <a:buChar char="•"/>
              <a:defRPr/>
            </a:pPr>
            <a:r>
              <a:rPr lang="en-US" sz="2400" dirty="0" smtClean="0">
                <a:latin typeface="Helvetica"/>
                <a:ea typeface="ＭＳ Ｐゴシック" charset="0"/>
                <a:cs typeface="Helvetica"/>
              </a:rPr>
              <a:t>Funded by NSF </a:t>
            </a:r>
            <a:r>
              <a:rPr lang="en-US" sz="2400" dirty="0" smtClean="0">
                <a:latin typeface="Helvetica"/>
                <a:ea typeface="ＭＳ Ｐゴシック" charset="0"/>
                <a:cs typeface="Helvetica"/>
              </a:rPr>
              <a:t>(since 1993</a:t>
            </a:r>
            <a:r>
              <a:rPr lang="en-US" sz="2400" dirty="0" smtClean="0">
                <a:latin typeface="Helvetica"/>
                <a:ea typeface="ＭＳ Ｐゴシック" charset="0"/>
                <a:cs typeface="Helvetica"/>
              </a:rPr>
              <a:t>) </a:t>
            </a:r>
            <a:r>
              <a:rPr lang="en-US" sz="2400" dirty="0">
                <a:latin typeface="Helvetica"/>
                <a:ea typeface="ＭＳ Ｐゴシック" charset="0"/>
                <a:cs typeface="Helvetica"/>
              </a:rPr>
              <a:t>&amp; Packard </a:t>
            </a:r>
            <a:r>
              <a:rPr lang="en-US" sz="2400" dirty="0" smtClean="0">
                <a:latin typeface="Helvetica"/>
                <a:ea typeface="ＭＳ Ｐゴシック" charset="0"/>
                <a:cs typeface="Helvetica"/>
              </a:rPr>
              <a:t>Foundation </a:t>
            </a:r>
            <a:r>
              <a:rPr lang="en-US" sz="2400" dirty="0" smtClean="0">
                <a:latin typeface="Helvetica"/>
                <a:ea typeface="ＭＳ Ｐゴシック" charset="0"/>
                <a:cs typeface="Helvetica"/>
              </a:rPr>
              <a:t>(since 1998)</a:t>
            </a:r>
            <a:endParaRPr lang="en-US" sz="2400" dirty="0">
              <a:latin typeface="Helvetica"/>
              <a:ea typeface="ＭＳ Ｐゴシック" charset="0"/>
              <a:cs typeface="Helvetica"/>
            </a:endParaRP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buFont typeface="Times" charset="0"/>
              <a:buChar char="•"/>
              <a:defRPr/>
            </a:pPr>
            <a:r>
              <a:rPr lang="en-US" sz="2400" dirty="0" smtClean="0">
                <a:latin typeface="Helvetica"/>
                <a:ea typeface="ＭＳ Ｐゴシック" charset="0"/>
                <a:cs typeface="Helvetica"/>
              </a:rPr>
              <a:t>Collaboration w</a:t>
            </a:r>
            <a:r>
              <a:rPr lang="en-US" sz="2400" dirty="0">
                <a:latin typeface="Helvetica"/>
                <a:ea typeface="ＭＳ Ｐゴシック" charset="0"/>
                <a:cs typeface="Helvetica"/>
              </a:rPr>
              <a:t>/ Dale </a:t>
            </a:r>
            <a:r>
              <a:rPr lang="en-US" sz="2400" dirty="0" err="1">
                <a:latin typeface="Helvetica"/>
                <a:ea typeface="ＭＳ Ｐゴシック" charset="0"/>
                <a:cs typeface="Helvetica"/>
              </a:rPr>
              <a:t>Chayes</a:t>
            </a:r>
            <a:r>
              <a:rPr lang="en-US" sz="2400" dirty="0">
                <a:latin typeface="Helvetica"/>
                <a:ea typeface="ＭＳ Ｐゴシック" charset="0"/>
                <a:cs typeface="Helvetica"/>
              </a:rPr>
              <a:t> </a:t>
            </a:r>
            <a:r>
              <a:rPr lang="en-US" sz="2400" dirty="0">
                <a:latin typeface="Helvetica"/>
                <a:ea typeface="ＭＳ Ｐゴシック" charset="0"/>
                <a:cs typeface="Helvetica"/>
              </a:rPr>
              <a:t>(</a:t>
            </a:r>
            <a:r>
              <a:rPr lang="en-US" sz="2400" dirty="0" smtClean="0">
                <a:latin typeface="Helvetica"/>
                <a:ea typeface="ＭＳ Ｐゴシック" charset="0"/>
                <a:cs typeface="Helvetica"/>
              </a:rPr>
              <a:t>L</a:t>
            </a:r>
            <a:r>
              <a:rPr lang="en-US" sz="2400" dirty="0">
                <a:latin typeface="Helvetica"/>
                <a:ea typeface="ＭＳ Ｐゴシック" charset="0"/>
                <a:cs typeface="Helvetica"/>
              </a:rPr>
              <a:t>-</a:t>
            </a:r>
            <a:r>
              <a:rPr lang="en-US" sz="2400" dirty="0" smtClean="0">
                <a:latin typeface="Helvetica"/>
                <a:ea typeface="ＭＳ Ｐゴシック" charset="0"/>
                <a:cs typeface="Helvetica"/>
              </a:rPr>
              <a:t>DEO), Christian Ferreira (MARUM) and others</a:t>
            </a:r>
            <a:endParaRPr lang="en-US" sz="2400" dirty="0" smtClean="0">
              <a:latin typeface="Helvetica"/>
              <a:ea typeface="ＭＳ Ｐゴシック" charset="0"/>
              <a:cs typeface="Helvetica"/>
            </a:endParaRP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buFont typeface="Times" charset="0"/>
              <a:buChar char="•"/>
              <a:defRPr/>
            </a:pPr>
            <a:r>
              <a:rPr lang="en-US" sz="2400" dirty="0">
                <a:latin typeface="Helvetica"/>
                <a:ea typeface="ＭＳ Ｐゴシック" charset="0"/>
                <a:cs typeface="Helvetica"/>
              </a:rPr>
              <a:t>Widely used </a:t>
            </a:r>
            <a:endParaRPr lang="en-US" sz="2400" dirty="0" smtClean="0">
              <a:latin typeface="Helvetica"/>
              <a:ea typeface="ＭＳ Ｐゴシック" charset="0"/>
              <a:cs typeface="Helvetica"/>
            </a:endParaRP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  <a:buFont typeface="Times" charset="0"/>
              <a:buChar char="•"/>
              <a:defRPr/>
            </a:pPr>
            <a:r>
              <a:rPr lang="en-US" sz="2000" dirty="0" smtClean="0">
                <a:latin typeface="Helvetica"/>
                <a:ea typeface="ＭＳ Ｐゴシック" charset="0"/>
                <a:cs typeface="Helvetica"/>
              </a:rPr>
              <a:t>2012: Used by at least </a:t>
            </a:r>
            <a:r>
              <a:rPr lang="en-US" sz="2000" dirty="0" smtClean="0">
                <a:latin typeface="Helvetica"/>
                <a:ea typeface="ＭＳ Ｐゴシック" charset="0"/>
                <a:cs typeface="Helvetica"/>
              </a:rPr>
              <a:t>41 </a:t>
            </a:r>
            <a:r>
              <a:rPr lang="en-US" sz="2000" dirty="0" smtClean="0">
                <a:latin typeface="Helvetica"/>
                <a:ea typeface="ＭＳ Ｐゴシック" charset="0"/>
                <a:cs typeface="Helvetica"/>
              </a:rPr>
              <a:t>US </a:t>
            </a:r>
            <a:r>
              <a:rPr lang="en-US" sz="2000" dirty="0">
                <a:latin typeface="Helvetica"/>
                <a:ea typeface="ＭＳ Ｐゴシック" charset="0"/>
                <a:cs typeface="Helvetica"/>
              </a:rPr>
              <a:t>and </a:t>
            </a:r>
            <a:r>
              <a:rPr lang="en-US" sz="2000" dirty="0" smtClean="0">
                <a:latin typeface="Helvetica"/>
                <a:ea typeface="ＭＳ Ｐゴシック" charset="0"/>
                <a:cs typeface="Helvetica"/>
              </a:rPr>
              <a:t>68 foreign </a:t>
            </a:r>
            <a:r>
              <a:rPr lang="en-US" sz="2000" dirty="0">
                <a:latin typeface="Helvetica"/>
                <a:ea typeface="ＭＳ Ｐゴシック" charset="0"/>
                <a:cs typeface="Helvetica"/>
              </a:rPr>
              <a:t>academic institutions, </a:t>
            </a:r>
            <a:r>
              <a:rPr lang="en-US" sz="2000" dirty="0" smtClean="0">
                <a:latin typeface="Helvetica"/>
                <a:ea typeface="ＭＳ Ｐゴシック" charset="0"/>
                <a:cs typeface="Helvetica"/>
              </a:rPr>
              <a:t>11 US </a:t>
            </a:r>
            <a:r>
              <a:rPr lang="en-US" sz="2000" dirty="0">
                <a:latin typeface="Helvetica"/>
                <a:ea typeface="ＭＳ Ｐゴシック" charset="0"/>
                <a:cs typeface="Helvetica"/>
              </a:rPr>
              <a:t>and </a:t>
            </a:r>
            <a:r>
              <a:rPr lang="en-US" sz="2000" dirty="0" smtClean="0">
                <a:latin typeface="Helvetica"/>
                <a:ea typeface="ＭＳ Ｐゴシック" charset="0"/>
                <a:cs typeface="Helvetica"/>
              </a:rPr>
              <a:t>40 foreign </a:t>
            </a:r>
            <a:r>
              <a:rPr lang="en-US" sz="2000" dirty="0">
                <a:latin typeface="Helvetica"/>
                <a:ea typeface="ＭＳ Ｐゴシック" charset="0"/>
                <a:cs typeface="Helvetica"/>
              </a:rPr>
              <a:t>government agencies, and </a:t>
            </a:r>
            <a:r>
              <a:rPr lang="en-US" sz="2000" dirty="0" smtClean="0">
                <a:latin typeface="Helvetica"/>
                <a:ea typeface="ＭＳ Ｐゴシック" charset="0"/>
                <a:cs typeface="Helvetica"/>
              </a:rPr>
              <a:t>37 </a:t>
            </a:r>
            <a:r>
              <a:rPr lang="en-US" sz="2000" dirty="0" smtClean="0">
                <a:latin typeface="Helvetica"/>
                <a:ea typeface="ＭＳ Ｐゴシック" charset="0"/>
                <a:cs typeface="Helvetica"/>
              </a:rPr>
              <a:t>companies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  <a:buFont typeface="Times" charset="0"/>
              <a:buChar char="•"/>
              <a:defRPr/>
            </a:pPr>
            <a:r>
              <a:rPr lang="en-US" sz="2000" dirty="0" smtClean="0">
                <a:latin typeface="Helvetica"/>
                <a:ea typeface="ＭＳ Ｐゴシック" charset="0"/>
                <a:cs typeface="Helvetica"/>
              </a:rPr>
              <a:t>2015: Email forum has 316 active users</a:t>
            </a:r>
            <a:endParaRPr lang="en-US" sz="2000" dirty="0" smtClean="0">
              <a:latin typeface="Helvetica"/>
              <a:ea typeface="ＭＳ Ｐゴシック" charset="0"/>
              <a:cs typeface="Helvetica"/>
            </a:endParaRP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  <a:buFont typeface="Times" charset="0"/>
              <a:buChar char="•"/>
              <a:defRPr/>
            </a:pPr>
            <a:r>
              <a:rPr lang="en-US" sz="2000" dirty="0" smtClean="0">
                <a:latin typeface="Helvetica"/>
                <a:ea typeface="ＭＳ Ｐゴシック" charset="0"/>
                <a:cs typeface="Helvetica"/>
              </a:rPr>
              <a:t>Underlies US/NOAA, US/NSF and German national seafloor mapping data </a:t>
            </a:r>
            <a:r>
              <a:rPr lang="en-US" sz="2000" dirty="0" smtClean="0">
                <a:latin typeface="Helvetica"/>
                <a:ea typeface="ＭＳ Ｐゴシック" charset="0"/>
                <a:cs typeface="Helvetica"/>
              </a:rPr>
              <a:t>archives</a:t>
            </a:r>
            <a:endParaRPr lang="en-US" sz="2000" dirty="0">
              <a:latin typeface="Helvetica"/>
              <a:ea typeface="ＭＳ Ｐゴシック" charset="0"/>
              <a:cs typeface="Helvetica"/>
            </a:endParaRPr>
          </a:p>
        </p:txBody>
      </p:sp>
      <p:pic>
        <p:nvPicPr>
          <p:cNvPr id="32771" name="Picture 10" descr="mbsystem_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2563"/>
            <a:ext cx="4181475" cy="1404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46978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6" descr="Fig8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39188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43891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6" name="Rectangle 2"/>
          <p:cNvSpPr>
            <a:spLocks noGrp="1" noChangeArrowheads="1"/>
          </p:cNvSpPr>
          <p:nvPr>
            <p:ph type="title"/>
          </p:nvPr>
        </p:nvSpPr>
        <p:spPr>
          <a:xfrm>
            <a:off x="2709863" y="0"/>
            <a:ext cx="6434137" cy="930275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>
                <a:latin typeface="Times New Roman" charset="0"/>
                <a:ea typeface="ＭＳ Ｐゴシック" charset="0"/>
                <a:cs typeface="ＭＳ Ｐゴシック" charset="0"/>
              </a:rPr>
              <a:t>Patch Test / Bias Parameters:</a:t>
            </a:r>
            <a:br>
              <a:rPr lang="en-US" sz="3600" dirty="0">
                <a:latin typeface="Times New Roman" charset="0"/>
                <a:ea typeface="ＭＳ Ｐゴシック" charset="0"/>
                <a:cs typeface="ＭＳ Ｐゴシック" charset="0"/>
              </a:rPr>
            </a:br>
            <a:r>
              <a:rPr lang="en-US" sz="3600" dirty="0" err="1" smtClean="0">
                <a:latin typeface="Times New Roman" charset="0"/>
                <a:ea typeface="ＭＳ Ｐゴシック" charset="0"/>
                <a:cs typeface="ＭＳ Ｐゴシック" charset="0"/>
              </a:rPr>
              <a:t>MBeditviz</a:t>
            </a:r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75778" name="Picture 3" descr="mbsystem_logo.gif                                              00087DE7heezen                         B7C7AF91: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743200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781" name="Picture 9" descr="MBeditviz1.tif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4033"/>
            <a:ext cx="6043612" cy="3779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782" name="Picture 10" descr="MBeditviz2.tif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111" y="3471333"/>
            <a:ext cx="5415889" cy="3386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03721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1"/>
            <a:ext cx="3499556" cy="2182519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>
                <a:latin typeface="Times New Roman" charset="0"/>
                <a:ea typeface="ＭＳ Ｐゴシック" charset="0"/>
                <a:cs typeface="ＭＳ Ｐゴシック" charset="0"/>
              </a:rPr>
              <a:t>Navigation </a:t>
            </a:r>
            <a:r>
              <a:rPr lang="en-US" sz="3600" dirty="0" smtClean="0">
                <a:latin typeface="Times New Roman" charset="0"/>
                <a:ea typeface="ＭＳ Ｐゴシック" charset="0"/>
                <a:cs typeface="ＭＳ Ｐゴシック" charset="0"/>
              </a:rPr>
              <a:t>Adjustment:</a:t>
            </a:r>
            <a:br>
              <a:rPr lang="en-US" sz="3600" dirty="0" smtClean="0">
                <a:latin typeface="Times New Roman" charset="0"/>
                <a:ea typeface="ＭＳ Ｐゴシック" charset="0"/>
                <a:cs typeface="ＭＳ Ｐゴシック" charset="0"/>
              </a:rPr>
            </a:br>
            <a:r>
              <a:rPr lang="en-US" sz="3600" dirty="0" err="1" smtClean="0">
                <a:latin typeface="Times New Roman" charset="0"/>
                <a:ea typeface="ＭＳ Ｐゴシック" charset="0"/>
                <a:cs typeface="ＭＳ Ｐゴシック" charset="0"/>
              </a:rPr>
              <a:t>MBnavadjust</a:t>
            </a:r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74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822223"/>
            <a:ext cx="3433704" cy="3029184"/>
          </a:xfrm>
        </p:spPr>
        <p:txBody>
          <a:bodyPr/>
          <a:lstStyle/>
          <a:p>
            <a:pPr eaLnBrk="1" hangingPunct="1">
              <a:buFont typeface="Times" charset="0"/>
              <a:buChar char="•"/>
              <a:defRPr/>
            </a:pPr>
            <a:r>
              <a:rPr lang="en-US" sz="2800" dirty="0">
                <a:latin typeface="Times New Roman" charset="0"/>
                <a:ea typeface="ＭＳ Ｐゴシック" charset="0"/>
                <a:cs typeface="ＭＳ Ｐゴシック" charset="0"/>
              </a:rPr>
              <a:t>Identifies crossing and overlap points</a:t>
            </a:r>
          </a:p>
          <a:p>
            <a:pPr eaLnBrk="1" hangingPunct="1">
              <a:buFont typeface="Times" charset="0"/>
              <a:buChar char="•"/>
              <a:defRPr/>
            </a:pPr>
            <a:r>
              <a:rPr lang="en-US" sz="2800" dirty="0">
                <a:latin typeface="Times New Roman" charset="0"/>
                <a:ea typeface="ＭＳ Ｐゴシック" charset="0"/>
                <a:cs typeface="ＭＳ Ｐゴシック" charset="0"/>
              </a:rPr>
              <a:t>Correlate features in overlapping </a:t>
            </a:r>
            <a:r>
              <a:rPr lang="en-US" sz="2800" dirty="0" smtClean="0">
                <a:latin typeface="Times New Roman" charset="0"/>
                <a:ea typeface="ＭＳ Ｐゴシック" charset="0"/>
                <a:cs typeface="ＭＳ Ｐゴシック" charset="0"/>
              </a:rPr>
              <a:t>swaths</a:t>
            </a:r>
          </a:p>
          <a:p>
            <a:pPr eaLnBrk="1" hangingPunct="1">
              <a:buFont typeface="Times" charset="0"/>
              <a:buChar char="•"/>
              <a:defRPr/>
            </a:pPr>
            <a:r>
              <a:rPr lang="en-US" sz="2800" dirty="0" smtClean="0">
                <a:latin typeface="Times New Roman" charset="0"/>
                <a:ea typeface="ＭＳ Ｐゴシック" charset="0"/>
                <a:cs typeface="ＭＳ Ｐゴシック" charset="0"/>
              </a:rPr>
              <a:t>Solve </a:t>
            </a:r>
            <a:r>
              <a:rPr lang="en-US" sz="2800" dirty="0">
                <a:latin typeface="Times New Roman" charset="0"/>
                <a:ea typeface="ＭＳ Ｐゴシック" charset="0"/>
                <a:cs typeface="ＭＳ Ｐゴシック" charset="0"/>
              </a:rPr>
              <a:t>for optimal navigation </a:t>
            </a:r>
            <a:r>
              <a:rPr lang="en-US" sz="2800" dirty="0" smtClean="0">
                <a:latin typeface="Times New Roman" charset="0"/>
                <a:ea typeface="ＭＳ Ｐゴシック" charset="0"/>
                <a:cs typeface="ＭＳ Ｐゴシック" charset="0"/>
              </a:rPr>
              <a:t>model</a:t>
            </a:r>
            <a:endParaRPr lang="en-US" sz="2800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45059" name="Picture 5" descr="Fig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9287" y="1"/>
            <a:ext cx="57047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07673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lue Diagonal">
  <a:themeElements>
    <a:clrScheme name="Blue Diagonal 1">
      <a:dk1>
        <a:srgbClr val="000000"/>
      </a:dk1>
      <a:lt1>
        <a:srgbClr val="FFFFFF"/>
      </a:lt1>
      <a:dk2>
        <a:srgbClr val="0066FF"/>
      </a:dk2>
      <a:lt2>
        <a:srgbClr val="FFFF00"/>
      </a:lt2>
      <a:accent1>
        <a:srgbClr val="00CCCC"/>
      </a:accent1>
      <a:accent2>
        <a:srgbClr val="FF33CC"/>
      </a:accent2>
      <a:accent3>
        <a:srgbClr val="AAB8FF"/>
      </a:accent3>
      <a:accent4>
        <a:srgbClr val="DADADA"/>
      </a:accent4>
      <a:accent5>
        <a:srgbClr val="AAE2E2"/>
      </a:accent5>
      <a:accent6>
        <a:srgbClr val="E72DB9"/>
      </a:accent6>
      <a:hlink>
        <a:srgbClr val="FF4568"/>
      </a:hlink>
      <a:folHlink>
        <a:srgbClr val="CCECFF"/>
      </a:folHlink>
    </a:clrScheme>
    <a:fontScheme name="Blue Diagonal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ue Diagonal 1">
        <a:dk1>
          <a:srgbClr val="000000"/>
        </a:dk1>
        <a:lt1>
          <a:srgbClr val="FFFFFF"/>
        </a:lt1>
        <a:dk2>
          <a:srgbClr val="0066FF"/>
        </a:dk2>
        <a:lt2>
          <a:srgbClr val="FFFF00"/>
        </a:lt2>
        <a:accent1>
          <a:srgbClr val="00CCCC"/>
        </a:accent1>
        <a:accent2>
          <a:srgbClr val="FF33CC"/>
        </a:accent2>
        <a:accent3>
          <a:srgbClr val="AAB8FF"/>
        </a:accent3>
        <a:accent4>
          <a:srgbClr val="DADADA"/>
        </a:accent4>
        <a:accent5>
          <a:srgbClr val="AAE2E2"/>
        </a:accent5>
        <a:accent6>
          <a:srgbClr val="E72DB9"/>
        </a:accent6>
        <a:hlink>
          <a:srgbClr val="FF4568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Diagonal 2">
        <a:dk1>
          <a:srgbClr val="000000"/>
        </a:dk1>
        <a:lt1>
          <a:srgbClr val="9999FF"/>
        </a:lt1>
        <a:dk2>
          <a:srgbClr val="6600FF"/>
        </a:dk2>
        <a:lt2>
          <a:srgbClr val="FFFFFF"/>
        </a:lt2>
        <a:accent1>
          <a:srgbClr val="CCCCFF"/>
        </a:accent1>
        <a:accent2>
          <a:srgbClr val="FF99FF"/>
        </a:accent2>
        <a:accent3>
          <a:srgbClr val="CACAFF"/>
        </a:accent3>
        <a:accent4>
          <a:srgbClr val="000000"/>
        </a:accent4>
        <a:accent5>
          <a:srgbClr val="E2E2FF"/>
        </a:accent5>
        <a:accent6>
          <a:srgbClr val="E78AE7"/>
        </a:accent6>
        <a:hlink>
          <a:srgbClr val="00CC66"/>
        </a:hlink>
        <a:folHlink>
          <a:srgbClr val="CCE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Diagonal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1A1A1"/>
        </a:accent6>
        <a:hlink>
          <a:srgbClr val="4D4D4D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Diagonal 4">
        <a:dk1>
          <a:srgbClr val="000000"/>
        </a:dk1>
        <a:lt1>
          <a:srgbClr val="FFFFFF"/>
        </a:lt1>
        <a:dk2>
          <a:srgbClr val="990066"/>
        </a:dk2>
        <a:lt2>
          <a:srgbClr val="FFFF00"/>
        </a:lt2>
        <a:accent1>
          <a:srgbClr val="996633"/>
        </a:accent1>
        <a:accent2>
          <a:srgbClr val="CC6600"/>
        </a:accent2>
        <a:accent3>
          <a:srgbClr val="CAAAB8"/>
        </a:accent3>
        <a:accent4>
          <a:srgbClr val="DADADA"/>
        </a:accent4>
        <a:accent5>
          <a:srgbClr val="CAB8AD"/>
        </a:accent5>
        <a:accent6>
          <a:srgbClr val="B95C00"/>
        </a:accent6>
        <a:hlink>
          <a:srgbClr val="999933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Hess:Applications:Microsoft Office X:Templates:Presentations:Designs:Screen</Template>
  <TotalTime>20105</TotalTime>
  <Words>957</Words>
  <Application>Microsoft Macintosh PowerPoint</Application>
  <PresentationFormat>On-screen Show (4:3)</PresentationFormat>
  <Paragraphs>190</Paragraphs>
  <Slides>29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Blue Diagonal</vt:lpstr>
      <vt:lpstr>Deep Ocean Seafloor Mapping at  Scales of Meters to Centimeters Using  ROVs and AUVs  David W. Caress Monterey Bay Aquarium Research Institute</vt:lpstr>
      <vt:lpstr>MBARI Mapping AUV</vt:lpstr>
      <vt:lpstr>MBARI Mapping AUV Capabilities</vt:lpstr>
      <vt:lpstr>Modular Mapping AUV Design</vt:lpstr>
      <vt:lpstr>Processing Issues Particular to Swath Data Collected Using Underwater Platforms</vt:lpstr>
      <vt:lpstr>Open Source Software for Seafloor Mapping Data Processing</vt:lpstr>
      <vt:lpstr>PowerPoint Presentation</vt:lpstr>
      <vt:lpstr>Patch Test / Bias Parameters: MBeditviz</vt:lpstr>
      <vt:lpstr>Navigation Adjustment: MBnavadjust</vt:lpstr>
      <vt:lpstr>Navigation Adjustment - MBnavadjust</vt:lpstr>
      <vt:lpstr>PowerPoint Presentation</vt:lpstr>
      <vt:lpstr>PowerPoint Presentation</vt:lpstr>
      <vt:lpstr>Bullseye Vent – Cascadia Margin</vt:lpstr>
      <vt:lpstr>MBARI Mapping AUV  Fluid explusion on the Beaufort Sea margin, Arctic Ocean  Multibeam bathymetry</vt:lpstr>
      <vt:lpstr>Fluid explusion on the Beaufort Sea margin, Arctic Ocean: 110 kHz chirp sidescan mosaic</vt:lpstr>
      <vt:lpstr>PowerPoint Presentation</vt:lpstr>
      <vt:lpstr>PowerPoint Presentation</vt:lpstr>
      <vt:lpstr>PowerPoint Presentation</vt:lpstr>
      <vt:lpstr>Ocean Imaging Project</vt:lpstr>
      <vt:lpstr>MBARI Low Altitude Survey Tests</vt:lpstr>
      <vt:lpstr>MBARI Low Altitude Survey Tests</vt:lpstr>
      <vt:lpstr>Ocean Imaging Site 2:  Bedforms 5-cm resolution multibeam bathymetry 2-mm resolution photography</vt:lpstr>
      <vt:lpstr>PowerPoint Presentation</vt:lpstr>
      <vt:lpstr>PowerPoint Presentation</vt:lpstr>
      <vt:lpstr>PowerPoint Presentation</vt:lpstr>
      <vt:lpstr>PowerPoint Presentation</vt:lpstr>
      <vt:lpstr>Towards a Low-Altitude Survey AUV</vt:lpstr>
      <vt:lpstr>PowerPoint Presentation</vt:lpstr>
      <vt:lpstr>Low-Altitude Survey AUV Requirements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AUV Batteries We need the power to run deep…..</dc:title>
  <dc:creator>David Caress</dc:creator>
  <cp:lastModifiedBy>David Caress</cp:lastModifiedBy>
  <cp:revision>352</cp:revision>
  <dcterms:created xsi:type="dcterms:W3CDTF">2010-10-29T19:15:04Z</dcterms:created>
  <dcterms:modified xsi:type="dcterms:W3CDTF">2015-08-05T19:47:51Z</dcterms:modified>
</cp:coreProperties>
</file>