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0" r:id="rId4"/>
    <p:sldId id="257" r:id="rId5"/>
    <p:sldId id="267" r:id="rId6"/>
    <p:sldId id="265" r:id="rId7"/>
  </p:sldIdLst>
  <p:sldSz cx="9144000" cy="6858000" type="screen4x3"/>
  <p:notesSz cx="6989763" cy="927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28" d="100"/>
          <a:sy n="128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44775"/>
            <a:ext cx="7772400" cy="14700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739C-2552-4A3B-99C2-1DDC6440B114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976DF-031D-4F88-826D-62B917ED847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150" y="647700"/>
            <a:ext cx="4203700" cy="1562100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228600" y="2400300"/>
            <a:ext cx="8686800" cy="0"/>
          </a:xfrm>
          <a:prstGeom prst="line">
            <a:avLst/>
          </a:prstGeom>
          <a:ln w="698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74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91400" cy="114300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739C-2552-4A3B-99C2-1DDC6440B114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976DF-031D-4F88-826D-62B917ED84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368300"/>
            <a:ext cx="965200" cy="1003300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228600" y="1524000"/>
            <a:ext cx="8686800" cy="0"/>
          </a:xfrm>
          <a:prstGeom prst="line">
            <a:avLst/>
          </a:prstGeom>
          <a:ln w="698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121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91400" cy="114300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739C-2552-4A3B-99C2-1DDC6440B114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976DF-031D-4F88-826D-62B917ED8477}" type="slidenum">
              <a:rPr lang="en-US" smtClean="0"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85"/>
            <a:ext cx="9636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 userDrawn="1"/>
        </p:nvCxnSpPr>
        <p:spPr>
          <a:xfrm flipV="1">
            <a:off x="228600" y="1524000"/>
            <a:ext cx="8686800" cy="0"/>
          </a:xfrm>
          <a:prstGeom prst="line">
            <a:avLst/>
          </a:prstGeom>
          <a:ln w="698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91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91400" cy="114300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739C-2552-4A3B-99C2-1DDC6440B114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976DF-031D-4F88-826D-62B917ED8477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65125"/>
            <a:ext cx="9636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Connector 6"/>
          <p:cNvCxnSpPr/>
          <p:nvPr userDrawn="1"/>
        </p:nvCxnSpPr>
        <p:spPr>
          <a:xfrm flipV="1">
            <a:off x="228600" y="1524000"/>
            <a:ext cx="8686800" cy="0"/>
          </a:xfrm>
          <a:prstGeom prst="line">
            <a:avLst/>
          </a:prstGeom>
          <a:ln w="698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65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739C-2552-4A3B-99C2-1DDC6440B114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976DF-031D-4F88-826D-62B917ED8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0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</a:defRPr>
            </a:lvl1pPr>
            <a:lvl2pPr>
              <a:defRPr sz="28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000">
                <a:solidFill>
                  <a:srgbClr val="002060"/>
                </a:solidFill>
              </a:defRPr>
            </a:lvl4pPr>
            <a:lvl5pPr>
              <a:defRPr sz="2000">
                <a:solidFill>
                  <a:srgbClr val="00206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739C-2552-4A3B-99C2-1DDC6440B114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976DF-031D-4F88-826D-62B917ED8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59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206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739C-2552-4A3B-99C2-1DDC6440B114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976DF-031D-4F88-826D-62B917ED84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93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91400" cy="114300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16200000">
            <a:off x="2476500" y="-190500"/>
            <a:ext cx="4191001" cy="8229601"/>
          </a:xfrm>
        </p:spPr>
        <p:txBody>
          <a:bodyPr vert="eaVert"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5739C-2552-4A3B-99C2-1DDC6440B114}" type="datetimeFigureOut">
              <a:rPr lang="en-US" smtClean="0"/>
              <a:t>5/13/2016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976DF-031D-4F88-826D-62B917ED8477}" type="slidenum">
              <a:rPr lang="en-US" smtClean="0"/>
              <a:t>‹#›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9636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 flipV="1">
            <a:off x="228600" y="1524000"/>
            <a:ext cx="8686800" cy="0"/>
          </a:xfrm>
          <a:prstGeom prst="line">
            <a:avLst/>
          </a:prstGeom>
          <a:ln w="698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127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2060"/>
                </a:solidFill>
              </a:defRPr>
            </a:lvl1pPr>
          </a:lstStyle>
          <a:p>
            <a:fld id="{0565739C-2552-4A3B-99C2-1DDC6440B114}" type="datetimeFigureOut">
              <a:rPr lang="en-US" smtClean="0"/>
              <a:pPr/>
              <a:t>5/13/2016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206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060"/>
                </a:solidFill>
              </a:defRPr>
            </a:lvl1pPr>
          </a:lstStyle>
          <a:p>
            <a:fld id="{BD5976DF-031D-4F88-826D-62B917ED84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46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5943600"/>
            <a:ext cx="7772400" cy="708025"/>
          </a:xfrm>
        </p:spPr>
        <p:txBody>
          <a:bodyPr>
            <a:normAutofit fontScale="90000"/>
          </a:bodyPr>
          <a:lstStyle/>
          <a:p>
            <a:pPr algn="l"/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/>
              <a:t>March 1, 2016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1040875" y="2667000"/>
            <a:ext cx="7112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ea typeface="+mj-ea"/>
                <a:cs typeface="+mj-cs"/>
              </a:rPr>
              <a:t>MARINE OPERATIONS UPDATE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505200"/>
            <a:ext cx="7924801" cy="226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33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95400" y="130175"/>
            <a:ext cx="7467600" cy="1241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MBARI New Vessel (MNV)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828800"/>
            <a:ext cx="5486400" cy="2663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87104" y="4495800"/>
            <a:ext cx="5751896" cy="213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srgbClr val="002060"/>
                </a:solidFill>
              </a:rPr>
              <a:t>Conventional monohull design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rgbClr val="002060"/>
                </a:solidFill>
              </a:rPr>
              <a:t>Length Overall	</a:t>
            </a:r>
            <a:r>
              <a:rPr lang="en-US" sz="2800" dirty="0" smtClean="0">
                <a:solidFill>
                  <a:srgbClr val="002060"/>
                </a:solidFill>
              </a:rPr>
              <a:t>170 </a:t>
            </a:r>
            <a:r>
              <a:rPr lang="en-US" sz="2800" dirty="0">
                <a:solidFill>
                  <a:srgbClr val="002060"/>
                </a:solidFill>
              </a:rPr>
              <a:t>ft.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rgbClr val="002060"/>
                </a:solidFill>
              </a:rPr>
              <a:t>Beam			  41 ft.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800" dirty="0">
                <a:solidFill>
                  <a:srgbClr val="002060"/>
                </a:solidFill>
              </a:rPr>
              <a:t>Design Draft		  12 ft.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400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MNV Key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 smtClean="0"/>
              <a:t>Endurance of 4000nm, and persistence up to 21 days</a:t>
            </a:r>
          </a:p>
          <a:p>
            <a:r>
              <a:rPr lang="en-US" sz="2400" dirty="0" smtClean="0"/>
              <a:t>Ability to operate internationally; Mexico, Canada</a:t>
            </a:r>
          </a:p>
          <a:p>
            <a:r>
              <a:rPr lang="en-US" sz="2400" dirty="0" smtClean="0"/>
              <a:t>Simultaneous operations of ROV and AUV</a:t>
            </a:r>
          </a:p>
          <a:p>
            <a:r>
              <a:rPr lang="en-US" sz="2400" dirty="0" smtClean="0"/>
              <a:t>Large open work deck with A-frame and winch</a:t>
            </a:r>
          </a:p>
          <a:p>
            <a:r>
              <a:rPr lang="en-US" sz="2400" dirty="0" smtClean="0"/>
              <a:t>Conduct scientific operations to at least Sea State 4</a:t>
            </a:r>
          </a:p>
          <a:p>
            <a:r>
              <a:rPr lang="en-US" sz="2400" dirty="0" smtClean="0"/>
              <a:t>Capability for 24 hour operations</a:t>
            </a:r>
          </a:p>
          <a:p>
            <a:r>
              <a:rPr lang="en-US" sz="2400" dirty="0"/>
              <a:t>C</a:t>
            </a:r>
            <a:r>
              <a:rPr lang="en-US" sz="2400" dirty="0" smtClean="0"/>
              <a:t>entral </a:t>
            </a:r>
            <a:r>
              <a:rPr lang="en-US" sz="2400" dirty="0"/>
              <a:t>communications </a:t>
            </a:r>
            <a:r>
              <a:rPr lang="en-US" sz="2400" dirty="0" smtClean="0"/>
              <a:t>hub with </a:t>
            </a:r>
            <a:r>
              <a:rPr lang="en-US" sz="2400" dirty="0"/>
              <a:t>high bandwidth link to </a:t>
            </a:r>
            <a:r>
              <a:rPr lang="en-US" sz="2400" dirty="0" smtClean="0"/>
              <a:t>shore, acoustic links </a:t>
            </a:r>
            <a:r>
              <a:rPr lang="en-US" sz="2400" dirty="0"/>
              <a:t>to deployed network </a:t>
            </a:r>
            <a:r>
              <a:rPr lang="en-US" sz="2400" dirty="0" smtClean="0"/>
              <a:t>of platforms </a:t>
            </a:r>
            <a:r>
              <a:rPr lang="en-US" sz="2400" dirty="0"/>
              <a:t>and </a:t>
            </a:r>
            <a:r>
              <a:rPr lang="en-US" sz="2400" dirty="0" smtClean="0"/>
              <a:t>sensors</a:t>
            </a:r>
          </a:p>
          <a:p>
            <a:r>
              <a:rPr lang="en-US" sz="2400" dirty="0" smtClean="0"/>
              <a:t>Multibeam sounding system</a:t>
            </a:r>
          </a:p>
          <a:p>
            <a:r>
              <a:rPr lang="en-US" sz="2400" dirty="0" smtClean="0"/>
              <a:t>Flexibility in transducer housings</a:t>
            </a:r>
          </a:p>
          <a:p>
            <a:r>
              <a:rPr lang="en-US" sz="2400" dirty="0" smtClean="0"/>
              <a:t>Low acoustic signature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7754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2009/2010 Significant work completed by MBARI and Glosten: </a:t>
            </a:r>
            <a:endParaRPr lang="en-US" sz="2400" dirty="0" smtClean="0"/>
          </a:p>
          <a:p>
            <a:pPr lvl="1"/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Green initiatives</a:t>
            </a:r>
          </a:p>
          <a:p>
            <a:pPr lvl="1"/>
            <a:r>
              <a:rPr lang="en-US" dirty="0" smtClean="0"/>
              <a:t>Trade studies</a:t>
            </a:r>
          </a:p>
          <a:p>
            <a:pPr lvl="1"/>
            <a:r>
              <a:rPr lang="en-US" dirty="0" smtClean="0"/>
              <a:t>Conceptual designs</a:t>
            </a:r>
          </a:p>
          <a:p>
            <a:pPr lvl="1"/>
            <a:r>
              <a:rPr lang="en-US" dirty="0" smtClean="0"/>
              <a:t>Cost estimation</a:t>
            </a:r>
          </a:p>
          <a:p>
            <a:pPr marL="0" indent="0">
              <a:buNone/>
            </a:pPr>
            <a:r>
              <a:rPr lang="en-US" dirty="0" smtClean="0"/>
              <a:t>		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559" y="2133600"/>
            <a:ext cx="3394441" cy="457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00563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 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130880"/>
            <a:ext cx="3124200" cy="399528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Advance Controls</a:t>
            </a:r>
          </a:p>
          <a:p>
            <a:r>
              <a:rPr lang="en-US" dirty="0" smtClean="0"/>
              <a:t>Hybrid Power Plant</a:t>
            </a:r>
          </a:p>
          <a:p>
            <a:r>
              <a:rPr lang="en-US" dirty="0" smtClean="0"/>
              <a:t>LED lights</a:t>
            </a:r>
          </a:p>
          <a:p>
            <a:r>
              <a:rPr lang="en-US" dirty="0" smtClean="0"/>
              <a:t>Solar augmentation</a:t>
            </a:r>
          </a:p>
          <a:p>
            <a:r>
              <a:rPr lang="en-US" dirty="0" smtClean="0"/>
              <a:t>Waste Heat Plant</a:t>
            </a:r>
          </a:p>
          <a:p>
            <a:r>
              <a:rPr lang="en-US" dirty="0" smtClean="0"/>
              <a:t>Advanced Hull Coatings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2130879"/>
            <a:ext cx="5371382" cy="381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5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MNV Proposed Construction Timeline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61015"/>
            <a:ext cx="8458200" cy="398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707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2627</TotalTime>
  <Words>133</Words>
  <Application>Microsoft Office PowerPoint</Application>
  <PresentationFormat>On-screen Show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March 1, 2016 </vt:lpstr>
      <vt:lpstr>PowerPoint Presentation</vt:lpstr>
      <vt:lpstr>MNV Key Characteristics</vt:lpstr>
      <vt:lpstr>Completed Work</vt:lpstr>
      <vt:lpstr>Green Initiatives</vt:lpstr>
      <vt:lpstr>MNV Proposed Construction Timeline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49</cp:revision>
  <cp:lastPrinted>2016-01-15T23:28:42Z</cp:lastPrinted>
  <dcterms:created xsi:type="dcterms:W3CDTF">2016-01-15T21:46:33Z</dcterms:created>
  <dcterms:modified xsi:type="dcterms:W3CDTF">2016-05-14T05:59:45Z</dcterms:modified>
</cp:coreProperties>
</file>