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7"/>
  </p:notesMasterIdLst>
  <p:sldIdLst>
    <p:sldId id="256" r:id="rId3"/>
    <p:sldId id="257" r:id="rId4"/>
    <p:sldId id="271" r:id="rId5"/>
    <p:sldId id="260" r:id="rId6"/>
    <p:sldId id="285" r:id="rId7"/>
    <p:sldId id="278" r:id="rId8"/>
    <p:sldId id="281" r:id="rId9"/>
    <p:sldId id="283" r:id="rId10"/>
    <p:sldId id="264" r:id="rId11"/>
    <p:sldId id="287" r:id="rId12"/>
    <p:sldId id="288" r:id="rId13"/>
    <p:sldId id="274" r:id="rId14"/>
    <p:sldId id="269" r:id="rId15"/>
    <p:sldId id="286" r:id="rId16"/>
  </p:sldIdLst>
  <p:sldSz cx="9144000" cy="5143500" type="screen16x9"/>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0033CC"/>
    <a:srgbClr val="FFFF00"/>
    <a:srgbClr val="FFCC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90" autoAdjust="0"/>
    <p:restoredTop sz="81765" autoAdjust="0"/>
  </p:normalViewPr>
  <p:slideViewPr>
    <p:cSldViewPr>
      <p:cViewPr>
        <p:scale>
          <a:sx n="100" d="100"/>
          <a:sy n="100" d="100"/>
        </p:scale>
        <p:origin x="-2386" y="-989"/>
      </p:cViewPr>
      <p:guideLst>
        <p:guide orient="horz" pos="1620"/>
        <p:guide pos="2880"/>
      </p:guideLst>
    </p:cSldViewPr>
  </p:slideViewPr>
  <p:outlineViewPr>
    <p:cViewPr>
      <p:scale>
        <a:sx n="33" d="100"/>
        <a:sy n="33" d="100"/>
      </p:scale>
      <p:origin x="0" y="2442"/>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p:cViewPr varScale="1">
        <p:scale>
          <a:sx n="110" d="100"/>
          <a:sy n="110" d="100"/>
        </p:scale>
        <p:origin x="-3677"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475" cy="479403"/>
          </a:xfrm>
          <a:prstGeom prst="rect">
            <a:avLst/>
          </a:prstGeom>
        </p:spPr>
        <p:txBody>
          <a:bodyPr vert="horz" lIns="96658" tIns="48329" rIns="96658" bIns="4832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143064" y="0"/>
            <a:ext cx="3170475" cy="479403"/>
          </a:xfrm>
          <a:prstGeom prst="rect">
            <a:avLst/>
          </a:prstGeom>
        </p:spPr>
        <p:txBody>
          <a:bodyPr vert="horz" lIns="96658" tIns="48329" rIns="96658" bIns="48329" rtlCol="0"/>
          <a:lstStyle>
            <a:lvl1pPr algn="r" fontAlgn="auto">
              <a:spcBef>
                <a:spcPts val="0"/>
              </a:spcBef>
              <a:spcAft>
                <a:spcPts val="0"/>
              </a:spcAft>
              <a:defRPr sz="1200">
                <a:latin typeface="+mn-lt"/>
              </a:defRPr>
            </a:lvl1pPr>
          </a:lstStyle>
          <a:p>
            <a:pPr>
              <a:defRPr/>
            </a:pPr>
            <a:fld id="{BA0A7A57-388D-4209-8953-908F698866BB}" type="datetimeFigureOut">
              <a:rPr lang="en-US"/>
              <a:pPr>
                <a:defRPr/>
              </a:pPr>
              <a:t>9/16/2013</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58" tIns="48329" rIns="96658" bIns="48329" rtlCol="0" anchor="ctr"/>
          <a:lstStyle/>
          <a:p>
            <a:pPr lvl="0"/>
            <a:endParaRPr lang="en-US" noProof="0"/>
          </a:p>
        </p:txBody>
      </p:sp>
      <p:sp>
        <p:nvSpPr>
          <p:cNvPr id="5" name="Notes Placeholder 4"/>
          <p:cNvSpPr>
            <a:spLocks noGrp="1"/>
          </p:cNvSpPr>
          <p:nvPr>
            <p:ph type="body" sz="quarter" idx="3"/>
          </p:nvPr>
        </p:nvSpPr>
        <p:spPr>
          <a:xfrm>
            <a:off x="731520" y="4560899"/>
            <a:ext cx="5852160" cy="4319555"/>
          </a:xfrm>
          <a:prstGeom prst="rect">
            <a:avLst/>
          </a:prstGeom>
        </p:spPr>
        <p:txBody>
          <a:bodyPr vert="horz" lIns="96658" tIns="48329" rIns="96658" bIns="4832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120156"/>
            <a:ext cx="3170475" cy="479403"/>
          </a:xfrm>
          <a:prstGeom prst="rect">
            <a:avLst/>
          </a:prstGeom>
        </p:spPr>
        <p:txBody>
          <a:bodyPr vert="horz" lIns="96658" tIns="48329" rIns="96658" bIns="4832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143064" y="9120156"/>
            <a:ext cx="3170475" cy="479403"/>
          </a:xfrm>
          <a:prstGeom prst="rect">
            <a:avLst/>
          </a:prstGeom>
        </p:spPr>
        <p:txBody>
          <a:bodyPr vert="horz" lIns="96658" tIns="48329" rIns="96658" bIns="48329" rtlCol="0" anchor="b"/>
          <a:lstStyle>
            <a:lvl1pPr algn="r" fontAlgn="auto">
              <a:spcBef>
                <a:spcPts val="0"/>
              </a:spcBef>
              <a:spcAft>
                <a:spcPts val="0"/>
              </a:spcAft>
              <a:defRPr sz="1200">
                <a:latin typeface="+mn-lt"/>
              </a:defRPr>
            </a:lvl1pPr>
          </a:lstStyle>
          <a:p>
            <a:pPr>
              <a:defRPr/>
            </a:pPr>
            <a:fld id="{D5DA145F-F937-406A-9D4D-0C2FF9E45707}" type="slidenum">
              <a:rPr lang="en-US"/>
              <a:pPr>
                <a:defRPr/>
              </a:pPr>
              <a:t>‹#›</a:t>
            </a:fld>
            <a:endParaRPr lang="en-US"/>
          </a:p>
        </p:txBody>
      </p:sp>
    </p:spTree>
    <p:extLst>
      <p:ext uri="{BB962C8B-B14F-4D97-AF65-F5344CB8AC3E}">
        <p14:creationId xmlns:p14="http://schemas.microsoft.com/office/powerpoint/2010/main" val="33088519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p:txBody>
          <a:bodyPr wrap="square" numCol="1" anchor="t" anchorCtr="0" compatLnSpc="1">
            <a:prstTxWarp prst="textNoShape">
              <a:avLst/>
            </a:prstTxWarp>
          </a:bodyPr>
          <a:lstStyle/>
          <a:p>
            <a:pPr marL="178274" indent="-178274" eaLnBrk="1" hangingPunct="1">
              <a:buFont typeface="Arial" pitchFamily="34" charset="0"/>
              <a:buChar char="•"/>
              <a:defRPr/>
            </a:pPr>
            <a:r>
              <a:rPr lang="en-US" dirty="0" smtClean="0"/>
              <a:t> My presentation today is on a project we have been working on this spring, a Wave Glider based radio communications hotspot.</a:t>
            </a:r>
          </a:p>
          <a:p>
            <a:pPr eaLnBrk="1" hangingPunct="1">
              <a:defRPr/>
            </a:pPr>
            <a:endParaRPr lang="en-US" dirty="0" smtClean="0"/>
          </a:p>
          <a:p>
            <a:pPr marL="178274" indent="-178274" eaLnBrk="1" hangingPunct="1">
              <a:buFont typeface="Arial" pitchFamily="34" charset="0"/>
              <a:buChar char="•"/>
              <a:defRPr/>
            </a:pPr>
            <a:r>
              <a:rPr lang="en-US" dirty="0" smtClean="0"/>
              <a:t> I should add that this presentation is very timely – we just conducted our initial field tests last week!</a:t>
            </a:r>
          </a:p>
        </p:txBody>
      </p:sp>
      <p:sp>
        <p:nvSpPr>
          <p:cNvPr id="4" name="Slide Number Placeholder 3"/>
          <p:cNvSpPr>
            <a:spLocks noGrp="1"/>
          </p:cNvSpPr>
          <p:nvPr>
            <p:ph type="sldNum" sz="quarter" idx="5"/>
          </p:nvPr>
        </p:nvSpPr>
        <p:spPr/>
        <p:txBody>
          <a:bodyPr/>
          <a:lstStyle/>
          <a:p>
            <a:pPr>
              <a:defRPr/>
            </a:pPr>
            <a:fld id="{30E2EC77-ACD0-4451-BD4B-4D31D3FB4963}"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49154" name="Rectangle 3"/>
          <p:cNvSpPr>
            <a:spLocks noGrp="1"/>
          </p:cNvSpPr>
          <p:nvPr>
            <p:ph type="body" idx="1"/>
          </p:nvPr>
        </p:nvSpPr>
        <p:spPr bwMode="auto">
          <a:noFill/>
        </p:spPr>
        <p:txBody>
          <a:bodyPr wrap="square" numCol="1" anchor="t" anchorCtr="0" compatLnSpc="1">
            <a:prstTxWarp prst="textNoShape">
              <a:avLst/>
            </a:prstTxWarp>
          </a:bodyPr>
          <a:lstStyle/>
          <a:p>
            <a:pPr marL="178274" indent="-178274">
              <a:buFontTx/>
              <a:buChar char="•"/>
            </a:pPr>
            <a:r>
              <a:rPr lang="en-US" smtClean="0">
                <a:latin typeface="Arial" charset="0"/>
              </a:rPr>
              <a:t>This slide of Tethys data from the ECOHAB experiment in March illustrates the effect of restricting the AUV’s surface time to 5 minutes for data downloading of real-time data in the current system. The vehicle sends back a very reduced data set as shown on the left side plots. I want it clear that the sparse data represented on the left is the result of restricting the AUV surface interval, and if  the AUV was allowed to remain on the surface longer the plots would have more resolution.</a:t>
            </a:r>
          </a:p>
          <a:p>
            <a:pPr marL="178274" indent="-178274">
              <a:buFontTx/>
              <a:buChar char="•"/>
            </a:pPr>
            <a:r>
              <a:rPr lang="en-US" smtClean="0">
                <a:latin typeface="Arial" charset="0"/>
              </a:rPr>
              <a:t>The data in plots on the right side is a decimated version of the complete data set for each of the three parameters, chlorophyll, temperature and nitrate.</a:t>
            </a:r>
          </a:p>
          <a:p>
            <a:pPr marL="178274" indent="-178274">
              <a:buFontTx/>
              <a:buChar char="•"/>
            </a:pPr>
            <a:r>
              <a:rPr lang="en-US" smtClean="0">
                <a:latin typeface="Arial" charset="0"/>
              </a:rPr>
              <a:t>We predict however that based on the number of data values represented here and our experiments with the Wave Glider HotSpot, for future experiments similar to this one, if the AUV is within about 400 meters of the Wave Glider HotSpot, we should be able to bring back data sets in a 5 minute surface time comparable to the higher resolution plots on the right..</a:t>
            </a:r>
          </a:p>
          <a:p>
            <a:pPr marL="178274" indent="-178274">
              <a:buFontTx/>
              <a:buChar char="•"/>
            </a:pPr>
            <a:r>
              <a:rPr lang="en-US" smtClean="0">
                <a:latin typeface="Arial" charset="0"/>
              </a:rPr>
              <a:t>We should also be able to bring back complimentary data sets from the AUV’s in experiments such as this one that were not being returned at all in real time due to data rate and surface time limitations.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bwMode="auto"/>
        <p:txBody>
          <a:bodyPr wrap="square" numCol="1" anchor="t" anchorCtr="0" compatLnSpc="1">
            <a:prstTxWarp prst="textNoShape">
              <a:avLst/>
            </a:prstTxWarp>
          </a:bodyPr>
          <a:lstStyle/>
          <a:p>
            <a:pPr marL="178274" indent="-178274" eaLnBrk="1" hangingPunct="1">
              <a:buFont typeface="Arial" pitchFamily="34" charset="0"/>
              <a:buChar char="•"/>
              <a:defRPr/>
            </a:pPr>
            <a:r>
              <a:rPr lang="en-US" dirty="0" smtClean="0"/>
              <a:t>Finally I would like to end by pointing out a few potential applications that the Wave Glider HotSpot opens up that have not been possible before:</a:t>
            </a:r>
          </a:p>
          <a:p>
            <a:pPr marL="178274" indent="-178274" eaLnBrk="1" hangingPunct="1">
              <a:buFont typeface="Arial" pitchFamily="34" charset="0"/>
              <a:buChar char="•"/>
              <a:defRPr/>
            </a:pPr>
            <a:r>
              <a:rPr lang="en-US" dirty="0" smtClean="0"/>
              <a:t>We could return extremely large files such as photos and acoustic data from AUV’s in real-time.</a:t>
            </a:r>
          </a:p>
          <a:p>
            <a:pPr marL="178274" indent="-178274" eaLnBrk="1" hangingPunct="1">
              <a:buFont typeface="Arial" pitchFamily="34" charset="0"/>
              <a:buChar char="•"/>
              <a:defRPr/>
            </a:pPr>
            <a:r>
              <a:rPr lang="en-US" dirty="0" smtClean="0"/>
              <a:t>With the addition of an underwater acoustic interface (already being experimented with by Brian </a:t>
            </a:r>
            <a:r>
              <a:rPr lang="en-US" dirty="0" err="1" smtClean="0"/>
              <a:t>Keift</a:t>
            </a:r>
            <a:r>
              <a:rPr lang="en-US" dirty="0" smtClean="0"/>
              <a:t>) we could greatly extend the duration of AUV underwater missions by allowing underwater transfer of data and navigation information.</a:t>
            </a:r>
          </a:p>
          <a:p>
            <a:pPr marL="178274" indent="-178274" eaLnBrk="1" hangingPunct="1">
              <a:buFont typeface="Arial" pitchFamily="34" charset="0"/>
              <a:buChar char="•"/>
              <a:defRPr/>
            </a:pPr>
            <a:r>
              <a:rPr lang="en-US" dirty="0" smtClean="0"/>
              <a:t>If you would like to know more  about these or other applications I recommend you visit the Wave Glider on display downstairs which is next on the walking tour and Brian </a:t>
            </a:r>
            <a:r>
              <a:rPr lang="en-US" dirty="0" err="1" smtClean="0"/>
              <a:t>Kieft</a:t>
            </a:r>
            <a:r>
              <a:rPr lang="en-US" dirty="0" smtClean="0"/>
              <a:t> and Thom </a:t>
            </a:r>
            <a:r>
              <a:rPr lang="en-US" dirty="0" err="1" smtClean="0"/>
              <a:t>Maughn</a:t>
            </a:r>
            <a:r>
              <a:rPr lang="en-US" dirty="0" smtClean="0"/>
              <a:t> will be here to go into more detail on these emerging uses.</a:t>
            </a:r>
          </a:p>
          <a:p>
            <a:pPr eaLnBrk="1" hangingPunct="1">
              <a:defRPr/>
            </a:pPr>
            <a:r>
              <a:rPr lang="en-US" dirty="0" smtClean="0"/>
              <a:t>Thank you and are there any questions?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D9804CCC-CE99-4FBB-9EA0-FEC503199BC8}" type="slidenum">
              <a:rPr lang="en-US" smtClean="0"/>
              <a:pPr>
                <a:defRPr/>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731520" y="4560899"/>
            <a:ext cx="5852160" cy="4652839"/>
          </a:xfrm>
        </p:spPr>
        <p:txBody>
          <a:bodyPr wrap="square" numCol="1" anchor="t" anchorCtr="0" compatLnSpc="1">
            <a:prstTxWarp prst="textNoShape">
              <a:avLst/>
            </a:prstTxWarp>
          </a:bodyPr>
          <a:lstStyle/>
          <a:p>
            <a:pPr marL="178274" indent="-178274" eaLnBrk="1" hangingPunct="1">
              <a:buFont typeface="Arial" pitchFamily="34" charset="0"/>
              <a:buChar char="•"/>
              <a:defRPr/>
            </a:pPr>
            <a:r>
              <a:rPr lang="en-US" dirty="0" smtClean="0"/>
              <a:t>I would like to start by echoing a major theme of MBARI’s research and what we’ve been hearing about today, and that is the increasing dependence on real-time data for decision making during the course of field experiments.</a:t>
            </a:r>
          </a:p>
          <a:p>
            <a:pPr marL="178274" indent="-178274" eaLnBrk="1" hangingPunct="1">
              <a:buFont typeface="Arial" pitchFamily="34" charset="0"/>
              <a:buChar char="•"/>
              <a:defRPr/>
            </a:pPr>
            <a:r>
              <a:rPr lang="en-US" dirty="0" smtClean="0"/>
              <a:t>Here we see Francisco Chavez using </a:t>
            </a:r>
            <a:r>
              <a:rPr lang="en-US" dirty="0"/>
              <a:t>the comprehensive </a:t>
            </a:r>
            <a:r>
              <a:rPr lang="en-US" dirty="0" smtClean="0"/>
              <a:t>MBARI software </a:t>
            </a:r>
            <a:r>
              <a:rPr lang="en-US" dirty="0"/>
              <a:t>application ODSS for a </a:t>
            </a:r>
            <a:r>
              <a:rPr lang="en-US" dirty="0" smtClean="0"/>
              <a:t>field experiment last Fall. Adequate real-time data is the raw material for ODSS’s visualization and decision making tools.</a:t>
            </a:r>
          </a:p>
          <a:p>
            <a:pPr marL="178274" indent="-178274" eaLnBrk="1" hangingPunct="1">
              <a:buFont typeface="Arial" pitchFamily="34" charset="0"/>
              <a:buChar char="•"/>
              <a:defRPr/>
            </a:pPr>
            <a:r>
              <a:rPr lang="en-US" dirty="0" smtClean="0"/>
              <a:t>It’s a big ocean out there and real time data is necessary for making informed sampling decisions, a major theme of our field programs. This is especially important when you have limited capacity, for example the AUV Gulper water sampler or the Environmental Sample Processor.</a:t>
            </a:r>
          </a:p>
          <a:p>
            <a:pPr marL="178274" indent="-178274" eaLnBrk="1" hangingPunct="1">
              <a:buFont typeface="Arial" pitchFamily="34" charset="0"/>
              <a:buChar char="•"/>
              <a:defRPr/>
            </a:pPr>
            <a:r>
              <a:rPr lang="en-US" dirty="0" smtClean="0"/>
              <a:t>The AUV Tethys is an exciting new tool with missions up to 20 days. The ability to return high quality intermediate data is of great importance.</a:t>
            </a:r>
          </a:p>
          <a:p>
            <a:pPr marL="178274" indent="-178274" eaLnBrk="1" hangingPunct="1">
              <a:buFont typeface="Arial" pitchFamily="34" charset="0"/>
              <a:buChar char="•"/>
              <a:defRPr/>
            </a:pPr>
            <a:r>
              <a:rPr lang="en-US" dirty="0" smtClean="0"/>
              <a:t>Thanks </a:t>
            </a:r>
            <a:r>
              <a:rPr lang="en-US" dirty="0"/>
              <a:t>to the revolution in communications that has been occurring over the last several </a:t>
            </a:r>
            <a:r>
              <a:rPr lang="en-US" dirty="0" smtClean="0"/>
              <a:t>decades more data is available in real-time from remote field experiments then has ever been possible before.</a:t>
            </a:r>
            <a:endParaRPr lang="en-US" dirty="0"/>
          </a:p>
          <a:p>
            <a:pPr eaLnBrk="1" hangingPunct="1">
              <a:defRPr/>
            </a:pPr>
            <a:endParaRPr lang="en-US" dirty="0" smtClean="0"/>
          </a:p>
          <a:p>
            <a:pPr eaLnBrk="1" hangingPunct="1">
              <a:defRPr/>
            </a:pPr>
            <a:endParaRPr lang="en-US" dirty="0" smtClean="0"/>
          </a:p>
        </p:txBody>
      </p:sp>
      <p:sp>
        <p:nvSpPr>
          <p:cNvPr id="4" name="Slide Number Placeholder 3"/>
          <p:cNvSpPr>
            <a:spLocks noGrp="1"/>
          </p:cNvSpPr>
          <p:nvPr>
            <p:ph type="sldNum" sz="quarter" idx="5"/>
          </p:nvPr>
        </p:nvSpPr>
        <p:spPr/>
        <p:txBody>
          <a:bodyPr/>
          <a:lstStyle/>
          <a:p>
            <a:pPr>
              <a:defRPr/>
            </a:pPr>
            <a:fld id="{FE8295DA-C368-48C2-A0A4-4275A73B3935}"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731520" y="4560899"/>
            <a:ext cx="5852160" cy="4731645"/>
          </a:xfrm>
          <a:noFill/>
        </p:spPr>
        <p:txBody>
          <a:bodyPr wrap="square" numCol="1" anchor="t" anchorCtr="0" compatLnSpc="1">
            <a:prstTxWarp prst="textNoShape">
              <a:avLst/>
            </a:prstTxWarp>
          </a:bodyPr>
          <a:lstStyle/>
          <a:p>
            <a:pPr marL="178274" indent="-178274" eaLnBrk="1" hangingPunct="1">
              <a:buFontTx/>
              <a:buChar char="•"/>
            </a:pPr>
            <a:r>
              <a:rPr lang="en-US" smtClean="0"/>
              <a:t>Before I go into the details of the HotSpot, let me describe the current method of returning real time data from MBARI’s two types of AUV’s .</a:t>
            </a:r>
          </a:p>
          <a:p>
            <a:pPr marL="178274" indent="-178274" eaLnBrk="1" hangingPunct="1">
              <a:buFontTx/>
              <a:buChar char="•"/>
            </a:pPr>
            <a:r>
              <a:rPr lang="en-US" smtClean="0"/>
              <a:t>The missions for our larger AUV, Dorado tend to last for less than 24 hours and the data from each mission is uploaded after the AUV is recovered and back on the deck of the support ship.</a:t>
            </a:r>
          </a:p>
          <a:p>
            <a:pPr marL="178274" indent="-178274" eaLnBrk="1" hangingPunct="1">
              <a:buFontTx/>
              <a:buChar char="•"/>
            </a:pPr>
            <a:r>
              <a:rPr lang="en-US" smtClean="0"/>
              <a:t>Our long endurance AUV, Tethys, sends very highly compressed data sets back through the Iridium satellite constellation when it surfaces for navigational fixes. </a:t>
            </a:r>
          </a:p>
          <a:p>
            <a:pPr marL="178274" indent="-178274" eaLnBrk="1" hangingPunct="1">
              <a:buFontTx/>
              <a:buChar char="•"/>
            </a:pPr>
            <a:r>
              <a:rPr lang="en-US" smtClean="0"/>
              <a:t>The resolution of this real time data set is limited by the AUV data communications constraints:</a:t>
            </a:r>
          </a:p>
          <a:p>
            <a:pPr marL="178274" indent="-178274" eaLnBrk="1" hangingPunct="1">
              <a:buFontTx/>
              <a:buChar char="•"/>
            </a:pPr>
            <a:r>
              <a:rPr lang="en-US" smtClean="0"/>
              <a:t>By necessity the surface time is limited. More time on the surface is less time performing the science mission.</a:t>
            </a:r>
          </a:p>
          <a:p>
            <a:pPr marL="178274" indent="-178274" eaLnBrk="1" hangingPunct="1">
              <a:buFontTx/>
              <a:buChar char="•"/>
            </a:pPr>
            <a:r>
              <a:rPr lang="en-US" smtClean="0"/>
              <a:t>The highly optimized nature of AUV’s makes it difficult to support multiple options for radio communications both inside the vehicle and in the outside antenna design.</a:t>
            </a:r>
          </a:p>
          <a:p>
            <a:pPr marL="178274" indent="-178274" eaLnBrk="1" hangingPunct="1">
              <a:buFontTx/>
              <a:buChar char="•"/>
            </a:pPr>
            <a:r>
              <a:rPr lang="en-US" smtClean="0"/>
              <a:t>Lastly the AUV antennas are very close to (or in!) the water and for any direction other then straight up they have very limited range.</a:t>
            </a:r>
          </a:p>
          <a:p>
            <a:pPr marL="178274" indent="-178274" eaLnBrk="1" hangingPunct="1">
              <a:buFontTx/>
              <a:buChar char="•"/>
            </a:pPr>
            <a:r>
              <a:rPr lang="en-US" smtClean="0"/>
              <a:t>All of these factors place large constraints on direct AUV to shore communications.</a:t>
            </a:r>
          </a:p>
        </p:txBody>
      </p:sp>
      <p:sp>
        <p:nvSpPr>
          <p:cNvPr id="4" name="Slide Number Placeholder 3"/>
          <p:cNvSpPr>
            <a:spLocks noGrp="1"/>
          </p:cNvSpPr>
          <p:nvPr>
            <p:ph type="sldNum" sz="quarter" idx="5"/>
          </p:nvPr>
        </p:nvSpPr>
        <p:spPr/>
        <p:txBody>
          <a:bodyPr/>
          <a:lstStyle/>
          <a:p>
            <a:pPr>
              <a:defRPr/>
            </a:pPr>
            <a:fld id="{D57F4242-254D-4CEC-A581-1AAEF8B0831C}"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178274" indent="-178274" eaLnBrk="1" hangingPunct="1">
              <a:lnSpc>
                <a:spcPct val="90000"/>
              </a:lnSpc>
              <a:buFontTx/>
              <a:buChar char="•"/>
            </a:pPr>
            <a:r>
              <a:rPr lang="en-US" smtClean="0"/>
              <a:t>Introducing the Wave Glider. This remarkable craft was invented and is being manufactured by the Liquid Robotics Company in Sunnyvale CA.</a:t>
            </a:r>
          </a:p>
          <a:p>
            <a:pPr marL="178274" indent="-178274" eaLnBrk="1" hangingPunct="1">
              <a:lnSpc>
                <a:spcPct val="90000"/>
              </a:lnSpc>
              <a:buFontTx/>
              <a:buChar char="•"/>
            </a:pPr>
            <a:r>
              <a:rPr lang="en-US" smtClean="0"/>
              <a:t>It’s forward mobility is powered completely by wave power, and uses electricity only for controlling it’s small rudder. This leaves ample electrical energy available for payloads. </a:t>
            </a:r>
          </a:p>
          <a:p>
            <a:pPr marL="178274" indent="-178274" eaLnBrk="1" hangingPunct="1">
              <a:lnSpc>
                <a:spcPct val="90000"/>
              </a:lnSpc>
              <a:buFontTx/>
              <a:buChar char="•"/>
            </a:pPr>
            <a:r>
              <a:rPr lang="en-US" smtClean="0"/>
              <a:t>The Wave Glider is shown here on a support  frame, but in operation at sea these fins are about 20 feet below the surface craft and the two are connected by a stout cable.</a:t>
            </a:r>
          </a:p>
          <a:p>
            <a:pPr marL="178274" indent="-178274" eaLnBrk="1" hangingPunct="1">
              <a:lnSpc>
                <a:spcPct val="90000"/>
              </a:lnSpc>
              <a:buFontTx/>
              <a:buChar char="•"/>
            </a:pPr>
            <a:r>
              <a:rPr lang="en-US" smtClean="0"/>
              <a:t>It is very agile and in any kind of sea condition will average around 1.5 nautical miles per hour. This is about half the speed of an AUV. In this lower photo you can see that it is leaving a visible wake.</a:t>
            </a:r>
          </a:p>
          <a:p>
            <a:pPr marL="178274" indent="-178274" eaLnBrk="1" hangingPunct="1">
              <a:lnSpc>
                <a:spcPct val="90000"/>
              </a:lnSpc>
              <a:buFontTx/>
              <a:buChar char="•"/>
            </a:pPr>
            <a:r>
              <a:rPr lang="en-US" smtClean="0"/>
              <a:t>The Wave Gliders navigational accuracy and endurance are very impressive. Here is a series of tracks of four wave gliders (Benjamin, Piccard Maru, Papa Maru and Fountaine Maru) that were sea-trialing in Monterey Bay and then transited directly to Hawaii, over 2000 nautical miles!</a:t>
            </a:r>
          </a:p>
          <a:p>
            <a:pPr marL="178274" indent="-178274" eaLnBrk="1" hangingPunct="1">
              <a:lnSpc>
                <a:spcPct val="90000"/>
              </a:lnSpc>
              <a:buFontTx/>
              <a:buChar char="•"/>
            </a:pPr>
            <a:r>
              <a:rPr lang="en-US" smtClean="0"/>
              <a:t>The repeatability of track lines is about within about 30 meters as you can see when I zoom in.</a:t>
            </a:r>
          </a:p>
          <a:p>
            <a:pPr marL="178274" indent="-178274" eaLnBrk="1" hangingPunct="1">
              <a:lnSpc>
                <a:spcPct val="90000"/>
              </a:lnSpc>
              <a:buFontTx/>
              <a:buChar char="•"/>
            </a:pPr>
            <a:r>
              <a:rPr lang="en-US" smtClean="0"/>
              <a:t>As you can see, the Wave Glider has the mobility and navigational accuracy required for a rendezvous with an AUV.</a:t>
            </a:r>
          </a:p>
        </p:txBody>
      </p:sp>
      <p:sp>
        <p:nvSpPr>
          <p:cNvPr id="4" name="Slide Number Placeholder 3"/>
          <p:cNvSpPr>
            <a:spLocks noGrp="1"/>
          </p:cNvSpPr>
          <p:nvPr>
            <p:ph type="sldNum" sz="quarter" idx="5"/>
          </p:nvPr>
        </p:nvSpPr>
        <p:spPr/>
        <p:txBody>
          <a:bodyPr/>
          <a:lstStyle/>
          <a:p>
            <a:pPr>
              <a:defRPr/>
            </a:pPr>
            <a:fld id="{054A24E0-253E-4165-BA02-E78E127C963D}"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p:txBody>
          <a:bodyPr wrap="square" numCol="1" anchor="t" anchorCtr="0" compatLnSpc="1">
            <a:prstTxWarp prst="textNoShape">
              <a:avLst/>
            </a:prstTxWarp>
          </a:bodyPr>
          <a:lstStyle/>
          <a:p>
            <a:pPr marL="178274" indent="-178274" eaLnBrk="1" hangingPunct="1">
              <a:lnSpc>
                <a:spcPct val="90000"/>
              </a:lnSpc>
              <a:buFont typeface="Arial" pitchFamily="34" charset="0"/>
              <a:buChar char="•"/>
              <a:defRPr/>
            </a:pPr>
            <a:r>
              <a:rPr lang="en-US" dirty="0" smtClean="0"/>
              <a:t>Unlike an AUV, a Wave Glider can maintain continual connection with satellites and if within about 10 nautical miles of shore, the commercial cellular phone network.</a:t>
            </a:r>
          </a:p>
          <a:p>
            <a:pPr marL="178274" indent="-178274" eaLnBrk="1" hangingPunct="1">
              <a:lnSpc>
                <a:spcPct val="90000"/>
              </a:lnSpc>
              <a:buFont typeface="Arial" pitchFamily="34" charset="0"/>
              <a:buChar char="•"/>
              <a:defRPr/>
            </a:pPr>
            <a:endParaRPr lang="en-US" dirty="0" smtClean="0"/>
          </a:p>
          <a:p>
            <a:pPr marL="178274" indent="-178274" eaLnBrk="1" hangingPunct="1">
              <a:lnSpc>
                <a:spcPct val="90000"/>
              </a:lnSpc>
              <a:buFont typeface="Arial" pitchFamily="34" charset="0"/>
              <a:buChar char="•"/>
              <a:defRPr/>
            </a:pPr>
            <a:r>
              <a:rPr lang="en-US" dirty="0" smtClean="0"/>
              <a:t>Whereas an AUV must do all of it’s communications during a brief surface interval, a Wave Glider HotSpot can use less robust but higher data rate radio links. If data does not initially get through it can be continually re-sent until it does.</a:t>
            </a:r>
          </a:p>
          <a:p>
            <a:pPr marL="178274" indent="-178274" eaLnBrk="1" hangingPunct="1">
              <a:lnSpc>
                <a:spcPct val="90000"/>
              </a:lnSpc>
              <a:buFont typeface="Arial" pitchFamily="34" charset="0"/>
              <a:buChar char="•"/>
              <a:defRPr/>
            </a:pPr>
            <a:endParaRPr lang="en-US" dirty="0" smtClean="0"/>
          </a:p>
          <a:p>
            <a:pPr marL="178274" indent="-178274" eaLnBrk="1" hangingPunct="1">
              <a:lnSpc>
                <a:spcPct val="90000"/>
              </a:lnSpc>
              <a:buFont typeface="Arial" pitchFamily="34" charset="0"/>
              <a:buChar char="•"/>
              <a:defRPr/>
            </a:pPr>
            <a:r>
              <a:rPr lang="en-US" dirty="0" smtClean="0"/>
              <a:t>The HotSpot can use some intelligence on which radio system to use. It can first attempt a connection using the lowest cost option, then, if that is not reliable enough, it can switch to a higher cost but greater range data relay such as satellite.</a:t>
            </a:r>
          </a:p>
          <a:p>
            <a:pPr marL="178274" indent="-178274" eaLnBrk="1" hangingPunct="1">
              <a:lnSpc>
                <a:spcPct val="90000"/>
              </a:lnSpc>
              <a:buFont typeface="Arial" pitchFamily="34" charset="0"/>
              <a:buChar char="•"/>
              <a:defRPr/>
            </a:pPr>
            <a:endParaRPr lang="en-US" dirty="0" smtClean="0"/>
          </a:p>
          <a:p>
            <a:pPr marL="178274" indent="-178274" eaLnBrk="1" hangingPunct="1">
              <a:lnSpc>
                <a:spcPct val="90000"/>
              </a:lnSpc>
              <a:buFont typeface="Arial" pitchFamily="34" charset="0"/>
              <a:buChar char="•"/>
              <a:defRPr/>
            </a:pPr>
            <a:r>
              <a:rPr lang="en-US" dirty="0" smtClean="0"/>
              <a:t>The energy budget of the Wave Glider is greater than possible on an AUV and energy can be replenished using solar panels or other means.</a:t>
            </a:r>
          </a:p>
          <a:p>
            <a:pPr marL="178274" indent="-178274" eaLnBrk="1" hangingPunct="1">
              <a:lnSpc>
                <a:spcPct val="90000"/>
              </a:lnSpc>
              <a:buFont typeface="Arial" pitchFamily="34" charset="0"/>
              <a:buChar char="•"/>
              <a:defRPr/>
            </a:pPr>
            <a:endParaRPr lang="en-US" dirty="0" smtClean="0"/>
          </a:p>
          <a:p>
            <a:pPr marL="178274" indent="-178274" eaLnBrk="1" hangingPunct="1">
              <a:lnSpc>
                <a:spcPct val="90000"/>
              </a:lnSpc>
              <a:buFont typeface="Arial" pitchFamily="34" charset="0"/>
              <a:buChar char="•"/>
              <a:defRPr/>
            </a:pPr>
            <a:r>
              <a:rPr lang="en-US" dirty="0" smtClean="0"/>
              <a:t>Of course the mounting of antennas is much easier and they can be much higher above the water.</a:t>
            </a:r>
          </a:p>
          <a:p>
            <a:pPr marL="178274" indent="-178274" eaLnBrk="1" hangingPunct="1">
              <a:lnSpc>
                <a:spcPct val="90000"/>
              </a:lnSpc>
              <a:buFont typeface="Arial" pitchFamily="34" charset="0"/>
              <a:buChar char="•"/>
              <a:defRPr/>
            </a:pPr>
            <a:endParaRPr lang="en-US" dirty="0" smtClean="0"/>
          </a:p>
          <a:p>
            <a:pPr marL="178274" indent="-178274" eaLnBrk="1" hangingPunct="1">
              <a:lnSpc>
                <a:spcPct val="90000"/>
              </a:lnSpc>
              <a:buFont typeface="Arial" pitchFamily="34" charset="0"/>
              <a:buChar char="•"/>
              <a:defRPr/>
            </a:pPr>
            <a:r>
              <a:rPr lang="en-US" dirty="0" smtClean="0"/>
              <a:t>There is also plenty of space for radio hardware.</a:t>
            </a:r>
          </a:p>
          <a:p>
            <a:pPr eaLnBrk="1" hangingPunct="1">
              <a:lnSpc>
                <a:spcPct val="90000"/>
              </a:lnSpc>
              <a:defRPr/>
            </a:pPr>
            <a:endParaRPr lang="en-US" dirty="0" smtClean="0"/>
          </a:p>
          <a:p>
            <a:pPr eaLnBrk="1" hangingPunct="1">
              <a:lnSpc>
                <a:spcPct val="90000"/>
              </a:lnSpc>
              <a:defRPr/>
            </a:pPr>
            <a:endParaRPr lang="en-US" dirty="0" smtClean="0"/>
          </a:p>
        </p:txBody>
      </p:sp>
      <p:sp>
        <p:nvSpPr>
          <p:cNvPr id="4" name="Slide Number Placeholder 3"/>
          <p:cNvSpPr txBox="1">
            <a:spLocks noGrp="1"/>
          </p:cNvSpPr>
          <p:nvPr/>
        </p:nvSpPr>
        <p:spPr>
          <a:xfrm>
            <a:off x="4143064" y="9120156"/>
            <a:ext cx="3170475" cy="479403"/>
          </a:xfrm>
          <a:prstGeom prst="rect">
            <a:avLst/>
          </a:prstGeom>
          <a:noFill/>
        </p:spPr>
        <p:txBody>
          <a:bodyPr lIns="96658" tIns="48329" rIns="96658" bIns="48329" anchor="b"/>
          <a:lstStyle/>
          <a:p>
            <a:pPr algn="r" fontAlgn="auto">
              <a:spcBef>
                <a:spcPts val="0"/>
              </a:spcBef>
              <a:spcAft>
                <a:spcPts val="0"/>
              </a:spcAft>
              <a:defRPr/>
            </a:pPr>
            <a:fld id="{336CCA3B-52C4-4851-8140-85F6C845AA68}" type="slidenum">
              <a:rPr lang="en-US" sz="1200">
                <a:latin typeface="+mn-lt"/>
              </a:rPr>
              <a:pPr algn="r" fontAlgn="auto">
                <a:spcBef>
                  <a:spcPts val="0"/>
                </a:spcBef>
                <a:spcAft>
                  <a:spcPts val="0"/>
                </a:spcAft>
                <a:defRPr/>
              </a:pPr>
              <a:t>5</a:t>
            </a:fld>
            <a:endParaRPr lang="en-US"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xfrm>
            <a:off x="731520" y="4560899"/>
            <a:ext cx="5852160" cy="4652839"/>
          </a:xfrm>
          <a:noFill/>
        </p:spPr>
        <p:txBody>
          <a:bodyPr wrap="square" numCol="1" anchor="t" anchorCtr="0" compatLnSpc="1">
            <a:prstTxWarp prst="textNoShape">
              <a:avLst/>
            </a:prstTxWarp>
          </a:bodyPr>
          <a:lstStyle/>
          <a:p>
            <a:pPr marL="178274" indent="-178274">
              <a:lnSpc>
                <a:spcPct val="90000"/>
              </a:lnSpc>
              <a:buFontTx/>
              <a:buChar char="•"/>
            </a:pPr>
            <a:r>
              <a:rPr lang="en-US" smtClean="0">
                <a:latin typeface="Arial" charset="0"/>
                <a:cs typeface="Arial" charset="0"/>
              </a:rPr>
              <a:t>These two graphs compare the data rate and cost of the three radio communications options available for delivering real-time data.</a:t>
            </a:r>
          </a:p>
          <a:p>
            <a:pPr marL="178274" indent="-178274">
              <a:lnSpc>
                <a:spcPct val="90000"/>
              </a:lnSpc>
              <a:buFontTx/>
              <a:buChar char="•"/>
            </a:pPr>
            <a:r>
              <a:rPr lang="en-US" smtClean="0">
                <a:latin typeface="Arial" charset="0"/>
                <a:cs typeface="Arial" charset="0"/>
              </a:rPr>
              <a:t>Satellite services are in blue and cellular ground service in orange.</a:t>
            </a:r>
          </a:p>
          <a:p>
            <a:pPr marL="178274" indent="-178274">
              <a:lnSpc>
                <a:spcPct val="90000"/>
              </a:lnSpc>
              <a:buFontTx/>
              <a:buChar char="•"/>
            </a:pPr>
            <a:r>
              <a:rPr lang="en-US" smtClean="0">
                <a:latin typeface="Arial" charset="0"/>
                <a:cs typeface="Arial" charset="0"/>
              </a:rPr>
              <a:t>The Iridium satellite constellation short burst data service – the current Tethys system. This service offers high reliability, low power and worldwide coverage. Most importantly it has an availability of around 90-95% so AUV’s are almost always able to make a connection when they surface – very important – but the tradeoff is that it is correspondingly slow in sending data.</a:t>
            </a:r>
          </a:p>
          <a:p>
            <a:pPr marL="178274" indent="-178274">
              <a:lnSpc>
                <a:spcPct val="90000"/>
              </a:lnSpc>
              <a:buFontTx/>
              <a:buChar char="•"/>
            </a:pPr>
            <a:r>
              <a:rPr lang="en-US" smtClean="0">
                <a:latin typeface="Arial" charset="0"/>
                <a:cs typeface="Arial" charset="0"/>
              </a:rPr>
              <a:t>The Globalstar satellite constellation is shown here. It has an availability of around 40-50% but a higher data transfer rate. The poor availability makes it unsuitable for human-to-machine communications, but fine for machine-to-machine or M2M communications. A computer does not mind having to continually redial to get the entire data set through.</a:t>
            </a:r>
          </a:p>
          <a:p>
            <a:pPr marL="178274" indent="-178274">
              <a:lnSpc>
                <a:spcPct val="90000"/>
              </a:lnSpc>
              <a:buFontTx/>
              <a:buChar char="•"/>
            </a:pPr>
            <a:r>
              <a:rPr lang="en-US" smtClean="0">
                <a:latin typeface="Arial" charset="0"/>
                <a:cs typeface="Arial" charset="0"/>
              </a:rPr>
              <a:t>In orange here is the commercial 3G cellular phone network. Note the large change in scale. The data throughput is about 300-400 times the Iridium satellite system.</a:t>
            </a:r>
          </a:p>
          <a:p>
            <a:pPr marL="178274" indent="-178274">
              <a:lnSpc>
                <a:spcPct val="90000"/>
              </a:lnSpc>
              <a:buFontTx/>
              <a:buChar char="•"/>
            </a:pPr>
            <a:r>
              <a:rPr lang="en-US" smtClean="0">
                <a:latin typeface="Arial" charset="0"/>
                <a:cs typeface="Arial" charset="0"/>
              </a:rPr>
              <a:t>On the right we look at costs per byte. Here again there is a major scale change and the Globalstar satellite system is more than several orders of magnitude less expensive then the Iridium SBD messaging system.</a:t>
            </a:r>
          </a:p>
          <a:p>
            <a:pPr marL="178274" indent="-178274">
              <a:lnSpc>
                <a:spcPct val="90000"/>
              </a:lnSpc>
              <a:buFontTx/>
              <a:buChar char="•"/>
            </a:pPr>
            <a:r>
              <a:rPr lang="en-US" smtClean="0">
                <a:latin typeface="Arial" charset="0"/>
                <a:cs typeface="Arial" charset="0"/>
              </a:rPr>
              <a:t>With a data cost of $25 per GByte, the commercial 3G cellular phone network is essentially free in this application.</a:t>
            </a:r>
          </a:p>
          <a:p>
            <a:pPr marL="178274" indent="-178274">
              <a:lnSpc>
                <a:spcPct val="90000"/>
              </a:lnSpc>
              <a:buFontTx/>
              <a:buChar char="•"/>
            </a:pPr>
            <a:r>
              <a:rPr lang="en-US" smtClean="0">
                <a:latin typeface="Arial" charset="0"/>
                <a:cs typeface="Arial" charset="0"/>
              </a:rPr>
              <a:t>The bottom line is that AUV’s must use Iridium for robustness, but the Wave Glider HotSpot is not similarly constrained and can select the most appropriate radio link.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p:txBody>
          <a:bodyPr wrap="square" numCol="1" anchor="t" anchorCtr="0" compatLnSpc="1">
            <a:prstTxWarp prst="textNoShape">
              <a:avLst/>
            </a:prstTxWarp>
          </a:bodyPr>
          <a:lstStyle/>
          <a:p>
            <a:pPr eaLnBrk="1" hangingPunct="1">
              <a:lnSpc>
                <a:spcPct val="80000"/>
              </a:lnSpc>
              <a:defRPr/>
            </a:pPr>
            <a:r>
              <a:rPr lang="en-US" dirty="0" smtClean="0">
                <a:latin typeface="Arial" charset="0"/>
              </a:rPr>
              <a:t>This schematic illustrates how the data transfer takes place from AUV’s to shore.</a:t>
            </a:r>
          </a:p>
          <a:p>
            <a:pPr eaLnBrk="1" hangingPunct="1">
              <a:lnSpc>
                <a:spcPct val="80000"/>
              </a:lnSpc>
              <a:defRPr/>
            </a:pPr>
            <a:endParaRPr lang="en-US" dirty="0" smtClean="0">
              <a:latin typeface="Arial" charset="0"/>
            </a:endParaRPr>
          </a:p>
          <a:p>
            <a:pPr marL="178274" indent="-178274" eaLnBrk="1" hangingPunct="1">
              <a:lnSpc>
                <a:spcPct val="80000"/>
              </a:lnSpc>
              <a:buFont typeface="Arial" pitchFamily="34" charset="0"/>
              <a:buChar char="•"/>
              <a:defRPr/>
            </a:pPr>
            <a:r>
              <a:rPr lang="en-US" dirty="0" smtClean="0">
                <a:latin typeface="Arial" charset="0"/>
              </a:rPr>
              <a:t>First a rendezvous is required between the AUV and the Wave Glider. I should mention that the optimization of the rendezvous provides a rich problem set for MBARI’s efforts in Autonomy research and development.</a:t>
            </a:r>
          </a:p>
          <a:p>
            <a:pPr marL="178274" indent="-178274" eaLnBrk="1" hangingPunct="1">
              <a:lnSpc>
                <a:spcPct val="80000"/>
              </a:lnSpc>
              <a:buFont typeface="Arial" pitchFamily="34" charset="0"/>
              <a:buChar char="•"/>
              <a:defRPr/>
            </a:pPr>
            <a:r>
              <a:rPr lang="en-US" dirty="0" smtClean="0">
                <a:latin typeface="Arial" charset="0"/>
              </a:rPr>
              <a:t>When the AUV surfaces for a navigation fix (and rendezvous) radio communications are established with the Wave Glider HotSpot.</a:t>
            </a:r>
          </a:p>
          <a:p>
            <a:pPr marL="178274" indent="-178274" eaLnBrk="1" hangingPunct="1">
              <a:lnSpc>
                <a:spcPct val="80000"/>
              </a:lnSpc>
              <a:buFont typeface="Arial" pitchFamily="34" charset="0"/>
              <a:buChar char="•"/>
              <a:defRPr/>
            </a:pPr>
            <a:r>
              <a:rPr lang="en-US" dirty="0" smtClean="0">
                <a:latin typeface="Arial" charset="0"/>
              </a:rPr>
              <a:t>The local communications between the AUV and HotSpot are short-range and take place over a high-speed radio link. This keeps the surface time of the AUV at a minimum.</a:t>
            </a:r>
          </a:p>
          <a:p>
            <a:pPr marL="178274" indent="-178274" eaLnBrk="1" hangingPunct="1">
              <a:lnSpc>
                <a:spcPct val="80000"/>
              </a:lnSpc>
              <a:buFont typeface="Arial" pitchFamily="34" charset="0"/>
              <a:buChar char="•"/>
              <a:defRPr/>
            </a:pPr>
            <a:r>
              <a:rPr lang="en-US" dirty="0" smtClean="0">
                <a:latin typeface="Arial" charset="0"/>
              </a:rPr>
              <a:t>This is important. The more time the AUV is on the surface the less time it is spending on it’s mission. It is vulnerable to collisions with surface vessels and can drift away from the sampling area requiring even more time to resume collecting data.</a:t>
            </a:r>
          </a:p>
          <a:p>
            <a:pPr marL="178274" indent="-178274" eaLnBrk="1" hangingPunct="1">
              <a:lnSpc>
                <a:spcPct val="80000"/>
              </a:lnSpc>
              <a:buFont typeface="Arial" pitchFamily="34" charset="0"/>
              <a:buChar char="•"/>
              <a:defRPr/>
            </a:pPr>
            <a:r>
              <a:rPr lang="en-US" dirty="0" smtClean="0">
                <a:latin typeface="Arial" charset="0"/>
              </a:rPr>
              <a:t>The next step is that data files are then transferred from the Wave Glider to MBARI’s servers and the ODSS application through the commercial cellular phone network.</a:t>
            </a:r>
          </a:p>
          <a:p>
            <a:pPr eaLnBrk="1" hangingPunct="1">
              <a:lnSpc>
                <a:spcPct val="80000"/>
              </a:lnSpc>
              <a:defRPr/>
            </a:pPr>
            <a:endParaRPr lang="en-US" dirty="0" smtClean="0">
              <a:latin typeface="Arial" charset="0"/>
            </a:endParaRPr>
          </a:p>
        </p:txBody>
      </p:sp>
      <p:sp>
        <p:nvSpPr>
          <p:cNvPr id="4" name="Slide Number Placeholder 3"/>
          <p:cNvSpPr txBox="1">
            <a:spLocks noGrp="1"/>
          </p:cNvSpPr>
          <p:nvPr/>
        </p:nvSpPr>
        <p:spPr>
          <a:xfrm>
            <a:off x="4143064" y="9120156"/>
            <a:ext cx="3170475" cy="479403"/>
          </a:xfrm>
          <a:prstGeom prst="rect">
            <a:avLst/>
          </a:prstGeom>
          <a:noFill/>
        </p:spPr>
        <p:txBody>
          <a:bodyPr lIns="96658" tIns="48329" rIns="96658" bIns="48329" anchor="b"/>
          <a:lstStyle/>
          <a:p>
            <a:pPr algn="r" fontAlgn="auto">
              <a:spcBef>
                <a:spcPts val="0"/>
              </a:spcBef>
              <a:spcAft>
                <a:spcPts val="0"/>
              </a:spcAft>
              <a:defRPr/>
            </a:pPr>
            <a:fld id="{C09507C4-21EC-4A52-883E-346091B79F70}" type="slidenum">
              <a:rPr lang="en-US" sz="1200">
                <a:latin typeface="+mn-lt"/>
              </a:rPr>
              <a:pPr algn="r" fontAlgn="auto">
                <a:spcBef>
                  <a:spcPts val="0"/>
                </a:spcBef>
                <a:spcAft>
                  <a:spcPts val="0"/>
                </a:spcAft>
                <a:defRPr/>
              </a:pPr>
              <a:t>7</a:t>
            </a:fld>
            <a:endParaRPr lang="en-US"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p:txBody>
          <a:bodyPr wrap="square" numCol="1" anchor="t" anchorCtr="0" compatLnSpc="1">
            <a:prstTxWarp prst="textNoShape">
              <a:avLst/>
            </a:prstTxWarp>
          </a:bodyPr>
          <a:lstStyle/>
          <a:p>
            <a:pPr marL="178274" indent="-178274" eaLnBrk="1" hangingPunct="1">
              <a:buFont typeface="Arial" pitchFamily="34" charset="0"/>
              <a:buChar char="•"/>
              <a:defRPr/>
            </a:pPr>
            <a:r>
              <a:rPr lang="en-US" dirty="0" smtClean="0">
                <a:latin typeface="Arial" charset="0"/>
              </a:rPr>
              <a:t>If the operational area is greater then 10 nautical miles off-shore, or in a remote area of coast then the cellular phone network may not be available.</a:t>
            </a:r>
          </a:p>
          <a:p>
            <a:pPr marL="178274" indent="-178274" eaLnBrk="1" hangingPunct="1">
              <a:buFont typeface="Arial" pitchFamily="34" charset="0"/>
              <a:buChar char="•"/>
              <a:defRPr/>
            </a:pPr>
            <a:r>
              <a:rPr lang="en-US" dirty="0" smtClean="0">
                <a:latin typeface="Arial" charset="0"/>
              </a:rPr>
              <a:t>In this case the Wave Glider HotSpot changes to satellite communications for the data link to shore.</a:t>
            </a:r>
          </a:p>
          <a:p>
            <a:pPr eaLnBrk="1" hangingPunct="1">
              <a:defRPr/>
            </a:pPr>
            <a:r>
              <a:rPr lang="en-US" dirty="0" smtClean="0">
                <a:latin typeface="Arial" charset="0"/>
              </a:rPr>
              <a:t> </a:t>
            </a:r>
          </a:p>
        </p:txBody>
      </p:sp>
      <p:sp>
        <p:nvSpPr>
          <p:cNvPr id="4" name="Slide Number Placeholder 3"/>
          <p:cNvSpPr txBox="1">
            <a:spLocks noGrp="1"/>
          </p:cNvSpPr>
          <p:nvPr/>
        </p:nvSpPr>
        <p:spPr>
          <a:xfrm>
            <a:off x="4143064" y="9120156"/>
            <a:ext cx="3170475" cy="479403"/>
          </a:xfrm>
          <a:prstGeom prst="rect">
            <a:avLst/>
          </a:prstGeom>
          <a:noFill/>
        </p:spPr>
        <p:txBody>
          <a:bodyPr lIns="96658" tIns="48329" rIns="96658" bIns="48329" anchor="b"/>
          <a:lstStyle/>
          <a:p>
            <a:pPr algn="r" fontAlgn="auto">
              <a:spcBef>
                <a:spcPts val="0"/>
              </a:spcBef>
              <a:spcAft>
                <a:spcPts val="0"/>
              </a:spcAft>
              <a:defRPr/>
            </a:pPr>
            <a:fld id="{2A32637F-9908-4C35-898B-4580CCD73502}" type="slidenum">
              <a:rPr lang="en-US" sz="1200">
                <a:latin typeface="+mn-lt"/>
              </a:rPr>
              <a:pPr algn="r" fontAlgn="auto">
                <a:spcBef>
                  <a:spcPts val="0"/>
                </a:spcBef>
                <a:spcAft>
                  <a:spcPts val="0"/>
                </a:spcAft>
                <a:defRPr/>
              </a:pPr>
              <a:t>8</a:t>
            </a:fld>
            <a:endParaRPr lang="en-US"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marL="178274" indent="-178274" eaLnBrk="1" hangingPunct="1">
              <a:buFontTx/>
              <a:buChar char="•"/>
            </a:pPr>
            <a:r>
              <a:rPr lang="en-US" smtClean="0">
                <a:latin typeface="Arial" charset="0"/>
              </a:rPr>
              <a:t>We conducted field trials over two days using the AUV Dorado. The Wave Glider was put in a 100 meter box holding pattern and the AUV was commanded to a series of ranges from which we conducted radio tests of the data transfer rate between the AUV and Wave Glider with the AUV on the surface.</a:t>
            </a:r>
          </a:p>
          <a:p>
            <a:pPr marL="178274" indent="-178274" eaLnBrk="1" hangingPunct="1">
              <a:buFontTx/>
              <a:buChar char="•"/>
            </a:pPr>
            <a:r>
              <a:rPr lang="en-US" smtClean="0">
                <a:latin typeface="Arial" charset="0"/>
              </a:rPr>
              <a:t>We really needed to find out if the very low AUV antenna would result in too short a line-of-sight radio range to be useful.</a:t>
            </a:r>
          </a:p>
          <a:p>
            <a:pPr marL="178274" indent="-178274" eaLnBrk="1" hangingPunct="1">
              <a:buFontTx/>
              <a:buChar char="•"/>
            </a:pPr>
            <a:r>
              <a:rPr lang="en-US" smtClean="0">
                <a:latin typeface="Arial" charset="0"/>
              </a:rPr>
              <a:t>Obviously, the radio range needs to be greater then the predicted rendezvous error of the two platforms.</a:t>
            </a:r>
          </a:p>
          <a:p>
            <a:pPr marL="178274" indent="-178274" eaLnBrk="1" hangingPunct="1">
              <a:buFontTx/>
              <a:buChar char="•"/>
            </a:pPr>
            <a:r>
              <a:rPr lang="en-US" smtClean="0">
                <a:latin typeface="Arial" charset="0"/>
              </a:rPr>
              <a:t>These very preliminary results show that we were able to get a solid radio connection and data transfer at 400 meters separation and a poor radio connection and very slow data transfer at 500 meters.</a:t>
            </a:r>
          </a:p>
          <a:p>
            <a:pPr marL="178274" indent="-178274" eaLnBrk="1" hangingPunct="1">
              <a:buFontTx/>
              <a:buChar char="•"/>
            </a:pPr>
            <a:r>
              <a:rPr lang="en-US" smtClean="0">
                <a:latin typeface="Arial" charset="0"/>
              </a:rPr>
              <a:t>This plot on the left show successful Ethernet packets (or pings) in green and failed packets in red. Although you can see individual failures even at short ranges as waves block the radio signal, most of the packets are successful and we were able to achieve high data rates out to about 400 meters.</a:t>
            </a:r>
          </a:p>
          <a:p>
            <a:pPr marL="178274" indent="-178274" eaLnBrk="1" hangingPunct="1">
              <a:buFontTx/>
              <a:buChar char="•"/>
            </a:pPr>
            <a:r>
              <a:rPr lang="en-US" smtClean="0">
                <a:latin typeface="Arial" charset="0"/>
              </a:rPr>
              <a:t>The next step is to conduct tests of the cellular phone connection to shore.</a:t>
            </a:r>
          </a:p>
        </p:txBody>
      </p:sp>
      <p:sp>
        <p:nvSpPr>
          <p:cNvPr id="4" name="Slide Number Placeholder 3"/>
          <p:cNvSpPr>
            <a:spLocks noGrp="1"/>
          </p:cNvSpPr>
          <p:nvPr>
            <p:ph type="sldNum" sz="quarter" idx="5"/>
          </p:nvPr>
        </p:nvSpPr>
        <p:spPr/>
        <p:txBody>
          <a:bodyPr/>
          <a:lstStyle/>
          <a:p>
            <a:pPr>
              <a:defRPr/>
            </a:pPr>
            <a:fld id="{9C295052-F854-46C2-9C31-4C595BA2A82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9D11FE-30D2-4DB6-BF1F-54244C86C38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13607D-F7C5-481A-B11E-F291D0F0198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D8AC0A-7105-4284-8DB0-5A68339425E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103438"/>
            <a:ext cx="1588" cy="2276475"/>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a:p>
        </p:txBody>
      </p:sp>
      <p:sp>
        <p:nvSpPr>
          <p:cNvPr id="58370" name="Rectangle 2"/>
          <p:cNvSpPr>
            <a:spLocks noGrp="1" noChangeArrowheads="1"/>
          </p:cNvSpPr>
          <p:nvPr>
            <p:ph type="ctrTitle" sz="quarter"/>
          </p:nvPr>
        </p:nvSpPr>
        <p:spPr>
          <a:xfrm>
            <a:off x="685800" y="1498600"/>
            <a:ext cx="7772400" cy="1073150"/>
          </a:xfrm>
        </p:spPr>
        <p:txBody>
          <a:bodyPr anchor="b" anchorCtr="1"/>
          <a:lstStyle>
            <a:lvl1pPr>
              <a:defRPr/>
            </a:lvl1pPr>
          </a:lstStyle>
          <a:p>
            <a:r>
              <a:rPr lang="en-US"/>
              <a:t>Click to edit Master title style</a:t>
            </a:r>
          </a:p>
        </p:txBody>
      </p:sp>
      <p:sp>
        <p:nvSpPr>
          <p:cNvPr id="58371" name="Rectangle 3"/>
          <p:cNvSpPr>
            <a:spLocks noGrp="1" noChangeArrowheads="1"/>
          </p:cNvSpPr>
          <p:nvPr>
            <p:ph type="subTitle" sz="quarter" idx="1"/>
          </p:nvPr>
        </p:nvSpPr>
        <p:spPr>
          <a:xfrm>
            <a:off x="1371600" y="2914650"/>
            <a:ext cx="6400800" cy="131445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7A3A9E8D-3AF1-4C49-B94C-0E3EA7E4E2EB}"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fld id="{A914F743-FF77-4898-BD89-F6ACB0553460}" type="datetimeFigureOut">
              <a:rPr lang="en-US"/>
              <a:pPr>
                <a:defRPr/>
              </a:pPr>
              <a:t>9/16/2013</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231E362-B0A8-41C9-8748-BA6836DA530F}" type="datetimeFigureOut">
              <a:rPr lang="en-US"/>
              <a:pPr>
                <a:defRPr/>
              </a:pPr>
              <a:t>9/16/2013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E754A3-0FC0-49CF-A63C-F9C6350171B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C945FF3-ACE9-4252-93D1-8A688D007C29}" type="datetimeFigureOut">
              <a:rPr lang="en-US"/>
              <a:pPr>
                <a:defRPr/>
              </a:pPr>
              <a:t>9/16/2013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90BB0F-7284-487F-8F0D-02FAA9276C81}"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AAA1CE69-EA10-4BF6-B671-3890362E0BA0}" type="datetimeFigureOut">
              <a:rPr lang="en-US"/>
              <a:pPr>
                <a:defRPr/>
              </a:pPr>
              <a:t>9/16/2013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855436-ADFF-42CC-87A5-AFD9B4E1F116}"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94888CA-804A-4C4E-A7D7-E94737BC8557}" type="datetimeFigureOut">
              <a:rPr lang="en-US"/>
              <a:pPr>
                <a:defRPr/>
              </a:pPr>
              <a:t>9/16/2013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02F9360-0048-4645-8888-B66FE420740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4B4CE08A-5934-4541-8479-E8F92118B4CF}" type="datetimeFigureOut">
              <a:rPr lang="en-US"/>
              <a:pPr>
                <a:defRPr/>
              </a:pPr>
              <a:t>9/16/2013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917C650-2B06-469A-B827-231AF8CC90B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9E35AD0-E38C-45CA-9F9B-A8E077C8DABE}" type="datetimeFigureOut">
              <a:rPr lang="en-US"/>
              <a:pPr>
                <a:defRPr/>
              </a:pPr>
              <a:t>9/16/2013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5645C75-94B0-4FB9-949E-111C287A8A25}"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3B16E17-AC3C-4DF6-A9D6-9102515516CA}" type="datetimeFigureOut">
              <a:rPr lang="en-US"/>
              <a:pPr>
                <a:defRPr/>
              </a:pPr>
              <a:t>9/16/2013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2CD3DA-0A64-4B2F-99A9-75FBA53461E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36512F-0105-4FCA-9D51-1C117A01D026}"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9CF04D2-50F5-460B-830A-C51A08DFD378}" type="datetimeFigureOut">
              <a:rPr lang="en-US"/>
              <a:pPr>
                <a:defRPr/>
              </a:pPr>
              <a:t>9/16/2013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2A265C-736A-48B2-B36C-0A719EE14D3B}"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5D46A0F2-329D-4E43-B51F-B30EE50E7D82}" type="datetimeFigureOut">
              <a:rPr lang="en-US"/>
              <a:pPr>
                <a:defRPr/>
              </a:pPr>
              <a:t>9/16/2013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4C05A6-0C3E-454B-A599-60CD190EB65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19075"/>
            <a:ext cx="2057400" cy="42957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19075"/>
            <a:ext cx="6019800" cy="4295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795CA32-D0D7-4CDB-853B-B3227FD6760D}" type="datetimeFigureOut">
              <a:rPr lang="en-US"/>
              <a:pPr>
                <a:defRPr/>
              </a:pPr>
              <a:t>9/16/2013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ABEEC6-3BDF-4049-BEBA-0C576AAA26C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03F85B-6AD8-489E-8E17-0AA119DFF6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52B9E5-6257-4296-B8CD-496918CB95C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1670DA7-93CD-4367-A92D-B76AED41711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D2252D-8BA0-4396-BB08-FDB2FC77EBB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2B42166-154C-40CE-B913-8A5D2B1775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A072E3-5341-4CC2-9307-D5AE477CA21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5C2692-4ECA-45EA-9C55-8B33EAA9FA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duotone>
              <a:schemeClr val="bg1"/>
              <a:srgbClr val="FFFFFF"/>
            </a:duotone>
            <a:extLst>
              <a:ext uri="{BEBA8EAE-BF5A-486C-A8C5-ECC9F3942E4B}">
                <a14:imgProps xmlns:a14="http://schemas.microsoft.com/office/drawing/2010/main">
                  <a14:imgLayer r:embed="rId14">
                    <a14:imgEffect>
                      <a14:sharpenSoften amount="-8000"/>
                    </a14:imgEffect>
                    <a14:imgEffect>
                      <a14:colorTemperature colorTemp="4700"/>
                    </a14:imgEffect>
                    <a14:imgEffect>
                      <a14:saturation sat="216000"/>
                    </a14:imgEffect>
                    <a14:imgEffect>
                      <a14:brightnessContrast bright="-40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708" name="Rectangle 4"/>
          <p:cNvSpPr>
            <a:spLocks noGrp="1" noChangeArrowheads="1"/>
          </p:cNvSpPr>
          <p:nvPr>
            <p:ph type="dt" sz="half" idx="2"/>
          </p:nvPr>
        </p:nvSpPr>
        <p:spPr bwMode="auto">
          <a:xfrm>
            <a:off x="457200" y="4781550"/>
            <a:ext cx="2133600"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270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7271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5D2B251-0F0E-45AE-8DCD-40727FF972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rtl="0" eaLnBrk="0" fontAlgn="base" hangingPunct="0">
        <a:spcBef>
          <a:spcPct val="0"/>
        </a:spcBef>
        <a:spcAft>
          <a:spcPct val="0"/>
        </a:spcAft>
        <a:defRPr sz="2400">
          <a:solidFill>
            <a:schemeClr val="tx2"/>
          </a:solidFill>
          <a:latin typeface="+mj-lt"/>
          <a:ea typeface="+mj-ea"/>
          <a:cs typeface="+mj-cs"/>
        </a:defRPr>
      </a:lvl1pPr>
      <a:lvl2pPr algn="ctr" rtl="0" eaLnBrk="0" fontAlgn="base" hangingPunct="0">
        <a:spcBef>
          <a:spcPct val="0"/>
        </a:spcBef>
        <a:spcAft>
          <a:spcPct val="0"/>
        </a:spcAft>
        <a:defRPr sz="2400">
          <a:solidFill>
            <a:schemeClr val="tx2"/>
          </a:solidFill>
          <a:latin typeface="Arial" charset="0"/>
        </a:defRPr>
      </a:lvl2pPr>
      <a:lvl3pPr algn="ctr" rtl="0" eaLnBrk="0" fontAlgn="base" hangingPunct="0">
        <a:spcBef>
          <a:spcPct val="0"/>
        </a:spcBef>
        <a:spcAft>
          <a:spcPct val="0"/>
        </a:spcAft>
        <a:defRPr sz="2400">
          <a:solidFill>
            <a:schemeClr val="tx2"/>
          </a:solidFill>
          <a:latin typeface="Arial" charset="0"/>
        </a:defRPr>
      </a:lvl3pPr>
      <a:lvl4pPr algn="ctr" rtl="0" eaLnBrk="0" fontAlgn="base" hangingPunct="0">
        <a:spcBef>
          <a:spcPct val="0"/>
        </a:spcBef>
        <a:spcAft>
          <a:spcPct val="0"/>
        </a:spcAft>
        <a:defRPr sz="2400">
          <a:solidFill>
            <a:schemeClr val="tx2"/>
          </a:solidFill>
          <a:latin typeface="Arial" charset="0"/>
        </a:defRPr>
      </a:lvl4pPr>
      <a:lvl5pPr algn="ctr" rtl="0" eaLnBrk="0" fontAlgn="base" hangingPunct="0">
        <a:spcBef>
          <a:spcPct val="0"/>
        </a:spcBef>
        <a:spcAft>
          <a:spcPct val="0"/>
        </a:spcAft>
        <a:defRPr sz="24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extLst>
              <a:ext uri="{BEBA8EAE-BF5A-486C-A8C5-ECC9F3942E4B}">
                <a14:imgProps xmlns:a14="http://schemas.microsoft.com/office/drawing/2010/main">
                  <a14:imgLayer r:embed="rId14">
                    <a14:imgEffect>
                      <a14:sharpenSoften amount="-8000"/>
                    </a14:imgEffect>
                    <a14:imgEffect>
                      <a14:colorTemperature colorTemp="4700"/>
                    </a14:imgEffect>
                    <a14:imgEffect>
                      <a14:saturation sat="216000"/>
                    </a14:imgEffect>
                    <a14:imgEffect>
                      <a14:brightnessContrast bright="-40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457200" y="219075"/>
            <a:ext cx="8229600" cy="10382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457200" y="1428750"/>
            <a:ext cx="8229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57348"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fld id="{81499E18-6DD2-4121-BA56-2AAC9595CB7B}" type="datetimeFigureOut">
              <a:rPr lang="en-US"/>
              <a:pPr>
                <a:defRPr/>
              </a:pPr>
              <a:t>9/16/2013</a:t>
            </a:fld>
            <a:endParaRPr lang="en-US"/>
          </a:p>
        </p:txBody>
      </p:sp>
      <p:sp>
        <p:nvSpPr>
          <p:cNvPr id="5734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US"/>
          </a:p>
        </p:txBody>
      </p:sp>
      <p:sp>
        <p:nvSpPr>
          <p:cNvPr id="5735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8F2009F5-5A93-4534-B30E-E7E008FF401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14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1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1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e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wmf"/><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5.wmf"/><Relationship Id="rId5" Type="http://schemas.openxmlformats.org/officeDocument/2006/relationships/image" Target="../media/image8.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WaveGlider+Sky"/>
          <p:cNvPicPr>
            <a:picLocks noChangeAspect="1" noChangeArrowheads="1"/>
          </p:cNvPicPr>
          <p:nvPr/>
        </p:nvPicPr>
        <p:blipFill>
          <a:blip r:embed="rId3"/>
          <a:srcRect/>
          <a:stretch>
            <a:fillRect/>
          </a:stretch>
        </p:blipFill>
        <p:spPr bwMode="auto">
          <a:xfrm>
            <a:off x="0" y="-14288"/>
            <a:ext cx="9144000" cy="5219701"/>
          </a:xfrm>
          <a:prstGeom prst="rect">
            <a:avLst/>
          </a:prstGeom>
          <a:noFill/>
          <a:ln w="9525">
            <a:noFill/>
            <a:miter lim="800000"/>
            <a:headEnd/>
            <a:tailEnd/>
          </a:ln>
        </p:spPr>
      </p:pic>
      <p:sp>
        <p:nvSpPr>
          <p:cNvPr id="14337" name="Title 1"/>
          <p:cNvSpPr>
            <a:spLocks noGrp="1"/>
          </p:cNvSpPr>
          <p:nvPr>
            <p:ph type="ctrTitle" idx="4294967295"/>
          </p:nvPr>
        </p:nvSpPr>
        <p:spPr>
          <a:xfrm>
            <a:off x="685800" y="1598613"/>
            <a:ext cx="7772400" cy="1101725"/>
          </a:xfrm>
        </p:spPr>
        <p:txBody>
          <a:bodyPr/>
          <a:lstStyle/>
          <a:p>
            <a:pPr eaLnBrk="1" hangingPunct="1">
              <a:defRPr/>
            </a:pPr>
            <a:r>
              <a:rPr lang="en-US" sz="2800" dirty="0" smtClean="0"/>
              <a:t>Wave Glider Communications HotSpot</a:t>
            </a:r>
            <a:endParaRPr lang="en-US" sz="2800" dirty="0"/>
          </a:p>
        </p:txBody>
      </p:sp>
      <p:sp>
        <p:nvSpPr>
          <p:cNvPr id="14338" name="Subtitle 2"/>
          <p:cNvSpPr>
            <a:spLocks noGrp="1"/>
          </p:cNvSpPr>
          <p:nvPr>
            <p:ph type="subTitle" idx="4294967295"/>
          </p:nvPr>
        </p:nvSpPr>
        <p:spPr>
          <a:xfrm>
            <a:off x="1371600" y="2876550"/>
            <a:ext cx="6400800" cy="569913"/>
          </a:xfrm>
        </p:spPr>
        <p:txBody>
          <a:bodyPr/>
          <a:lstStyle/>
          <a:p>
            <a:pPr marL="0" indent="0" algn="ctr" eaLnBrk="1" hangingPunct="1">
              <a:buFontTx/>
              <a:buNone/>
              <a:defRPr/>
            </a:pPr>
            <a:r>
              <a:rPr lang="en-US" dirty="0"/>
              <a:t>Mark Chaffey</a:t>
            </a:r>
          </a:p>
        </p:txBody>
      </p:sp>
      <p:sp>
        <p:nvSpPr>
          <p:cNvPr id="5" name="Subtitle 2"/>
          <p:cNvSpPr txBox="1">
            <a:spLocks/>
          </p:cNvSpPr>
          <p:nvPr/>
        </p:nvSpPr>
        <p:spPr bwMode="auto">
          <a:xfrm>
            <a:off x="1600200" y="4858544"/>
            <a:ext cx="6400800" cy="2849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14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1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1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9pPr>
          </a:lstStyle>
          <a:p>
            <a:pPr marL="0" indent="0" algn="ctr" eaLnBrk="1" hangingPunct="1">
              <a:buFontTx/>
              <a:buNone/>
              <a:defRPr/>
            </a:pPr>
            <a:r>
              <a:rPr lang="en-US" sz="1100" kern="0" dirty="0" smtClean="0"/>
              <a:t>Project Team: Kanna Rajan, Tom O’Reilly, Frédéric Py, Thom Maughan, Mark Chaffey</a:t>
            </a:r>
            <a:endParaRPr lang="en-US" sz="1100" kern="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90550"/>
            <a:ext cx="4241266" cy="424633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590550"/>
            <a:ext cx="4245085" cy="4250150"/>
          </a:xfrm>
          <a:prstGeom prst="rect">
            <a:avLst/>
          </a:prstGeom>
        </p:spPr>
      </p:pic>
      <p:sp>
        <p:nvSpPr>
          <p:cNvPr id="4" name="Title 3"/>
          <p:cNvSpPr>
            <a:spLocks noGrp="1"/>
          </p:cNvSpPr>
          <p:nvPr>
            <p:ph type="title"/>
          </p:nvPr>
        </p:nvSpPr>
        <p:spPr>
          <a:xfrm>
            <a:off x="457200" y="133350"/>
            <a:ext cx="8229600" cy="523875"/>
          </a:xfrm>
        </p:spPr>
        <p:txBody>
          <a:bodyPr/>
          <a:lstStyle/>
          <a:p>
            <a:r>
              <a:rPr lang="en-US" sz="1400" dirty="0" smtClean="0"/>
              <a:t>Preliminary HotSpot Radio Test Data – AUV Dorado to Wave Glider using 900mHz FreeWave Radio</a:t>
            </a:r>
            <a:endParaRPr lang="en-US" sz="1400" dirty="0"/>
          </a:p>
        </p:txBody>
      </p:sp>
      <p:sp>
        <p:nvSpPr>
          <p:cNvPr id="5" name="TextBox 4"/>
          <p:cNvSpPr txBox="1"/>
          <p:nvPr/>
        </p:nvSpPr>
        <p:spPr>
          <a:xfrm>
            <a:off x="6846942" y="4880401"/>
            <a:ext cx="1968809" cy="215444"/>
          </a:xfrm>
          <a:prstGeom prst="rect">
            <a:avLst/>
          </a:prstGeom>
          <a:noFill/>
        </p:spPr>
        <p:txBody>
          <a:bodyPr wrap="none" rtlCol="0">
            <a:spAutoFit/>
          </a:bodyPr>
          <a:lstStyle/>
          <a:p>
            <a:r>
              <a:rPr lang="en-US" sz="800" dirty="0" smtClean="0"/>
              <a:t>Tom O’Reilly &amp; Mark Chaffey 19JUN13</a:t>
            </a:r>
            <a:endParaRPr lang="en-US" sz="800" dirty="0"/>
          </a:p>
        </p:txBody>
      </p:sp>
      <p:sp>
        <p:nvSpPr>
          <p:cNvPr id="6" name="TextBox 5"/>
          <p:cNvSpPr txBox="1"/>
          <p:nvPr/>
        </p:nvSpPr>
        <p:spPr>
          <a:xfrm>
            <a:off x="0" y="4880401"/>
            <a:ext cx="6814581" cy="246221"/>
          </a:xfrm>
          <a:prstGeom prst="rect">
            <a:avLst/>
          </a:prstGeom>
          <a:noFill/>
        </p:spPr>
        <p:txBody>
          <a:bodyPr wrap="square" rtlCol="0">
            <a:spAutoFit/>
          </a:bodyPr>
          <a:lstStyle/>
          <a:p>
            <a:r>
              <a:rPr lang="en-US" sz="1000" dirty="0" smtClean="0"/>
              <a:t>Range with WG in center. Minutes to download 1.34MB data, sea state – rough, wave </a:t>
            </a:r>
            <a:r>
              <a:rPr lang="en-US" sz="1000" dirty="0" err="1" smtClean="0"/>
              <a:t>Hs</a:t>
            </a:r>
            <a:r>
              <a:rPr lang="en-US" sz="1000" dirty="0" smtClean="0"/>
              <a:t> 6-8 foot, winds 18-20 </a:t>
            </a:r>
            <a:r>
              <a:rPr lang="en-US" sz="1000" dirty="0" err="1" smtClean="0"/>
              <a:t>kt</a:t>
            </a:r>
            <a:r>
              <a:rPr lang="en-US" sz="1000" dirty="0" smtClean="0"/>
              <a:t> avg.</a:t>
            </a:r>
            <a:endParaRPr lang="en-US" sz="1000" dirty="0"/>
          </a:p>
        </p:txBody>
      </p:sp>
    </p:spTree>
    <p:extLst>
      <p:ext uri="{BB962C8B-B14F-4D97-AF65-F5344CB8AC3E}">
        <p14:creationId xmlns:p14="http://schemas.microsoft.com/office/powerpoint/2010/main" val="2015305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AutoShape 2" descr="https://mbarimail.mbari.org/service/home/~/?auth=co&amp;id=81985&amp;part=2.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835" y="1352549"/>
            <a:ext cx="3962400" cy="3661257"/>
          </a:xfrm>
          <a:prstGeom prst="rect">
            <a:avLst/>
          </a:prstGeom>
        </p:spPr>
      </p:pic>
      <p:sp>
        <p:nvSpPr>
          <p:cNvPr id="5" name="AutoShape 2" descr="https://mbarimail.mbari.org/service/home/~/?auth=co&amp;id=89698&amp;part=2.2"/>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mbarimail.mbari.org/service/home/~/?auth=co&amp;id=89698&amp;part=2.2"/>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7653" name="Picture 5" descr="C:\chma_main_directory\901224_DTNFeasibility\FeasibilityReport\ReportIllustrations\rssi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52549"/>
            <a:ext cx="4245429" cy="371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375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6"/>
          <p:cNvSpPr>
            <a:spLocks noChangeArrowheads="1"/>
          </p:cNvSpPr>
          <p:nvPr/>
        </p:nvSpPr>
        <p:spPr bwMode="auto">
          <a:xfrm>
            <a:off x="4953000" y="1047750"/>
            <a:ext cx="3962400" cy="35052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6865" name="Rectangle 4"/>
          <p:cNvSpPr>
            <a:spLocks noGrp="1" noChangeArrowheads="1"/>
          </p:cNvSpPr>
          <p:nvPr>
            <p:ph type="title" idx="4294967295"/>
          </p:nvPr>
        </p:nvSpPr>
        <p:spPr>
          <a:xfrm>
            <a:off x="457200" y="133350"/>
            <a:ext cx="8229600" cy="533400"/>
          </a:xfrm>
        </p:spPr>
        <p:txBody>
          <a:bodyPr/>
          <a:lstStyle/>
          <a:p>
            <a:pPr eaLnBrk="1" hangingPunct="1">
              <a:defRPr/>
            </a:pPr>
            <a:r>
              <a:rPr lang="en-US" sz="2000" dirty="0" smtClean="0"/>
              <a:t>What Can We Expect From More Real-Time Data Return?</a:t>
            </a:r>
          </a:p>
        </p:txBody>
      </p:sp>
      <p:sp>
        <p:nvSpPr>
          <p:cNvPr id="48131" name="Text Box 5"/>
          <p:cNvSpPr txBox="1">
            <a:spLocks noChangeArrowheads="1"/>
          </p:cNvSpPr>
          <p:nvPr/>
        </p:nvSpPr>
        <p:spPr bwMode="auto">
          <a:xfrm>
            <a:off x="5707063" y="4648200"/>
            <a:ext cx="2438400" cy="274638"/>
          </a:xfrm>
          <a:prstGeom prst="rect">
            <a:avLst/>
          </a:prstGeom>
          <a:noFill/>
          <a:ln w="9525">
            <a:noFill/>
            <a:miter lim="800000"/>
            <a:headEnd/>
            <a:tailEnd/>
          </a:ln>
        </p:spPr>
        <p:txBody>
          <a:bodyPr>
            <a:spAutoFit/>
          </a:bodyPr>
          <a:lstStyle/>
          <a:p>
            <a:pPr>
              <a:spcBef>
                <a:spcPct val="50000"/>
              </a:spcBef>
            </a:pPr>
            <a:r>
              <a:rPr lang="en-US" sz="1200" b="1"/>
              <a:t>Each plot 15,159 data values</a:t>
            </a:r>
          </a:p>
        </p:txBody>
      </p:sp>
      <p:pic>
        <p:nvPicPr>
          <p:cNvPr id="48132" name="Picture 7" descr="Plot of section.png"/>
          <p:cNvPicPr>
            <a:picLocks noChangeAspect="1" noChangeArrowheads="1"/>
          </p:cNvPicPr>
          <p:nvPr/>
        </p:nvPicPr>
        <p:blipFill>
          <a:blip r:embed="rId3"/>
          <a:srcRect/>
          <a:stretch>
            <a:fillRect/>
          </a:stretch>
        </p:blipFill>
        <p:spPr bwMode="auto">
          <a:xfrm>
            <a:off x="152400" y="1047750"/>
            <a:ext cx="4724400" cy="3543300"/>
          </a:xfrm>
          <a:prstGeom prst="rect">
            <a:avLst/>
          </a:prstGeom>
          <a:noFill/>
          <a:ln w="9525">
            <a:noFill/>
            <a:miter lim="800000"/>
            <a:headEnd/>
            <a:tailEnd/>
          </a:ln>
        </p:spPr>
      </p:pic>
      <p:pic>
        <p:nvPicPr>
          <p:cNvPr id="48133" name="Picture 6"/>
          <p:cNvPicPr>
            <a:picLocks noChangeAspect="1" noChangeArrowheads="1"/>
          </p:cNvPicPr>
          <p:nvPr/>
        </p:nvPicPr>
        <p:blipFill>
          <a:blip r:embed="rId4"/>
          <a:srcRect l="52579" t="23775" r="4001" b="10973"/>
          <a:stretch>
            <a:fillRect/>
          </a:stretch>
        </p:blipFill>
        <p:spPr bwMode="auto">
          <a:xfrm>
            <a:off x="4953000" y="1200150"/>
            <a:ext cx="3886200" cy="1447800"/>
          </a:xfrm>
          <a:prstGeom prst="rect">
            <a:avLst/>
          </a:prstGeom>
          <a:noFill/>
          <a:ln w="9525">
            <a:noFill/>
            <a:miter lim="800000"/>
            <a:headEnd/>
            <a:tailEnd/>
          </a:ln>
        </p:spPr>
      </p:pic>
      <p:sp>
        <p:nvSpPr>
          <p:cNvPr id="48134" name="Text Box 5"/>
          <p:cNvSpPr txBox="1">
            <a:spLocks noChangeArrowheads="1"/>
          </p:cNvSpPr>
          <p:nvPr/>
        </p:nvSpPr>
        <p:spPr bwMode="auto">
          <a:xfrm>
            <a:off x="762000" y="742950"/>
            <a:ext cx="3505200" cy="304800"/>
          </a:xfrm>
          <a:prstGeom prst="rect">
            <a:avLst/>
          </a:prstGeom>
          <a:noFill/>
          <a:ln w="9525">
            <a:noFill/>
            <a:miter lim="800000"/>
            <a:headEnd/>
            <a:tailEnd/>
          </a:ln>
        </p:spPr>
        <p:txBody>
          <a:bodyPr>
            <a:spAutoFit/>
          </a:bodyPr>
          <a:lstStyle/>
          <a:p>
            <a:pPr>
              <a:spcBef>
                <a:spcPct val="50000"/>
              </a:spcBef>
            </a:pPr>
            <a:r>
              <a:rPr lang="en-US" sz="1400"/>
              <a:t>Real-time returned data – contour plot</a:t>
            </a:r>
          </a:p>
        </p:txBody>
      </p:sp>
      <p:sp>
        <p:nvSpPr>
          <p:cNvPr id="48135" name="Text Box 5"/>
          <p:cNvSpPr txBox="1">
            <a:spLocks noChangeArrowheads="1"/>
          </p:cNvSpPr>
          <p:nvPr/>
        </p:nvSpPr>
        <p:spPr bwMode="auto">
          <a:xfrm>
            <a:off x="5257800" y="742950"/>
            <a:ext cx="3200400" cy="304800"/>
          </a:xfrm>
          <a:prstGeom prst="rect">
            <a:avLst/>
          </a:prstGeom>
          <a:noFill/>
          <a:ln w="9525">
            <a:noFill/>
            <a:miter lim="800000"/>
            <a:headEnd/>
            <a:tailEnd/>
          </a:ln>
        </p:spPr>
        <p:txBody>
          <a:bodyPr>
            <a:spAutoFit/>
          </a:bodyPr>
          <a:lstStyle/>
          <a:p>
            <a:pPr>
              <a:spcBef>
                <a:spcPct val="50000"/>
              </a:spcBef>
            </a:pPr>
            <a:r>
              <a:rPr lang="en-US" sz="1400"/>
              <a:t>10% of all returned data – scatter plot</a:t>
            </a:r>
          </a:p>
        </p:txBody>
      </p:sp>
      <p:sp>
        <p:nvSpPr>
          <p:cNvPr id="48136" name="AutoShape 12"/>
          <p:cNvSpPr>
            <a:spLocks noChangeArrowheads="1"/>
          </p:cNvSpPr>
          <p:nvPr/>
        </p:nvSpPr>
        <p:spPr bwMode="auto">
          <a:xfrm>
            <a:off x="4800600" y="15049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8137" name="Picture 13"/>
          <p:cNvPicPr>
            <a:picLocks noChangeAspect="1" noChangeArrowheads="1"/>
          </p:cNvPicPr>
          <p:nvPr/>
        </p:nvPicPr>
        <p:blipFill>
          <a:blip r:embed="rId5"/>
          <a:srcRect l="52579" t="22861" r="4001" b="11887"/>
          <a:stretch>
            <a:fillRect/>
          </a:stretch>
        </p:blipFill>
        <p:spPr bwMode="auto">
          <a:xfrm>
            <a:off x="4953000" y="2266950"/>
            <a:ext cx="3886200" cy="1419225"/>
          </a:xfrm>
          <a:prstGeom prst="rect">
            <a:avLst/>
          </a:prstGeom>
          <a:noFill/>
          <a:ln w="9525">
            <a:noFill/>
            <a:miter lim="800000"/>
            <a:headEnd/>
            <a:tailEnd/>
          </a:ln>
        </p:spPr>
      </p:pic>
      <p:sp>
        <p:nvSpPr>
          <p:cNvPr id="48138" name="AutoShape 14"/>
          <p:cNvSpPr>
            <a:spLocks noChangeArrowheads="1"/>
          </p:cNvSpPr>
          <p:nvPr/>
        </p:nvSpPr>
        <p:spPr bwMode="auto">
          <a:xfrm>
            <a:off x="4800600" y="26479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8139" name="Picture 15"/>
          <p:cNvPicPr>
            <a:picLocks noChangeAspect="1" noChangeArrowheads="1"/>
          </p:cNvPicPr>
          <p:nvPr/>
        </p:nvPicPr>
        <p:blipFill>
          <a:blip r:embed="rId6"/>
          <a:srcRect l="52579" t="22861" r="4001" b="26518"/>
          <a:stretch>
            <a:fillRect/>
          </a:stretch>
        </p:blipFill>
        <p:spPr bwMode="auto">
          <a:xfrm>
            <a:off x="4953000" y="3333750"/>
            <a:ext cx="3911600" cy="1295400"/>
          </a:xfrm>
          <a:prstGeom prst="rect">
            <a:avLst/>
          </a:prstGeom>
          <a:noFill/>
          <a:ln w="9525">
            <a:noFill/>
            <a:miter lim="800000"/>
            <a:headEnd/>
            <a:tailEnd/>
          </a:ln>
        </p:spPr>
      </p:pic>
      <p:sp>
        <p:nvSpPr>
          <p:cNvPr id="48140" name="AutoShape 16"/>
          <p:cNvSpPr>
            <a:spLocks noChangeArrowheads="1"/>
          </p:cNvSpPr>
          <p:nvPr/>
        </p:nvSpPr>
        <p:spPr bwMode="auto">
          <a:xfrm>
            <a:off x="4800600" y="37147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sp>
        <p:nvSpPr>
          <p:cNvPr id="48141" name="Text Box 5"/>
          <p:cNvSpPr txBox="1">
            <a:spLocks noChangeArrowheads="1"/>
          </p:cNvSpPr>
          <p:nvPr/>
        </p:nvSpPr>
        <p:spPr bwMode="auto">
          <a:xfrm>
            <a:off x="5334000" y="1962150"/>
            <a:ext cx="838200" cy="214313"/>
          </a:xfrm>
          <a:prstGeom prst="rect">
            <a:avLst/>
          </a:prstGeom>
          <a:noFill/>
          <a:ln w="9525">
            <a:noFill/>
            <a:miter lim="800000"/>
            <a:headEnd/>
            <a:tailEnd/>
          </a:ln>
        </p:spPr>
        <p:txBody>
          <a:bodyPr>
            <a:spAutoFit/>
          </a:bodyPr>
          <a:lstStyle/>
          <a:p>
            <a:pPr>
              <a:spcBef>
                <a:spcPct val="50000"/>
              </a:spcBef>
            </a:pPr>
            <a:r>
              <a:rPr lang="en-US" sz="800" b="1"/>
              <a:t>chlorophyll</a:t>
            </a:r>
          </a:p>
        </p:txBody>
      </p:sp>
      <p:sp>
        <p:nvSpPr>
          <p:cNvPr id="48142" name="Text Box 5"/>
          <p:cNvSpPr txBox="1">
            <a:spLocks noChangeArrowheads="1"/>
          </p:cNvSpPr>
          <p:nvPr/>
        </p:nvSpPr>
        <p:spPr bwMode="auto">
          <a:xfrm>
            <a:off x="5334000" y="3028950"/>
            <a:ext cx="838200" cy="214313"/>
          </a:xfrm>
          <a:prstGeom prst="rect">
            <a:avLst/>
          </a:prstGeom>
          <a:noFill/>
          <a:ln w="9525">
            <a:noFill/>
            <a:miter lim="800000"/>
            <a:headEnd/>
            <a:tailEnd/>
          </a:ln>
        </p:spPr>
        <p:txBody>
          <a:bodyPr>
            <a:spAutoFit/>
          </a:bodyPr>
          <a:lstStyle/>
          <a:p>
            <a:pPr>
              <a:spcBef>
                <a:spcPct val="50000"/>
              </a:spcBef>
            </a:pPr>
            <a:r>
              <a:rPr lang="en-US" sz="800" b="1"/>
              <a:t>temperature</a:t>
            </a:r>
          </a:p>
        </p:txBody>
      </p:sp>
      <p:sp>
        <p:nvSpPr>
          <p:cNvPr id="48143" name="Text Box 5"/>
          <p:cNvSpPr txBox="1">
            <a:spLocks noChangeArrowheads="1"/>
          </p:cNvSpPr>
          <p:nvPr/>
        </p:nvSpPr>
        <p:spPr bwMode="auto">
          <a:xfrm>
            <a:off x="5334000" y="4095750"/>
            <a:ext cx="838200" cy="214313"/>
          </a:xfrm>
          <a:prstGeom prst="rect">
            <a:avLst/>
          </a:prstGeom>
          <a:noFill/>
          <a:ln w="9525">
            <a:noFill/>
            <a:miter lim="800000"/>
            <a:headEnd/>
            <a:tailEnd/>
          </a:ln>
        </p:spPr>
        <p:txBody>
          <a:bodyPr>
            <a:spAutoFit/>
          </a:bodyPr>
          <a:lstStyle/>
          <a:p>
            <a:pPr>
              <a:spcBef>
                <a:spcPct val="50000"/>
              </a:spcBef>
            </a:pPr>
            <a:r>
              <a:rPr lang="en-US" sz="800" b="1"/>
              <a:t>nitrate</a:t>
            </a:r>
          </a:p>
        </p:txBody>
      </p:sp>
      <p:sp>
        <p:nvSpPr>
          <p:cNvPr id="48144" name="Text Box 5"/>
          <p:cNvSpPr txBox="1">
            <a:spLocks noChangeArrowheads="1"/>
          </p:cNvSpPr>
          <p:nvPr/>
        </p:nvSpPr>
        <p:spPr bwMode="auto">
          <a:xfrm>
            <a:off x="304800" y="4648200"/>
            <a:ext cx="4267200" cy="461963"/>
          </a:xfrm>
          <a:prstGeom prst="rect">
            <a:avLst/>
          </a:prstGeom>
          <a:noFill/>
          <a:ln w="9525">
            <a:noFill/>
            <a:miter lim="800000"/>
            <a:headEnd/>
            <a:tailEnd/>
          </a:ln>
        </p:spPr>
        <p:txBody>
          <a:bodyPr>
            <a:spAutoFit/>
          </a:bodyPr>
          <a:lstStyle/>
          <a:p>
            <a:pPr algn="ctr">
              <a:spcBef>
                <a:spcPct val="50000"/>
              </a:spcBef>
            </a:pPr>
            <a:r>
              <a:rPr lang="en-US" sz="1200" b="1"/>
              <a:t>AUV surface interval restricted to 5 minutes maximum Each plot represents between 750 and 900 data values</a:t>
            </a:r>
          </a:p>
        </p:txBody>
      </p:sp>
      <p:sp>
        <p:nvSpPr>
          <p:cNvPr id="18" name="Rectangle 4"/>
          <p:cNvSpPr txBox="1">
            <a:spLocks noChangeArrowheads="1"/>
          </p:cNvSpPr>
          <p:nvPr/>
        </p:nvSpPr>
        <p:spPr bwMode="auto">
          <a:xfrm>
            <a:off x="587375" y="404813"/>
            <a:ext cx="8229600" cy="496887"/>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1200" kern="0" dirty="0" smtClean="0"/>
              <a:t>an example from Tethys ECOHAB data from March 18, 2013</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5"/>
          <p:cNvSpPr>
            <a:spLocks noGrp="1" noChangeArrowheads="1"/>
          </p:cNvSpPr>
          <p:nvPr>
            <p:ph type="title" idx="4294967295"/>
          </p:nvPr>
        </p:nvSpPr>
        <p:spPr/>
        <p:txBody>
          <a:bodyPr/>
          <a:lstStyle/>
          <a:p>
            <a:pPr eaLnBrk="1" hangingPunct="1">
              <a:defRPr/>
            </a:pPr>
            <a:r>
              <a:rPr lang="en-US" smtClean="0"/>
              <a:t>Other Potential HotSpot Applications</a:t>
            </a:r>
          </a:p>
        </p:txBody>
      </p:sp>
      <p:pic>
        <p:nvPicPr>
          <p:cNvPr id="50178" name="Picture 1"/>
          <p:cNvPicPr>
            <a:picLocks noChangeAspect="1"/>
          </p:cNvPicPr>
          <p:nvPr/>
        </p:nvPicPr>
        <p:blipFill>
          <a:blip r:embed="rId3"/>
          <a:srcRect/>
          <a:stretch>
            <a:fillRect/>
          </a:stretch>
        </p:blipFill>
        <p:spPr bwMode="auto">
          <a:xfrm>
            <a:off x="5257800" y="1123950"/>
            <a:ext cx="3419475" cy="3792538"/>
          </a:xfrm>
          <a:prstGeom prst="rect">
            <a:avLst/>
          </a:prstGeom>
          <a:noFill/>
          <a:ln w="9525">
            <a:noFill/>
            <a:miter lim="800000"/>
            <a:headEnd/>
            <a:tailEnd/>
          </a:ln>
        </p:spPr>
      </p:pic>
      <p:sp>
        <p:nvSpPr>
          <p:cNvPr id="38915" name="Rectangle 9"/>
          <p:cNvSpPr>
            <a:spLocks noGrp="1" noChangeArrowheads="1"/>
          </p:cNvSpPr>
          <p:nvPr>
            <p:ph type="body" sz="half" idx="4294967295"/>
          </p:nvPr>
        </p:nvSpPr>
        <p:spPr>
          <a:xfrm>
            <a:off x="457200" y="1123950"/>
            <a:ext cx="4724400" cy="2895600"/>
          </a:xfrm>
        </p:spPr>
        <p:txBody>
          <a:bodyPr/>
          <a:lstStyle/>
          <a:p>
            <a:pPr eaLnBrk="1" hangingPunct="1">
              <a:lnSpc>
                <a:spcPct val="120000"/>
              </a:lnSpc>
            </a:pPr>
            <a:r>
              <a:rPr lang="en-US" smtClean="0"/>
              <a:t>Returning high bit count data sets during a mission that are not currently feasible:</a:t>
            </a:r>
          </a:p>
          <a:p>
            <a:pPr lvl="1" eaLnBrk="1" hangingPunct="1">
              <a:lnSpc>
                <a:spcPct val="120000"/>
              </a:lnSpc>
            </a:pPr>
            <a:r>
              <a:rPr lang="en-US" smtClean="0"/>
              <a:t>Photo and video data</a:t>
            </a:r>
          </a:p>
          <a:p>
            <a:pPr lvl="1" eaLnBrk="1" hangingPunct="1">
              <a:lnSpc>
                <a:spcPct val="120000"/>
              </a:lnSpc>
            </a:pPr>
            <a:r>
              <a:rPr lang="en-US" smtClean="0"/>
              <a:t>Acoustic Doppler Current Profiler (ADCP) backscatter data for zooplankton detection</a:t>
            </a:r>
          </a:p>
          <a:p>
            <a:pPr eaLnBrk="1" hangingPunct="1">
              <a:lnSpc>
                <a:spcPct val="120000"/>
              </a:lnSpc>
            </a:pPr>
            <a:r>
              <a:rPr lang="en-US" smtClean="0"/>
              <a:t>With the addition of an underwater acoustic modem.</a:t>
            </a:r>
          </a:p>
          <a:p>
            <a:pPr lvl="1" eaLnBrk="1" hangingPunct="1">
              <a:lnSpc>
                <a:spcPct val="120000"/>
              </a:lnSpc>
            </a:pPr>
            <a:r>
              <a:rPr lang="en-US" smtClean="0"/>
              <a:t>Returning small data sets without the AUV surfacing.</a:t>
            </a:r>
          </a:p>
          <a:p>
            <a:pPr lvl="1" eaLnBrk="1" hangingPunct="1">
              <a:lnSpc>
                <a:spcPct val="120000"/>
              </a:lnSpc>
            </a:pPr>
            <a:r>
              <a:rPr lang="en-US" smtClean="0"/>
              <a:t>Providing navigation data to AUV’s while underwater also reducing the frequency of AUV surfacing.</a:t>
            </a:r>
          </a:p>
          <a:p>
            <a:pPr eaLnBrk="1" hangingPunct="1">
              <a:lnSpc>
                <a:spcPct val="120000"/>
              </a:lnSpc>
            </a:pPr>
            <a:r>
              <a:rPr lang="en-US" smtClean="0"/>
              <a:t>The Wave Glider is one of the most exciting oceanographic platforms of the decade and has the potential to return more real time data then ever before.</a:t>
            </a:r>
          </a:p>
        </p:txBody>
      </p:sp>
      <p:sp>
        <p:nvSpPr>
          <p:cNvPr id="50180" name="Text Box 13"/>
          <p:cNvSpPr txBox="1">
            <a:spLocks noChangeArrowheads="1"/>
          </p:cNvSpPr>
          <p:nvPr/>
        </p:nvSpPr>
        <p:spPr bwMode="auto">
          <a:xfrm>
            <a:off x="304800" y="4629150"/>
            <a:ext cx="4876800" cy="304800"/>
          </a:xfrm>
          <a:prstGeom prst="rect">
            <a:avLst/>
          </a:prstGeom>
          <a:noFill/>
          <a:ln w="9525">
            <a:noFill/>
            <a:miter lim="800000"/>
            <a:headEnd/>
            <a:tailEnd/>
          </a:ln>
        </p:spPr>
        <p:txBody>
          <a:bodyPr>
            <a:spAutoFit/>
          </a:bodyPr>
          <a:lstStyle/>
          <a:p>
            <a:pPr>
              <a:spcBef>
                <a:spcPct val="50000"/>
              </a:spcBef>
            </a:pPr>
            <a:r>
              <a:rPr lang="en-US" sz="1400" i="1"/>
              <a:t>- The Wave Glider with HotSpot is next on the walking tour!</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Box 1"/>
          <p:cNvSpPr txBox="1">
            <a:spLocks noChangeArrowheads="1"/>
          </p:cNvSpPr>
          <p:nvPr/>
        </p:nvSpPr>
        <p:spPr bwMode="auto">
          <a:xfrm>
            <a:off x="4114800" y="2343150"/>
            <a:ext cx="1371600" cy="369888"/>
          </a:xfrm>
          <a:prstGeom prst="rect">
            <a:avLst/>
          </a:prstGeom>
          <a:noFill/>
          <a:ln w="9525">
            <a:noFill/>
            <a:miter lim="800000"/>
            <a:headEnd/>
            <a:tailEnd/>
          </a:ln>
        </p:spPr>
        <p:txBody>
          <a:bodyPr>
            <a:spAutoFit/>
          </a:bodyPr>
          <a:lstStyle/>
          <a:p>
            <a:r>
              <a:rPr lang="en-US"/>
              <a:t>End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US" smtClean="0"/>
              <a:t>The Importance of Real Time Data Return</a:t>
            </a:r>
          </a:p>
        </p:txBody>
      </p:sp>
      <p:sp>
        <p:nvSpPr>
          <p:cNvPr id="18434" name="Content Placeholder 2"/>
          <p:cNvSpPr>
            <a:spLocks noGrp="1"/>
          </p:cNvSpPr>
          <p:nvPr>
            <p:ph type="body" sz="half" idx="4294967295"/>
          </p:nvPr>
        </p:nvSpPr>
        <p:spPr>
          <a:xfrm>
            <a:off x="457200" y="1047750"/>
            <a:ext cx="8305800" cy="914400"/>
          </a:xfrm>
        </p:spPr>
        <p:txBody>
          <a:bodyPr/>
          <a:lstStyle/>
          <a:p>
            <a:pPr eaLnBrk="1" hangingPunct="1">
              <a:lnSpc>
                <a:spcPct val="110000"/>
              </a:lnSpc>
            </a:pPr>
            <a:r>
              <a:rPr lang="en-US" smtClean="0"/>
              <a:t>Provides raw data for the MBARI Ocean Decision Support System (ODSS) software application for coordinated mission planning.</a:t>
            </a:r>
          </a:p>
          <a:p>
            <a:pPr eaLnBrk="1" hangingPunct="1">
              <a:lnSpc>
                <a:spcPct val="110000"/>
              </a:lnSpc>
            </a:pPr>
            <a:r>
              <a:rPr lang="en-US" smtClean="0"/>
              <a:t>Allows re-directing assets during dynamic field experiments with collaborative adaptive sampling, one of the major themes of our current field initiatives.</a:t>
            </a:r>
          </a:p>
          <a:p>
            <a:pPr lvl="1" eaLnBrk="1" hangingPunct="1">
              <a:lnSpc>
                <a:spcPct val="110000"/>
              </a:lnSpc>
            </a:pPr>
            <a:r>
              <a:rPr lang="en-US" smtClean="0"/>
              <a:t>Coordination of sampling decisions with the ESP where every sample counts.</a:t>
            </a:r>
          </a:p>
          <a:p>
            <a:pPr lvl="1" eaLnBrk="1" hangingPunct="1">
              <a:lnSpc>
                <a:spcPct val="110000"/>
              </a:lnSpc>
            </a:pPr>
            <a:r>
              <a:rPr lang="en-US" smtClean="0"/>
              <a:t>Determining where to take AUV Gulper water samples.</a:t>
            </a:r>
          </a:p>
          <a:p>
            <a:pPr lvl="1" eaLnBrk="1" hangingPunct="1">
              <a:lnSpc>
                <a:spcPct val="110000"/>
              </a:lnSpc>
            </a:pPr>
            <a:r>
              <a:rPr lang="en-US" smtClean="0"/>
              <a:t>Where to take water samples from a ship.</a:t>
            </a:r>
          </a:p>
        </p:txBody>
      </p:sp>
      <p:sp>
        <p:nvSpPr>
          <p:cNvPr id="18436" name="Rectangle 9"/>
          <p:cNvSpPr>
            <a:spLocks noGrp="1" noChangeArrowheads="1"/>
          </p:cNvSpPr>
          <p:nvPr>
            <p:ph type="body" sz="half" idx="4294967295"/>
          </p:nvPr>
        </p:nvSpPr>
        <p:spPr>
          <a:xfrm>
            <a:off x="457200" y="3028950"/>
            <a:ext cx="4572000" cy="1295400"/>
          </a:xfrm>
        </p:spPr>
        <p:txBody>
          <a:bodyPr/>
          <a:lstStyle/>
          <a:p>
            <a:pPr eaLnBrk="1" hangingPunct="1">
              <a:lnSpc>
                <a:spcPct val="120000"/>
              </a:lnSpc>
            </a:pPr>
            <a:r>
              <a:rPr lang="en-US" smtClean="0"/>
              <a:t>For returning high quality intermediate data from Tethys during long missions (up to 20 days!).</a:t>
            </a:r>
          </a:p>
          <a:p>
            <a:pPr eaLnBrk="1" hangingPunct="1">
              <a:lnSpc>
                <a:spcPct val="120000"/>
              </a:lnSpc>
            </a:pPr>
            <a:r>
              <a:rPr lang="en-US" smtClean="0"/>
              <a:t>All possible due to the communications revolution.</a:t>
            </a:r>
          </a:p>
          <a:p>
            <a:pPr eaLnBrk="1" hangingPunct="1">
              <a:lnSpc>
                <a:spcPct val="120000"/>
              </a:lnSpc>
            </a:pPr>
            <a:endParaRPr lang="en-US" smtClean="0"/>
          </a:p>
          <a:p>
            <a:pPr eaLnBrk="1" hangingPunct="1">
              <a:lnSpc>
                <a:spcPct val="120000"/>
              </a:lnSpc>
            </a:pPr>
            <a:endParaRPr lang="en-US" smtClean="0"/>
          </a:p>
        </p:txBody>
      </p:sp>
      <p:pic>
        <p:nvPicPr>
          <p:cNvPr id="28676" name="Picture 6" descr="Francisco&amp;ODSSCropped"/>
          <p:cNvPicPr>
            <a:picLocks noChangeAspect="1" noChangeArrowheads="1"/>
          </p:cNvPicPr>
          <p:nvPr/>
        </p:nvPicPr>
        <p:blipFill>
          <a:blip r:embed="rId3"/>
          <a:srcRect/>
          <a:stretch>
            <a:fillRect/>
          </a:stretch>
        </p:blipFill>
        <p:spPr bwMode="auto">
          <a:xfrm>
            <a:off x="5029200" y="2617788"/>
            <a:ext cx="3962400" cy="237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a:xfrm>
            <a:off x="533400" y="222250"/>
            <a:ext cx="7467600" cy="1038225"/>
          </a:xfrm>
        </p:spPr>
        <p:txBody>
          <a:bodyPr/>
          <a:lstStyle/>
          <a:p>
            <a:pPr eaLnBrk="1" hangingPunct="1">
              <a:defRPr/>
            </a:pPr>
            <a:r>
              <a:rPr lang="en-US" sz="2000"/>
              <a:t>Current AUV Methods of Sending Data to Shore Data Servers and ODSS</a:t>
            </a:r>
          </a:p>
        </p:txBody>
      </p:sp>
      <p:sp>
        <p:nvSpPr>
          <p:cNvPr id="20482" name="Content Placeholder 3"/>
          <p:cNvSpPr>
            <a:spLocks noGrp="1"/>
          </p:cNvSpPr>
          <p:nvPr>
            <p:ph sz="half" idx="4294967295"/>
          </p:nvPr>
        </p:nvSpPr>
        <p:spPr>
          <a:xfrm>
            <a:off x="228600" y="3790950"/>
            <a:ext cx="3429000" cy="971550"/>
          </a:xfrm>
        </p:spPr>
        <p:txBody>
          <a:bodyPr/>
          <a:lstStyle/>
          <a:p>
            <a:pPr eaLnBrk="1" hangingPunct="1">
              <a:defRPr/>
            </a:pPr>
            <a:r>
              <a:rPr lang="en-US" sz="1200"/>
              <a:t>Data downloaded after each mission</a:t>
            </a:r>
          </a:p>
          <a:p>
            <a:pPr eaLnBrk="1" hangingPunct="1">
              <a:defRPr/>
            </a:pPr>
            <a:r>
              <a:rPr lang="en-US" sz="1200"/>
              <a:t>Update rate once per operational mission (daily)</a:t>
            </a:r>
          </a:p>
        </p:txBody>
      </p:sp>
      <p:sp>
        <p:nvSpPr>
          <p:cNvPr id="20483" name="Content Placeholder 4"/>
          <p:cNvSpPr>
            <a:spLocks noGrp="1"/>
          </p:cNvSpPr>
          <p:nvPr>
            <p:ph sz="half" idx="4294967295"/>
          </p:nvPr>
        </p:nvSpPr>
        <p:spPr>
          <a:xfrm>
            <a:off x="3657600" y="3790950"/>
            <a:ext cx="4610100" cy="936625"/>
          </a:xfrm>
        </p:spPr>
        <p:txBody>
          <a:bodyPr/>
          <a:lstStyle/>
          <a:p>
            <a:pPr eaLnBrk="1" hangingPunct="1">
              <a:defRPr/>
            </a:pPr>
            <a:r>
              <a:rPr lang="en-US" sz="1200"/>
              <a:t>Data transmitted by Iridium satellite every 1-4 hours</a:t>
            </a:r>
          </a:p>
          <a:p>
            <a:pPr eaLnBrk="1" hangingPunct="1">
              <a:defRPr/>
            </a:pPr>
            <a:r>
              <a:rPr lang="en-US" sz="1200"/>
              <a:t>Very reduced data set</a:t>
            </a:r>
          </a:p>
        </p:txBody>
      </p:sp>
      <p:sp>
        <p:nvSpPr>
          <p:cNvPr id="3" name="Slide Number Placeholder 2"/>
          <p:cNvSpPr>
            <a:spLocks noGrp="1"/>
          </p:cNvSpPr>
          <p:nvPr>
            <p:ph type="sldNum" sz="quarter" idx="12"/>
          </p:nvPr>
        </p:nvSpPr>
        <p:spPr>
          <a:xfrm>
            <a:off x="6553200" y="4767263"/>
            <a:ext cx="2133600" cy="274637"/>
          </a:xfrm>
        </p:spPr>
        <p:txBody>
          <a:bodyPr rtlCol="0" anchor="ctr"/>
          <a:lstStyle/>
          <a:p>
            <a:pPr fontAlgn="auto">
              <a:spcBef>
                <a:spcPts val="0"/>
              </a:spcBef>
              <a:spcAft>
                <a:spcPts val="0"/>
              </a:spcAft>
              <a:defRPr/>
            </a:pPr>
            <a:fld id="{18D04C5C-1CA0-403C-8036-FF963037ADC6}" type="slidenum">
              <a:rPr lang="en-US" sz="1200">
                <a:solidFill>
                  <a:schemeClr val="tx1">
                    <a:tint val="75000"/>
                  </a:schemeClr>
                </a:solidFill>
                <a:effectLst/>
                <a:latin typeface="+mn-lt"/>
              </a:rPr>
              <a:pPr fontAlgn="auto">
                <a:spcBef>
                  <a:spcPts val="0"/>
                </a:spcBef>
                <a:spcAft>
                  <a:spcPts val="0"/>
                </a:spcAft>
                <a:defRPr/>
              </a:pPr>
              <a:t>3</a:t>
            </a:fld>
            <a:endParaRPr lang="en-US" sz="1200">
              <a:solidFill>
                <a:schemeClr val="tx1">
                  <a:tint val="75000"/>
                </a:schemeClr>
              </a:solidFill>
              <a:effectLst/>
              <a:latin typeface="+mn-lt"/>
            </a:endParaRPr>
          </a:p>
        </p:txBody>
      </p:sp>
      <p:pic>
        <p:nvPicPr>
          <p:cNvPr id="30725" name="Picture 11" descr="MC900371080"/>
          <p:cNvPicPr>
            <a:picLocks noChangeAspect="1" noChangeArrowheads="1"/>
          </p:cNvPicPr>
          <p:nvPr/>
        </p:nvPicPr>
        <p:blipFill>
          <a:blip r:embed="rId3"/>
          <a:srcRect/>
          <a:stretch>
            <a:fillRect/>
          </a:stretch>
        </p:blipFill>
        <p:spPr bwMode="auto">
          <a:xfrm>
            <a:off x="5684838" y="2857500"/>
            <a:ext cx="639762" cy="668338"/>
          </a:xfrm>
          <a:prstGeom prst="rect">
            <a:avLst/>
          </a:prstGeom>
          <a:noFill/>
          <a:ln w="9525">
            <a:noFill/>
            <a:miter lim="800000"/>
            <a:headEnd/>
            <a:tailEnd/>
          </a:ln>
        </p:spPr>
      </p:pic>
      <p:pic>
        <p:nvPicPr>
          <p:cNvPr id="30726" name="Picture 12" descr="MC910217603"/>
          <p:cNvPicPr>
            <a:picLocks noChangeAspect="1" noChangeArrowheads="1"/>
          </p:cNvPicPr>
          <p:nvPr/>
        </p:nvPicPr>
        <p:blipFill>
          <a:blip r:embed="rId4"/>
          <a:srcRect/>
          <a:stretch>
            <a:fillRect/>
          </a:stretch>
        </p:blipFill>
        <p:spPr bwMode="auto">
          <a:xfrm>
            <a:off x="4876800" y="1085850"/>
            <a:ext cx="858838" cy="450850"/>
          </a:xfrm>
          <a:prstGeom prst="rect">
            <a:avLst/>
          </a:prstGeom>
          <a:noFill/>
          <a:ln w="9525">
            <a:noFill/>
            <a:miter lim="800000"/>
            <a:headEnd/>
            <a:tailEnd/>
          </a:ln>
        </p:spPr>
      </p:pic>
      <p:sp>
        <p:nvSpPr>
          <p:cNvPr id="30727" name="Line 14"/>
          <p:cNvSpPr>
            <a:spLocks noChangeShapeType="1"/>
          </p:cNvSpPr>
          <p:nvPr/>
        </p:nvSpPr>
        <p:spPr bwMode="auto">
          <a:xfrm>
            <a:off x="5410200" y="1536700"/>
            <a:ext cx="457200" cy="1263650"/>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28" name="Group 38"/>
          <p:cNvGrpSpPr>
            <a:grpSpLocks/>
          </p:cNvGrpSpPr>
          <p:nvPr/>
        </p:nvGrpSpPr>
        <p:grpSpPr bwMode="auto">
          <a:xfrm>
            <a:off x="7162800" y="2495550"/>
            <a:ext cx="1752600" cy="1143000"/>
            <a:chOff x="4512" y="1572"/>
            <a:chExt cx="1104" cy="720"/>
          </a:xfrm>
        </p:grpSpPr>
        <p:sp>
          <p:nvSpPr>
            <p:cNvPr id="30751"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2"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30753"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4"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30755"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30729" name="Text Box 22"/>
          <p:cNvSpPr txBox="1">
            <a:spLocks noChangeArrowheads="1"/>
          </p:cNvSpPr>
          <p:nvPr/>
        </p:nvSpPr>
        <p:spPr bwMode="auto">
          <a:xfrm rot="-5400000">
            <a:off x="7038975" y="32289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30730" name="Line 23"/>
          <p:cNvSpPr>
            <a:spLocks noChangeShapeType="1"/>
          </p:cNvSpPr>
          <p:nvPr/>
        </p:nvSpPr>
        <p:spPr bwMode="auto">
          <a:xfrm>
            <a:off x="6248400" y="3257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30731" name="Text Box 24"/>
          <p:cNvSpPr txBox="1">
            <a:spLocks noChangeArrowheads="1"/>
          </p:cNvSpPr>
          <p:nvPr/>
        </p:nvSpPr>
        <p:spPr bwMode="auto">
          <a:xfrm>
            <a:off x="6324600" y="2971800"/>
            <a:ext cx="838200" cy="307975"/>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30732" name="Text Box 32"/>
          <p:cNvSpPr txBox="1">
            <a:spLocks noChangeArrowheads="1"/>
          </p:cNvSpPr>
          <p:nvPr/>
        </p:nvSpPr>
        <p:spPr bwMode="auto">
          <a:xfrm>
            <a:off x="5791200" y="1028700"/>
            <a:ext cx="3200400" cy="304800"/>
          </a:xfrm>
          <a:prstGeom prst="rect">
            <a:avLst/>
          </a:prstGeom>
          <a:noFill/>
          <a:ln w="9525">
            <a:noFill/>
            <a:miter lim="800000"/>
            <a:headEnd/>
            <a:tailEnd/>
          </a:ln>
        </p:spPr>
        <p:txBody>
          <a:bodyPr>
            <a:spAutoFit/>
          </a:bodyPr>
          <a:lstStyle/>
          <a:p>
            <a:r>
              <a:rPr lang="en-US" sz="1400">
                <a:cs typeface="Arial" charset="0"/>
              </a:rPr>
              <a:t>Iridium – 2.4kbs – 340 byte messages</a:t>
            </a:r>
          </a:p>
        </p:txBody>
      </p:sp>
      <p:sp>
        <p:nvSpPr>
          <p:cNvPr id="30733" name="Line 29"/>
          <p:cNvSpPr>
            <a:spLocks noChangeShapeType="1"/>
          </p:cNvSpPr>
          <p:nvPr/>
        </p:nvSpPr>
        <p:spPr bwMode="auto">
          <a:xfrm flipV="1">
            <a:off x="4427538" y="1535113"/>
            <a:ext cx="754062" cy="1265237"/>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34" name="Group 3"/>
          <p:cNvGrpSpPr>
            <a:grpSpLocks/>
          </p:cNvGrpSpPr>
          <p:nvPr/>
        </p:nvGrpSpPr>
        <p:grpSpPr bwMode="auto">
          <a:xfrm>
            <a:off x="852488" y="2779713"/>
            <a:ext cx="1938337" cy="522287"/>
            <a:chOff x="1344" y="2064"/>
            <a:chExt cx="1536" cy="384"/>
          </a:xfrm>
        </p:grpSpPr>
        <p:grpSp>
          <p:nvGrpSpPr>
            <p:cNvPr id="30745" name="Group 4"/>
            <p:cNvGrpSpPr>
              <a:grpSpLocks/>
            </p:cNvGrpSpPr>
            <p:nvPr/>
          </p:nvGrpSpPr>
          <p:grpSpPr bwMode="auto">
            <a:xfrm>
              <a:off x="1344" y="2064"/>
              <a:ext cx="1536" cy="384"/>
              <a:chOff x="1344" y="2064"/>
              <a:chExt cx="1536" cy="384"/>
            </a:xfrm>
          </p:grpSpPr>
          <p:sp>
            <p:nvSpPr>
              <p:cNvPr id="30747" name="Oval 5"/>
              <p:cNvSpPr>
                <a:spLocks noChangeArrowheads="1"/>
              </p:cNvSpPr>
              <p:nvPr/>
            </p:nvSpPr>
            <p:spPr bwMode="auto">
              <a:xfrm>
                <a:off x="1392" y="2256"/>
                <a:ext cx="1344"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48" name="Oval 6"/>
              <p:cNvSpPr>
                <a:spLocks noChangeArrowheads="1"/>
              </p:cNvSpPr>
              <p:nvPr/>
            </p:nvSpPr>
            <p:spPr bwMode="auto">
              <a:xfrm>
                <a:off x="1344" y="2256"/>
                <a:ext cx="48" cy="192"/>
              </a:xfrm>
              <a:prstGeom prst="ellipse">
                <a:avLst/>
              </a:prstGeom>
              <a:solidFill>
                <a:srgbClr val="0000FF"/>
              </a:solidFill>
              <a:ln w="9525">
                <a:solidFill>
                  <a:schemeClr val="tx1"/>
                </a:solidFill>
                <a:round/>
                <a:headEnd/>
                <a:tailEnd/>
              </a:ln>
            </p:spPr>
            <p:txBody>
              <a:bodyPr wrap="none" anchor="ctr"/>
              <a:lstStyle/>
              <a:p>
                <a:endParaRPr lang="en-US"/>
              </a:p>
            </p:txBody>
          </p:sp>
          <p:sp>
            <p:nvSpPr>
              <p:cNvPr id="30749" name="Oval 7"/>
              <p:cNvSpPr>
                <a:spLocks noChangeArrowheads="1"/>
              </p:cNvSpPr>
              <p:nvPr/>
            </p:nvSpPr>
            <p:spPr bwMode="auto">
              <a:xfrm>
                <a:off x="2304" y="2256"/>
                <a:ext cx="576"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50" name="Line 8"/>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6" name="Rectangle 9"/>
            <p:cNvSpPr>
              <a:spLocks noChangeArrowheads="1"/>
            </p:cNvSpPr>
            <p:nvPr/>
          </p:nvSpPr>
          <p:spPr bwMode="auto">
            <a:xfrm>
              <a:off x="1920" y="2256"/>
              <a:ext cx="720" cy="192"/>
            </a:xfrm>
            <a:prstGeom prst="rect">
              <a:avLst/>
            </a:prstGeom>
            <a:solidFill>
              <a:srgbClr val="FFFF00"/>
            </a:solidFill>
            <a:ln w="9525">
              <a:solidFill>
                <a:schemeClr val="tx1"/>
              </a:solidFill>
              <a:miter lim="800000"/>
              <a:headEnd/>
              <a:tailEnd/>
            </a:ln>
          </p:spPr>
          <p:txBody>
            <a:bodyPr wrap="none" anchor="ctr"/>
            <a:lstStyle/>
            <a:p>
              <a:endParaRPr lang="en-US"/>
            </a:p>
          </p:txBody>
        </p:sp>
      </p:grpSp>
      <p:grpSp>
        <p:nvGrpSpPr>
          <p:cNvPr id="30735" name="Group 37"/>
          <p:cNvGrpSpPr>
            <a:grpSpLocks/>
          </p:cNvGrpSpPr>
          <p:nvPr/>
        </p:nvGrpSpPr>
        <p:grpSpPr bwMode="auto">
          <a:xfrm>
            <a:off x="3657600" y="2927350"/>
            <a:ext cx="1295400" cy="228600"/>
            <a:chOff x="2304" y="1844"/>
            <a:chExt cx="816" cy="144"/>
          </a:xfrm>
        </p:grpSpPr>
        <p:grpSp>
          <p:nvGrpSpPr>
            <p:cNvPr id="30739" name="Group 32"/>
            <p:cNvGrpSpPr>
              <a:grpSpLocks/>
            </p:cNvGrpSpPr>
            <p:nvPr/>
          </p:nvGrpSpPr>
          <p:grpSpPr bwMode="auto">
            <a:xfrm>
              <a:off x="2304" y="1844"/>
              <a:ext cx="816" cy="144"/>
              <a:chOff x="1344" y="2064"/>
              <a:chExt cx="1536" cy="384"/>
            </a:xfrm>
          </p:grpSpPr>
          <p:sp>
            <p:nvSpPr>
              <p:cNvPr id="3074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3074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30736" name="Text Box 24"/>
          <p:cNvSpPr txBox="1">
            <a:spLocks noChangeArrowheads="1"/>
          </p:cNvSpPr>
          <p:nvPr/>
        </p:nvSpPr>
        <p:spPr bwMode="auto">
          <a:xfrm>
            <a:off x="990600" y="3397250"/>
            <a:ext cx="1728788"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Dorado AUV</a:t>
            </a:r>
          </a:p>
        </p:txBody>
      </p:sp>
      <p:sp>
        <p:nvSpPr>
          <p:cNvPr id="30737" name="Text Box 24"/>
          <p:cNvSpPr txBox="1">
            <a:spLocks noChangeArrowheads="1"/>
          </p:cNvSpPr>
          <p:nvPr/>
        </p:nvSpPr>
        <p:spPr bwMode="auto">
          <a:xfrm>
            <a:off x="3462338" y="3381375"/>
            <a:ext cx="1728787"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Tethys  AUV</a:t>
            </a:r>
          </a:p>
        </p:txBody>
      </p:sp>
      <p:sp>
        <p:nvSpPr>
          <p:cNvPr id="30738" name="Text Box 36"/>
          <p:cNvSpPr txBox="1">
            <a:spLocks noChangeArrowheads="1"/>
          </p:cNvSpPr>
          <p:nvPr/>
        </p:nvSpPr>
        <p:spPr bwMode="auto">
          <a:xfrm>
            <a:off x="1447800" y="4705350"/>
            <a:ext cx="6019800" cy="307975"/>
          </a:xfrm>
          <a:prstGeom prst="rect">
            <a:avLst/>
          </a:prstGeom>
          <a:noFill/>
          <a:ln w="9525">
            <a:noFill/>
            <a:miter lim="800000"/>
            <a:headEnd/>
            <a:tailEnd/>
          </a:ln>
        </p:spPr>
        <p:txBody>
          <a:bodyPr>
            <a:spAutoFit/>
          </a:bodyPr>
          <a:lstStyle/>
          <a:p>
            <a:pPr>
              <a:spcBef>
                <a:spcPct val="50000"/>
              </a:spcBef>
            </a:pPr>
            <a:r>
              <a:rPr lang="en-US" sz="1400"/>
              <a:t>Both vehicles are very constrained by AUV antenna height and space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304800" y="209550"/>
            <a:ext cx="6019800" cy="685800"/>
          </a:xfrm>
        </p:spPr>
        <p:txBody>
          <a:bodyPr/>
          <a:lstStyle/>
          <a:p>
            <a:pPr eaLnBrk="1" hangingPunct="1">
              <a:defRPr/>
            </a:pPr>
            <a:r>
              <a:rPr lang="en-US" dirty="0"/>
              <a:t>The Wave </a:t>
            </a:r>
            <a:r>
              <a:rPr lang="en-US" dirty="0" smtClean="0"/>
              <a:t>Glider – HotSpot Platform</a:t>
            </a:r>
            <a:endParaRPr lang="en-US" dirty="0"/>
          </a:p>
        </p:txBody>
      </p:sp>
      <p:pic>
        <p:nvPicPr>
          <p:cNvPr id="32770" name="Content Placeholder 3"/>
          <p:cNvPicPr>
            <a:picLocks noGrp="1" noChangeAspect="1"/>
          </p:cNvPicPr>
          <p:nvPr>
            <p:ph idx="4294967295"/>
          </p:nvPr>
        </p:nvPicPr>
        <p:blipFill>
          <a:blip r:embed="rId3"/>
          <a:srcRect/>
          <a:stretch>
            <a:fillRect/>
          </a:stretch>
        </p:blipFill>
        <p:spPr>
          <a:xfrm>
            <a:off x="762000" y="971550"/>
            <a:ext cx="5303838" cy="3773488"/>
          </a:xfrm>
        </p:spPr>
      </p:pic>
      <p:pic>
        <p:nvPicPr>
          <p:cNvPr id="32771" name="Picture 1"/>
          <p:cNvPicPr>
            <a:picLocks noChangeAspect="1"/>
          </p:cNvPicPr>
          <p:nvPr/>
        </p:nvPicPr>
        <p:blipFill>
          <a:blip r:embed="rId4"/>
          <a:srcRect/>
          <a:stretch>
            <a:fillRect/>
          </a:stretch>
        </p:blipFill>
        <p:spPr bwMode="auto">
          <a:xfrm>
            <a:off x="6172200" y="238125"/>
            <a:ext cx="2819400" cy="2740025"/>
          </a:xfrm>
          <a:prstGeom prst="rect">
            <a:avLst/>
          </a:prstGeom>
          <a:noFill/>
          <a:ln w="9525">
            <a:noFill/>
            <a:miter lim="800000"/>
            <a:headEnd/>
            <a:tailEnd/>
          </a:ln>
        </p:spPr>
      </p:pic>
      <p:pic>
        <p:nvPicPr>
          <p:cNvPr id="32772" name="Picture 3"/>
          <p:cNvPicPr>
            <a:picLocks noChangeAspect="1"/>
          </p:cNvPicPr>
          <p:nvPr/>
        </p:nvPicPr>
        <p:blipFill>
          <a:blip r:embed="rId5"/>
          <a:srcRect l="1588" t="11472" r="3174" b="19704"/>
          <a:stretch>
            <a:fillRect/>
          </a:stretch>
        </p:blipFill>
        <p:spPr bwMode="auto">
          <a:xfrm>
            <a:off x="6172200" y="3028950"/>
            <a:ext cx="2819400" cy="1693863"/>
          </a:xfrm>
          <a:prstGeom prst="rect">
            <a:avLst/>
          </a:prstGeom>
          <a:noFill/>
          <a:ln w="9525">
            <a:noFill/>
            <a:miter lim="800000"/>
            <a:headEnd/>
            <a:tailEnd/>
          </a:ln>
        </p:spPr>
      </p:pic>
      <p:grpSp>
        <p:nvGrpSpPr>
          <p:cNvPr id="29706" name="Group 10"/>
          <p:cNvGrpSpPr>
            <a:grpSpLocks/>
          </p:cNvGrpSpPr>
          <p:nvPr/>
        </p:nvGrpSpPr>
        <p:grpSpPr bwMode="auto">
          <a:xfrm>
            <a:off x="1219200" y="1047750"/>
            <a:ext cx="4503738" cy="3567113"/>
            <a:chOff x="960" y="612"/>
            <a:chExt cx="2837" cy="2247"/>
          </a:xfrm>
        </p:grpSpPr>
        <p:pic>
          <p:nvPicPr>
            <p:cNvPr id="32774" name="Picture 4"/>
            <p:cNvPicPr>
              <a:picLocks noChangeAspect="1"/>
            </p:cNvPicPr>
            <p:nvPr/>
          </p:nvPicPr>
          <p:blipFill>
            <a:blip r:embed="rId6"/>
            <a:srcRect/>
            <a:stretch>
              <a:fillRect/>
            </a:stretch>
          </p:blipFill>
          <p:spPr bwMode="auto">
            <a:xfrm>
              <a:off x="960" y="612"/>
              <a:ext cx="2837" cy="2247"/>
            </a:xfrm>
            <a:prstGeom prst="rect">
              <a:avLst/>
            </a:prstGeom>
            <a:noFill/>
            <a:ln w="9525">
              <a:noFill/>
              <a:miter lim="800000"/>
              <a:headEnd/>
              <a:tailEnd/>
            </a:ln>
          </p:spPr>
        </p:pic>
        <p:sp>
          <p:nvSpPr>
            <p:cNvPr id="32775" name="Line 10"/>
            <p:cNvSpPr>
              <a:spLocks noChangeShapeType="1"/>
            </p:cNvSpPr>
            <p:nvPr/>
          </p:nvSpPr>
          <p:spPr bwMode="auto">
            <a:xfrm flipH="1">
              <a:off x="2525" y="1461"/>
              <a:ext cx="195" cy="100"/>
            </a:xfrm>
            <a:prstGeom prst="line">
              <a:avLst/>
            </a:prstGeom>
            <a:noFill/>
            <a:ln w="38100">
              <a:solidFill>
                <a:schemeClr val="tx1"/>
              </a:solidFill>
              <a:round/>
              <a:headEnd/>
              <a:tailEnd type="triangle" w="med" len="med"/>
            </a:ln>
          </p:spPr>
          <p:txBody>
            <a:bodyPr/>
            <a:lstStyle/>
            <a:p>
              <a:endParaRPr lang="en-US"/>
            </a:p>
          </p:txBody>
        </p:sp>
        <p:sp>
          <p:nvSpPr>
            <p:cNvPr id="32776" name="Text Box 11"/>
            <p:cNvSpPr txBox="1">
              <a:spLocks noChangeArrowheads="1"/>
            </p:cNvSpPr>
            <p:nvPr/>
          </p:nvSpPr>
          <p:spPr bwMode="auto">
            <a:xfrm>
              <a:off x="2720" y="1312"/>
              <a:ext cx="778" cy="173"/>
            </a:xfrm>
            <a:prstGeom prst="rect">
              <a:avLst/>
            </a:prstGeom>
            <a:noFill/>
            <a:ln w="9525">
              <a:noFill/>
              <a:miter lim="800000"/>
              <a:headEnd/>
              <a:tailEnd/>
            </a:ln>
          </p:spPr>
          <p:txBody>
            <a:bodyPr>
              <a:spAutoFit/>
            </a:bodyPr>
            <a:lstStyle/>
            <a:p>
              <a:pPr>
                <a:spcBef>
                  <a:spcPct val="50000"/>
                </a:spcBef>
              </a:pPr>
              <a:r>
                <a:rPr lang="en-US" sz="1200" b="1"/>
                <a:t>+/- 15 meters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 calcmode="lin" valueType="num">
                                      <p:cBhvr>
                                        <p:cTn id="7" dur="1000" fill="hold"/>
                                        <p:tgtEl>
                                          <p:spTgt spid="29706"/>
                                        </p:tgtEl>
                                        <p:attrNameLst>
                                          <p:attrName>ppt_w</p:attrName>
                                        </p:attrNameLst>
                                      </p:cBhvr>
                                      <p:tavLst>
                                        <p:tav tm="0">
                                          <p:val>
                                            <p:strVal val="#ppt_w*0.70"/>
                                          </p:val>
                                        </p:tav>
                                        <p:tav tm="100000">
                                          <p:val>
                                            <p:strVal val="#ppt_w"/>
                                          </p:val>
                                        </p:tav>
                                      </p:tavLst>
                                    </p:anim>
                                    <p:anim calcmode="lin" valueType="num">
                                      <p:cBhvr>
                                        <p:cTn id="8" dur="1000" fill="hold"/>
                                        <p:tgtEl>
                                          <p:spTgt spid="29706"/>
                                        </p:tgtEl>
                                        <p:attrNameLst>
                                          <p:attrName>ppt_h</p:attrName>
                                        </p:attrNameLst>
                                      </p:cBhvr>
                                      <p:tavLst>
                                        <p:tav tm="0">
                                          <p:val>
                                            <p:strVal val="#ppt_h"/>
                                          </p:val>
                                        </p:tav>
                                        <p:tav tm="100000">
                                          <p:val>
                                            <p:strVal val="#ppt_h"/>
                                          </p:val>
                                        </p:tav>
                                      </p:tavLst>
                                    </p:anim>
                                    <p:animEffect transition="in" filter="fade">
                                      <p:cBhvr>
                                        <p:cTn id="9" dur="10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4294967295"/>
          </p:nvPr>
        </p:nvSpPr>
        <p:spPr>
          <a:xfrm>
            <a:off x="1295400" y="1581150"/>
            <a:ext cx="6858000" cy="2667000"/>
          </a:xfrm>
        </p:spPr>
        <p:txBody>
          <a:bodyPr>
            <a:noAutofit/>
          </a:bodyPr>
          <a:lstStyle/>
          <a:p>
            <a:pPr eaLnBrk="1" hangingPunct="1">
              <a:lnSpc>
                <a:spcPct val="150000"/>
              </a:lnSpc>
              <a:defRPr/>
            </a:pPr>
            <a:r>
              <a:rPr lang="en-US" sz="1600" dirty="0" smtClean="0"/>
              <a:t>Flexibility and access of a surface platform allows the use of faster, less expensive data links.</a:t>
            </a:r>
          </a:p>
          <a:p>
            <a:pPr lvl="1" eaLnBrk="1" hangingPunct="1">
              <a:lnSpc>
                <a:spcPct val="150000"/>
              </a:lnSpc>
              <a:defRPr/>
            </a:pPr>
            <a:r>
              <a:rPr lang="en-US" sz="1400" dirty="0" smtClean="0"/>
              <a:t>Continuous access to GSM Cellular phone or Satellite communications.</a:t>
            </a:r>
          </a:p>
          <a:p>
            <a:pPr lvl="1" eaLnBrk="1" hangingPunct="1">
              <a:lnSpc>
                <a:spcPct val="150000"/>
              </a:lnSpc>
              <a:defRPr/>
            </a:pPr>
            <a:r>
              <a:rPr lang="en-US" sz="1400" dirty="0" smtClean="0"/>
              <a:t>Large energy budget for communications.</a:t>
            </a:r>
          </a:p>
          <a:p>
            <a:pPr lvl="1" eaLnBrk="1" hangingPunct="1">
              <a:lnSpc>
                <a:spcPct val="150000"/>
              </a:lnSpc>
              <a:defRPr/>
            </a:pPr>
            <a:r>
              <a:rPr lang="en-US" sz="1400" dirty="0" smtClean="0"/>
              <a:t>Radio antennas can extend clear of the wave splash zone.</a:t>
            </a:r>
          </a:p>
          <a:p>
            <a:pPr lvl="1" eaLnBrk="1" hangingPunct="1">
              <a:lnSpc>
                <a:spcPct val="150000"/>
              </a:lnSpc>
              <a:defRPr/>
            </a:pPr>
            <a:r>
              <a:rPr lang="en-US" sz="1400" dirty="0" smtClean="0"/>
              <a:t>Payload space for multiple high powered radios.</a:t>
            </a:r>
          </a:p>
          <a:p>
            <a:pPr eaLnBrk="1" hangingPunct="1">
              <a:lnSpc>
                <a:spcPct val="150000"/>
              </a:lnSpc>
              <a:defRPr/>
            </a:pPr>
            <a:endParaRPr lang="en-US" sz="1600" dirty="0" smtClean="0"/>
          </a:p>
          <a:p>
            <a:pPr eaLnBrk="1" hangingPunct="1">
              <a:lnSpc>
                <a:spcPct val="150000"/>
              </a:lnSpc>
              <a:defRPr/>
            </a:pPr>
            <a:endParaRPr lang="en-US" sz="1600" dirty="0" smtClean="0"/>
          </a:p>
        </p:txBody>
      </p:sp>
      <p:sp>
        <p:nvSpPr>
          <p:cNvPr id="22530" name="Title 1"/>
          <p:cNvSpPr>
            <a:spLocks noGrp="1"/>
          </p:cNvSpPr>
          <p:nvPr>
            <p:ph type="title" idx="4294967295"/>
          </p:nvPr>
        </p:nvSpPr>
        <p:spPr/>
        <p:txBody>
          <a:bodyPr/>
          <a:lstStyle/>
          <a:p>
            <a:pPr eaLnBrk="1" hangingPunct="1">
              <a:defRPr/>
            </a:pPr>
            <a:r>
              <a:rPr lang="en-US" dirty="0" smtClean="0"/>
              <a:t>The Advantage of a Wave Glider Surface Data Relay – a Radio “Hot Spot”</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51" name="Rectangle 2"/>
          <p:cNvSpPr>
            <a:spLocks noGrp="1" noChangeArrowheads="1"/>
          </p:cNvSpPr>
          <p:nvPr>
            <p:ph type="title" idx="4294967295"/>
          </p:nvPr>
        </p:nvSpPr>
        <p:spPr/>
        <p:txBody>
          <a:bodyPr/>
          <a:lstStyle/>
          <a:p>
            <a:pPr eaLnBrk="1" hangingPunct="1"/>
            <a:r>
              <a:rPr lang="en-US" smtClean="0"/>
              <a:t>The Communications Revolution - Comparison of Data Rate and Costs for Surface HotSpot Radio Relay</a:t>
            </a:r>
          </a:p>
        </p:txBody>
      </p:sp>
      <p:sp>
        <p:nvSpPr>
          <p:cNvPr id="26954" name="Line 9"/>
          <p:cNvSpPr>
            <a:spLocks noChangeShapeType="1"/>
          </p:cNvSpPr>
          <p:nvPr/>
        </p:nvSpPr>
        <p:spPr bwMode="auto">
          <a:xfrm>
            <a:off x="2895600" y="1581150"/>
            <a:ext cx="0" cy="2057400"/>
          </a:xfrm>
          <a:prstGeom prst="line">
            <a:avLst/>
          </a:prstGeom>
          <a:noFill/>
          <a:ln w="9525">
            <a:solidFill>
              <a:schemeClr val="tx1"/>
            </a:solidFill>
            <a:round/>
            <a:headEnd/>
            <a:tailEnd/>
          </a:ln>
        </p:spPr>
        <p:txBody>
          <a:bodyPr/>
          <a:lstStyle/>
          <a:p>
            <a:endParaRPr lang="en-US"/>
          </a:p>
        </p:txBody>
      </p:sp>
      <p:grpSp>
        <p:nvGrpSpPr>
          <p:cNvPr id="26955" name="Group 3"/>
          <p:cNvGrpSpPr>
            <a:grpSpLocks/>
          </p:cNvGrpSpPr>
          <p:nvPr/>
        </p:nvGrpSpPr>
        <p:grpSpPr bwMode="auto">
          <a:xfrm>
            <a:off x="4648200" y="1352550"/>
            <a:ext cx="4191000" cy="3308350"/>
            <a:chOff x="4724400" y="1123950"/>
            <a:chExt cx="4191000" cy="3308350"/>
          </a:xfrm>
        </p:grpSpPr>
        <p:sp>
          <p:nvSpPr>
            <p:cNvPr id="26960" name="Line 38"/>
            <p:cNvSpPr>
              <a:spLocks noChangeShapeType="1"/>
            </p:cNvSpPr>
            <p:nvPr/>
          </p:nvSpPr>
          <p:spPr bwMode="auto">
            <a:xfrm>
              <a:off x="6096000" y="1657350"/>
              <a:ext cx="0" cy="2057400"/>
            </a:xfrm>
            <a:prstGeom prst="line">
              <a:avLst/>
            </a:prstGeom>
            <a:noFill/>
            <a:ln w="9525">
              <a:solidFill>
                <a:schemeClr val="tx1"/>
              </a:solidFill>
              <a:round/>
              <a:headEnd/>
              <a:tailEnd/>
            </a:ln>
          </p:spPr>
          <p:txBody>
            <a:bodyPr/>
            <a:lstStyle/>
            <a:p>
              <a:endParaRPr lang="en-US"/>
            </a:p>
          </p:txBody>
        </p:sp>
        <p:grpSp>
          <p:nvGrpSpPr>
            <p:cNvPr id="26961" name="Group 2"/>
            <p:cNvGrpSpPr>
              <a:grpSpLocks/>
            </p:cNvGrpSpPr>
            <p:nvPr/>
          </p:nvGrpSpPr>
          <p:grpSpPr bwMode="auto">
            <a:xfrm>
              <a:off x="4724400" y="1123950"/>
              <a:ext cx="4191000" cy="3308350"/>
              <a:chOff x="4724400" y="1123950"/>
              <a:chExt cx="4191000" cy="3308350"/>
            </a:xfrm>
          </p:grpSpPr>
          <p:graphicFrame>
            <p:nvGraphicFramePr>
              <p:cNvPr id="26951" name="Object 327"/>
              <p:cNvGraphicFramePr>
                <a:graphicFrameLocks noChangeAspect="1"/>
              </p:cNvGraphicFramePr>
              <p:nvPr/>
            </p:nvGraphicFramePr>
            <p:xfrm>
              <a:off x="4724400" y="1123950"/>
              <a:ext cx="4191000" cy="3308350"/>
            </p:xfrm>
            <a:graphic>
              <a:graphicData uri="http://schemas.openxmlformats.org/presentationml/2006/ole">
                <mc:AlternateContent xmlns:mc="http://schemas.openxmlformats.org/markup-compatibility/2006">
                  <mc:Choice xmlns:v="urn:schemas-microsoft-com:vml" Requires="v">
                    <p:oleObj spid="_x0000_s26977" name="Chart" r:id="rId4" imgW="7238905" imgH="5715214" progId="Excel.Sheet.8">
                      <p:embed/>
                    </p:oleObj>
                  </mc:Choice>
                  <mc:Fallback>
                    <p:oleObj name="Chart" r:id="rId4" imgW="7238905" imgH="5715214" progId="Excel.Sheet.8">
                      <p:embed/>
                      <p:pic>
                        <p:nvPicPr>
                          <p:cNvPr id="0" name="Picture 3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123950"/>
                            <a:ext cx="4191000" cy="330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962" name="Rectangle 39"/>
              <p:cNvSpPr>
                <a:spLocks noChangeArrowheads="1"/>
              </p:cNvSpPr>
              <p:nvPr/>
            </p:nvSpPr>
            <p:spPr bwMode="auto">
              <a:xfrm>
                <a:off x="6096000" y="16573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63" name="Line 40"/>
              <p:cNvSpPr>
                <a:spLocks noChangeShapeType="1"/>
              </p:cNvSpPr>
              <p:nvPr/>
            </p:nvSpPr>
            <p:spPr bwMode="auto">
              <a:xfrm>
                <a:off x="6248400" y="1657350"/>
                <a:ext cx="0" cy="2057400"/>
              </a:xfrm>
              <a:prstGeom prst="line">
                <a:avLst/>
              </a:prstGeom>
              <a:noFill/>
              <a:ln w="9525">
                <a:solidFill>
                  <a:srgbClr val="000000"/>
                </a:solidFill>
                <a:round/>
                <a:headEnd/>
                <a:tailEnd/>
              </a:ln>
            </p:spPr>
            <p:txBody>
              <a:bodyPr/>
              <a:lstStyle/>
              <a:p>
                <a:endParaRPr lang="en-US"/>
              </a:p>
            </p:txBody>
          </p:sp>
          <p:sp>
            <p:nvSpPr>
              <p:cNvPr id="26964" name="Line 41"/>
              <p:cNvSpPr>
                <a:spLocks noChangeShapeType="1"/>
              </p:cNvSpPr>
              <p:nvPr/>
            </p:nvSpPr>
            <p:spPr bwMode="auto">
              <a:xfrm>
                <a:off x="6096000" y="1657350"/>
                <a:ext cx="0" cy="2057400"/>
              </a:xfrm>
              <a:prstGeom prst="line">
                <a:avLst/>
              </a:prstGeom>
              <a:noFill/>
              <a:ln w="9525">
                <a:solidFill>
                  <a:srgbClr val="000000"/>
                </a:solidFill>
                <a:round/>
                <a:headEnd/>
                <a:tailEnd/>
              </a:ln>
            </p:spPr>
            <p:txBody>
              <a:bodyPr/>
              <a:lstStyle/>
              <a:p>
                <a:endParaRPr lang="en-US"/>
              </a:p>
            </p:txBody>
          </p:sp>
        </p:grpSp>
      </p:grpSp>
      <p:grpSp>
        <p:nvGrpSpPr>
          <p:cNvPr id="26956" name="Group 1"/>
          <p:cNvGrpSpPr>
            <a:grpSpLocks/>
          </p:cNvGrpSpPr>
          <p:nvPr/>
        </p:nvGrpSpPr>
        <p:grpSpPr bwMode="auto">
          <a:xfrm>
            <a:off x="381000" y="1352550"/>
            <a:ext cx="4178300" cy="3294063"/>
            <a:chOff x="381000" y="1123950"/>
            <a:chExt cx="4178300" cy="3294063"/>
          </a:xfrm>
        </p:grpSpPr>
        <p:graphicFrame>
          <p:nvGraphicFramePr>
            <p:cNvPr id="26952" name="Object 328"/>
            <p:cNvGraphicFramePr>
              <a:graphicFrameLocks noChangeAspect="1"/>
            </p:cNvGraphicFramePr>
            <p:nvPr/>
          </p:nvGraphicFramePr>
          <p:xfrm>
            <a:off x="381000" y="1123950"/>
            <a:ext cx="4178300" cy="3294063"/>
          </p:xfrm>
          <a:graphic>
            <a:graphicData uri="http://schemas.openxmlformats.org/presentationml/2006/ole">
              <mc:AlternateContent xmlns:mc="http://schemas.openxmlformats.org/markup-compatibility/2006">
                <mc:Choice xmlns:v="urn:schemas-microsoft-com:vml" Requires="v">
                  <p:oleObj spid="_x0000_s26978" name="Chart" r:id="rId6" imgW="7143893" imgH="5362670" progId="Excel.Sheet.8">
                    <p:embed/>
                  </p:oleObj>
                </mc:Choice>
                <mc:Fallback>
                  <p:oleObj name="Chart" r:id="rId6" imgW="7143893" imgH="5362670" progId="Excel.Sheet.8">
                    <p:embed/>
                    <p:pic>
                      <p:nvPicPr>
                        <p:cNvPr id="0" name="Picture 3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123950"/>
                          <a:ext cx="4178300" cy="329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957" name="Rectangle 8"/>
            <p:cNvSpPr>
              <a:spLocks noChangeArrowheads="1"/>
            </p:cNvSpPr>
            <p:nvPr/>
          </p:nvSpPr>
          <p:spPr bwMode="auto">
            <a:xfrm>
              <a:off x="2895600" y="15811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58" name="Line 10"/>
            <p:cNvSpPr>
              <a:spLocks noChangeShapeType="1"/>
            </p:cNvSpPr>
            <p:nvPr/>
          </p:nvSpPr>
          <p:spPr bwMode="auto">
            <a:xfrm>
              <a:off x="3048000" y="1581150"/>
              <a:ext cx="0" cy="2057400"/>
            </a:xfrm>
            <a:prstGeom prst="line">
              <a:avLst/>
            </a:prstGeom>
            <a:noFill/>
            <a:ln w="9525">
              <a:solidFill>
                <a:srgbClr val="000000"/>
              </a:solidFill>
              <a:round/>
              <a:headEnd/>
              <a:tailEnd/>
            </a:ln>
          </p:spPr>
          <p:txBody>
            <a:bodyPr/>
            <a:lstStyle/>
            <a:p>
              <a:endParaRPr lang="en-US"/>
            </a:p>
          </p:txBody>
        </p:sp>
        <p:sp>
          <p:nvSpPr>
            <p:cNvPr id="26959" name="Line 45"/>
            <p:cNvSpPr>
              <a:spLocks noChangeShapeType="1"/>
            </p:cNvSpPr>
            <p:nvPr/>
          </p:nvSpPr>
          <p:spPr bwMode="auto">
            <a:xfrm>
              <a:off x="2895600" y="1581150"/>
              <a:ext cx="0" cy="2057400"/>
            </a:xfrm>
            <a:prstGeom prst="line">
              <a:avLst/>
            </a:prstGeom>
            <a:noFill/>
            <a:ln w="9525">
              <a:solidFill>
                <a:srgbClr val="000000"/>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40" descr="MC900310744"/>
          <p:cNvPicPr>
            <a:picLocks noChangeAspect="1" noChangeArrowheads="1"/>
          </p:cNvPicPr>
          <p:nvPr/>
        </p:nvPicPr>
        <p:blipFill>
          <a:blip r:embed="rId3"/>
          <a:srcRect/>
          <a:stretch>
            <a:fillRect/>
          </a:stretch>
        </p:blipFill>
        <p:spPr bwMode="auto">
          <a:xfrm>
            <a:off x="5410200" y="1581150"/>
            <a:ext cx="838200" cy="1143000"/>
          </a:xfrm>
          <a:prstGeom prst="rect">
            <a:avLst/>
          </a:prstGeom>
          <a:noFill/>
          <a:ln w="9525">
            <a:noFill/>
            <a:miter lim="800000"/>
            <a:headEnd/>
            <a:tailEnd/>
          </a:ln>
        </p:spPr>
      </p:pic>
      <p:sp>
        <p:nvSpPr>
          <p:cNvPr id="28673" name="Rectangle 2"/>
          <p:cNvSpPr>
            <a:spLocks noGrp="1" noChangeArrowheads="1"/>
          </p:cNvSpPr>
          <p:nvPr>
            <p:ph type="title" idx="4294967295"/>
          </p:nvPr>
        </p:nvSpPr>
        <p:spPr>
          <a:xfrm>
            <a:off x="152400" y="133350"/>
            <a:ext cx="8686800" cy="857250"/>
          </a:xfrm>
        </p:spPr>
        <p:txBody>
          <a:bodyPr/>
          <a:lstStyle/>
          <a:p>
            <a:pPr eaLnBrk="1" hangingPunct="1">
              <a:defRPr/>
            </a:pPr>
            <a:r>
              <a:rPr lang="en-US"/>
              <a:t>The Wave Glider HotSpot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6ABABD7E-218B-453F-8002-DA51DD026C44}" type="slidenum">
              <a:rPr lang="en-US" sz="1200">
                <a:solidFill>
                  <a:schemeClr val="tx1">
                    <a:tint val="75000"/>
                  </a:schemeClr>
                </a:solidFill>
                <a:latin typeface="+mn-lt"/>
              </a:rPr>
              <a:pPr algn="r" fontAlgn="auto">
                <a:spcBef>
                  <a:spcPts val="0"/>
                </a:spcBef>
                <a:spcAft>
                  <a:spcPts val="0"/>
                </a:spcAft>
                <a:defRPr/>
              </a:pPr>
              <a:t>7</a:t>
            </a:fld>
            <a:endParaRPr lang="en-US" sz="1200">
              <a:solidFill>
                <a:schemeClr val="tx1">
                  <a:tint val="75000"/>
                </a:schemeClr>
              </a:solidFill>
              <a:latin typeface="+mn-lt"/>
            </a:endParaRPr>
          </a:p>
        </p:txBody>
      </p:sp>
      <p:grpSp>
        <p:nvGrpSpPr>
          <p:cNvPr id="41988" name="Group 6"/>
          <p:cNvGrpSpPr>
            <a:grpSpLocks/>
          </p:cNvGrpSpPr>
          <p:nvPr/>
        </p:nvGrpSpPr>
        <p:grpSpPr bwMode="auto">
          <a:xfrm>
            <a:off x="7086600" y="3028950"/>
            <a:ext cx="1752600" cy="1143000"/>
            <a:chOff x="4512" y="1572"/>
            <a:chExt cx="1104" cy="720"/>
          </a:xfrm>
        </p:grpSpPr>
        <p:sp>
          <p:nvSpPr>
            <p:cNvPr id="42008"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09"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42010"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11"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42012"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41989"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41990" name="Line 23"/>
          <p:cNvSpPr>
            <a:spLocks noChangeShapeType="1"/>
          </p:cNvSpPr>
          <p:nvPr/>
        </p:nvSpPr>
        <p:spPr bwMode="auto">
          <a:xfrm>
            <a:off x="6172200" y="2724150"/>
            <a:ext cx="838200" cy="990600"/>
          </a:xfrm>
          <a:prstGeom prst="line">
            <a:avLst/>
          </a:prstGeom>
          <a:noFill/>
          <a:ln w="9525">
            <a:solidFill>
              <a:schemeClr val="tx1"/>
            </a:solidFill>
            <a:round/>
            <a:headEnd type="triangle" w="med" len="med"/>
            <a:tailEnd type="triangle" w="med" len="med"/>
          </a:ln>
        </p:spPr>
        <p:txBody>
          <a:bodyPr/>
          <a:lstStyle/>
          <a:p>
            <a:endParaRPr lang="en-US"/>
          </a:p>
        </p:txBody>
      </p:sp>
      <p:sp>
        <p:nvSpPr>
          <p:cNvPr id="41991" name="Text Box 24"/>
          <p:cNvSpPr txBox="1">
            <a:spLocks noChangeArrowheads="1"/>
          </p:cNvSpPr>
          <p:nvPr/>
        </p:nvSpPr>
        <p:spPr bwMode="auto">
          <a:xfrm>
            <a:off x="6553200" y="287655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41992" name="Text Box 32"/>
          <p:cNvSpPr txBox="1">
            <a:spLocks noChangeArrowheads="1"/>
          </p:cNvSpPr>
          <p:nvPr/>
        </p:nvSpPr>
        <p:spPr bwMode="auto">
          <a:xfrm>
            <a:off x="6324600" y="1657350"/>
            <a:ext cx="1981200" cy="730250"/>
          </a:xfrm>
          <a:prstGeom prst="rect">
            <a:avLst/>
          </a:prstGeom>
          <a:noFill/>
          <a:ln w="9525">
            <a:noFill/>
            <a:miter lim="800000"/>
            <a:headEnd/>
            <a:tailEnd/>
          </a:ln>
        </p:spPr>
        <p:txBody>
          <a:bodyPr>
            <a:spAutoFit/>
          </a:bodyPr>
          <a:lstStyle/>
          <a:p>
            <a:pPr algn="ctr"/>
            <a:r>
              <a:rPr lang="en-US" sz="1400">
                <a:cs typeface="Arial" charset="0"/>
              </a:rPr>
              <a:t>GSM Cellular – 900kbs 1 GByte + per day</a:t>
            </a:r>
          </a:p>
        </p:txBody>
      </p:sp>
      <p:grpSp>
        <p:nvGrpSpPr>
          <p:cNvPr id="41993" name="Group 16"/>
          <p:cNvGrpSpPr>
            <a:grpSpLocks/>
          </p:cNvGrpSpPr>
          <p:nvPr/>
        </p:nvGrpSpPr>
        <p:grpSpPr bwMode="auto">
          <a:xfrm>
            <a:off x="838200" y="3562350"/>
            <a:ext cx="1295400" cy="228600"/>
            <a:chOff x="2304" y="1844"/>
            <a:chExt cx="816" cy="144"/>
          </a:xfrm>
        </p:grpSpPr>
        <p:grpSp>
          <p:nvGrpSpPr>
            <p:cNvPr id="42002" name="Group 32"/>
            <p:cNvGrpSpPr>
              <a:grpSpLocks/>
            </p:cNvGrpSpPr>
            <p:nvPr/>
          </p:nvGrpSpPr>
          <p:grpSpPr bwMode="auto">
            <a:xfrm>
              <a:off x="2304" y="1844"/>
              <a:ext cx="816" cy="144"/>
              <a:chOff x="1344" y="2064"/>
              <a:chExt cx="1536" cy="384"/>
            </a:xfrm>
          </p:grpSpPr>
          <p:sp>
            <p:nvSpPr>
              <p:cNvPr id="42004"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5"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42006"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7"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42003"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41994"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41995" name="Picture 3"/>
          <p:cNvPicPr>
            <a:picLocks noChangeAspect="1"/>
          </p:cNvPicPr>
          <p:nvPr/>
        </p:nvPicPr>
        <p:blipFill>
          <a:blip r:embed="rId4"/>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5321" name="Line 25"/>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2" name="Line 26"/>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3" name="Line 27"/>
          <p:cNvSpPr>
            <a:spLocks noChangeShapeType="1"/>
          </p:cNvSpPr>
          <p:nvPr/>
        </p:nvSpPr>
        <p:spPr bwMode="auto">
          <a:xfrm flipV="1">
            <a:off x="3962400" y="2647950"/>
            <a:ext cx="533400" cy="152400"/>
          </a:xfrm>
          <a:prstGeom prst="line">
            <a:avLst/>
          </a:prstGeom>
          <a:noFill/>
          <a:ln w="38100">
            <a:solidFill>
              <a:srgbClr val="FFFF00"/>
            </a:solidFill>
            <a:round/>
            <a:headEnd/>
            <a:tailEnd type="triangle" w="med" len="med"/>
          </a:ln>
        </p:spPr>
        <p:txBody>
          <a:bodyPr/>
          <a:lstStyle/>
          <a:p>
            <a:endParaRPr lang="en-US"/>
          </a:p>
        </p:txBody>
      </p:sp>
      <p:sp>
        <p:nvSpPr>
          <p:cNvPr id="55325" name="Text Box 29"/>
          <p:cNvSpPr txBox="1">
            <a:spLocks noChangeArrowheads="1"/>
          </p:cNvSpPr>
          <p:nvPr/>
        </p:nvSpPr>
        <p:spPr bwMode="auto">
          <a:xfrm>
            <a:off x="152400" y="1733550"/>
            <a:ext cx="3886200" cy="915988"/>
          </a:xfrm>
          <a:prstGeom prst="rect">
            <a:avLst/>
          </a:prstGeom>
          <a:noFill/>
          <a:ln w="9525">
            <a:noFill/>
            <a:miter lim="800000"/>
            <a:headEnd/>
            <a:tailEnd/>
          </a:ln>
        </p:spPr>
        <p:txBody>
          <a:bodyPr>
            <a:spAutoFit/>
          </a:bodyPr>
          <a:lstStyle/>
          <a:p>
            <a:pPr algn="ctr">
              <a:spcBef>
                <a:spcPct val="50000"/>
              </a:spcBef>
            </a:pPr>
            <a:r>
              <a:rPr lang="en-US"/>
              <a:t>HotSpot collects data from AUV’s during the brief interval they surface for GPS navigational fixes</a:t>
            </a:r>
          </a:p>
        </p:txBody>
      </p:sp>
      <p:sp>
        <p:nvSpPr>
          <p:cNvPr id="55326" name="Text Box 30"/>
          <p:cNvSpPr txBox="1">
            <a:spLocks noChangeArrowheads="1"/>
          </p:cNvSpPr>
          <p:nvPr/>
        </p:nvSpPr>
        <p:spPr bwMode="auto">
          <a:xfrm>
            <a:off x="2133600" y="1123950"/>
            <a:ext cx="3276600" cy="915988"/>
          </a:xfrm>
          <a:prstGeom prst="rect">
            <a:avLst/>
          </a:prstGeom>
          <a:noFill/>
          <a:ln w="9525">
            <a:noFill/>
            <a:miter lim="800000"/>
            <a:headEnd/>
            <a:tailEnd/>
          </a:ln>
        </p:spPr>
        <p:txBody>
          <a:bodyPr>
            <a:spAutoFit/>
          </a:bodyPr>
          <a:lstStyle/>
          <a:p>
            <a:pPr algn="ctr">
              <a:spcBef>
                <a:spcPct val="50000"/>
              </a:spcBef>
            </a:pPr>
            <a:r>
              <a:rPr lang="en-US"/>
              <a:t>HotSpot relays the AUV data through Verizon cellular service to MBARI</a:t>
            </a:r>
          </a:p>
        </p:txBody>
      </p:sp>
      <p:sp>
        <p:nvSpPr>
          <p:cNvPr id="55327" name="Line 31"/>
          <p:cNvSpPr>
            <a:spLocks noChangeShapeType="1"/>
          </p:cNvSpPr>
          <p:nvPr/>
        </p:nvSpPr>
        <p:spPr bwMode="auto">
          <a:xfrm>
            <a:off x="6172200" y="2724150"/>
            <a:ext cx="304800" cy="3810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55325"/>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55321"/>
                                        </p:tgtEl>
                                        <p:attrNameLst>
                                          <p:attrName>style.visibility</p:attrName>
                                        </p:attrNameLst>
                                      </p:cBhvr>
                                      <p:to>
                                        <p:strVal val="visible"/>
                                      </p:to>
                                    </p:set>
                                    <p:animEffect transition="in" filter="dissolve">
                                      <p:cBhvr>
                                        <p:cTn id="9" dur="1000"/>
                                        <p:tgtEl>
                                          <p:spTgt spid="55321"/>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5322"/>
                                        </p:tgtEl>
                                        <p:attrNameLst>
                                          <p:attrName>style.visibility</p:attrName>
                                        </p:attrNameLst>
                                      </p:cBhvr>
                                      <p:to>
                                        <p:strVal val="visible"/>
                                      </p:to>
                                    </p:set>
                                    <p:animEffect transition="in" filter="dissolve">
                                      <p:cBhvr>
                                        <p:cTn id="12" dur="1000"/>
                                        <p:tgtEl>
                                          <p:spTgt spid="55322"/>
                                        </p:tgtEl>
                                      </p:cBhvr>
                                    </p:animEffect>
                                  </p:childTnLst>
                                </p:cTn>
                              </p:par>
                            </p:childTnLst>
                          </p:cTn>
                        </p:par>
                        <p:par>
                          <p:cTn id="13" fill="hold">
                            <p:stCondLst>
                              <p:cond delay="1000"/>
                            </p:stCondLst>
                            <p:childTnLst>
                              <p:par>
                                <p:cTn id="14" presetID="0" presetClass="path" presetSubtype="0" repeatCount="indefinite" accel="50000" decel="50000" fill="hold" grpId="1" nodeType="afterEffect">
                                  <p:stCondLst>
                                    <p:cond delay="0"/>
                                  </p:stCondLst>
                                  <p:endCondLst>
                                    <p:cond evt="onNext" delay="0">
                                      <p:tgtEl>
                                        <p:sldTgt/>
                                      </p:tgtEl>
                                    </p:cond>
                                  </p:endCondLst>
                                  <p:childTnLst>
                                    <p:animMotion origin="layout" path="M 0.02083 -0.0074 L 0.2125 -0.06662 " pathEditMode="relative" rAng="0" ptsTypes="AA">
                                      <p:cBhvr>
                                        <p:cTn id="15" dur="2000" fill="hold"/>
                                        <p:tgtEl>
                                          <p:spTgt spid="55321"/>
                                        </p:tgtEl>
                                        <p:attrNameLst>
                                          <p:attrName>ppt_x</p:attrName>
                                          <p:attrName>ppt_y</p:attrName>
                                        </p:attrNameLst>
                                      </p:cBhvr>
                                      <p:rCtr x="9600" y="-3000"/>
                                    </p:animMotion>
                                  </p:childTnLst>
                                </p:cTn>
                              </p:par>
                              <p:par>
                                <p:cTn id="16" presetID="0" presetClass="path" presetSubtype="0" repeatCount="indefinite" accel="50000" decel="50000" fill="hold" grpId="1" nodeType="withEffect">
                                  <p:stCondLst>
                                    <p:cond delay="1000"/>
                                  </p:stCondLst>
                                  <p:endCondLst>
                                    <p:cond evt="onNext" delay="0">
                                      <p:tgtEl>
                                        <p:sldTgt/>
                                      </p:tgtEl>
                                    </p:cond>
                                  </p:endCondLst>
                                  <p:childTnLst>
                                    <p:animMotion origin="layout" path="M 0 -1.14127E-6 L 0.20417 -0.06662 " pathEditMode="relative" rAng="0" ptsTypes="AA">
                                      <p:cBhvr>
                                        <p:cTn id="17" dur="2000" fill="hold"/>
                                        <p:tgtEl>
                                          <p:spTgt spid="55322"/>
                                        </p:tgtEl>
                                        <p:attrNameLst>
                                          <p:attrName>ppt_x</p:attrName>
                                          <p:attrName>ppt_y</p:attrName>
                                        </p:attrNameLst>
                                      </p:cBhvr>
                                      <p:rCtr x="10200" y="-3300"/>
                                    </p:animMotion>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2" nodeType="clickEffect">
                                  <p:stCondLst>
                                    <p:cond delay="0"/>
                                  </p:stCondLst>
                                  <p:childTnLst>
                                    <p:animEffect transition="out" filter="fade">
                                      <p:cBhvr>
                                        <p:cTn id="21" dur="2000"/>
                                        <p:tgtEl>
                                          <p:spTgt spid="55321"/>
                                        </p:tgtEl>
                                      </p:cBhvr>
                                    </p:animEffect>
                                    <p:set>
                                      <p:cBhvr>
                                        <p:cTn id="22" dur="1" fill="hold">
                                          <p:stCondLst>
                                            <p:cond delay="1999"/>
                                          </p:stCondLst>
                                        </p:cTn>
                                        <p:tgtEl>
                                          <p:spTgt spid="55321"/>
                                        </p:tgtEl>
                                        <p:attrNameLst>
                                          <p:attrName>style.visibility</p:attrName>
                                        </p:attrNameLst>
                                      </p:cBhvr>
                                      <p:to>
                                        <p:strVal val="hidden"/>
                                      </p:to>
                                    </p:set>
                                  </p:childTnLst>
                                </p:cTn>
                              </p:par>
                              <p:par>
                                <p:cTn id="23" presetID="10" presetClass="exit" presetSubtype="0" fill="hold" grpId="2" nodeType="withEffect">
                                  <p:stCondLst>
                                    <p:cond delay="0"/>
                                  </p:stCondLst>
                                  <p:childTnLst>
                                    <p:animEffect transition="out" filter="fade">
                                      <p:cBhvr>
                                        <p:cTn id="24" dur="2000"/>
                                        <p:tgtEl>
                                          <p:spTgt spid="55322"/>
                                        </p:tgtEl>
                                      </p:cBhvr>
                                    </p:animEffect>
                                    <p:set>
                                      <p:cBhvr>
                                        <p:cTn id="25" dur="1" fill="hold">
                                          <p:stCondLst>
                                            <p:cond delay="1999"/>
                                          </p:stCondLst>
                                        </p:cTn>
                                        <p:tgtEl>
                                          <p:spTgt spid="55322"/>
                                        </p:tgtEl>
                                        <p:attrNameLst>
                                          <p:attrName>style.visibility</p:attrName>
                                        </p:attrNameLst>
                                      </p:cBhvr>
                                      <p:to>
                                        <p:strVal val="hidden"/>
                                      </p:to>
                                    </p:set>
                                  </p:childTnLst>
                                </p:cTn>
                              </p:par>
                              <p:par>
                                <p:cTn id="26" presetID="1" presetClass="exit" presetSubtype="0" fill="hold" grpId="1" nodeType="withEffect">
                                  <p:stCondLst>
                                    <p:cond delay="1000"/>
                                  </p:stCondLst>
                                  <p:childTnLst>
                                    <p:set>
                                      <p:cBhvr>
                                        <p:cTn id="27" dur="1" fill="hold">
                                          <p:stCondLst>
                                            <p:cond delay="0"/>
                                          </p:stCondLst>
                                        </p:cTn>
                                        <p:tgtEl>
                                          <p:spTgt spid="55325"/>
                                        </p:tgtEl>
                                        <p:attrNameLst>
                                          <p:attrName>style.visibility</p:attrName>
                                        </p:attrNameLst>
                                      </p:cBhvr>
                                      <p:to>
                                        <p:strVal val="hidden"/>
                                      </p:to>
                                    </p:set>
                                  </p:childTnLst>
                                </p:cTn>
                              </p:par>
                              <p:par>
                                <p:cTn id="28" presetID="9" presetClass="entr" presetSubtype="0" fill="hold" grpId="0" nodeType="withEffect">
                                  <p:stCondLst>
                                    <p:cond delay="0"/>
                                  </p:stCondLst>
                                  <p:childTnLst>
                                    <p:set>
                                      <p:cBhvr>
                                        <p:cTn id="29" dur="1" fill="hold">
                                          <p:stCondLst>
                                            <p:cond delay="0"/>
                                          </p:stCondLst>
                                        </p:cTn>
                                        <p:tgtEl>
                                          <p:spTgt spid="55323"/>
                                        </p:tgtEl>
                                        <p:attrNameLst>
                                          <p:attrName>style.visibility</p:attrName>
                                        </p:attrNameLst>
                                      </p:cBhvr>
                                      <p:to>
                                        <p:strVal val="visible"/>
                                      </p:to>
                                    </p:set>
                                    <p:animEffect transition="in" filter="dissolve">
                                      <p:cBhvr>
                                        <p:cTn id="30" dur="500"/>
                                        <p:tgtEl>
                                          <p:spTgt spid="55323"/>
                                        </p:tgtEl>
                                      </p:cBhvr>
                                    </p:animEffect>
                                  </p:childTnLst>
                                </p:cTn>
                              </p:par>
                              <p:par>
                                <p:cTn id="31" presetID="1" presetClass="entr" presetSubtype="0" fill="hold" grpId="0" nodeType="withEffect">
                                  <p:stCondLst>
                                    <p:cond delay="1500"/>
                                  </p:stCondLst>
                                  <p:childTnLst>
                                    <p:set>
                                      <p:cBhvr>
                                        <p:cTn id="32" dur="1" fill="hold">
                                          <p:stCondLst>
                                            <p:cond delay="0"/>
                                          </p:stCondLst>
                                        </p:cTn>
                                        <p:tgtEl>
                                          <p:spTgt spid="55326"/>
                                        </p:tgtEl>
                                        <p:attrNameLst>
                                          <p:attrName>style.visibility</p:attrName>
                                        </p:attrNameLst>
                                      </p:cBhvr>
                                      <p:to>
                                        <p:strVal val="visible"/>
                                      </p:to>
                                    </p:set>
                                  </p:childTnLst>
                                </p:cTn>
                              </p:par>
                            </p:childTnLst>
                          </p:cTn>
                        </p:par>
                        <p:par>
                          <p:cTn id="33" fill="hold">
                            <p:stCondLst>
                              <p:cond delay="2000"/>
                            </p:stCondLst>
                            <p:childTnLst>
                              <p:par>
                                <p:cTn id="34" presetID="0" presetClass="path" presetSubtype="0" repeatCount="indefinite" accel="50000" decel="50000" fill="hold" grpId="1" nodeType="afterEffect">
                                  <p:stCondLst>
                                    <p:cond delay="0"/>
                                  </p:stCondLst>
                                  <p:endCondLst>
                                    <p:cond evt="onNext" delay="0">
                                      <p:tgtEl>
                                        <p:sldTgt/>
                                      </p:tgtEl>
                                    </p:cond>
                                  </p:endCondLst>
                                  <p:childTnLst>
                                    <p:animMotion origin="layout" path="M 3.33333E-6 1.28933E-6 L 0.15416 -0.08143 " pathEditMode="relative" rAng="0" ptsTypes="AA">
                                      <p:cBhvr>
                                        <p:cTn id="35" dur="2000" fill="hold"/>
                                        <p:tgtEl>
                                          <p:spTgt spid="55323"/>
                                        </p:tgtEl>
                                        <p:attrNameLst>
                                          <p:attrName>ppt_x</p:attrName>
                                          <p:attrName>ppt_y</p:attrName>
                                        </p:attrNameLst>
                                      </p:cBhvr>
                                      <p:rCtr x="7700" y="-4100"/>
                                    </p:animMotion>
                                  </p:childTnLst>
                                </p:cTn>
                              </p:par>
                              <p:par>
                                <p:cTn id="36" presetID="9" presetClass="entr" presetSubtype="0" fill="hold" grpId="0" nodeType="withEffect">
                                  <p:stCondLst>
                                    <p:cond delay="0"/>
                                  </p:stCondLst>
                                  <p:childTnLst>
                                    <p:set>
                                      <p:cBhvr>
                                        <p:cTn id="37" dur="1" fill="hold">
                                          <p:stCondLst>
                                            <p:cond delay="0"/>
                                          </p:stCondLst>
                                        </p:cTn>
                                        <p:tgtEl>
                                          <p:spTgt spid="55327"/>
                                        </p:tgtEl>
                                        <p:attrNameLst>
                                          <p:attrName>style.visibility</p:attrName>
                                        </p:attrNameLst>
                                      </p:cBhvr>
                                      <p:to>
                                        <p:strVal val="visible"/>
                                      </p:to>
                                    </p:set>
                                    <p:animEffect transition="in" filter="dissolve">
                                      <p:cBhvr>
                                        <p:cTn id="38" dur="500"/>
                                        <p:tgtEl>
                                          <p:spTgt spid="55327"/>
                                        </p:tgtEl>
                                      </p:cBhvr>
                                    </p:animEffect>
                                  </p:childTnLst>
                                </p:cTn>
                              </p:par>
                              <p:par>
                                <p:cTn id="39"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6903E-8 L 0.075 0.15546 " pathEditMode="relative" rAng="0" ptsTypes="AA">
                                      <p:cBhvr>
                                        <p:cTn id="40" dur="2000" fill="hold"/>
                                        <p:tgtEl>
                                          <p:spTgt spid="55327"/>
                                        </p:tgtEl>
                                        <p:attrNameLst>
                                          <p:attrName>ppt_x</p:attrName>
                                          <p:attrName>ppt_y</p:attrName>
                                        </p:attrNameLst>
                                      </p:cBhvr>
                                      <p:rCtr x="3800" y="7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1" grpId="0" animBg="1"/>
      <p:bldP spid="55321" grpId="1" animBg="1"/>
      <p:bldP spid="55321" grpId="2" animBg="1"/>
      <p:bldP spid="55322" grpId="0" animBg="1"/>
      <p:bldP spid="55322" grpId="1" animBg="1"/>
      <p:bldP spid="55322" grpId="2" animBg="1"/>
      <p:bldP spid="55323" grpId="0" animBg="1"/>
      <p:bldP spid="55323" grpId="1" animBg="1"/>
      <p:bldP spid="55325" grpId="0"/>
      <p:bldP spid="55325" grpId="1"/>
      <p:bldP spid="55326" grpId="0"/>
      <p:bldP spid="55327" grpId="0" animBg="1"/>
      <p:bldP spid="553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8000"/>
                    </a14:imgEffect>
                    <a14:imgEffect>
                      <a14:colorTemperature colorTemp="4700"/>
                    </a14:imgEffect>
                    <a14:imgEffect>
                      <a14:saturation sat="216000"/>
                    </a14:imgEffect>
                    <a14:imgEffect>
                      <a14:brightnessContrast bright="-40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152400" y="133350"/>
            <a:ext cx="8686800" cy="857250"/>
          </a:xfrm>
        </p:spPr>
        <p:txBody>
          <a:bodyPr/>
          <a:lstStyle/>
          <a:p>
            <a:pPr eaLnBrk="1" hangingPunct="1">
              <a:defRPr/>
            </a:pPr>
            <a:r>
              <a:rPr lang="en-US"/>
              <a:t>How the Wave Glider HotSpot Works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F2C01BF5-AB56-4E3A-8B6D-C914197DCDB8}" type="slidenum">
              <a:rPr lang="en-US" sz="1200">
                <a:solidFill>
                  <a:schemeClr val="tx1">
                    <a:tint val="75000"/>
                  </a:schemeClr>
                </a:solidFill>
                <a:latin typeface="+mn-lt"/>
              </a:rPr>
              <a:pPr algn="r" fontAlgn="auto">
                <a:spcBef>
                  <a:spcPts val="0"/>
                </a:spcBef>
                <a:spcAft>
                  <a:spcPts val="0"/>
                </a:spcAft>
                <a:defRPr/>
              </a:pPr>
              <a:t>8</a:t>
            </a:fld>
            <a:endParaRPr lang="en-US" sz="1200">
              <a:solidFill>
                <a:schemeClr val="tx1">
                  <a:tint val="75000"/>
                </a:schemeClr>
              </a:solidFill>
              <a:latin typeface="+mn-lt"/>
            </a:endParaRPr>
          </a:p>
        </p:txBody>
      </p:sp>
      <p:grpSp>
        <p:nvGrpSpPr>
          <p:cNvPr id="44035" name="Group 6"/>
          <p:cNvGrpSpPr>
            <a:grpSpLocks/>
          </p:cNvGrpSpPr>
          <p:nvPr/>
        </p:nvGrpSpPr>
        <p:grpSpPr bwMode="auto">
          <a:xfrm>
            <a:off x="7086600" y="3028950"/>
            <a:ext cx="1752600" cy="1143000"/>
            <a:chOff x="4512" y="1572"/>
            <a:chExt cx="1104" cy="720"/>
          </a:xfrm>
        </p:grpSpPr>
        <p:sp>
          <p:nvSpPr>
            <p:cNvPr id="44055"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4056"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44057"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4058"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44059"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44036"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grpSp>
        <p:nvGrpSpPr>
          <p:cNvPr id="44037" name="Group 16"/>
          <p:cNvGrpSpPr>
            <a:grpSpLocks/>
          </p:cNvGrpSpPr>
          <p:nvPr/>
        </p:nvGrpSpPr>
        <p:grpSpPr bwMode="auto">
          <a:xfrm>
            <a:off x="838200" y="3562350"/>
            <a:ext cx="1295400" cy="228600"/>
            <a:chOff x="2304" y="1844"/>
            <a:chExt cx="816" cy="144"/>
          </a:xfrm>
        </p:grpSpPr>
        <p:grpSp>
          <p:nvGrpSpPr>
            <p:cNvPr id="44049" name="Group 32"/>
            <p:cNvGrpSpPr>
              <a:grpSpLocks/>
            </p:cNvGrpSpPr>
            <p:nvPr/>
          </p:nvGrpSpPr>
          <p:grpSpPr bwMode="auto">
            <a:xfrm>
              <a:off x="2304" y="1844"/>
              <a:ext cx="816" cy="144"/>
              <a:chOff x="1344" y="2064"/>
              <a:chExt cx="1536" cy="384"/>
            </a:xfrm>
          </p:grpSpPr>
          <p:sp>
            <p:nvSpPr>
              <p:cNvPr id="4405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405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4405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405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4405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44038"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44039" name="Picture 3"/>
          <p:cNvPicPr>
            <a:picLocks noChangeAspect="1"/>
          </p:cNvPicPr>
          <p:nvPr/>
        </p:nvPicPr>
        <p:blipFill>
          <a:blip r:embed="rId5"/>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3277" name="Text Box 29"/>
          <p:cNvSpPr txBox="1">
            <a:spLocks noChangeArrowheads="1"/>
          </p:cNvSpPr>
          <p:nvPr/>
        </p:nvSpPr>
        <p:spPr bwMode="auto">
          <a:xfrm>
            <a:off x="304800" y="1581150"/>
            <a:ext cx="3886200" cy="915988"/>
          </a:xfrm>
          <a:prstGeom prst="rect">
            <a:avLst/>
          </a:prstGeom>
          <a:noFill/>
          <a:ln w="9525">
            <a:noFill/>
            <a:miter lim="800000"/>
            <a:headEnd/>
            <a:tailEnd/>
          </a:ln>
        </p:spPr>
        <p:txBody>
          <a:bodyPr>
            <a:spAutoFit/>
          </a:bodyPr>
          <a:lstStyle/>
          <a:p>
            <a:pPr algn="ctr">
              <a:spcBef>
                <a:spcPct val="50000"/>
              </a:spcBef>
            </a:pPr>
            <a:r>
              <a:rPr lang="en-US"/>
              <a:t>If beyond cellular range the  HotSpot relays data through satellite service</a:t>
            </a:r>
          </a:p>
        </p:txBody>
      </p:sp>
      <p:pic>
        <p:nvPicPr>
          <p:cNvPr id="44041" name="Picture 12" descr="MC910217603"/>
          <p:cNvPicPr>
            <a:picLocks noChangeAspect="1" noChangeArrowheads="1"/>
          </p:cNvPicPr>
          <p:nvPr/>
        </p:nvPicPr>
        <p:blipFill>
          <a:blip r:embed="rId6"/>
          <a:srcRect/>
          <a:stretch>
            <a:fillRect/>
          </a:stretch>
        </p:blipFill>
        <p:spPr bwMode="auto">
          <a:xfrm>
            <a:off x="4572000" y="1428750"/>
            <a:ext cx="858838" cy="450850"/>
          </a:xfrm>
          <a:prstGeom prst="rect">
            <a:avLst/>
          </a:prstGeom>
          <a:noFill/>
          <a:ln w="9525">
            <a:noFill/>
            <a:miter lim="800000"/>
            <a:headEnd/>
            <a:tailEnd/>
          </a:ln>
        </p:spPr>
      </p:pic>
      <p:sp>
        <p:nvSpPr>
          <p:cNvPr id="44042" name="Text Box 32"/>
          <p:cNvSpPr txBox="1">
            <a:spLocks noChangeArrowheads="1"/>
          </p:cNvSpPr>
          <p:nvPr/>
        </p:nvSpPr>
        <p:spPr bwMode="auto">
          <a:xfrm>
            <a:off x="5486400" y="1409700"/>
            <a:ext cx="2438400" cy="517525"/>
          </a:xfrm>
          <a:prstGeom prst="rect">
            <a:avLst/>
          </a:prstGeom>
          <a:noFill/>
          <a:ln w="9525">
            <a:noFill/>
            <a:miter lim="800000"/>
            <a:headEnd/>
            <a:tailEnd/>
          </a:ln>
        </p:spPr>
        <p:txBody>
          <a:bodyPr>
            <a:spAutoFit/>
          </a:bodyPr>
          <a:lstStyle/>
          <a:p>
            <a:r>
              <a:rPr lang="en-US" sz="1400">
                <a:cs typeface="Arial" charset="0"/>
              </a:rPr>
              <a:t>Globalstar – 4.8kbs</a:t>
            </a:r>
          </a:p>
          <a:p>
            <a:r>
              <a:rPr lang="en-US" sz="1400">
                <a:cs typeface="Arial" charset="0"/>
              </a:rPr>
              <a:t>25 MByte per day feasible</a:t>
            </a:r>
          </a:p>
        </p:txBody>
      </p:sp>
      <p:pic>
        <p:nvPicPr>
          <p:cNvPr id="44043" name="Picture 11" descr="MC900371080"/>
          <p:cNvPicPr>
            <a:picLocks noChangeAspect="1" noChangeArrowheads="1"/>
          </p:cNvPicPr>
          <p:nvPr/>
        </p:nvPicPr>
        <p:blipFill>
          <a:blip r:embed="rId7"/>
          <a:srcRect/>
          <a:stretch>
            <a:fillRect/>
          </a:stretch>
        </p:blipFill>
        <p:spPr bwMode="auto">
          <a:xfrm>
            <a:off x="5684838" y="3238500"/>
            <a:ext cx="639762" cy="668338"/>
          </a:xfrm>
          <a:prstGeom prst="rect">
            <a:avLst/>
          </a:prstGeom>
          <a:noFill/>
          <a:ln w="9525">
            <a:noFill/>
            <a:miter lim="800000"/>
            <a:headEnd/>
            <a:tailEnd/>
          </a:ln>
        </p:spPr>
      </p:pic>
      <p:sp>
        <p:nvSpPr>
          <p:cNvPr id="44044" name="Text Box 24"/>
          <p:cNvSpPr txBox="1">
            <a:spLocks noChangeArrowheads="1"/>
          </p:cNvSpPr>
          <p:nvPr/>
        </p:nvSpPr>
        <p:spPr bwMode="auto">
          <a:xfrm>
            <a:off x="6324600" y="335280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44045" name="Line 23"/>
          <p:cNvSpPr>
            <a:spLocks noChangeShapeType="1"/>
          </p:cNvSpPr>
          <p:nvPr/>
        </p:nvSpPr>
        <p:spPr bwMode="auto">
          <a:xfrm>
            <a:off x="6248400" y="3638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53276" name="Line 28"/>
          <p:cNvSpPr>
            <a:spLocks noChangeShapeType="1"/>
          </p:cNvSpPr>
          <p:nvPr/>
        </p:nvSpPr>
        <p:spPr bwMode="auto">
          <a:xfrm>
            <a:off x="6324600" y="3714750"/>
            <a:ext cx="304800" cy="0"/>
          </a:xfrm>
          <a:prstGeom prst="line">
            <a:avLst/>
          </a:prstGeom>
          <a:noFill/>
          <a:ln w="38100">
            <a:solidFill>
              <a:srgbClr val="FFFF00"/>
            </a:solidFill>
            <a:round/>
            <a:headEnd/>
            <a:tailEnd type="triangle" w="med" len="med"/>
          </a:ln>
        </p:spPr>
        <p:txBody>
          <a:bodyPr/>
          <a:lstStyle/>
          <a:p>
            <a:endParaRPr lang="en-US"/>
          </a:p>
        </p:txBody>
      </p:sp>
      <p:sp>
        <p:nvSpPr>
          <p:cNvPr id="53275" name="Line 27"/>
          <p:cNvSpPr>
            <a:spLocks noChangeShapeType="1"/>
          </p:cNvSpPr>
          <p:nvPr/>
        </p:nvSpPr>
        <p:spPr bwMode="auto">
          <a:xfrm flipV="1">
            <a:off x="4038600" y="2419350"/>
            <a:ext cx="228600" cy="228600"/>
          </a:xfrm>
          <a:prstGeom prst="line">
            <a:avLst/>
          </a:prstGeom>
          <a:noFill/>
          <a:ln w="38100">
            <a:solidFill>
              <a:srgbClr val="FFFF00"/>
            </a:solidFill>
            <a:round/>
            <a:headEnd/>
            <a:tailEnd type="triangle" w="med" len="med"/>
          </a:ln>
        </p:spPr>
        <p:txBody>
          <a:bodyPr/>
          <a:lstStyle/>
          <a:p>
            <a:endParaRPr lang="en-US"/>
          </a:p>
        </p:txBody>
      </p:sp>
      <p:sp>
        <p:nvSpPr>
          <p:cNvPr id="2" name="Line 28"/>
          <p:cNvSpPr>
            <a:spLocks noChangeShapeType="1"/>
          </p:cNvSpPr>
          <p:nvPr/>
        </p:nvSpPr>
        <p:spPr bwMode="auto">
          <a:xfrm>
            <a:off x="5105400" y="1885950"/>
            <a:ext cx="152400" cy="3048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53277"/>
                                        </p:tgtEl>
                                        <p:attrNameLst>
                                          <p:attrName>style.visibility</p:attrName>
                                        </p:attrNameLst>
                                      </p:cBhvr>
                                      <p:to>
                                        <p:strVal val="visible"/>
                                      </p:to>
                                    </p:set>
                                  </p:childTnLst>
                                </p:cTn>
                              </p:par>
                              <p:par>
                                <p:cTn id="7" presetID="9" presetClass="entr" presetSubtype="0" fill="hold" grpId="0" nodeType="withEffect">
                                  <p:stCondLst>
                                    <p:cond delay="500"/>
                                  </p:stCondLst>
                                  <p:childTnLst>
                                    <p:set>
                                      <p:cBhvr>
                                        <p:cTn id="8" dur="1" fill="hold">
                                          <p:stCondLst>
                                            <p:cond delay="0"/>
                                          </p:stCondLst>
                                        </p:cTn>
                                        <p:tgtEl>
                                          <p:spTgt spid="53276"/>
                                        </p:tgtEl>
                                        <p:attrNameLst>
                                          <p:attrName>style.visibility</p:attrName>
                                        </p:attrNameLst>
                                      </p:cBhvr>
                                      <p:to>
                                        <p:strVal val="visible"/>
                                      </p:to>
                                    </p:set>
                                    <p:animEffect transition="in" filter="dissolve">
                                      <p:cBhvr>
                                        <p:cTn id="9" dur="500"/>
                                        <p:tgtEl>
                                          <p:spTgt spid="53276"/>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3275"/>
                                        </p:tgtEl>
                                        <p:attrNameLst>
                                          <p:attrName>style.visibility</p:attrName>
                                        </p:attrNameLst>
                                      </p:cBhvr>
                                      <p:to>
                                        <p:strVal val="visible"/>
                                      </p:to>
                                    </p:set>
                                    <p:animEffect transition="in" filter="dissolve">
                                      <p:cBhvr>
                                        <p:cTn id="12" dur="500"/>
                                        <p:tgtEl>
                                          <p:spTgt spid="5327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7093E-7 L 0.1 6.17093E-7 " pathEditMode="relative" rAng="0" ptsTypes="AA">
                                      <p:cBhvr>
                                        <p:cTn id="17" dur="2000" fill="hold"/>
                                        <p:tgtEl>
                                          <p:spTgt spid="53276"/>
                                        </p:tgtEl>
                                        <p:attrNameLst>
                                          <p:attrName>ppt_x</p:attrName>
                                          <p:attrName>ppt_y</p:attrName>
                                        </p:attrNameLst>
                                      </p:cBhvr>
                                      <p:rCtr x="50" y="0"/>
                                    </p:animMotion>
                                  </p:childTnLst>
                                </p:cTn>
                              </p:par>
                              <p:par>
                                <p:cTn id="18"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1.48148E-6 L 0.07084 -0.12593 " pathEditMode="relative" rAng="0" ptsTypes="AA">
                                      <p:cBhvr>
                                        <p:cTn id="19" dur="2000" fill="hold"/>
                                        <p:tgtEl>
                                          <p:spTgt spid="53275"/>
                                        </p:tgtEl>
                                        <p:attrNameLst>
                                          <p:attrName>ppt_x</p:attrName>
                                          <p:attrName>ppt_y</p:attrName>
                                        </p:attrNameLst>
                                      </p:cBhvr>
                                      <p:rCtr x="35" y="-63"/>
                                    </p:animMotion>
                                  </p:childTnLst>
                                </p:cTn>
                              </p:par>
                              <p:par>
                                <p:cTn id="20"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2.22222E-6 L 0.06666 0.23704 " pathEditMode="relative" rAng="0" ptsTypes="AA">
                                      <p:cBhvr>
                                        <p:cTn id="21" dur="2000" fill="hold"/>
                                        <p:tgtEl>
                                          <p:spTgt spid="2"/>
                                        </p:tgtEl>
                                        <p:attrNameLst>
                                          <p:attrName>ppt_x</p:attrName>
                                          <p:attrName>ppt_y</p:attrName>
                                        </p:attrNameLst>
                                      </p:cBhvr>
                                      <p:rCtr x="33" y="1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7" grpId="0"/>
      <p:bldP spid="53276" grpId="0" animBg="1"/>
      <p:bldP spid="53276" grpId="1" animBg="1"/>
      <p:bldP spid="53275" grpId="0" animBg="1"/>
      <p:bldP spid="53275" grpId="1" animBg="1"/>
      <p:bldP spid="2" grpId="0" animBg="1"/>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defRPr/>
            </a:pPr>
            <a:r>
              <a:rPr lang="en-US" dirty="0"/>
              <a:t>Field Test Preliminary </a:t>
            </a:r>
            <a:r>
              <a:rPr lang="en-US" dirty="0" smtClean="0"/>
              <a:t>Radio Range Results</a:t>
            </a:r>
            <a:endParaRPr lang="en-US" dirty="0"/>
          </a:p>
        </p:txBody>
      </p:sp>
      <p:sp>
        <p:nvSpPr>
          <p:cNvPr id="9" name="Content Placeholder 8"/>
          <p:cNvSpPr>
            <a:spLocks noGrp="1"/>
          </p:cNvSpPr>
          <p:nvPr>
            <p:ph idx="1"/>
          </p:nvPr>
        </p:nvSpPr>
        <p:spPr>
          <a:xfrm>
            <a:off x="533400" y="1123950"/>
            <a:ext cx="8137525" cy="533400"/>
          </a:xfrm>
        </p:spPr>
        <p:txBody>
          <a:bodyPr/>
          <a:lstStyle/>
          <a:p>
            <a:pPr>
              <a:defRPr/>
            </a:pPr>
            <a:r>
              <a:rPr lang="en-US" dirty="0" smtClean="0"/>
              <a:t>Test conditions : significant wave height between 6-8.5 feet, average wind speeds ~20 knots </a:t>
            </a:r>
            <a:endParaRPr lang="en-US" dirty="0"/>
          </a:p>
        </p:txBody>
      </p:sp>
      <p:pic>
        <p:nvPicPr>
          <p:cNvPr id="46083" name="Picture 3"/>
          <p:cNvPicPr>
            <a:picLocks noChangeAspect="1"/>
          </p:cNvPicPr>
          <p:nvPr/>
        </p:nvPicPr>
        <p:blipFill>
          <a:blip r:embed="rId3"/>
          <a:srcRect l="7283" t="27040" r="23050" b="-1704"/>
          <a:stretch>
            <a:fillRect/>
          </a:stretch>
        </p:blipFill>
        <p:spPr bwMode="auto">
          <a:xfrm>
            <a:off x="5181600" y="1911350"/>
            <a:ext cx="3489325" cy="2484438"/>
          </a:xfrm>
          <a:prstGeom prst="rect">
            <a:avLst/>
          </a:prstGeom>
          <a:noFill/>
          <a:ln w="9525">
            <a:noFill/>
            <a:miter lim="800000"/>
            <a:headEnd/>
            <a:tailEnd/>
          </a:ln>
        </p:spPr>
      </p:pic>
      <p:sp>
        <p:nvSpPr>
          <p:cNvPr id="46084" name="AutoShape 2" descr="https://mbarimail.mbari.org/service/home/~/?auth=co&amp;id=81608&amp;part=2.2"/>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
        <p:nvSpPr>
          <p:cNvPr id="46085" name="AutoShape 4" descr="https://mbarimail.mbari.org/service/home/~/?auth=co&amp;id=81608&amp;part=2.2"/>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US"/>
          </a:p>
        </p:txBody>
      </p:sp>
      <p:pic>
        <p:nvPicPr>
          <p:cNvPr id="46086" name="Picture 5"/>
          <p:cNvPicPr>
            <a:picLocks noChangeAspect="1"/>
          </p:cNvPicPr>
          <p:nvPr/>
        </p:nvPicPr>
        <p:blipFill>
          <a:blip r:embed="rId4"/>
          <a:srcRect/>
          <a:stretch>
            <a:fillRect/>
          </a:stretch>
        </p:blipFill>
        <p:spPr bwMode="auto">
          <a:xfrm>
            <a:off x="1066800" y="1504950"/>
            <a:ext cx="3636963" cy="3492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16772</TotalTime>
  <Words>2551</Words>
  <Application>Microsoft Office PowerPoint</Application>
  <PresentationFormat>On-screen Show (16:9)</PresentationFormat>
  <Paragraphs>154</Paragraphs>
  <Slides>14</Slides>
  <Notes>12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17" baseType="lpstr">
      <vt:lpstr>Default Design</vt:lpstr>
      <vt:lpstr>Ocean</vt:lpstr>
      <vt:lpstr>Chart</vt:lpstr>
      <vt:lpstr>Wave Glider Communications HotSpot</vt:lpstr>
      <vt:lpstr>The Importance of Real Time Data Return</vt:lpstr>
      <vt:lpstr>Current AUV Methods of Sending Data to Shore Data Servers and ODSS</vt:lpstr>
      <vt:lpstr>The Wave Glider – HotSpot Platform</vt:lpstr>
      <vt:lpstr>The Advantage of a Wave Glider Surface Data Relay – a Radio “Hot Spot”</vt:lpstr>
      <vt:lpstr>The Communications Revolution - Comparison of Data Rate and Costs for Surface HotSpot Radio Relay</vt:lpstr>
      <vt:lpstr>The Wave Glider HotSpot – a Mobile Surface Radio Relay Platform</vt:lpstr>
      <vt:lpstr>How the Wave Glider HotSpot Works – a Mobile Surface Radio Relay Platform</vt:lpstr>
      <vt:lpstr>Field Test Preliminary Radio Range Results</vt:lpstr>
      <vt:lpstr>Preliminary HotSpot Radio Test Data – AUV Dorado to Wave Glider using 900mHz FreeWave Radio</vt:lpstr>
      <vt:lpstr>PowerPoint Presentation</vt:lpstr>
      <vt:lpstr>What Can We Expect From More Real-Time Data Return?</vt:lpstr>
      <vt:lpstr>Other Potential HotSpot Applications</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Autonomy HotSpot on Wave Glider</dc:title>
  <dc:creator>chma</dc:creator>
  <cp:lastModifiedBy>chma</cp:lastModifiedBy>
  <cp:revision>454</cp:revision>
  <cp:lastPrinted>2013-06-20T00:23:02Z</cp:lastPrinted>
  <dcterms:created xsi:type="dcterms:W3CDTF">2013-05-30T18:14:43Z</dcterms:created>
  <dcterms:modified xsi:type="dcterms:W3CDTF">2013-09-16T21:23:10Z</dcterms:modified>
</cp:coreProperties>
</file>