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9" r:id="rId7"/>
    <p:sldId id="291" r:id="rId8"/>
    <p:sldId id="292" r:id="rId9"/>
    <p:sldId id="303" r:id="rId10"/>
    <p:sldId id="293" r:id="rId11"/>
    <p:sldId id="294" r:id="rId12"/>
    <p:sldId id="295" r:id="rId13"/>
    <p:sldId id="285" r:id="rId14"/>
    <p:sldId id="287" r:id="rId15"/>
    <p:sldId id="28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07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0C497-6FD5-4396-9E79-03CFF7179325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57704-60E4-4AC0-A3CE-8622C04C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076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57704-60E4-4AC0-A3CE-8622C04C80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5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085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3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0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5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5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2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8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5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1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7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0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33010-0292-4806-9E60-3884F406FAA3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740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"/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SC_0447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69327"/>
            <a:ext cx="9144000" cy="54777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0"/>
            <a:ext cx="7924800" cy="1851025"/>
          </a:xfrm>
        </p:spPr>
        <p:txBody>
          <a:bodyPr>
            <a:noAutofit/>
          </a:bodyPr>
          <a:lstStyle/>
          <a:p>
            <a:r>
              <a:rPr lang="en-US" sz="2800" dirty="0" smtClean="0"/>
              <a:t>MBARI </a:t>
            </a:r>
            <a:r>
              <a:rPr lang="en-US" sz="2800" dirty="0" smtClean="0"/>
              <a:t>Dorado AUV Program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7244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Hans Thomas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AUV Supervisor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Division of Marine Operations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Monterey Bay Aquarium Research Institute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1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152400"/>
            <a:ext cx="901065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999297"/>
            <a:ext cx="6210300" cy="3781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95400"/>
            <a:ext cx="7802880" cy="518922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-2332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FF00"/>
                </a:solidFill>
              </a:rPr>
              <a:t>AUV Dock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417513" y="904875"/>
            <a:ext cx="8308975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82909" tIns="41454" rIns="82909" bIns="41454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26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BARI_AUV_Docking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1600" y="1295400"/>
            <a:ext cx="6400800" cy="4800600"/>
          </a:xfrm>
          <a:prstGeom prst="rect">
            <a:avLst/>
          </a:prstGeom>
        </p:spPr>
      </p:pic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417513" y="904875"/>
            <a:ext cx="8308975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82909" tIns="41454" rIns="82909" bIns="41454"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2332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FF00"/>
                </a:solidFill>
              </a:rPr>
              <a:t>AUV Docking Run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65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9420" y="381000"/>
            <a:ext cx="42663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ROV-Based Millimeter-Scale Seafloor Mapping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2133600"/>
            <a:ext cx="426883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Low (2-3 meter) altitude seafloor surveys combining acoustic and optical sensing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Topography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Multibeam sonar: 5-cm lateral-resolution 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err="1" smtClean="0">
                <a:solidFill>
                  <a:srgbClr val="FFFF00"/>
                </a:solidFill>
              </a:rPr>
              <a:t>Lidar</a:t>
            </a:r>
            <a:r>
              <a:rPr lang="en-US" dirty="0" smtClean="0">
                <a:solidFill>
                  <a:srgbClr val="FFFF00"/>
                </a:solidFill>
              </a:rPr>
              <a:t>: 1-cm lateral-resolution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Photographic Imagery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2-mm resolution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Precision Navigation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.005% </a:t>
            </a:r>
            <a:r>
              <a:rPr lang="en-US" dirty="0" err="1" smtClean="0">
                <a:solidFill>
                  <a:srgbClr val="FFFF00"/>
                </a:solidFill>
              </a:rPr>
              <a:t>Paroscientific</a:t>
            </a:r>
            <a:r>
              <a:rPr lang="en-US" dirty="0" smtClean="0">
                <a:solidFill>
                  <a:srgbClr val="FFFF00"/>
                </a:solidFill>
              </a:rPr>
              <a:t> Pressure Sensor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DVL-Aided INS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Long-baseline Acoustics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Now operated from either ROV Doc Ricketts or ROV </a:t>
            </a:r>
            <a:r>
              <a:rPr lang="en-US" dirty="0" err="1" smtClean="0">
                <a:solidFill>
                  <a:srgbClr val="FFFF00"/>
                </a:solidFill>
              </a:rPr>
              <a:t>Ventana</a:t>
            </a:r>
            <a:endParaRPr lang="en-US" dirty="0" smtClean="0">
              <a:solidFill>
                <a:srgbClr val="FFFF00"/>
              </a:solidFill>
            </a:endParaRPr>
          </a:p>
        </p:txBody>
      </p:sp>
      <p:pic>
        <p:nvPicPr>
          <p:cNvPr id="8" name="Picture 7" descr="DSC_053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26" y="3615888"/>
            <a:ext cx="4858775" cy="3242113"/>
          </a:xfrm>
          <a:prstGeom prst="rect">
            <a:avLst/>
          </a:prstGeom>
        </p:spPr>
      </p:pic>
      <p:pic>
        <p:nvPicPr>
          <p:cNvPr id="9" name="Picture 8" descr="DSC_052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32" y="-1"/>
            <a:ext cx="4866967" cy="32446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42710" y="3252838"/>
            <a:ext cx="90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Lidar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2453" y="3249563"/>
            <a:ext cx="182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Multibeam Sonar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4064" y="3238089"/>
            <a:ext cx="1032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Cameras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54645" y="3257756"/>
            <a:ext cx="565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INS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4727677" y="3547806"/>
            <a:ext cx="1515807" cy="231058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5899356" y="3547806"/>
            <a:ext cx="565354" cy="12372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6726903" y="3547806"/>
            <a:ext cx="811162" cy="18271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3" idx="2"/>
          </p:cNvCxnSpPr>
          <p:nvPr/>
        </p:nvCxnSpPr>
        <p:spPr bwMode="auto">
          <a:xfrm flipH="1">
            <a:off x="7259485" y="3627088"/>
            <a:ext cx="77838" cy="7236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7923161" y="3565831"/>
            <a:ext cx="730866" cy="60468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 flipV="1">
            <a:off x="6825226" y="1433871"/>
            <a:ext cx="1746866" cy="18615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 flipV="1">
            <a:off x="6423745" y="1696068"/>
            <a:ext cx="860320" cy="158135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7529872" y="3251202"/>
            <a:ext cx="79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Strobe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 flipH="1" flipV="1">
            <a:off x="6920272" y="2176208"/>
            <a:ext cx="879986" cy="110940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Line 5"/>
          <p:cNvSpPr>
            <a:spLocks noChangeShapeType="1"/>
          </p:cNvSpPr>
          <p:nvPr/>
        </p:nvSpPr>
        <p:spPr bwMode="auto">
          <a:xfrm>
            <a:off x="263117" y="1905000"/>
            <a:ext cx="3927883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82909" tIns="41454" rIns="82909" bIns="41454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9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8_Site2_Pmos_leftV3_cutout8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827" y="0"/>
            <a:ext cx="2811495" cy="1678641"/>
          </a:xfrm>
          <a:prstGeom prst="rect">
            <a:avLst/>
          </a:prstGeom>
        </p:spPr>
      </p:pic>
      <p:pic>
        <p:nvPicPr>
          <p:cNvPr id="3" name="Picture 2" descr="20130628_Site2_Pmos_leftV3_cutout9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90" y="0"/>
            <a:ext cx="2799910" cy="1671725"/>
          </a:xfrm>
          <a:prstGeom prst="rect">
            <a:avLst/>
          </a:prstGeom>
        </p:spPr>
      </p:pic>
      <p:pic>
        <p:nvPicPr>
          <p:cNvPr id="4" name="Picture 3" descr="20130628_Site2_Pmos_leftV3sm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87" y="1712451"/>
            <a:ext cx="4463513" cy="4670323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17936" y="0"/>
            <a:ext cx="2347936" cy="14092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Ocean Imaging Site 2: </a:t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800" dirty="0" err="1" smtClean="0">
                <a:solidFill>
                  <a:srgbClr val="FFFF00"/>
                </a:solidFill>
              </a:rPr>
              <a:t>Bedforms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1600" dirty="0" smtClean="0"/>
              <a:t>5-cm resolution </a:t>
            </a:r>
            <a:r>
              <a:rPr lang="en-US" sz="1600" dirty="0" err="1" smtClean="0"/>
              <a:t>multibeam</a:t>
            </a:r>
            <a:r>
              <a:rPr lang="en-US" sz="1600" dirty="0" smtClean="0"/>
              <a:t> bathymetry</a:t>
            </a:r>
            <a:br>
              <a:rPr lang="en-US" sz="1600" dirty="0" smtClean="0"/>
            </a:br>
            <a:r>
              <a:rPr lang="en-US" sz="1600" dirty="0" smtClean="0"/>
              <a:t>2-mm resolution photography</a:t>
            </a:r>
            <a:endParaRPr lang="en-US" sz="16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5" descr="ZTopoSlopeNav2.ai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26790"/>
            <a:ext cx="4010742" cy="473121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 flipV="1">
            <a:off x="6035091" y="6031656"/>
            <a:ext cx="2351187" cy="1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67534" y="6104011"/>
            <a:ext cx="2345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</a:t>
            </a:r>
            <a:r>
              <a:rPr lang="en-US" sz="1200" dirty="0" smtClean="0"/>
              <a:t>0 meters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140445" y="5692861"/>
            <a:ext cx="227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</a:t>
            </a:r>
            <a:r>
              <a:rPr lang="en-US" sz="1200" dirty="0" smtClean="0"/>
              <a:t>0 meters</a:t>
            </a:r>
            <a:endParaRPr lang="en-US" sz="1200" dirty="0"/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1117936" y="5696782"/>
            <a:ext cx="2399590" cy="1107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flipH="1">
            <a:off x="6505677" y="1499419"/>
            <a:ext cx="1319163" cy="35641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5066778" y="1472984"/>
            <a:ext cx="1086577" cy="9686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3487801" y="1380351"/>
            <a:ext cx="1329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50 cm</a:t>
            </a:r>
            <a:endParaRPr lang="en-US" sz="1200" dirty="0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668964" y="1398813"/>
            <a:ext cx="925286" cy="9072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62019" y="1394726"/>
            <a:ext cx="1329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50 cm</a:t>
            </a:r>
            <a:endParaRPr lang="en-US" sz="1200" dirty="0"/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6543982" y="1425463"/>
            <a:ext cx="916961" cy="10405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25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1564969"/>
            <a:ext cx="9144000" cy="5293032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533400" y="172065"/>
            <a:ext cx="9144000" cy="680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Example </a:t>
            </a:r>
            <a:r>
              <a:rPr lang="en-US" sz="2800" dirty="0" err="1" smtClean="0">
                <a:solidFill>
                  <a:srgbClr val="FFFF00"/>
                </a:solidFill>
              </a:rPr>
              <a:t>Lidar</a:t>
            </a:r>
            <a:r>
              <a:rPr lang="en-US" sz="2800" dirty="0" smtClean="0">
                <a:solidFill>
                  <a:srgbClr val="FFFF00"/>
                </a:solidFill>
              </a:rPr>
              <a:t> Bathymetry from Ocean Imaging Site 0: </a:t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>Chemosynthetic Clam Community at 2850 m Depth</a:t>
            </a:r>
            <a:endParaRPr lang="en-US" sz="2800" dirty="0">
              <a:solidFill>
                <a:srgbClr val="FFFF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 descr="OceanImagingRepeatBathy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2898"/>
            <a:ext cx="4520184" cy="4410456"/>
          </a:xfrm>
          <a:prstGeom prst="rect">
            <a:avLst/>
          </a:prstGeom>
        </p:spPr>
      </p:pic>
      <p:pic>
        <p:nvPicPr>
          <p:cNvPr id="5" name="Picture 4" descr="OceanImagingRepeatPhotomosaic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461" y="1762663"/>
            <a:ext cx="4520184" cy="49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7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Dorado-Class AUV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2960" y="3810000"/>
            <a:ext cx="4359415" cy="28194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Begun as a joint development project with Bluefin Robotics in 2000</a:t>
            </a:r>
          </a:p>
          <a:p>
            <a:r>
              <a:rPr lang="en-US" dirty="0" smtClean="0"/>
              <a:t>21 inch diameter, up to 19 feet in length</a:t>
            </a:r>
          </a:p>
          <a:p>
            <a:r>
              <a:rPr lang="en-US" dirty="0" smtClean="0"/>
              <a:t>Modular mechanical, electrical and software design </a:t>
            </a:r>
          </a:p>
          <a:p>
            <a:r>
              <a:rPr lang="en-US" dirty="0" smtClean="0"/>
              <a:t>Several different vehicle configurations: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ater column sampling</a:t>
            </a:r>
          </a:p>
          <a:p>
            <a:pPr lvl="1"/>
            <a:r>
              <a:rPr lang="en-US" dirty="0" smtClean="0"/>
              <a:t>Seafloor mapping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 smtClean="0"/>
              <a:t>Docking</a:t>
            </a:r>
          </a:p>
          <a:p>
            <a:pPr lvl="1"/>
            <a:r>
              <a:rPr lang="en-US" dirty="0" smtClean="0"/>
              <a:t>Experimental Instruments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43001"/>
            <a:ext cx="3944471" cy="2590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0" descr="UW View of AUV in Do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0863" y="1118744"/>
            <a:ext cx="3519084" cy="2639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 descr="CoverPic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118744"/>
            <a:ext cx="52578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417513" y="904875"/>
            <a:ext cx="8308975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82909" tIns="41454" rIns="82909" bIns="41454"/>
          <a:lstStyle/>
          <a:p>
            <a:endParaRPr lang="en-US"/>
          </a:p>
        </p:txBody>
      </p:sp>
      <p:pic>
        <p:nvPicPr>
          <p:cNvPr id="9" name="Picture 3" descr="E:\ALTEXCMY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15" y="1130873"/>
            <a:ext cx="4164685" cy="52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33707"/>
            <a:ext cx="4028161" cy="5105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55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Water </a:t>
            </a:r>
            <a:r>
              <a:rPr lang="en-US" sz="4000" dirty="0" smtClean="0">
                <a:solidFill>
                  <a:srgbClr val="FFFF00"/>
                </a:solidFill>
              </a:rPr>
              <a:t>Column</a:t>
            </a:r>
            <a:r>
              <a:rPr lang="en-US" dirty="0" smtClean="0">
                <a:solidFill>
                  <a:srgbClr val="FFFF00"/>
                </a:solidFill>
              </a:rPr>
              <a:t> Survey &amp; Sampling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751" y="4088780"/>
            <a:ext cx="4419600" cy="21637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24 hour endurance at 3 knots</a:t>
            </a:r>
          </a:p>
          <a:p>
            <a:r>
              <a:rPr lang="en-US" dirty="0" smtClean="0"/>
              <a:t>Wide array of physical, chemical &amp; bio-optical instruments</a:t>
            </a:r>
          </a:p>
          <a:p>
            <a:r>
              <a:rPr lang="en-US" dirty="0" smtClean="0"/>
              <a:t>20 sample chambers, 1.8 liter volume</a:t>
            </a:r>
            <a:endParaRPr lang="en-US" dirty="0"/>
          </a:p>
        </p:txBody>
      </p:sp>
      <p:pic>
        <p:nvPicPr>
          <p:cNvPr id="4" name="Picture 2" descr="\\Tornado\projectlibrary\368000_DMO_AUV\Images\AUV_OPS_at_MBARI_Oceans_2007\CTD_AUV_Blunt_Nos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" t="6622" r="355" b="12018"/>
          <a:stretch/>
        </p:blipFill>
        <p:spPr bwMode="auto">
          <a:xfrm>
            <a:off x="239751" y="1219200"/>
            <a:ext cx="4191000" cy="255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\\Tornado\dmo\DougC\AUV pics\rvtec talk\nose section rev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b="12018"/>
          <a:stretch/>
        </p:blipFill>
        <p:spPr bwMode="auto">
          <a:xfrm>
            <a:off x="4953000" y="1219200"/>
            <a:ext cx="3912220" cy="26128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\\atlas\ProjectLibrary\368000_DMO_AUV\Images\BoardPhotosJan2014\gulper_midsect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962400"/>
            <a:ext cx="394314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17513" y="904875"/>
            <a:ext cx="8308975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82909" tIns="41454" rIns="82909" bIns="41454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FF00"/>
                </a:solidFill>
              </a:rPr>
              <a:t>Deepwater</a:t>
            </a:r>
            <a:r>
              <a:rPr lang="en-US" sz="3600" dirty="0" smtClean="0">
                <a:solidFill>
                  <a:srgbClr val="FFFF00"/>
                </a:solidFill>
              </a:rPr>
              <a:t> Horizon Response Cruise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762000"/>
            <a:ext cx="4648200" cy="2558181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1 week mobilization of water column AUV and support team to </a:t>
            </a:r>
            <a:r>
              <a:rPr lang="en-US" dirty="0" err="1" smtClean="0"/>
              <a:t>GoM</a:t>
            </a:r>
            <a:endParaRPr lang="en-US" dirty="0" smtClean="0"/>
          </a:p>
          <a:p>
            <a:r>
              <a:rPr lang="en-US" dirty="0" smtClean="0"/>
              <a:t>Operated from NOAA ship </a:t>
            </a:r>
            <a:r>
              <a:rPr lang="en-US" i="1" dirty="0" smtClean="0"/>
              <a:t>Gordon Gunter </a:t>
            </a:r>
            <a:r>
              <a:rPr lang="en-US" dirty="0" smtClean="0"/>
              <a:t>as part of joint rapid response cruise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Adaptive sampling capability modified to precisely target hydrocarbon concentrations</a:t>
            </a:r>
          </a:p>
          <a:p>
            <a:r>
              <a:rPr lang="en-US" dirty="0" smtClean="0"/>
              <a:t>Dorado provided capability to survey large, deep plumes unreachable by other AUVs on scene and return samples for in-lab analysis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96381"/>
            <a:ext cx="7924800" cy="339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79230"/>
            <a:ext cx="3214586" cy="247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7"/>
          <a:stretch/>
        </p:blipFill>
        <p:spPr bwMode="auto">
          <a:xfrm>
            <a:off x="685800" y="879231"/>
            <a:ext cx="3214586" cy="247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17513" y="762000"/>
            <a:ext cx="8308975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82909" tIns="41454" rIns="82909" bIns="41454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1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Seafloor Mapping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799"/>
            <a:ext cx="8763000" cy="2590801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18 (24 in future) hour endurance at 3 knots with 6 hour battery recharge</a:t>
            </a:r>
          </a:p>
          <a:p>
            <a:r>
              <a:rPr lang="en-US" dirty="0" smtClean="0"/>
              <a:t>200/400khz MBE, 1-6khz SBP, 110/420khz </a:t>
            </a:r>
            <a:r>
              <a:rPr lang="en-US" dirty="0" err="1" smtClean="0"/>
              <a:t>sidescan</a:t>
            </a:r>
            <a:endParaRPr lang="en-US" dirty="0" smtClean="0"/>
          </a:p>
          <a:p>
            <a:r>
              <a:rPr lang="en-US" dirty="0" smtClean="0"/>
              <a:t>DVL-Aided INS with USBL aiding via acoustic telemetry</a:t>
            </a:r>
          </a:p>
          <a:p>
            <a:r>
              <a:rPr lang="en-US" dirty="0" smtClean="0"/>
              <a:t>Initial data products in ~5 hours after recovery</a:t>
            </a:r>
          </a:p>
          <a:p>
            <a:r>
              <a:rPr lang="en-US" dirty="0" smtClean="0"/>
              <a:t>Capable of &gt;1m resolution bathymetry, operating at 50m altitude/200m swath</a:t>
            </a:r>
          </a:p>
          <a:p>
            <a:r>
              <a:rPr lang="en-US" dirty="0" smtClean="0"/>
              <a:t>Provides ability to operate high resolution sonars near bottom in </a:t>
            </a:r>
            <a:r>
              <a:rPr lang="en-US" i="1" dirty="0" smtClean="0"/>
              <a:t>extreme</a:t>
            </a:r>
            <a:r>
              <a:rPr lang="en-US" dirty="0" smtClean="0"/>
              <a:t> terrain with </a:t>
            </a:r>
            <a:r>
              <a:rPr lang="en-US" i="1" dirty="0" smtClean="0"/>
              <a:t>high coverage rates</a:t>
            </a:r>
            <a:r>
              <a:rPr lang="en-US" dirty="0" smtClean="0"/>
              <a:t> &amp; </a:t>
            </a:r>
            <a:r>
              <a:rPr lang="en-US" i="1" dirty="0" smtClean="0"/>
              <a:t>fast turnaround</a:t>
            </a:r>
          </a:p>
          <a:p>
            <a:r>
              <a:rPr lang="en-US" dirty="0" smtClean="0"/>
              <a:t>Two 6000m mapping systems currently operational, possibility of two more coming on-line in 2016</a:t>
            </a:r>
          </a:p>
          <a:p>
            <a:endParaRPr lang="en-US" dirty="0"/>
          </a:p>
        </p:txBody>
      </p:sp>
      <p:pic>
        <p:nvPicPr>
          <p:cNvPr id="4" name="Picture 1" descr="MappingAUVDesig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84019"/>
            <a:ext cx="8915400" cy="3197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417513" y="904875"/>
            <a:ext cx="8308975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82909" tIns="41454" rIns="82909" bIns="41454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362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High Latitude Operations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81600"/>
            <a:ext cx="8229600" cy="152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October 2001 – Eastern Arctic</a:t>
            </a:r>
          </a:p>
          <a:p>
            <a:r>
              <a:rPr lang="en-US" dirty="0" smtClean="0"/>
              <a:t>October </a:t>
            </a:r>
            <a:r>
              <a:rPr lang="en-US" dirty="0" smtClean="0"/>
              <a:t>2013, October 2016, June &amp; October </a:t>
            </a:r>
            <a:r>
              <a:rPr lang="en-US" dirty="0" smtClean="0"/>
              <a:t>2017 (planned) – </a:t>
            </a:r>
            <a:r>
              <a:rPr lang="en-US" dirty="0" smtClean="0"/>
              <a:t>Beaufort Sea, Newfoundland</a:t>
            </a:r>
            <a:endParaRPr 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417513" y="904875"/>
            <a:ext cx="8308975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82909" tIns="41454" rIns="82909" bIns="41454"/>
          <a:lstStyle/>
          <a:p>
            <a:endParaRPr lang="en-US"/>
          </a:p>
        </p:txBody>
      </p:sp>
      <p:pic>
        <p:nvPicPr>
          <p:cNvPr id="1026" name="Picture 2" descr="\\atlas\MappingAUVOps2016\Arctic_2016\Pictures\Trauschke\DSC_07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1066800"/>
            <a:ext cx="611505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16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imney760mTopoSlop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600" y="0"/>
            <a:ext cx="6187400" cy="6858000"/>
          </a:xfrm>
          <a:prstGeom prst="rect">
            <a:avLst/>
          </a:prstGeom>
        </p:spPr>
      </p:pic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" y="746006"/>
            <a:ext cx="2953925" cy="5578594"/>
          </a:xfrm>
          <a:prstGeom prst="rect">
            <a:avLst/>
          </a:prstGeom>
        </p:spPr>
        <p:txBody>
          <a:bodyPr rIns="13335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dirty="0" smtClean="0">
                <a:solidFill>
                  <a:srgbClr val="FFFF00"/>
                </a:solidFill>
              </a:rPr>
              <a:t>MBARI Mapping AUV </a:t>
            </a:r>
            <a:br>
              <a:rPr lang="en-US" sz="3600" dirty="0" smtClean="0">
                <a:solidFill>
                  <a:srgbClr val="FFFF00"/>
                </a:solidFill>
              </a:rPr>
            </a:br>
            <a:r>
              <a:rPr lang="en-US" sz="3200" dirty="0" smtClean="0">
                <a:solidFill>
                  <a:srgbClr val="FFFF00"/>
                </a:solidFill>
              </a:rPr>
              <a:t>Fluid </a:t>
            </a:r>
            <a:r>
              <a:rPr lang="en-US" sz="3200" dirty="0" err="1" smtClean="0">
                <a:solidFill>
                  <a:srgbClr val="FFFF00"/>
                </a:solidFill>
              </a:rPr>
              <a:t>explusion</a:t>
            </a:r>
            <a:r>
              <a:rPr lang="en-US" sz="3200" dirty="0" smtClean="0">
                <a:solidFill>
                  <a:srgbClr val="FFFF00"/>
                </a:solidFill>
              </a:rPr>
              <a:t> on the Beaufort Sea margin, Arctic Ocean</a:t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3200" dirty="0" smtClean="0">
                <a:solidFill>
                  <a:srgbClr val="FFFF00"/>
                </a:solidFill>
              </a:rPr>
              <a:t/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3200" dirty="0" err="1" smtClean="0">
                <a:solidFill>
                  <a:srgbClr val="FFFF00"/>
                </a:solidFill>
              </a:rPr>
              <a:t>Multibeam</a:t>
            </a:r>
            <a:r>
              <a:rPr lang="en-US" sz="3200" dirty="0" smtClean="0">
                <a:solidFill>
                  <a:srgbClr val="FFFF00"/>
                </a:solidFill>
              </a:rPr>
              <a:t> bathymetry</a:t>
            </a:r>
            <a:endParaRPr lang="en-US" sz="1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4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mney760mSsCF_A268_Plo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600" y="0"/>
            <a:ext cx="6187400" cy="6858000"/>
          </a:xfrm>
          <a:prstGeom prst="rect">
            <a:avLst/>
          </a:prstGeom>
        </p:spPr>
      </p:pic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1" y="581377"/>
            <a:ext cx="2953925" cy="3076223"/>
          </a:xfrm>
          <a:prstGeom prst="rect">
            <a:avLst/>
          </a:prstGeom>
        </p:spPr>
        <p:txBody>
          <a:bodyPr rIns="13335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 smtClean="0">
                <a:solidFill>
                  <a:srgbClr val="FFFF00"/>
                </a:solidFill>
              </a:rPr>
              <a:t>Fluid </a:t>
            </a:r>
            <a:r>
              <a:rPr lang="en-US" sz="3200" dirty="0" err="1" smtClean="0">
                <a:solidFill>
                  <a:srgbClr val="FFFF00"/>
                </a:solidFill>
              </a:rPr>
              <a:t>explusion</a:t>
            </a:r>
            <a:r>
              <a:rPr lang="en-US" sz="3200" dirty="0" smtClean="0">
                <a:solidFill>
                  <a:srgbClr val="FFFF00"/>
                </a:solidFill>
              </a:rPr>
              <a:t> on the Beaufort Sea margin, Arctic Ocean:</a:t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3200" dirty="0" smtClean="0">
                <a:solidFill>
                  <a:srgbClr val="FFFF00"/>
                </a:solidFill>
              </a:rPr>
              <a:t>110 kHz chirp </a:t>
            </a:r>
            <a:r>
              <a:rPr lang="en-US" sz="3200" dirty="0" err="1" smtClean="0">
                <a:solidFill>
                  <a:srgbClr val="FFFF00"/>
                </a:solidFill>
              </a:rPr>
              <a:t>sidescan</a:t>
            </a:r>
            <a:r>
              <a:rPr lang="en-US" sz="3200" dirty="0" smtClean="0">
                <a:solidFill>
                  <a:srgbClr val="FFFF00"/>
                </a:solidFill>
              </a:rPr>
              <a:t> mosaic</a:t>
            </a: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3625615"/>
            <a:ext cx="2944519" cy="353718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eaLnBrk="1" hangingPunct="1">
              <a:buFont typeface="Times" charset="0"/>
              <a:buChar char="•"/>
              <a:defRPr/>
            </a:pPr>
            <a:r>
              <a:rPr lang="en-US" sz="2400" dirty="0" smtClean="0">
                <a:latin typeface="Times New Roman" charset="0"/>
                <a:ea typeface="ＭＳ Ｐゴシック" charset="0"/>
                <a:cs typeface="ＭＳ Ｐゴシック" charset="0"/>
              </a:rPr>
              <a:t>1-m resolution sidescan laid out on 1-m resolution bathymetry</a:t>
            </a:r>
          </a:p>
          <a:p>
            <a:pPr eaLnBrk="1" hangingPunct="1">
              <a:buFont typeface="Times" charset="0"/>
              <a:buChar char="•"/>
              <a:defRPr/>
            </a:pPr>
            <a:r>
              <a:rPr lang="en-US" sz="2400" dirty="0" smtClean="0">
                <a:latin typeface="Times New Roman" charset="0"/>
                <a:ea typeface="ＭＳ Ｐゴシック" charset="0"/>
                <a:cs typeface="ＭＳ Ｐゴシック" charset="0"/>
              </a:rPr>
              <a:t>Amplitude corrections made using 3D grazing angle corrections</a:t>
            </a:r>
          </a:p>
        </p:txBody>
      </p:sp>
    </p:spTree>
    <p:extLst>
      <p:ext uri="{BB962C8B-B14F-4D97-AF65-F5344CB8AC3E}">
        <p14:creationId xmlns:p14="http://schemas.microsoft.com/office/powerpoint/2010/main" val="67461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2000250" y="0"/>
            <a:ext cx="7143750" cy="78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200" dirty="0">
                <a:solidFill>
                  <a:srgbClr val="FFFF00"/>
                </a:solidFill>
              </a:rPr>
              <a:t>Mapping AUV Survey of 80 m high drained lava ponds along the south rift of Axial Seamount</a:t>
            </a:r>
          </a:p>
        </p:txBody>
      </p:sp>
      <p:pic>
        <p:nvPicPr>
          <p:cNvPr id="3" name="Picture 10" descr="AxialPond3D_1.tif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969" y="1070447"/>
            <a:ext cx="5195962" cy="5787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6" descr="AxialPondAUV1mSlop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3" y="0"/>
            <a:ext cx="19567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87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2101</TotalTime>
  <Words>397</Words>
  <Application>Microsoft Office PowerPoint</Application>
  <PresentationFormat>On-screen Show (4:3)</PresentationFormat>
  <Paragraphs>66</Paragraphs>
  <Slides>15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MBARI Dorado AUV Program </vt:lpstr>
      <vt:lpstr>Dorado-Class AUV</vt:lpstr>
      <vt:lpstr>Water Column Survey &amp; Sampling</vt:lpstr>
      <vt:lpstr>Deepwater Horizon Response Cruise</vt:lpstr>
      <vt:lpstr>Seafloor Mapping</vt:lpstr>
      <vt:lpstr>High Latitude Operations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ROV-Based Millimeter-Scale Seafloor Mapping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Dorado AUV Program</dc:title>
  <dc:creator>meteor</dc:creator>
  <cp:lastModifiedBy>meteor</cp:lastModifiedBy>
  <cp:revision>78</cp:revision>
  <dcterms:created xsi:type="dcterms:W3CDTF">2013-07-10T18:49:44Z</dcterms:created>
  <dcterms:modified xsi:type="dcterms:W3CDTF">2016-11-02T17:52:17Z</dcterms:modified>
</cp:coreProperties>
</file>