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 ContentType="image/tiff"/>
  <Default Extension="tiff" ContentType="image/tif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70" r:id="rId3"/>
    <p:sldId id="271" r:id="rId4"/>
    <p:sldId id="272" r:id="rId5"/>
    <p:sldId id="275" r:id="rId6"/>
    <p:sldId id="276" r:id="rId7"/>
    <p:sldId id="278" r:id="rId8"/>
    <p:sldId id="279" r:id="rId9"/>
    <p:sldId id="316" r:id="rId10"/>
    <p:sldId id="318" r:id="rId11"/>
    <p:sldId id="257" r:id="rId12"/>
    <p:sldId id="317" r:id="rId13"/>
    <p:sldId id="258" r:id="rId14"/>
    <p:sldId id="259" r:id="rId15"/>
    <p:sldId id="260" r:id="rId16"/>
    <p:sldId id="269" r:id="rId17"/>
    <p:sldId id="291" r:id="rId18"/>
    <p:sldId id="292" r:id="rId19"/>
    <p:sldId id="303" r:id="rId20"/>
    <p:sldId id="293" r:id="rId21"/>
    <p:sldId id="294" r:id="rId22"/>
    <p:sldId id="295" r:id="rId23"/>
    <p:sldId id="301" r:id="rId24"/>
    <p:sldId id="306" r:id="rId25"/>
    <p:sldId id="307" r:id="rId26"/>
    <p:sldId id="285" r:id="rId27"/>
    <p:sldId id="286" r:id="rId28"/>
    <p:sldId id="287" r:id="rId29"/>
    <p:sldId id="289" r:id="rId30"/>
    <p:sldId id="28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8" d="100"/>
          <a:sy n="128" d="100"/>
        </p:scale>
        <p:origin x="-113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60C497-6FD5-4396-9E79-03CFF7179325}" type="datetimeFigureOut">
              <a:rPr lang="en-US" smtClean="0"/>
              <a:t>6/3/2016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F57704-60E4-4AC0-A3CE-8622C04C80BA}" type="slidenum">
              <a:rPr lang="en-US" smtClean="0"/>
              <a:t>‹#›</a:t>
            </a:fld>
            <a:endParaRPr lang="en-US"/>
          </a:p>
        </p:txBody>
      </p:sp>
    </p:spTree>
    <p:extLst>
      <p:ext uri="{BB962C8B-B14F-4D97-AF65-F5344CB8AC3E}">
        <p14:creationId xmlns:p14="http://schemas.microsoft.com/office/powerpoint/2010/main" val="3065076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F57704-60E4-4AC0-A3CE-8622C04C80BA}" type="slidenum">
              <a:rPr lang="en-US" smtClean="0"/>
              <a:t>1</a:t>
            </a:fld>
            <a:endParaRPr lang="en-US"/>
          </a:p>
        </p:txBody>
      </p:sp>
    </p:spTree>
    <p:extLst>
      <p:ext uri="{BB962C8B-B14F-4D97-AF65-F5344CB8AC3E}">
        <p14:creationId xmlns:p14="http://schemas.microsoft.com/office/powerpoint/2010/main" val="6958565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C33010-0292-4806-9E60-3884F406FAA3}" type="datetimeFigureOut">
              <a:rPr lang="en-US" smtClean="0"/>
              <a:t>6/3/2016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24E8E-2F33-4D6E-82F8-81B0538DC151}"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 y="152400"/>
            <a:ext cx="9144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20855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C33010-0292-4806-9E60-3884F406FAA3}" type="datetimeFigureOut">
              <a:rPr lang="en-US" smtClean="0"/>
              <a:t>6/3/2016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24E8E-2F33-4D6E-82F8-81B0538DC151}" type="slidenum">
              <a:rPr lang="en-US" smtClean="0"/>
              <a:t>‹#›</a:t>
            </a:fld>
            <a:endParaRPr lang="en-US"/>
          </a:p>
        </p:txBody>
      </p:sp>
    </p:spTree>
    <p:extLst>
      <p:ext uri="{BB962C8B-B14F-4D97-AF65-F5344CB8AC3E}">
        <p14:creationId xmlns:p14="http://schemas.microsoft.com/office/powerpoint/2010/main" val="2925637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C33010-0292-4806-9E60-3884F406FAA3}" type="datetimeFigureOut">
              <a:rPr lang="en-US" smtClean="0"/>
              <a:t>6/3/2016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24E8E-2F33-4D6E-82F8-81B0538DC151}" type="slidenum">
              <a:rPr lang="en-US" smtClean="0"/>
              <a:t>‹#›</a:t>
            </a:fld>
            <a:endParaRPr lang="en-US"/>
          </a:p>
        </p:txBody>
      </p:sp>
    </p:spTree>
    <p:extLst>
      <p:ext uri="{BB962C8B-B14F-4D97-AF65-F5344CB8AC3E}">
        <p14:creationId xmlns:p14="http://schemas.microsoft.com/office/powerpoint/2010/main" val="1718001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C33010-0292-4806-9E60-3884F406FAA3}" type="datetimeFigureOut">
              <a:rPr lang="en-US" smtClean="0"/>
              <a:t>6/3/2016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24E8E-2F33-4D6E-82F8-81B0538DC151}" type="slidenum">
              <a:rPr lang="en-US" smtClean="0"/>
              <a:t>‹#›</a:t>
            </a:fld>
            <a:endParaRPr lang="en-US"/>
          </a:p>
        </p:txBody>
      </p:sp>
    </p:spTree>
    <p:extLst>
      <p:ext uri="{BB962C8B-B14F-4D97-AF65-F5344CB8AC3E}">
        <p14:creationId xmlns:p14="http://schemas.microsoft.com/office/powerpoint/2010/main" val="3014150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C33010-0292-4806-9E60-3884F406FAA3}" type="datetimeFigureOut">
              <a:rPr lang="en-US" smtClean="0"/>
              <a:t>6/3/2016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24E8E-2F33-4D6E-82F8-81B0538DC151}" type="slidenum">
              <a:rPr lang="en-US" smtClean="0"/>
              <a:t>‹#›</a:t>
            </a:fld>
            <a:endParaRPr lang="en-US"/>
          </a:p>
        </p:txBody>
      </p:sp>
    </p:spTree>
    <p:extLst>
      <p:ext uri="{BB962C8B-B14F-4D97-AF65-F5344CB8AC3E}">
        <p14:creationId xmlns:p14="http://schemas.microsoft.com/office/powerpoint/2010/main" val="2585257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C33010-0292-4806-9E60-3884F406FAA3}" type="datetimeFigureOut">
              <a:rPr lang="en-US" smtClean="0"/>
              <a:t>6/3/2016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D24E8E-2F33-4D6E-82F8-81B0538DC151}" type="slidenum">
              <a:rPr lang="en-US" smtClean="0"/>
              <a:t>‹#›</a:t>
            </a:fld>
            <a:endParaRPr lang="en-US"/>
          </a:p>
        </p:txBody>
      </p:sp>
    </p:spTree>
    <p:extLst>
      <p:ext uri="{BB962C8B-B14F-4D97-AF65-F5344CB8AC3E}">
        <p14:creationId xmlns:p14="http://schemas.microsoft.com/office/powerpoint/2010/main" val="1968929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C33010-0292-4806-9E60-3884F406FAA3}" type="datetimeFigureOut">
              <a:rPr lang="en-US" smtClean="0"/>
              <a:t>6/3/2016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D24E8E-2F33-4D6E-82F8-81B0538DC151}" type="slidenum">
              <a:rPr lang="en-US" smtClean="0"/>
              <a:t>‹#›</a:t>
            </a:fld>
            <a:endParaRPr lang="en-US"/>
          </a:p>
        </p:txBody>
      </p:sp>
    </p:spTree>
    <p:extLst>
      <p:ext uri="{BB962C8B-B14F-4D97-AF65-F5344CB8AC3E}">
        <p14:creationId xmlns:p14="http://schemas.microsoft.com/office/powerpoint/2010/main" val="2746386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C33010-0292-4806-9E60-3884F406FAA3}" type="datetimeFigureOut">
              <a:rPr lang="en-US" smtClean="0"/>
              <a:t>6/3/2016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D24E8E-2F33-4D6E-82F8-81B0538DC151}" type="slidenum">
              <a:rPr lang="en-US" smtClean="0"/>
              <a:t>‹#›</a:t>
            </a:fld>
            <a:endParaRPr lang="en-US"/>
          </a:p>
        </p:txBody>
      </p:sp>
    </p:spTree>
    <p:extLst>
      <p:ext uri="{BB962C8B-B14F-4D97-AF65-F5344CB8AC3E}">
        <p14:creationId xmlns:p14="http://schemas.microsoft.com/office/powerpoint/2010/main" val="2895951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C33010-0292-4806-9E60-3884F406FAA3}" type="datetimeFigureOut">
              <a:rPr lang="en-US" smtClean="0"/>
              <a:t>6/3/2016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D24E8E-2F33-4D6E-82F8-81B0538DC151}" type="slidenum">
              <a:rPr lang="en-US" smtClean="0"/>
              <a:t>‹#›</a:t>
            </a:fld>
            <a:endParaRPr lang="en-US"/>
          </a:p>
        </p:txBody>
      </p:sp>
    </p:spTree>
    <p:extLst>
      <p:ext uri="{BB962C8B-B14F-4D97-AF65-F5344CB8AC3E}">
        <p14:creationId xmlns:p14="http://schemas.microsoft.com/office/powerpoint/2010/main" val="703119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C33010-0292-4806-9E60-3884F406FAA3}" type="datetimeFigureOut">
              <a:rPr lang="en-US" smtClean="0"/>
              <a:t>6/3/2016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D24E8E-2F33-4D6E-82F8-81B0538DC151}" type="slidenum">
              <a:rPr lang="en-US" smtClean="0"/>
              <a:t>‹#›</a:t>
            </a:fld>
            <a:endParaRPr lang="en-US"/>
          </a:p>
        </p:txBody>
      </p:sp>
    </p:spTree>
    <p:extLst>
      <p:ext uri="{BB962C8B-B14F-4D97-AF65-F5344CB8AC3E}">
        <p14:creationId xmlns:p14="http://schemas.microsoft.com/office/powerpoint/2010/main" val="1434976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C33010-0292-4806-9E60-3884F406FAA3}" type="datetimeFigureOut">
              <a:rPr lang="en-US" smtClean="0"/>
              <a:t>6/3/2016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D24E8E-2F33-4D6E-82F8-81B0538DC151}" type="slidenum">
              <a:rPr lang="en-US" smtClean="0"/>
              <a:t>‹#›</a:t>
            </a:fld>
            <a:endParaRPr lang="en-US"/>
          </a:p>
        </p:txBody>
      </p:sp>
    </p:spTree>
    <p:extLst>
      <p:ext uri="{BB962C8B-B14F-4D97-AF65-F5344CB8AC3E}">
        <p14:creationId xmlns:p14="http://schemas.microsoft.com/office/powerpoint/2010/main" val="1335809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33010-0292-4806-9E60-3884F406FAA3}" type="datetimeFigureOut">
              <a:rPr lang="en-US" smtClean="0"/>
              <a:t>6/3/2016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D24E8E-2F33-4D6E-82F8-81B0538DC151}" type="slidenum">
              <a:rPr lang="en-US" smtClean="0"/>
              <a:t>‹#›</a:t>
            </a:fld>
            <a:endParaRPr lang="en-US"/>
          </a:p>
        </p:txBody>
      </p:sp>
      <p:pic>
        <p:nvPicPr>
          <p:cNvPr id="8" name="Picture 7"/>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52400" y="152400"/>
            <a:ext cx="9144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374098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pn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emf"/></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7.tif"/><Relationship Id="rId2" Type="http://schemas.openxmlformats.org/officeDocument/2006/relationships/image" Target="../media/image56.tif"/><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tiff"/></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SC_0447.JP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369327"/>
            <a:ext cx="9144000" cy="5477788"/>
          </a:xfrm>
          <a:prstGeom prst="rect">
            <a:avLst/>
          </a:prstGeom>
        </p:spPr>
      </p:pic>
      <p:sp>
        <p:nvSpPr>
          <p:cNvPr id="2" name="Title 1"/>
          <p:cNvSpPr>
            <a:spLocks noGrp="1"/>
          </p:cNvSpPr>
          <p:nvPr>
            <p:ph type="ctrTitle"/>
          </p:nvPr>
        </p:nvSpPr>
        <p:spPr>
          <a:xfrm>
            <a:off x="1143000" y="0"/>
            <a:ext cx="7924800" cy="1851025"/>
          </a:xfrm>
        </p:spPr>
        <p:txBody>
          <a:bodyPr>
            <a:noAutofit/>
          </a:bodyPr>
          <a:lstStyle/>
          <a:p>
            <a:r>
              <a:rPr lang="en-US" sz="2800" dirty="0" smtClean="0"/>
              <a:t>MBARI AUV Capabilities &amp; Saab Collaboration</a:t>
            </a:r>
            <a:r>
              <a:rPr lang="en-US" sz="2800" dirty="0" smtClean="0"/>
              <a:t/>
            </a:r>
            <a:br>
              <a:rPr lang="en-US" sz="2800" dirty="0" smtClean="0"/>
            </a:br>
            <a:endParaRPr lang="en-US" sz="2800" dirty="0"/>
          </a:p>
        </p:txBody>
      </p:sp>
      <p:sp>
        <p:nvSpPr>
          <p:cNvPr id="3" name="Subtitle 2"/>
          <p:cNvSpPr>
            <a:spLocks noGrp="1"/>
          </p:cNvSpPr>
          <p:nvPr>
            <p:ph type="subTitle" idx="1"/>
          </p:nvPr>
        </p:nvSpPr>
        <p:spPr>
          <a:xfrm>
            <a:off x="2362200" y="5105400"/>
            <a:ext cx="4724400" cy="1752600"/>
          </a:xfrm>
        </p:spPr>
        <p:txBody>
          <a:bodyPr>
            <a:normAutofit fontScale="70000" lnSpcReduction="20000"/>
          </a:bodyPr>
          <a:lstStyle/>
          <a:p>
            <a:r>
              <a:rPr lang="en-US" dirty="0" smtClean="0">
                <a:solidFill>
                  <a:srgbClr val="FFFF00"/>
                </a:solidFill>
              </a:rPr>
              <a:t>Hans Thomas</a:t>
            </a:r>
          </a:p>
          <a:p>
            <a:r>
              <a:rPr lang="en-US" dirty="0" smtClean="0">
                <a:solidFill>
                  <a:srgbClr val="FFFF00"/>
                </a:solidFill>
              </a:rPr>
              <a:t>AUV Supervisor</a:t>
            </a:r>
          </a:p>
          <a:p>
            <a:r>
              <a:rPr lang="en-US" dirty="0" smtClean="0">
                <a:solidFill>
                  <a:srgbClr val="FFFF00"/>
                </a:solidFill>
              </a:rPr>
              <a:t>Division of Marine Operations</a:t>
            </a:r>
          </a:p>
          <a:p>
            <a:r>
              <a:rPr lang="en-US" dirty="0" smtClean="0">
                <a:solidFill>
                  <a:srgbClr val="FFFF00"/>
                </a:solidFill>
              </a:rPr>
              <a:t>Monterey Bay Aquarium Research Institute</a:t>
            </a:r>
            <a:endParaRPr lang="en-US" dirty="0">
              <a:solidFill>
                <a:srgbClr val="FFFF00"/>
              </a:solidFill>
            </a:endParaRPr>
          </a:p>
        </p:txBody>
      </p:sp>
    </p:spTree>
    <p:extLst>
      <p:ext uri="{BB962C8B-B14F-4D97-AF65-F5344CB8AC3E}">
        <p14:creationId xmlns:p14="http://schemas.microsoft.com/office/powerpoint/2010/main" val="3458117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bari.org/wp-content/uploads/2014/11/mars-new-legend-720_sm2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3450" y="1303005"/>
            <a:ext cx="3810000" cy="317792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4495800"/>
            <a:ext cx="6191250" cy="202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2"/>
          <p:cNvSpPr txBox="1">
            <a:spLocks noChangeArrowheads="1"/>
          </p:cNvSpPr>
          <p:nvPr/>
        </p:nvSpPr>
        <p:spPr bwMode="auto">
          <a:xfrm>
            <a:off x="914400" y="0"/>
            <a:ext cx="7772400" cy="71596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solidFill>
                  <a:srgbClr val="FFFF00"/>
                </a:solidFill>
              </a:rPr>
              <a:t>Monterey Accelerated Research Site (MARS) Cabled Observatory</a:t>
            </a:r>
            <a:endParaRPr lang="en-US" sz="3200" dirty="0" smtClean="0">
              <a:solidFill>
                <a:srgbClr val="FFFF00"/>
              </a:solidFill>
            </a:endParaRPr>
          </a:p>
        </p:txBody>
      </p:sp>
      <p:sp>
        <p:nvSpPr>
          <p:cNvPr id="5" name="Line 5"/>
          <p:cNvSpPr>
            <a:spLocks noChangeShapeType="1"/>
          </p:cNvSpPr>
          <p:nvPr/>
        </p:nvSpPr>
        <p:spPr bwMode="auto">
          <a:xfrm>
            <a:off x="950913" y="1057275"/>
            <a:ext cx="7354887" cy="9525"/>
          </a:xfrm>
          <a:prstGeom prst="line">
            <a:avLst/>
          </a:prstGeom>
          <a:noFill/>
          <a:ln w="38100">
            <a:solidFill>
              <a:srgbClr val="FFFF00"/>
            </a:solidFill>
            <a:round/>
            <a:headEnd/>
            <a:tailEnd/>
          </a:ln>
        </p:spPr>
        <p:txBody>
          <a:bodyPr lIns="82909" tIns="41454" rIns="82909" bIns="41454"/>
          <a:lstStyle/>
          <a:p>
            <a:endParaRPr lang="en-US"/>
          </a:p>
        </p:txBody>
      </p:sp>
      <p:sp>
        <p:nvSpPr>
          <p:cNvPr id="6" name="TextBox 5"/>
          <p:cNvSpPr txBox="1"/>
          <p:nvPr/>
        </p:nvSpPr>
        <p:spPr>
          <a:xfrm>
            <a:off x="609601" y="1284744"/>
            <a:ext cx="4018756"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52km cable running from Moss Landing to main science node in 891m water depth</a:t>
            </a:r>
          </a:p>
          <a:p>
            <a:pPr marL="285750" indent="-285750">
              <a:buFont typeface="Arial" panose="020B0604020202020204" pitchFamily="34" charset="0"/>
              <a:buChar char="•"/>
            </a:pPr>
            <a:r>
              <a:rPr lang="en-US" sz="2400" dirty="0" smtClean="0"/>
              <a:t>Eight primary science ports w/ 375VDC/500W, 48VDC/100W, 10/100BT</a:t>
            </a:r>
          </a:p>
          <a:p>
            <a:pPr marL="285750" indent="-285750">
              <a:buFont typeface="Arial" panose="020B0604020202020204" pitchFamily="34" charset="0"/>
              <a:buChar char="•"/>
            </a:pPr>
            <a:r>
              <a:rPr lang="en-US" sz="2400" dirty="0" smtClean="0"/>
              <a:t>ROV servicing from Moss Landing</a:t>
            </a:r>
            <a:endParaRPr lang="en-US" sz="2400" dirty="0"/>
          </a:p>
        </p:txBody>
      </p:sp>
    </p:spTree>
    <p:extLst>
      <p:ext uri="{BB962C8B-B14F-4D97-AF65-F5344CB8AC3E}">
        <p14:creationId xmlns:p14="http://schemas.microsoft.com/office/powerpoint/2010/main" val="38780217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rgbClr val="FFFF00"/>
                </a:solidFill>
              </a:rPr>
              <a:t>Dorado-Class AUV</a:t>
            </a:r>
            <a:endParaRPr lang="en-US" dirty="0">
              <a:solidFill>
                <a:srgbClr val="FFFF00"/>
              </a:solidFill>
            </a:endParaRPr>
          </a:p>
        </p:txBody>
      </p:sp>
      <p:sp>
        <p:nvSpPr>
          <p:cNvPr id="3" name="Content Placeholder 2"/>
          <p:cNvSpPr>
            <a:spLocks noGrp="1"/>
          </p:cNvSpPr>
          <p:nvPr>
            <p:ph idx="1"/>
          </p:nvPr>
        </p:nvSpPr>
        <p:spPr>
          <a:xfrm>
            <a:off x="4332960" y="3810000"/>
            <a:ext cx="4359415" cy="2819400"/>
          </a:xfrm>
        </p:spPr>
        <p:txBody>
          <a:bodyPr>
            <a:normAutofit fontScale="55000" lnSpcReduction="20000"/>
          </a:bodyPr>
          <a:lstStyle/>
          <a:p>
            <a:r>
              <a:rPr lang="en-US" dirty="0" smtClean="0"/>
              <a:t>Begun as a joint development project with Bluefin Robotics in 2000</a:t>
            </a:r>
          </a:p>
          <a:p>
            <a:r>
              <a:rPr lang="en-US" dirty="0" smtClean="0"/>
              <a:t>21 inch diameter, up to 19 feet in length</a:t>
            </a:r>
          </a:p>
          <a:p>
            <a:r>
              <a:rPr lang="en-US" dirty="0" smtClean="0"/>
              <a:t>Modular mechanical, electrical and software design </a:t>
            </a:r>
          </a:p>
          <a:p>
            <a:r>
              <a:rPr lang="en-US" dirty="0" smtClean="0"/>
              <a:t>Several different vehicle configurations:</a:t>
            </a:r>
          </a:p>
          <a:p>
            <a:pPr lvl="1"/>
            <a:r>
              <a:rPr lang="en-US" dirty="0"/>
              <a:t>W</a:t>
            </a:r>
            <a:r>
              <a:rPr lang="en-US" dirty="0" smtClean="0"/>
              <a:t>ater column sampling</a:t>
            </a:r>
          </a:p>
          <a:p>
            <a:pPr lvl="1"/>
            <a:r>
              <a:rPr lang="en-US" dirty="0" smtClean="0"/>
              <a:t>Seafloor mapping</a:t>
            </a:r>
          </a:p>
          <a:p>
            <a:pPr lvl="1"/>
            <a:r>
              <a:rPr lang="en-US" dirty="0" smtClean="0"/>
              <a:t>Imaging</a:t>
            </a:r>
          </a:p>
          <a:p>
            <a:pPr lvl="1"/>
            <a:r>
              <a:rPr lang="en-US" dirty="0" smtClean="0"/>
              <a:t>Docking</a:t>
            </a:r>
          </a:p>
          <a:p>
            <a:pPr lvl="1"/>
            <a:r>
              <a:rPr lang="en-US" dirty="0" smtClean="0"/>
              <a:t>Experimental Instruments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5800" y="1143001"/>
            <a:ext cx="3944471" cy="2590800"/>
          </a:xfrm>
          <a:prstGeom prst="rect">
            <a:avLst/>
          </a:prstGeom>
          <a:effectLst>
            <a:outerShdw blurRad="50800" dist="38100" dir="2700000" algn="tl" rotWithShape="0">
              <a:prstClr val="black">
                <a:alpha val="40000"/>
              </a:prstClr>
            </a:outerShdw>
          </a:effectLst>
        </p:spPr>
      </p:pic>
      <p:pic>
        <p:nvPicPr>
          <p:cNvPr id="6" name="Picture 10" descr="UW View of AUV in Do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770863" y="1118744"/>
            <a:ext cx="3519084" cy="26393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4" descr="CoverPic1.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7600" y="1118744"/>
            <a:ext cx="52578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pic>
        <p:nvPicPr>
          <p:cNvPr id="9" name="Picture 3" descr="E:\ALTEXCMY.T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8715" y="1130873"/>
            <a:ext cx="4164685" cy="52058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800" y="1133707"/>
            <a:ext cx="4028161" cy="51054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455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solidFill>
                  <a:srgbClr val="FFFF00"/>
                </a:solidFill>
              </a:rPr>
              <a:t>Modular AUV Battery</a:t>
            </a:r>
            <a:endParaRPr lang="en-US" dirty="0">
              <a:solidFill>
                <a:srgbClr val="FFFF0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219200"/>
            <a:ext cx="4600579" cy="2382956"/>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3276600"/>
            <a:ext cx="4267200" cy="3200400"/>
          </a:xfrm>
          <a:prstGeom prst="rect">
            <a:avLst/>
          </a:prstGeom>
        </p:spPr>
      </p:pic>
      <p:sp>
        <p:nvSpPr>
          <p:cNvPr id="6" name="TextBox 5"/>
          <p:cNvSpPr txBox="1"/>
          <p:nvPr/>
        </p:nvSpPr>
        <p:spPr>
          <a:xfrm>
            <a:off x="457200" y="3657600"/>
            <a:ext cx="4038600"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Low Cost ($11K parts)</a:t>
            </a:r>
          </a:p>
          <a:p>
            <a:pPr marL="285750" indent="-285750">
              <a:buFont typeface="Arial" panose="020B0604020202020204" pitchFamily="34" charset="0"/>
              <a:buChar char="•"/>
            </a:pPr>
            <a:r>
              <a:rPr lang="en-US" dirty="0" smtClean="0"/>
              <a:t>High Density (4.5 to 5.5 </a:t>
            </a:r>
            <a:r>
              <a:rPr lang="en-US" dirty="0" err="1" smtClean="0"/>
              <a:t>kwhr</a:t>
            </a:r>
            <a:r>
              <a:rPr lang="en-US" dirty="0" smtClean="0"/>
              <a:t>)</a:t>
            </a:r>
          </a:p>
          <a:p>
            <a:pPr marL="285750" indent="-285750">
              <a:buFont typeface="Arial" panose="020B0604020202020204" pitchFamily="34" charset="0"/>
              <a:buChar char="•"/>
            </a:pPr>
            <a:r>
              <a:rPr lang="en-US" dirty="0" smtClean="0"/>
              <a:t>Modular</a:t>
            </a:r>
            <a:endParaRPr lang="en-US" dirty="0"/>
          </a:p>
          <a:p>
            <a:pPr marL="742950" lvl="1" indent="-285750">
              <a:buFont typeface="Arial" panose="020B0604020202020204" pitchFamily="34" charset="0"/>
              <a:buChar char="•"/>
            </a:pPr>
            <a:r>
              <a:rPr lang="en-US" dirty="0" smtClean="0"/>
              <a:t>55 Individual cell packs</a:t>
            </a:r>
          </a:p>
          <a:p>
            <a:pPr marL="742950" lvl="1" indent="-285750">
              <a:buFont typeface="Arial" panose="020B0604020202020204" pitchFamily="34" charset="0"/>
              <a:buChar char="•"/>
            </a:pPr>
            <a:r>
              <a:rPr lang="en-US" dirty="0" smtClean="0"/>
              <a:t>PCBs for main &amp; auxiliary cell stacks</a:t>
            </a:r>
          </a:p>
          <a:p>
            <a:pPr marL="742950" lvl="1" indent="-285750">
              <a:buFont typeface="Arial" panose="020B0604020202020204" pitchFamily="34" charset="0"/>
              <a:buChar char="•"/>
            </a:pPr>
            <a:r>
              <a:rPr lang="en-US" dirty="0" smtClean="0"/>
              <a:t>Minimal wire harnessing</a:t>
            </a:r>
          </a:p>
          <a:p>
            <a:pPr marL="285750" indent="-285750">
              <a:buFont typeface="Arial" panose="020B0604020202020204" pitchFamily="34" charset="0"/>
              <a:buChar char="•"/>
            </a:pPr>
            <a:r>
              <a:rPr lang="en-US" dirty="0" smtClean="0"/>
              <a:t>~5kg in-water</a:t>
            </a:r>
          </a:p>
          <a:p>
            <a:pPr marL="742950" lvl="1" indent="-285750">
              <a:buFont typeface="Arial" panose="020B0604020202020204" pitchFamily="34" charset="0"/>
              <a:buChar char="•"/>
            </a:pPr>
            <a:endParaRPr lang="en-US" dirty="0" smtClean="0"/>
          </a:p>
        </p:txBody>
      </p:sp>
      <p:sp>
        <p:nvSpPr>
          <p:cNvPr id="7"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spTree>
    <p:extLst>
      <p:ext uri="{BB962C8B-B14F-4D97-AF65-F5344CB8AC3E}">
        <p14:creationId xmlns:p14="http://schemas.microsoft.com/office/powerpoint/2010/main" val="17792145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
            <a:ext cx="8229600" cy="1143000"/>
          </a:xfrm>
        </p:spPr>
        <p:txBody>
          <a:bodyPr/>
          <a:lstStyle/>
          <a:p>
            <a:r>
              <a:rPr lang="en-US" dirty="0" smtClean="0">
                <a:solidFill>
                  <a:srgbClr val="FFFF00"/>
                </a:solidFill>
              </a:rPr>
              <a:t>Water </a:t>
            </a:r>
            <a:r>
              <a:rPr lang="en-US" sz="4000" dirty="0" smtClean="0">
                <a:solidFill>
                  <a:srgbClr val="FFFF00"/>
                </a:solidFill>
              </a:rPr>
              <a:t>Column</a:t>
            </a:r>
            <a:r>
              <a:rPr lang="en-US" dirty="0" smtClean="0">
                <a:solidFill>
                  <a:srgbClr val="FFFF00"/>
                </a:solidFill>
              </a:rPr>
              <a:t> Survey &amp; Sampling</a:t>
            </a:r>
            <a:endParaRPr lang="en-US" dirty="0">
              <a:solidFill>
                <a:srgbClr val="FFFF00"/>
              </a:solidFill>
            </a:endParaRPr>
          </a:p>
        </p:txBody>
      </p:sp>
      <p:sp>
        <p:nvSpPr>
          <p:cNvPr id="3" name="Content Placeholder 2"/>
          <p:cNvSpPr>
            <a:spLocks noGrp="1"/>
          </p:cNvSpPr>
          <p:nvPr>
            <p:ph idx="1"/>
          </p:nvPr>
        </p:nvSpPr>
        <p:spPr>
          <a:xfrm>
            <a:off x="239751" y="4088780"/>
            <a:ext cx="4419600" cy="2163763"/>
          </a:xfrm>
        </p:spPr>
        <p:txBody>
          <a:bodyPr>
            <a:normAutofit fontScale="77500" lnSpcReduction="20000"/>
          </a:bodyPr>
          <a:lstStyle/>
          <a:p>
            <a:r>
              <a:rPr lang="en-US" dirty="0" smtClean="0"/>
              <a:t>24 hour endurance at 3 knots</a:t>
            </a:r>
          </a:p>
          <a:p>
            <a:r>
              <a:rPr lang="en-US" dirty="0" smtClean="0"/>
              <a:t>Wide array of physical, chemical &amp; bio-optical instruments</a:t>
            </a:r>
          </a:p>
          <a:p>
            <a:r>
              <a:rPr lang="en-US" dirty="0" smtClean="0"/>
              <a:t>20 sample chambers, 1.8 liter volume</a:t>
            </a:r>
            <a:endParaRPr lang="en-US" dirty="0"/>
          </a:p>
        </p:txBody>
      </p:sp>
      <p:pic>
        <p:nvPicPr>
          <p:cNvPr id="4" name="Picture 2" descr="\\Tornado\projectlibrary\368000_DMO_AUV\Images\AUV_OPS_at_MBARI_Oceans_2007\CTD_AUV_Blunt_Nose.jpg"/>
          <p:cNvPicPr>
            <a:picLocks noChangeAspect="1" noChangeArrowheads="1"/>
          </p:cNvPicPr>
          <p:nvPr/>
        </p:nvPicPr>
        <p:blipFill rotWithShape="1">
          <a:blip r:embed="rId2">
            <a:extLst>
              <a:ext uri="{28A0092B-C50C-407E-A947-70E740481C1C}">
                <a14:useLocalDpi xmlns:a14="http://schemas.microsoft.com/office/drawing/2010/main" val="0"/>
              </a:ext>
            </a:extLst>
          </a:blip>
          <a:srcRect l="-355" t="6622" r="355" b="12018"/>
          <a:stretch/>
        </p:blipFill>
        <p:spPr bwMode="auto">
          <a:xfrm>
            <a:off x="239751" y="1219200"/>
            <a:ext cx="4191000" cy="255734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2" name="Picture 4" descr="\\Tornado\dmo\DougC\AUV pics\rvtec talk\nose section rev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762" b="12018"/>
          <a:stretch/>
        </p:blipFill>
        <p:spPr bwMode="auto">
          <a:xfrm>
            <a:off x="4953000" y="1219200"/>
            <a:ext cx="3912220" cy="261282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0" name="Picture 2" descr="\\atlas\ProjectLibrary\368000_DMO_AUV\Images\BoardPhotosJan2014\gulper_midsect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3000" y="3962400"/>
            <a:ext cx="3943145" cy="2667000"/>
          </a:xfrm>
          <a:prstGeom prst="rect">
            <a:avLst/>
          </a:prstGeom>
          <a:noFill/>
          <a:extLst>
            <a:ext uri="{909E8E84-426E-40DD-AFC4-6F175D3DCCD1}">
              <a14:hiddenFill xmlns:a14="http://schemas.microsoft.com/office/drawing/2010/main">
                <a:solidFill>
                  <a:srgbClr val="FFFFFF"/>
                </a:solidFill>
              </a14:hiddenFill>
            </a:ext>
          </a:extLst>
        </p:spPr>
      </p:pic>
      <p:sp>
        <p:nvSpPr>
          <p:cNvPr id="7"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spTree>
    <p:extLst>
      <p:ext uri="{BB962C8B-B14F-4D97-AF65-F5344CB8AC3E}">
        <p14:creationId xmlns:p14="http://schemas.microsoft.com/office/powerpoint/2010/main" val="34650993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err="1" smtClean="0">
                <a:solidFill>
                  <a:srgbClr val="FFFF00"/>
                </a:solidFill>
              </a:rPr>
              <a:t>Deepwater</a:t>
            </a:r>
            <a:r>
              <a:rPr lang="en-US" sz="3600" dirty="0" smtClean="0">
                <a:solidFill>
                  <a:srgbClr val="FFFF00"/>
                </a:solidFill>
              </a:rPr>
              <a:t> Horizon Response Cruise</a:t>
            </a:r>
            <a:endParaRPr lang="en-US" sz="3600" dirty="0">
              <a:solidFill>
                <a:srgbClr val="FFFF00"/>
              </a:solidFill>
            </a:endParaRPr>
          </a:p>
        </p:txBody>
      </p:sp>
      <p:sp>
        <p:nvSpPr>
          <p:cNvPr id="3" name="Content Placeholder 2"/>
          <p:cNvSpPr>
            <a:spLocks noGrp="1"/>
          </p:cNvSpPr>
          <p:nvPr>
            <p:ph idx="1"/>
          </p:nvPr>
        </p:nvSpPr>
        <p:spPr>
          <a:xfrm>
            <a:off x="4038600" y="762000"/>
            <a:ext cx="4648200" cy="2558181"/>
          </a:xfrm>
        </p:spPr>
        <p:txBody>
          <a:bodyPr>
            <a:normAutofit fontScale="55000" lnSpcReduction="20000"/>
          </a:bodyPr>
          <a:lstStyle/>
          <a:p>
            <a:r>
              <a:rPr lang="en-US" dirty="0" smtClean="0"/>
              <a:t>1 week mobilization of water column AUV and support team to </a:t>
            </a:r>
            <a:r>
              <a:rPr lang="en-US" dirty="0" err="1" smtClean="0"/>
              <a:t>GoM</a:t>
            </a:r>
            <a:endParaRPr lang="en-US" dirty="0" smtClean="0"/>
          </a:p>
          <a:p>
            <a:r>
              <a:rPr lang="en-US" dirty="0" smtClean="0"/>
              <a:t>Operated from NOAA ship </a:t>
            </a:r>
            <a:r>
              <a:rPr lang="en-US" i="1" dirty="0" smtClean="0"/>
              <a:t>Gordon Gunter </a:t>
            </a:r>
            <a:r>
              <a:rPr lang="en-US" dirty="0" smtClean="0"/>
              <a:t>as part of joint rapid response cruise</a:t>
            </a:r>
          </a:p>
          <a:p>
            <a:r>
              <a:rPr lang="en-US" dirty="0" smtClean="0">
                <a:solidFill>
                  <a:schemeClr val="accent2"/>
                </a:solidFill>
              </a:rPr>
              <a:t>Adaptive sampling capability modified to precisely target hydrocarbon concentrations</a:t>
            </a:r>
          </a:p>
          <a:p>
            <a:r>
              <a:rPr lang="en-US" dirty="0" smtClean="0"/>
              <a:t>Dorado provided capability to survey large, deep plumes unreachable by other AUVs on scene and return samples for in-lab analysis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396381"/>
            <a:ext cx="7924800" cy="33970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879230"/>
            <a:ext cx="3214586" cy="2472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5947"/>
          <a:stretch/>
        </p:blipFill>
        <p:spPr bwMode="auto">
          <a:xfrm>
            <a:off x="685800" y="879231"/>
            <a:ext cx="3214586" cy="2472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ine 5"/>
          <p:cNvSpPr>
            <a:spLocks noChangeShapeType="1"/>
          </p:cNvSpPr>
          <p:nvPr/>
        </p:nvSpPr>
        <p:spPr bwMode="auto">
          <a:xfrm>
            <a:off x="417513" y="762000"/>
            <a:ext cx="8308975" cy="9525"/>
          </a:xfrm>
          <a:prstGeom prst="line">
            <a:avLst/>
          </a:prstGeom>
          <a:noFill/>
          <a:ln w="38100">
            <a:solidFill>
              <a:srgbClr val="FFFF00"/>
            </a:solidFill>
            <a:round/>
            <a:headEnd/>
            <a:tailEnd/>
          </a:ln>
        </p:spPr>
        <p:txBody>
          <a:bodyPr lIns="82909" tIns="41454" rIns="82909" bIns="41454"/>
          <a:lstStyle/>
          <a:p>
            <a:endParaRPr lang="en-US"/>
          </a:p>
        </p:txBody>
      </p:sp>
    </p:spTree>
    <p:extLst>
      <p:ext uri="{BB962C8B-B14F-4D97-AF65-F5344CB8AC3E}">
        <p14:creationId xmlns:p14="http://schemas.microsoft.com/office/powerpoint/2010/main" val="88981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400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solidFill>
                  <a:srgbClr val="FFFF00"/>
                </a:solidFill>
              </a:rPr>
              <a:t>Seafloor Mapping</a:t>
            </a:r>
            <a:endParaRPr lang="en-US" dirty="0">
              <a:solidFill>
                <a:srgbClr val="FFFF00"/>
              </a:solidFill>
            </a:endParaRPr>
          </a:p>
        </p:txBody>
      </p:sp>
      <p:sp>
        <p:nvSpPr>
          <p:cNvPr id="3" name="Content Placeholder 2"/>
          <p:cNvSpPr>
            <a:spLocks noGrp="1"/>
          </p:cNvSpPr>
          <p:nvPr>
            <p:ph idx="1"/>
          </p:nvPr>
        </p:nvSpPr>
        <p:spPr>
          <a:xfrm>
            <a:off x="228600" y="1066799"/>
            <a:ext cx="8763000" cy="2590801"/>
          </a:xfrm>
        </p:spPr>
        <p:txBody>
          <a:bodyPr>
            <a:normAutofit fontScale="55000" lnSpcReduction="20000"/>
          </a:bodyPr>
          <a:lstStyle/>
          <a:p>
            <a:r>
              <a:rPr lang="en-US" dirty="0" smtClean="0"/>
              <a:t>18 (24 in future) hour endurance at 3 knots with 6 hour battery recharge</a:t>
            </a:r>
          </a:p>
          <a:p>
            <a:r>
              <a:rPr lang="en-US" dirty="0" smtClean="0"/>
              <a:t>200/400khz MBE, 1-6khz SBP, 110/420khz </a:t>
            </a:r>
            <a:r>
              <a:rPr lang="en-US" dirty="0" err="1" smtClean="0"/>
              <a:t>sidescan</a:t>
            </a:r>
            <a:endParaRPr lang="en-US" dirty="0" smtClean="0"/>
          </a:p>
          <a:p>
            <a:r>
              <a:rPr lang="en-US" dirty="0" smtClean="0"/>
              <a:t>DVL-Aided INS with USBL aiding via acoustic telemetry</a:t>
            </a:r>
          </a:p>
          <a:p>
            <a:r>
              <a:rPr lang="en-US" dirty="0" smtClean="0"/>
              <a:t>Initial data products in ~5 hours after recovery</a:t>
            </a:r>
          </a:p>
          <a:p>
            <a:r>
              <a:rPr lang="en-US" dirty="0" smtClean="0"/>
              <a:t>Capable of &gt;1m resolution bathymetry, operating at 50m altitude/200m swath</a:t>
            </a:r>
          </a:p>
          <a:p>
            <a:r>
              <a:rPr lang="en-US" dirty="0" smtClean="0"/>
              <a:t>Provides ability to operate high resolution sonars near bottom in </a:t>
            </a:r>
            <a:r>
              <a:rPr lang="en-US" i="1" dirty="0" smtClean="0"/>
              <a:t>extreme</a:t>
            </a:r>
            <a:r>
              <a:rPr lang="en-US" dirty="0" smtClean="0"/>
              <a:t> terrain with </a:t>
            </a:r>
            <a:r>
              <a:rPr lang="en-US" i="1" dirty="0" smtClean="0"/>
              <a:t>high coverage rates</a:t>
            </a:r>
            <a:r>
              <a:rPr lang="en-US" dirty="0" smtClean="0"/>
              <a:t> &amp; </a:t>
            </a:r>
            <a:r>
              <a:rPr lang="en-US" i="1" dirty="0" smtClean="0"/>
              <a:t>fast turnaround</a:t>
            </a:r>
          </a:p>
          <a:p>
            <a:r>
              <a:rPr lang="en-US" dirty="0" smtClean="0"/>
              <a:t>Two 6000m mapping systems currently operational, possibility of two more coming on-line in 2016</a:t>
            </a:r>
          </a:p>
          <a:p>
            <a:endParaRPr lang="en-US" dirty="0"/>
          </a:p>
        </p:txBody>
      </p:sp>
      <p:pic>
        <p:nvPicPr>
          <p:cNvPr id="4" name="Picture 1" descr="MappingAUVDesig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3584019"/>
            <a:ext cx="8915400" cy="319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spTree>
    <p:extLst>
      <p:ext uri="{BB962C8B-B14F-4D97-AF65-F5344CB8AC3E}">
        <p14:creationId xmlns:p14="http://schemas.microsoft.com/office/powerpoint/2010/main" val="18636595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362"/>
            <a:ext cx="8229600" cy="731838"/>
          </a:xfrm>
        </p:spPr>
        <p:txBody>
          <a:bodyPr>
            <a:normAutofit fontScale="90000"/>
          </a:bodyPr>
          <a:lstStyle/>
          <a:p>
            <a:r>
              <a:rPr lang="en-US" dirty="0" smtClean="0">
                <a:solidFill>
                  <a:srgbClr val="FFFF00"/>
                </a:solidFill>
              </a:rPr>
              <a:t>High Latitude Operations</a:t>
            </a:r>
            <a:endParaRPr lang="en-US" dirty="0">
              <a:solidFill>
                <a:srgbClr val="FFFF00"/>
              </a:solidFill>
            </a:endParaRPr>
          </a:p>
        </p:txBody>
      </p:sp>
      <p:sp>
        <p:nvSpPr>
          <p:cNvPr id="3" name="Content Placeholder 2"/>
          <p:cNvSpPr>
            <a:spLocks noGrp="1"/>
          </p:cNvSpPr>
          <p:nvPr>
            <p:ph idx="1"/>
          </p:nvPr>
        </p:nvSpPr>
        <p:spPr>
          <a:xfrm>
            <a:off x="457200" y="5181600"/>
            <a:ext cx="8229600" cy="1524000"/>
          </a:xfrm>
        </p:spPr>
        <p:txBody>
          <a:bodyPr>
            <a:normAutofit lnSpcReduction="10000"/>
          </a:bodyPr>
          <a:lstStyle/>
          <a:p>
            <a:r>
              <a:rPr lang="en-US" dirty="0" smtClean="0"/>
              <a:t>October 2001 – Eastern Arctic</a:t>
            </a:r>
          </a:p>
          <a:p>
            <a:r>
              <a:rPr lang="en-US" dirty="0" smtClean="0"/>
              <a:t>October 2013 &amp; October 2016 &amp; October 2017 (planned) – Canadian Arctic</a:t>
            </a:r>
            <a:endParaRPr lang="en-US" dirty="0"/>
          </a:p>
        </p:txBody>
      </p:sp>
      <p:pic>
        <p:nvPicPr>
          <p:cNvPr id="3074" name="Picture 2" descr="\\atlas\ProjectLibrary\368000_DMO_AUV\Images\BoardPhotosJan2014\ARCTI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5400" y="945375"/>
            <a:ext cx="6125737" cy="4083825"/>
          </a:xfrm>
          <a:prstGeom prst="rect">
            <a:avLst/>
          </a:prstGeom>
          <a:noFill/>
          <a:extLst>
            <a:ext uri="{909E8E84-426E-40DD-AFC4-6F175D3DCCD1}">
              <a14:hiddenFill xmlns:a14="http://schemas.microsoft.com/office/drawing/2010/main">
                <a:solidFill>
                  <a:srgbClr val="FFFFFF"/>
                </a:solidFill>
              </a14:hiddenFill>
            </a:ext>
          </a:extLst>
        </p:spPr>
      </p:pic>
      <p:sp>
        <p:nvSpPr>
          <p:cNvPr id="5"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spTree>
    <p:extLst>
      <p:ext uri="{BB962C8B-B14F-4D97-AF65-F5344CB8AC3E}">
        <p14:creationId xmlns:p14="http://schemas.microsoft.com/office/powerpoint/2010/main" val="18161661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imney760mTopoSlop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6600" y="0"/>
            <a:ext cx="6187400" cy="6858000"/>
          </a:xfrm>
          <a:prstGeom prst="rect">
            <a:avLst/>
          </a:prstGeom>
        </p:spPr>
      </p:pic>
      <p:sp>
        <p:nvSpPr>
          <p:cNvPr id="5" name="Rectangle 6"/>
          <p:cNvSpPr txBox="1">
            <a:spLocks noChangeArrowheads="1"/>
          </p:cNvSpPr>
          <p:nvPr/>
        </p:nvSpPr>
        <p:spPr>
          <a:xfrm>
            <a:off x="1" y="746006"/>
            <a:ext cx="2953925" cy="5578594"/>
          </a:xfrm>
          <a:prstGeom prst="rect">
            <a:avLst/>
          </a:prstGeom>
        </p:spPr>
        <p:txBody>
          <a:bodyPr rIns="133350"/>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3600" dirty="0" smtClean="0">
                <a:solidFill>
                  <a:srgbClr val="FFFF00"/>
                </a:solidFill>
              </a:rPr>
              <a:t>MBARI Mapping AUV </a:t>
            </a:r>
            <a:br>
              <a:rPr lang="en-US" sz="3600" dirty="0" smtClean="0">
                <a:solidFill>
                  <a:srgbClr val="FFFF00"/>
                </a:solidFill>
              </a:rPr>
            </a:br>
            <a:r>
              <a:rPr lang="en-US" sz="3200" dirty="0" smtClean="0">
                <a:solidFill>
                  <a:srgbClr val="FFFF00"/>
                </a:solidFill>
              </a:rPr>
              <a:t>Fluid </a:t>
            </a:r>
            <a:r>
              <a:rPr lang="en-US" sz="3200" dirty="0" err="1" smtClean="0">
                <a:solidFill>
                  <a:srgbClr val="FFFF00"/>
                </a:solidFill>
              </a:rPr>
              <a:t>explusion</a:t>
            </a:r>
            <a:r>
              <a:rPr lang="en-US" sz="3200" dirty="0" smtClean="0">
                <a:solidFill>
                  <a:srgbClr val="FFFF00"/>
                </a:solidFill>
              </a:rPr>
              <a:t> on the Beaufort Sea margin, Arctic Ocean</a:t>
            </a:r>
            <a:br>
              <a:rPr lang="en-US" sz="3200" dirty="0" smtClean="0">
                <a:solidFill>
                  <a:srgbClr val="FFFF00"/>
                </a:solidFill>
              </a:rPr>
            </a:br>
            <a:r>
              <a:rPr lang="en-US" sz="3200" dirty="0" smtClean="0">
                <a:solidFill>
                  <a:srgbClr val="FFFF00"/>
                </a:solidFill>
              </a:rPr>
              <a:t/>
            </a:r>
            <a:br>
              <a:rPr lang="en-US" sz="3200" dirty="0" smtClean="0">
                <a:solidFill>
                  <a:srgbClr val="FFFF00"/>
                </a:solidFill>
              </a:rPr>
            </a:br>
            <a:r>
              <a:rPr lang="en-US" sz="3200" dirty="0" err="1" smtClean="0">
                <a:solidFill>
                  <a:srgbClr val="FFFF00"/>
                </a:solidFill>
              </a:rPr>
              <a:t>Multibeam</a:t>
            </a:r>
            <a:r>
              <a:rPr lang="en-US" sz="3200" dirty="0" smtClean="0">
                <a:solidFill>
                  <a:srgbClr val="FFFF00"/>
                </a:solidFill>
              </a:rPr>
              <a:t> bathymetry</a:t>
            </a:r>
            <a:endParaRPr lang="en-US" sz="1800" dirty="0">
              <a:solidFill>
                <a:srgbClr val="FFFF00"/>
              </a:solidFill>
            </a:endParaRPr>
          </a:p>
        </p:txBody>
      </p:sp>
    </p:spTree>
    <p:extLst>
      <p:ext uri="{BB962C8B-B14F-4D97-AF65-F5344CB8AC3E}">
        <p14:creationId xmlns:p14="http://schemas.microsoft.com/office/powerpoint/2010/main" val="2000499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mney760mSsCF_A268_Plot.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6600" y="0"/>
            <a:ext cx="6187400" cy="6858000"/>
          </a:xfrm>
          <a:prstGeom prst="rect">
            <a:avLst/>
          </a:prstGeom>
        </p:spPr>
      </p:pic>
      <p:sp>
        <p:nvSpPr>
          <p:cNvPr id="3" name="Rectangle 6"/>
          <p:cNvSpPr txBox="1">
            <a:spLocks noChangeArrowheads="1"/>
          </p:cNvSpPr>
          <p:nvPr/>
        </p:nvSpPr>
        <p:spPr>
          <a:xfrm>
            <a:off x="1" y="581377"/>
            <a:ext cx="2953925" cy="3076223"/>
          </a:xfrm>
          <a:prstGeom prst="rect">
            <a:avLst/>
          </a:prstGeom>
        </p:spPr>
        <p:txBody>
          <a:bodyPr rIns="133350"/>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3200" dirty="0" smtClean="0">
                <a:solidFill>
                  <a:srgbClr val="FFFF00"/>
                </a:solidFill>
              </a:rPr>
              <a:t>Fluid </a:t>
            </a:r>
            <a:r>
              <a:rPr lang="en-US" sz="3200" dirty="0" err="1" smtClean="0">
                <a:solidFill>
                  <a:srgbClr val="FFFF00"/>
                </a:solidFill>
              </a:rPr>
              <a:t>explusion</a:t>
            </a:r>
            <a:r>
              <a:rPr lang="en-US" sz="3200" dirty="0" smtClean="0">
                <a:solidFill>
                  <a:srgbClr val="FFFF00"/>
                </a:solidFill>
              </a:rPr>
              <a:t> on the Beaufort Sea margin, Arctic Ocean:</a:t>
            </a:r>
            <a:br>
              <a:rPr lang="en-US" sz="3200" dirty="0" smtClean="0">
                <a:solidFill>
                  <a:srgbClr val="FFFF00"/>
                </a:solidFill>
              </a:rPr>
            </a:br>
            <a:r>
              <a:rPr lang="en-US" sz="3200" dirty="0" smtClean="0">
                <a:solidFill>
                  <a:srgbClr val="FFFF00"/>
                </a:solidFill>
              </a:rPr>
              <a:t>110 kHz chirp </a:t>
            </a:r>
            <a:r>
              <a:rPr lang="en-US" sz="3200" dirty="0" err="1" smtClean="0">
                <a:solidFill>
                  <a:srgbClr val="FFFF00"/>
                </a:solidFill>
              </a:rPr>
              <a:t>sidescan</a:t>
            </a:r>
            <a:r>
              <a:rPr lang="en-US" sz="3200" dirty="0" smtClean="0">
                <a:solidFill>
                  <a:srgbClr val="FFFF00"/>
                </a:solidFill>
              </a:rPr>
              <a:t> mosaic</a:t>
            </a:r>
            <a:endParaRPr lang="en-US" sz="1800" dirty="0">
              <a:solidFill>
                <a:srgbClr val="FFFF00"/>
              </a:solidFill>
            </a:endParaRPr>
          </a:p>
        </p:txBody>
      </p:sp>
      <p:sp>
        <p:nvSpPr>
          <p:cNvPr id="4" name="Rectangle 3"/>
          <p:cNvSpPr txBox="1">
            <a:spLocks noChangeArrowheads="1"/>
          </p:cNvSpPr>
          <p:nvPr/>
        </p:nvSpPr>
        <p:spPr bwMode="auto">
          <a:xfrm>
            <a:off x="0" y="3625615"/>
            <a:ext cx="2944519" cy="3537185"/>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charset="0"/>
              <a:buChar char="n"/>
              <a:defRPr sz="3200">
                <a:solidFill>
                  <a:schemeClr val="tx1"/>
                </a:solidFill>
                <a:effectLst>
                  <a:outerShdw blurRad="38100" dist="38100" dir="2700000" algn="tl">
                    <a:srgbClr val="000000"/>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ＭＳ Ｐゴシック" charset="-128"/>
              </a:defRPr>
            </a:lvl2pPr>
            <a:lvl3pPr marL="1143000" indent="-228600" algn="l" rtl="0" eaLnBrk="0" fontAlgn="base" hangingPunct="0">
              <a:spcBef>
                <a:spcPct val="20000"/>
              </a:spcBef>
              <a:spcAft>
                <a:spcPct val="0"/>
              </a:spcAft>
              <a:buClr>
                <a:schemeClr val="tx1"/>
              </a:buClr>
              <a:buChar char="»"/>
              <a:defRPr sz="2400">
                <a:solidFill>
                  <a:schemeClr val="tx1"/>
                </a:solidFill>
                <a:effectLst>
                  <a:outerShdw blurRad="38100" dist="38100" dir="2700000" algn="tl">
                    <a:srgbClr val="000000"/>
                  </a:outerShdw>
                </a:effectLst>
                <a:latin typeface="+mn-lt"/>
                <a:ea typeface="ＭＳ Ｐゴシック" charset="-128"/>
              </a:defRPr>
            </a:lvl3pPr>
            <a:lvl4pPr marL="1600200" indent="-228600" algn="l" rtl="0" eaLnBrk="0" fontAlgn="base" hangingPunct="0">
              <a:spcBef>
                <a:spcPct val="20000"/>
              </a:spcBef>
              <a:spcAft>
                <a:spcPct val="0"/>
              </a:spcAft>
              <a:buClr>
                <a:schemeClr val="tx2"/>
              </a:buClr>
              <a:buSzPct val="75000"/>
              <a:buFont typeface="Wingdings" charset="0"/>
              <a:buChar char="n"/>
              <a:defRPr sz="2000">
                <a:solidFill>
                  <a:schemeClr val="tx1"/>
                </a:solidFill>
                <a:effectLst>
                  <a:outerShdw blurRad="38100" dist="38100" dir="2700000" algn="tl">
                    <a:srgbClr val="000000"/>
                  </a:outerShdw>
                </a:effectLst>
                <a:latin typeface="+mn-lt"/>
                <a:ea typeface="ＭＳ Ｐゴシック" charset="-128"/>
              </a:defRPr>
            </a:lvl4pPr>
            <a:lvl5pPr marL="20574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ＭＳ Ｐゴシック" charset="-128"/>
              </a:defRPr>
            </a:lvl5pPr>
            <a:lvl6pPr marL="25146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ＭＳ Ｐゴシック" charset="-128"/>
              </a:defRPr>
            </a:lvl6pPr>
            <a:lvl7pPr marL="29718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ＭＳ Ｐゴシック" charset="-128"/>
              </a:defRPr>
            </a:lvl7pPr>
            <a:lvl8pPr marL="34290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ＭＳ Ｐゴシック" charset="-128"/>
              </a:defRPr>
            </a:lvl8pPr>
            <a:lvl9pPr marL="38862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ＭＳ Ｐゴシック" charset="-128"/>
              </a:defRPr>
            </a:lvl9pPr>
          </a:lstStyle>
          <a:p>
            <a:pPr eaLnBrk="1" hangingPunct="1">
              <a:buFont typeface="Times" charset="0"/>
              <a:buChar char="•"/>
              <a:defRPr/>
            </a:pPr>
            <a:r>
              <a:rPr lang="en-US" sz="2400" dirty="0" smtClean="0">
                <a:latin typeface="Times New Roman" charset="0"/>
                <a:ea typeface="ＭＳ Ｐゴシック" charset="0"/>
                <a:cs typeface="ＭＳ Ｐゴシック" charset="0"/>
              </a:rPr>
              <a:t>1-m resolution sidescan laid out on 1-m resolution bathymetry</a:t>
            </a:r>
          </a:p>
          <a:p>
            <a:pPr eaLnBrk="1" hangingPunct="1">
              <a:buFont typeface="Times" charset="0"/>
              <a:buChar char="•"/>
              <a:defRPr/>
            </a:pPr>
            <a:r>
              <a:rPr lang="en-US" sz="2400" dirty="0" smtClean="0">
                <a:latin typeface="Times New Roman" charset="0"/>
                <a:ea typeface="ＭＳ Ｐゴシック" charset="0"/>
                <a:cs typeface="ＭＳ Ｐゴシック" charset="0"/>
              </a:rPr>
              <a:t>Amplitude corrections made using 3D grazing angle corrections</a:t>
            </a:r>
          </a:p>
        </p:txBody>
      </p:sp>
    </p:spTree>
    <p:extLst>
      <p:ext uri="{BB962C8B-B14F-4D97-AF65-F5344CB8AC3E}">
        <p14:creationId xmlns:p14="http://schemas.microsoft.com/office/powerpoint/2010/main" val="6746107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a:spLocks noChangeArrowheads="1"/>
          </p:cNvSpPr>
          <p:nvPr/>
        </p:nvSpPr>
        <p:spPr bwMode="auto">
          <a:xfrm>
            <a:off x="2000250" y="0"/>
            <a:ext cx="7143750" cy="784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spAutoFit/>
          </a:bodyPr>
          <a:lstStyle>
            <a:lvl1pPr eaLnBrk="0">
              <a:defRPr sz="3600">
                <a:solidFill>
                  <a:srgbClr val="000000"/>
                </a:solidFill>
                <a:latin typeface="Helvetica Light" charset="0"/>
                <a:ea typeface="ＭＳ Ｐゴシック" charset="0"/>
                <a:cs typeface="ＭＳ Ｐゴシック" charset="0"/>
                <a:sym typeface="Helvetica Light" charset="0"/>
              </a:defRPr>
            </a:lvl1pPr>
            <a:lvl2pPr marL="742950" indent="-285750" eaLnBrk="0">
              <a:defRPr sz="3600">
                <a:solidFill>
                  <a:srgbClr val="000000"/>
                </a:solidFill>
                <a:latin typeface="Helvetica Light" charset="0"/>
                <a:ea typeface="ＭＳ Ｐゴシック" charset="0"/>
                <a:sym typeface="Helvetica Light" charset="0"/>
              </a:defRPr>
            </a:lvl2pPr>
            <a:lvl3pPr marL="1143000" indent="-228600" eaLnBrk="0">
              <a:defRPr sz="3600">
                <a:solidFill>
                  <a:srgbClr val="000000"/>
                </a:solidFill>
                <a:latin typeface="Helvetica Light" charset="0"/>
                <a:ea typeface="ＭＳ Ｐゴシック" charset="0"/>
                <a:sym typeface="Helvetica Light" charset="0"/>
              </a:defRPr>
            </a:lvl3pPr>
            <a:lvl4pPr marL="1600200" indent="-228600" eaLnBrk="0">
              <a:defRPr sz="3600">
                <a:solidFill>
                  <a:srgbClr val="000000"/>
                </a:solidFill>
                <a:latin typeface="Helvetica Light" charset="0"/>
                <a:ea typeface="ＭＳ Ｐゴシック" charset="0"/>
                <a:sym typeface="Helvetica Light" charset="0"/>
              </a:defRPr>
            </a:lvl4pPr>
            <a:lvl5pPr marL="2057400" indent="-228600" eaLnBrk="0">
              <a:defRPr sz="3600">
                <a:solidFill>
                  <a:srgbClr val="000000"/>
                </a:solidFill>
                <a:latin typeface="Helvetica Light" charset="0"/>
                <a:ea typeface="ＭＳ Ｐゴシック" charset="0"/>
                <a:sym typeface="Helvetica Light" charset="0"/>
              </a:defRPr>
            </a:lvl5pPr>
            <a:lvl6pPr marL="2514600" indent="-228600" algn="ctr" defTabSz="584200" eaLnBrk="0" fontAlgn="base" hangingPunct="0">
              <a:spcBef>
                <a:spcPct val="0"/>
              </a:spcBef>
              <a:spcAft>
                <a:spcPct val="0"/>
              </a:spcAft>
              <a:defRPr sz="3600">
                <a:solidFill>
                  <a:srgbClr val="000000"/>
                </a:solidFill>
                <a:latin typeface="Helvetica Light" charset="0"/>
                <a:ea typeface="ＭＳ Ｐゴシック" charset="0"/>
                <a:sym typeface="Helvetica Light" charset="0"/>
              </a:defRPr>
            </a:lvl6pPr>
            <a:lvl7pPr marL="2971800" indent="-228600" algn="ctr" defTabSz="584200" eaLnBrk="0" fontAlgn="base" hangingPunct="0">
              <a:spcBef>
                <a:spcPct val="0"/>
              </a:spcBef>
              <a:spcAft>
                <a:spcPct val="0"/>
              </a:spcAft>
              <a:defRPr sz="3600">
                <a:solidFill>
                  <a:srgbClr val="000000"/>
                </a:solidFill>
                <a:latin typeface="Helvetica Light" charset="0"/>
                <a:ea typeface="ＭＳ Ｐゴシック" charset="0"/>
                <a:sym typeface="Helvetica Light" charset="0"/>
              </a:defRPr>
            </a:lvl7pPr>
            <a:lvl8pPr marL="3429000" indent="-228600" algn="ctr" defTabSz="584200" eaLnBrk="0" fontAlgn="base" hangingPunct="0">
              <a:spcBef>
                <a:spcPct val="0"/>
              </a:spcBef>
              <a:spcAft>
                <a:spcPct val="0"/>
              </a:spcAft>
              <a:defRPr sz="3600">
                <a:solidFill>
                  <a:srgbClr val="000000"/>
                </a:solidFill>
                <a:latin typeface="Helvetica Light" charset="0"/>
                <a:ea typeface="ＭＳ Ｐゴシック" charset="0"/>
                <a:sym typeface="Helvetica Light" charset="0"/>
              </a:defRPr>
            </a:lvl8pPr>
            <a:lvl9pPr marL="3886200" indent="-228600" algn="ctr" defTabSz="584200" eaLnBrk="0" fontAlgn="base" hangingPunct="0">
              <a:spcBef>
                <a:spcPct val="0"/>
              </a:spcBef>
              <a:spcAft>
                <a:spcPct val="0"/>
              </a:spcAft>
              <a:defRPr sz="3600">
                <a:solidFill>
                  <a:srgbClr val="000000"/>
                </a:solidFill>
                <a:latin typeface="Helvetica Light" charset="0"/>
                <a:ea typeface="ＭＳ Ｐゴシック" charset="0"/>
                <a:sym typeface="Helvetica Light" charset="0"/>
              </a:defRPr>
            </a:lvl9pPr>
          </a:lstStyle>
          <a:p>
            <a:pPr eaLnBrk="1"/>
            <a:r>
              <a:rPr lang="en-US" sz="2200" dirty="0">
                <a:solidFill>
                  <a:srgbClr val="FFFF00"/>
                </a:solidFill>
              </a:rPr>
              <a:t>Mapping AUV Survey of 80 m high drained lava ponds along the south rift of Axial Seamount</a:t>
            </a:r>
          </a:p>
        </p:txBody>
      </p:sp>
      <p:pic>
        <p:nvPicPr>
          <p:cNvPr id="3" name="Picture 10" descr="AxialPond3D_1.tif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8969" y="1070447"/>
            <a:ext cx="5195962" cy="5787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6" descr="AxialPondAUV1mSlope.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33" y="0"/>
            <a:ext cx="19567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58777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a:xfrm>
            <a:off x="685354" y="342677"/>
            <a:ext cx="7775525" cy="1101700"/>
          </a:xfrm>
          <a:noFill/>
          <a:ln w="12101">
            <a:noFill/>
            <a:miter lim="0"/>
            <a:headEnd/>
            <a:tailEnd/>
          </a:ln>
        </p:spPr>
        <p:txBody>
          <a:bodyPr lIns="71435" rIns="71435" anchor="t"/>
          <a:lstStyle/>
          <a:p>
            <a:pPr defTabSz="918609" eaLnBrk="1"/>
            <a:r>
              <a:rPr lang="en-US" sz="3900">
                <a:solidFill>
                  <a:srgbClr val="FFFF00"/>
                </a:solidFill>
                <a:latin typeface="Helvetica" charset="0"/>
                <a:cs typeface="Helvetica" charset="0"/>
                <a:sym typeface="Helvetica" charset="0"/>
              </a:rPr>
              <a:t>David Packard</a:t>
            </a:r>
            <a:endParaRPr lang="en-US">
              <a:latin typeface="Helvetica Light" charset="0"/>
              <a:cs typeface="Helvetica Light" charset="0"/>
            </a:endParaRPr>
          </a:p>
        </p:txBody>
      </p:sp>
      <p:pic>
        <p:nvPicPr>
          <p:cNvPr id="5" name="Picture 2" descr="image4.jpg"/>
          <p:cNvPicPr>
            <a:picLocks noChangeAspect="1"/>
          </p:cNvPicPr>
          <p:nvPr/>
        </p:nvPicPr>
        <p:blipFill>
          <a:blip r:embed="rId2"/>
          <a:srcRect l="768"/>
          <a:stretch>
            <a:fillRect/>
          </a:stretch>
        </p:blipFill>
        <p:spPr bwMode="auto">
          <a:xfrm>
            <a:off x="5116711" y="1569393"/>
            <a:ext cx="3657824" cy="4705945"/>
          </a:xfrm>
          <a:prstGeom prst="rect">
            <a:avLst/>
          </a:prstGeom>
          <a:noFill/>
          <a:ln w="12700">
            <a:noFill/>
            <a:miter lim="0"/>
            <a:headEnd/>
            <a:tailEnd/>
          </a:ln>
          <a:effectLst>
            <a:outerShdw dist="17961" dir="13500000" algn="ctr" rotWithShape="0">
              <a:srgbClr val="808080"/>
            </a:outerShdw>
          </a:effectLst>
        </p:spPr>
      </p:pic>
      <p:sp>
        <p:nvSpPr>
          <p:cNvPr id="6" name="Line 3"/>
          <p:cNvSpPr>
            <a:spLocks noChangeShapeType="1"/>
          </p:cNvSpPr>
          <p:nvPr/>
        </p:nvSpPr>
        <p:spPr bwMode="auto">
          <a:xfrm>
            <a:off x="416347" y="1057052"/>
            <a:ext cx="8313539" cy="8930"/>
          </a:xfrm>
          <a:prstGeom prst="line">
            <a:avLst/>
          </a:prstGeom>
          <a:noFill/>
          <a:ln w="36303">
            <a:solidFill>
              <a:srgbClr val="FFFF00"/>
            </a:solidFill>
            <a:round/>
            <a:headEnd/>
            <a:tailEnd/>
          </a:ln>
          <a:extLst>
            <a:ext uri="{909E8E84-426E-40DD-AFC4-6F175D3DCCD1}">
              <a14:hiddenFill xmlns:a14="http://schemas.microsoft.com/office/drawing/2010/main">
                <a:noFill/>
              </a14:hiddenFill>
            </a:ext>
          </a:extLst>
        </p:spPr>
        <p:txBody>
          <a:bodyPr lIns="64291" tIns="32146" rIns="64291" bIns="32146"/>
          <a:lstStyle/>
          <a:p>
            <a:endParaRPr lang="en-US"/>
          </a:p>
        </p:txBody>
      </p:sp>
      <p:sp>
        <p:nvSpPr>
          <p:cNvPr id="7" name="Rectangle 4"/>
          <p:cNvSpPr txBox="1">
            <a:spLocks noChangeArrowheads="1"/>
          </p:cNvSpPr>
          <p:nvPr/>
        </p:nvSpPr>
        <p:spPr>
          <a:xfrm>
            <a:off x="600521" y="1757586"/>
            <a:ext cx="4193605" cy="4414614"/>
          </a:xfrm>
          <a:prstGeom prst="rect">
            <a:avLst/>
          </a:prstGeom>
          <a:effectLst>
            <a:outerShdw blurRad="63500" dist="17961" dir="13500000" algn="ctr" rotWithShape="0">
              <a:srgbClr val="003366"/>
            </a:outerShdw>
          </a:effectLst>
        </p:spPr>
        <p:txBody>
          <a:bodyPr vert="horz" lIns="90755" tIns="45377" rIns="90755" bIns="45377" rtlCol="0" anchor="t">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50683" indent="-150683" defTabSz="918609">
              <a:spcBef>
                <a:spcPts val="562"/>
              </a:spcBef>
              <a:spcAft>
                <a:spcPts val="600"/>
              </a:spcAft>
              <a:buClr>
                <a:srgbClr val="FFFFFF"/>
              </a:buClr>
              <a:buFont typeface="Looseprint" charset="0"/>
              <a:buChar char="•"/>
              <a:defRPr/>
            </a:pPr>
            <a:r>
              <a:rPr lang="en-US" sz="2500" dirty="0" smtClean="0">
                <a:solidFill>
                  <a:srgbClr val="FFFFFF"/>
                </a:solidFill>
                <a:latin typeface="Arial" pitchFamily="34" charset="0"/>
                <a:cs typeface="Arial" pitchFamily="34" charset="0"/>
                <a:sym typeface="Arial" pitchFamily="34" charset="0"/>
              </a:rPr>
              <a:t>Masters of Science, Electrical Engineering from Stanford, 1938</a:t>
            </a:r>
          </a:p>
          <a:p>
            <a:pPr marL="150683" indent="-150683" defTabSz="918609">
              <a:spcBef>
                <a:spcPts val="562"/>
              </a:spcBef>
              <a:spcAft>
                <a:spcPts val="600"/>
              </a:spcAft>
              <a:buClr>
                <a:srgbClr val="FFFFFF"/>
              </a:buClr>
              <a:buFont typeface="Looseprint" charset="0"/>
              <a:buChar char="•"/>
              <a:defRPr/>
            </a:pPr>
            <a:r>
              <a:rPr lang="en-US" sz="2500" dirty="0" smtClean="0">
                <a:solidFill>
                  <a:srgbClr val="FFFFFF"/>
                </a:solidFill>
                <a:latin typeface="Arial" pitchFamily="34" charset="0"/>
                <a:cs typeface="Arial" pitchFamily="34" charset="0"/>
                <a:sym typeface="Arial" pitchFamily="34" charset="0"/>
              </a:rPr>
              <a:t>Hewlett Packard founded 1939</a:t>
            </a:r>
          </a:p>
          <a:p>
            <a:pPr marL="150683" indent="-150683" defTabSz="918609">
              <a:spcBef>
                <a:spcPts val="562"/>
              </a:spcBef>
              <a:spcAft>
                <a:spcPts val="600"/>
              </a:spcAft>
              <a:buClr>
                <a:srgbClr val="FFFFFF"/>
              </a:buClr>
              <a:buFont typeface="Looseprint" charset="0"/>
              <a:buChar char="•"/>
              <a:defRPr/>
            </a:pPr>
            <a:r>
              <a:rPr lang="en-US" sz="2500" dirty="0" smtClean="0">
                <a:solidFill>
                  <a:srgbClr val="FFFFFF"/>
                </a:solidFill>
                <a:latin typeface="Arial" pitchFamily="34" charset="0"/>
                <a:cs typeface="Arial" pitchFamily="34" charset="0"/>
                <a:sym typeface="Arial" pitchFamily="34" charset="0"/>
              </a:rPr>
              <a:t>Deputy US Secretary of Defense 1969 to 1971</a:t>
            </a:r>
            <a:endParaRPr lang="en-US" sz="1200" dirty="0" smtClean="0">
              <a:solidFill>
                <a:srgbClr val="FFFFFF"/>
              </a:solidFill>
              <a:latin typeface="Arial" pitchFamily="34" charset="0"/>
              <a:cs typeface="Arial" pitchFamily="34" charset="0"/>
              <a:sym typeface="Arial" pitchFamily="34" charset="0"/>
            </a:endParaRPr>
          </a:p>
          <a:p>
            <a:pPr marL="150683" indent="-150683" defTabSz="918609">
              <a:spcBef>
                <a:spcPts val="562"/>
              </a:spcBef>
              <a:spcAft>
                <a:spcPts val="600"/>
              </a:spcAft>
              <a:buClr>
                <a:srgbClr val="FFFFFF"/>
              </a:buClr>
              <a:buFont typeface="Looseprint" charset="0"/>
              <a:buChar char="•"/>
              <a:defRPr/>
            </a:pPr>
            <a:r>
              <a:rPr lang="en-US" sz="2500" dirty="0" smtClean="0">
                <a:solidFill>
                  <a:srgbClr val="FFFFFF"/>
                </a:solidFill>
                <a:latin typeface="Arial" pitchFamily="34" charset="0"/>
                <a:cs typeface="Arial" pitchFamily="34" charset="0"/>
                <a:sym typeface="Arial" pitchFamily="34" charset="0"/>
              </a:rPr>
              <a:t>Monterey Bay Aquarium Foundation 1978</a:t>
            </a:r>
            <a:endParaRPr lang="en-US" sz="1200" dirty="0" smtClean="0">
              <a:solidFill>
                <a:srgbClr val="FFFFFF"/>
              </a:solidFill>
              <a:latin typeface="Arial" pitchFamily="34" charset="0"/>
              <a:cs typeface="Arial" pitchFamily="34" charset="0"/>
              <a:sym typeface="Arial" pitchFamily="34" charset="0"/>
            </a:endParaRPr>
          </a:p>
          <a:p>
            <a:pPr marL="150683" indent="-150683" defTabSz="918609">
              <a:spcBef>
                <a:spcPts val="562"/>
              </a:spcBef>
              <a:spcAft>
                <a:spcPts val="600"/>
              </a:spcAft>
              <a:buClr>
                <a:srgbClr val="FFFFFF"/>
              </a:buClr>
              <a:buFont typeface="Looseprint" charset="0"/>
              <a:buChar char="•"/>
              <a:defRPr/>
            </a:pPr>
            <a:r>
              <a:rPr lang="en-US" sz="2500" dirty="0" smtClean="0">
                <a:solidFill>
                  <a:srgbClr val="FFFFFF"/>
                </a:solidFill>
                <a:latin typeface="Arial" pitchFamily="34" charset="0"/>
                <a:cs typeface="Arial" pitchFamily="34" charset="0"/>
                <a:sym typeface="Arial" pitchFamily="34" charset="0"/>
              </a:rPr>
              <a:t>David and Lucile Packard Foundation 1985</a:t>
            </a:r>
            <a:endParaRPr lang="en-US" sz="1200" dirty="0" smtClean="0">
              <a:solidFill>
                <a:srgbClr val="FFFFFF"/>
              </a:solidFill>
              <a:latin typeface="Arial" pitchFamily="34" charset="0"/>
              <a:cs typeface="Arial" pitchFamily="34" charset="0"/>
              <a:sym typeface="Arial" pitchFamily="34" charset="0"/>
            </a:endParaRPr>
          </a:p>
          <a:p>
            <a:pPr marL="150683" indent="-150683" defTabSz="918609">
              <a:spcBef>
                <a:spcPts val="562"/>
              </a:spcBef>
              <a:spcAft>
                <a:spcPts val="600"/>
              </a:spcAft>
              <a:buClr>
                <a:srgbClr val="FFFFFF"/>
              </a:buClr>
              <a:buFont typeface="Looseprint" charset="0"/>
              <a:buChar char="•"/>
              <a:defRPr/>
            </a:pPr>
            <a:r>
              <a:rPr lang="en-US" sz="2500" dirty="0" smtClean="0">
                <a:solidFill>
                  <a:srgbClr val="FFFFFF"/>
                </a:solidFill>
                <a:latin typeface="Arial" pitchFamily="34" charset="0"/>
                <a:cs typeface="Arial" pitchFamily="34" charset="0"/>
                <a:sym typeface="Arial" pitchFamily="34" charset="0"/>
              </a:rPr>
              <a:t>MBARI 1987</a:t>
            </a:r>
            <a:endParaRPr lang="en-US" i="1" dirty="0">
              <a:solidFill>
                <a:srgbClr val="FFFF00"/>
              </a:solidFill>
              <a:latin typeface="Helvetica" charset="0"/>
              <a:cs typeface="Helvetica" charset="0"/>
              <a:sym typeface="Helvetica" charset="0"/>
            </a:endParaRPr>
          </a:p>
        </p:txBody>
      </p:sp>
    </p:spTree>
    <p:extLst>
      <p:ext uri="{BB962C8B-B14F-4D97-AF65-F5344CB8AC3E}">
        <p14:creationId xmlns:p14="http://schemas.microsoft.com/office/powerpoint/2010/main" val="10472633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75" y="152400"/>
            <a:ext cx="9010650" cy="6553200"/>
          </a:xfrm>
          <a:prstGeom prst="rect">
            <a:avLst/>
          </a:prstGeom>
        </p:spPr>
      </p:pic>
    </p:spTree>
    <p:extLst>
      <p:ext uri="{BB962C8B-B14F-4D97-AF65-F5344CB8AC3E}">
        <p14:creationId xmlns:p14="http://schemas.microsoft.com/office/powerpoint/2010/main" val="22744685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1999297"/>
            <a:ext cx="6210300" cy="378142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295400"/>
            <a:ext cx="7802880" cy="5189220"/>
          </a:xfrm>
          <a:prstGeom prst="rect">
            <a:avLst/>
          </a:prstGeom>
        </p:spPr>
      </p:pic>
      <p:sp>
        <p:nvSpPr>
          <p:cNvPr id="4" name="Title 1"/>
          <p:cNvSpPr txBox="1">
            <a:spLocks/>
          </p:cNvSpPr>
          <p:nvPr/>
        </p:nvSpPr>
        <p:spPr>
          <a:xfrm>
            <a:off x="457200" y="-23327"/>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FFFF00"/>
                </a:solidFill>
              </a:rPr>
              <a:t>AUV Dock</a:t>
            </a:r>
            <a:endParaRPr lang="en-US" i="1" dirty="0">
              <a:solidFill>
                <a:srgbClr val="FFFF00"/>
              </a:solidFill>
            </a:endParaRPr>
          </a:p>
        </p:txBody>
      </p:sp>
      <p:sp>
        <p:nvSpPr>
          <p:cNvPr id="5"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spTree>
    <p:extLst>
      <p:ext uri="{BB962C8B-B14F-4D97-AF65-F5344CB8AC3E}">
        <p14:creationId xmlns:p14="http://schemas.microsoft.com/office/powerpoint/2010/main" val="138226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BARI_AUV_Docking.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71600" y="1295400"/>
            <a:ext cx="6400800" cy="4800600"/>
          </a:xfrm>
          <a:prstGeom prst="rect">
            <a:avLst/>
          </a:prstGeom>
        </p:spPr>
      </p:pic>
      <p:sp>
        <p:nvSpPr>
          <p:cNvPr id="3"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sp>
        <p:nvSpPr>
          <p:cNvPr id="4" name="Title 1"/>
          <p:cNvSpPr txBox="1">
            <a:spLocks/>
          </p:cNvSpPr>
          <p:nvPr/>
        </p:nvSpPr>
        <p:spPr>
          <a:xfrm>
            <a:off x="457200" y="-23327"/>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FFFF00"/>
                </a:solidFill>
              </a:rPr>
              <a:t>AUV Docking Run</a:t>
            </a:r>
            <a:endParaRPr lang="en-US" i="1" dirty="0">
              <a:solidFill>
                <a:srgbClr val="FFFF00"/>
              </a:solidFill>
            </a:endParaRPr>
          </a:p>
        </p:txBody>
      </p:sp>
    </p:spTree>
    <p:extLst>
      <p:ext uri="{BB962C8B-B14F-4D97-AF65-F5344CB8AC3E}">
        <p14:creationId xmlns:p14="http://schemas.microsoft.com/office/powerpoint/2010/main" val="414765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27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1143000" y="76200"/>
            <a:ext cx="82296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rgbClr val="FFFF00"/>
                </a:solidFill>
                <a:latin typeface="Arial" charset="0"/>
                <a:ea typeface="ＭＳ Ｐゴシック" charset="0"/>
                <a:cs typeface="ＭＳ Ｐゴシック" charset="0"/>
              </a:rPr>
              <a:t>MBARI LRAUV Specifications</a:t>
            </a:r>
            <a:endParaRPr lang="en-US" dirty="0">
              <a:solidFill>
                <a:srgbClr val="FFFF00"/>
              </a:solidFill>
              <a:latin typeface="Arial" charset="0"/>
              <a:ea typeface="ＭＳ Ｐゴシック" charset="0"/>
              <a:cs typeface="ＭＳ Ｐゴシック" charset="0"/>
            </a:endParaRPr>
          </a:p>
        </p:txBody>
      </p:sp>
      <p:sp>
        <p:nvSpPr>
          <p:cNvPr id="3" name="Rectangle 5"/>
          <p:cNvSpPr txBox="1">
            <a:spLocks noChangeArrowheads="1"/>
          </p:cNvSpPr>
          <p:nvPr/>
        </p:nvSpPr>
        <p:spPr>
          <a:xfrm>
            <a:off x="152400" y="5334000"/>
            <a:ext cx="8848725" cy="1524000"/>
          </a:xfrm>
          <a:prstGeom prst="rect">
            <a:avLst/>
          </a:prstGeom>
          <a:ln>
            <a:solidFill>
              <a:schemeClr val="tx1"/>
            </a:solidFill>
          </a:ln>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FontTx/>
              <a:buNone/>
              <a:defRPr/>
            </a:pPr>
            <a:r>
              <a:rPr lang="en-US" sz="2000" smtClean="0"/>
              <a:t>Mass: 	110 kg ( 240lb) dry weight			160 kg (354 lbs)</a:t>
            </a:r>
          </a:p>
          <a:p>
            <a:pPr marL="0" indent="0">
              <a:lnSpc>
                <a:spcPct val="80000"/>
              </a:lnSpc>
              <a:buFontTx/>
              <a:buNone/>
              <a:defRPr/>
            </a:pPr>
            <a:r>
              <a:rPr lang="en-US" sz="2000" smtClean="0"/>
              <a:t>Size:	0.3m (12”) diameter, 2.47m long		3.18 m long	</a:t>
            </a:r>
          </a:p>
          <a:p>
            <a:pPr marL="0" indent="0">
              <a:lnSpc>
                <a:spcPct val="80000"/>
              </a:lnSpc>
              <a:buFontTx/>
              <a:buNone/>
              <a:defRPr/>
            </a:pPr>
            <a:r>
              <a:rPr lang="en-US" sz="2000" smtClean="0"/>
              <a:t>Speed: 				 0.5 – 1.2 m/s plus hover</a:t>
            </a:r>
          </a:p>
          <a:p>
            <a:pPr marL="0" indent="0">
              <a:lnSpc>
                <a:spcPct val="80000"/>
              </a:lnSpc>
              <a:buFontTx/>
              <a:buNone/>
              <a:defRPr/>
            </a:pPr>
            <a:r>
              <a:rPr lang="en-US" sz="2000" smtClean="0"/>
              <a:t>		Long Nose Range Est.: 400 Ah energy, ~1 Ah/h rate, ~3km/h: </a:t>
            </a:r>
          </a:p>
          <a:p>
            <a:pPr marL="0" indent="0">
              <a:lnSpc>
                <a:spcPct val="80000"/>
              </a:lnSpc>
              <a:buFontTx/>
              <a:buNone/>
              <a:defRPr/>
            </a:pPr>
            <a:r>
              <a:rPr lang="en-US" sz="2000" smtClean="0"/>
              <a:t>			~</a:t>
            </a:r>
            <a:r>
              <a:rPr lang="en-US" sz="2000" b="1" u="sng" smtClean="0"/>
              <a:t>13 days, 945 km at full speed</a:t>
            </a:r>
            <a:r>
              <a:rPr lang="en-US" sz="2000" smtClean="0"/>
              <a:t>		</a:t>
            </a:r>
            <a:endParaRPr lang="en-US" sz="2000" dirty="0" smtClean="0"/>
          </a:p>
        </p:txBody>
      </p:sp>
      <p:sp>
        <p:nvSpPr>
          <p:cNvPr id="4" name="AutoShape 4" descr="LRAUV%20Assy%20Rough%206-Mech"/>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200"/>
          </a:p>
        </p:txBody>
      </p:sp>
      <p:sp>
        <p:nvSpPr>
          <p:cNvPr id="5" name="AutoShape 5" descr="LRAUV%20Assy%20Rough%206-Mech"/>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200"/>
          </a:p>
        </p:txBody>
      </p:sp>
      <p:sp>
        <p:nvSpPr>
          <p:cNvPr id="6" name="AutoShape 6" descr="LRAUV%20Assy%20Rough%206-Mech"/>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200"/>
          </a:p>
        </p:txBody>
      </p:sp>
      <p:pic>
        <p:nvPicPr>
          <p:cNvPr id="7" name="Picture 7" descr="LRAUV Assy Rough 6-Mech"/>
          <p:cNvPicPr>
            <a:picLocks noChangeAspect="1" noChangeArrowheads="1"/>
          </p:cNvPicPr>
          <p:nvPr/>
        </p:nvPicPr>
        <p:blipFill>
          <a:blip r:embed="rId2">
            <a:extLst>
              <a:ext uri="{28A0092B-C50C-407E-A947-70E740481C1C}">
                <a14:useLocalDpi xmlns:a14="http://schemas.microsoft.com/office/drawing/2010/main" val="0"/>
              </a:ext>
            </a:extLst>
          </a:blip>
          <a:srcRect l="6596" t="29468" r="13191" b="27925"/>
          <a:stretch>
            <a:fillRect/>
          </a:stretch>
        </p:blipFill>
        <p:spPr bwMode="auto">
          <a:xfrm>
            <a:off x="101600" y="1747838"/>
            <a:ext cx="4572000" cy="169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9"/>
          <p:cNvSpPr>
            <a:spLocks noChangeArrowheads="1"/>
          </p:cNvSpPr>
          <p:nvPr/>
        </p:nvSpPr>
        <p:spPr bwMode="auto">
          <a:xfrm>
            <a:off x="3092450" y="990600"/>
            <a:ext cx="1997075" cy="665163"/>
          </a:xfrm>
          <a:prstGeom prst="wedgeRectCallout">
            <a:avLst>
              <a:gd name="adj1" fmla="val -44370"/>
              <a:gd name="adj2" fmla="val 92157"/>
            </a:avLst>
          </a:prstGeom>
          <a:noFill/>
          <a:ln w="9525">
            <a:solidFill>
              <a:schemeClr val="tx1"/>
            </a:solidFill>
            <a:miter lim="800000"/>
            <a:headEnd/>
            <a:tailEnd/>
          </a:ln>
          <a:effectLst/>
          <a:extLst>
            <a:ext uri="{909E8E84-426E-40DD-AFC4-6F175D3DCCD1}">
              <a14:hiddenFill xmlns:a14="http://schemas.microsoft.com/office/drawing/2010/main">
                <a:solidFill>
                  <a:srgbClr val="00008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200"/>
              <a:t>Iridium, GPS, WiFi and Cellular in mast</a:t>
            </a:r>
          </a:p>
          <a:p>
            <a:r>
              <a:rPr lang="en-US" sz="1200"/>
              <a:t>Backup argos and VHF</a:t>
            </a:r>
          </a:p>
        </p:txBody>
      </p:sp>
      <p:sp>
        <p:nvSpPr>
          <p:cNvPr id="9" name="AutoShape 10"/>
          <p:cNvSpPr>
            <a:spLocks noChangeArrowheads="1"/>
          </p:cNvSpPr>
          <p:nvPr/>
        </p:nvSpPr>
        <p:spPr bwMode="auto">
          <a:xfrm>
            <a:off x="101600" y="992188"/>
            <a:ext cx="2479675" cy="803275"/>
          </a:xfrm>
          <a:prstGeom prst="wedgeRectCallout">
            <a:avLst>
              <a:gd name="adj1" fmla="val -21574"/>
              <a:gd name="adj2" fmla="val 119171"/>
            </a:avLst>
          </a:prstGeom>
          <a:noFill/>
          <a:ln w="9525">
            <a:solidFill>
              <a:schemeClr val="tx1"/>
            </a:solidFill>
            <a:miter lim="800000"/>
            <a:headEnd/>
            <a:tailEnd/>
          </a:ln>
          <a:effectLst/>
          <a:extLst>
            <a:ext uri="{909E8E84-426E-40DD-AFC4-6F175D3DCCD1}">
              <a14:hiddenFill xmlns:a14="http://schemas.microsoft.com/office/drawing/2010/main">
                <a:solidFill>
                  <a:srgbClr val="00008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200" dirty="0"/>
              <a:t>Core sensors: DVL/ADCP (Rowe), </a:t>
            </a:r>
            <a:r>
              <a:rPr lang="en-US" sz="1200" dirty="0" err="1"/>
              <a:t>Fluorometer</a:t>
            </a:r>
            <a:r>
              <a:rPr lang="en-US" sz="1200" dirty="0"/>
              <a:t>/ Backscatter (</a:t>
            </a:r>
            <a:r>
              <a:rPr lang="en-US" sz="1200" dirty="0" err="1"/>
              <a:t>WetLabs</a:t>
            </a:r>
            <a:r>
              <a:rPr lang="en-US" sz="1200" dirty="0"/>
              <a:t>), CTD (Seabird), PAR, O2 (</a:t>
            </a:r>
            <a:r>
              <a:rPr lang="en-US" sz="1200" dirty="0" err="1"/>
              <a:t>Aanderaa</a:t>
            </a:r>
            <a:r>
              <a:rPr lang="en-US" sz="1200" dirty="0"/>
              <a:t>)</a:t>
            </a:r>
          </a:p>
        </p:txBody>
      </p:sp>
      <p:sp>
        <p:nvSpPr>
          <p:cNvPr id="10" name="AutoShape 14"/>
          <p:cNvSpPr>
            <a:spLocks noChangeArrowheads="1"/>
          </p:cNvSpPr>
          <p:nvPr/>
        </p:nvSpPr>
        <p:spPr bwMode="auto">
          <a:xfrm>
            <a:off x="220663" y="3560763"/>
            <a:ext cx="2197100" cy="1082675"/>
          </a:xfrm>
          <a:prstGeom prst="wedgeRectCallout">
            <a:avLst>
              <a:gd name="adj1" fmla="val 25991"/>
              <a:gd name="adj2" fmla="val -119806"/>
            </a:avLst>
          </a:prstGeom>
          <a:noFill/>
          <a:ln w="9525">
            <a:solidFill>
              <a:schemeClr val="tx1"/>
            </a:solidFill>
            <a:miter lim="800000"/>
            <a:headEnd/>
            <a:tailEnd/>
          </a:ln>
          <a:effectLst/>
          <a:extLst>
            <a:ext uri="{909E8E84-426E-40DD-AFC4-6F175D3DCCD1}">
              <a14:hiddenFill xmlns:a14="http://schemas.microsoft.com/office/drawing/2010/main">
                <a:solidFill>
                  <a:srgbClr val="00008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200" dirty="0"/>
              <a:t>6 kWh rechargeable, </a:t>
            </a:r>
          </a:p>
          <a:p>
            <a:r>
              <a:rPr lang="en-US" sz="1200" dirty="0"/>
              <a:t>11 kWh expendable</a:t>
            </a:r>
          </a:p>
          <a:p>
            <a:r>
              <a:rPr lang="en-US" sz="1200" dirty="0"/>
              <a:t>Shifting Mass allows controlled angle of attack during flight</a:t>
            </a:r>
          </a:p>
        </p:txBody>
      </p:sp>
      <p:pic>
        <p:nvPicPr>
          <p:cNvPr id="11" name="Picture 17" descr="MiVega-ESP-LRAUV Assy.PDF"/>
          <p:cNvPicPr>
            <a:picLocks noChangeAspect="1"/>
          </p:cNvPicPr>
          <p:nvPr/>
        </p:nvPicPr>
        <p:blipFill>
          <a:blip r:embed="rId3" cstate="print">
            <a:extLst>
              <a:ext uri="{28A0092B-C50C-407E-A947-70E740481C1C}">
                <a14:useLocalDpi xmlns:a14="http://schemas.microsoft.com/office/drawing/2010/main" val="0"/>
              </a:ext>
            </a:extLst>
          </a:blip>
          <a:srcRect l="-662" t="35489" r="662" b="32962"/>
          <a:stretch>
            <a:fillRect/>
          </a:stretch>
        </p:blipFill>
        <p:spPr bwMode="auto">
          <a:xfrm>
            <a:off x="2767013" y="3538538"/>
            <a:ext cx="6284912" cy="153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AutoShape 13"/>
          <p:cNvSpPr>
            <a:spLocks noChangeArrowheads="1"/>
          </p:cNvSpPr>
          <p:nvPr/>
        </p:nvSpPr>
        <p:spPr bwMode="auto">
          <a:xfrm>
            <a:off x="5541963" y="1006475"/>
            <a:ext cx="1920875" cy="1014413"/>
          </a:xfrm>
          <a:prstGeom prst="wedgeRectCallout">
            <a:avLst>
              <a:gd name="adj1" fmla="val -167106"/>
              <a:gd name="adj2" fmla="val 91000"/>
            </a:avLst>
          </a:prstGeom>
          <a:noFill/>
          <a:ln w="9525">
            <a:solidFill>
              <a:schemeClr val="tx1"/>
            </a:solidFill>
            <a:miter lim="800000"/>
            <a:headEnd/>
            <a:tailEnd/>
          </a:ln>
          <a:effectLst/>
          <a:extLst>
            <a:ext uri="{909E8E84-426E-40DD-AFC4-6F175D3DCCD1}">
              <a14:hiddenFill xmlns:a14="http://schemas.microsoft.com/office/drawing/2010/main">
                <a:solidFill>
                  <a:srgbClr val="00008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200"/>
              <a:t>Buoyancy Engine allows neutral drift in water column</a:t>
            </a:r>
          </a:p>
        </p:txBody>
      </p:sp>
      <p:sp>
        <p:nvSpPr>
          <p:cNvPr id="13" name="AutoShape 13"/>
          <p:cNvSpPr>
            <a:spLocks noChangeArrowheads="1"/>
          </p:cNvSpPr>
          <p:nvPr/>
        </p:nvSpPr>
        <p:spPr bwMode="auto">
          <a:xfrm>
            <a:off x="6964363" y="2103438"/>
            <a:ext cx="2078037" cy="1036637"/>
          </a:xfrm>
          <a:prstGeom prst="wedgeRectCallout">
            <a:avLst>
              <a:gd name="adj1" fmla="val -78667"/>
              <a:gd name="adj2" fmla="val 150134"/>
            </a:avLst>
          </a:prstGeom>
          <a:noFill/>
          <a:ln w="9525">
            <a:solidFill>
              <a:schemeClr val="tx1"/>
            </a:solidFill>
            <a:miter lim="800000"/>
            <a:headEnd/>
            <a:tailEnd/>
          </a:ln>
          <a:effectLst/>
          <a:extLst>
            <a:ext uri="{909E8E84-426E-40DD-AFC4-6F175D3DCCD1}">
              <a14:hiddenFill xmlns:a14="http://schemas.microsoft.com/office/drawing/2010/main">
                <a:solidFill>
                  <a:srgbClr val="00008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200"/>
              <a:t>Load Control System</a:t>
            </a:r>
          </a:p>
          <a:p>
            <a:r>
              <a:rPr lang="en-US" sz="1200"/>
              <a:t>18 configurable channels</a:t>
            </a:r>
          </a:p>
          <a:p>
            <a:r>
              <a:rPr lang="en-US" sz="1200"/>
              <a:t>Isolates load, circuit breaker, ground fault detection</a:t>
            </a:r>
          </a:p>
        </p:txBody>
      </p:sp>
      <p:sp>
        <p:nvSpPr>
          <p:cNvPr id="14" name="AutoShape 13"/>
          <p:cNvSpPr>
            <a:spLocks noChangeArrowheads="1"/>
          </p:cNvSpPr>
          <p:nvPr/>
        </p:nvSpPr>
        <p:spPr bwMode="auto">
          <a:xfrm>
            <a:off x="4872038" y="2255838"/>
            <a:ext cx="1920875" cy="842962"/>
          </a:xfrm>
          <a:prstGeom prst="wedgeRectCallout">
            <a:avLst>
              <a:gd name="adj1" fmla="val -80361"/>
              <a:gd name="adj2" fmla="val -9667"/>
            </a:avLst>
          </a:prstGeom>
          <a:noFill/>
          <a:ln w="9525">
            <a:solidFill>
              <a:schemeClr val="tx1"/>
            </a:solidFill>
            <a:miter lim="800000"/>
            <a:headEnd/>
            <a:tailEnd/>
          </a:ln>
          <a:effectLst/>
          <a:extLst>
            <a:ext uri="{909E8E84-426E-40DD-AFC4-6F175D3DCCD1}">
              <a14:hiddenFill xmlns:a14="http://schemas.microsoft.com/office/drawing/2010/main">
                <a:solidFill>
                  <a:srgbClr val="00008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200"/>
              <a:t>Efficient low-speed propeller </a:t>
            </a:r>
          </a:p>
          <a:p>
            <a:r>
              <a:rPr lang="en-US" sz="1200"/>
              <a:t>Paired Rudder and Elevator Control Surfaces </a:t>
            </a:r>
          </a:p>
        </p:txBody>
      </p:sp>
      <p:sp>
        <p:nvSpPr>
          <p:cNvPr id="15" name="TextBox 3"/>
          <p:cNvSpPr txBox="1">
            <a:spLocks noChangeArrowheads="1"/>
          </p:cNvSpPr>
          <p:nvPr/>
        </p:nvSpPr>
        <p:spPr bwMode="auto">
          <a:xfrm>
            <a:off x="1524000" y="5029200"/>
            <a:ext cx="1990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Short Nose</a:t>
            </a:r>
          </a:p>
        </p:txBody>
      </p:sp>
      <p:sp>
        <p:nvSpPr>
          <p:cNvPr id="16" name="TextBox 22"/>
          <p:cNvSpPr txBox="1">
            <a:spLocks noChangeArrowheads="1"/>
          </p:cNvSpPr>
          <p:nvPr/>
        </p:nvSpPr>
        <p:spPr bwMode="auto">
          <a:xfrm>
            <a:off x="5486400" y="5029200"/>
            <a:ext cx="23574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t>With 3G ESP Nose</a:t>
            </a:r>
          </a:p>
        </p:txBody>
      </p:sp>
      <p:sp>
        <p:nvSpPr>
          <p:cNvPr id="17" name="AutoShape 13"/>
          <p:cNvSpPr>
            <a:spLocks noChangeArrowheads="1"/>
          </p:cNvSpPr>
          <p:nvPr/>
        </p:nvSpPr>
        <p:spPr bwMode="auto">
          <a:xfrm>
            <a:off x="4008438" y="3565525"/>
            <a:ext cx="1946142" cy="304800"/>
          </a:xfrm>
          <a:prstGeom prst="wedgeRectCallout">
            <a:avLst>
              <a:gd name="adj1" fmla="val 231"/>
              <a:gd name="adj2" fmla="val 149852"/>
            </a:avLst>
          </a:prstGeom>
          <a:noFill/>
          <a:ln w="9525">
            <a:solidFill>
              <a:schemeClr val="tx1"/>
            </a:solidFill>
            <a:miter lim="800000"/>
            <a:headEnd/>
            <a:tailEnd/>
          </a:ln>
          <a:effectLst/>
          <a:extLst>
            <a:ext uri="{909E8E84-426E-40DD-AFC4-6F175D3DCCD1}">
              <a14:hiddenFill xmlns:a14="http://schemas.microsoft.com/office/drawing/2010/main">
                <a:solidFill>
                  <a:srgbClr val="00008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200" dirty="0"/>
              <a:t>3G ESP </a:t>
            </a:r>
            <a:r>
              <a:rPr lang="en-US" sz="1200" dirty="0" smtClean="0"/>
              <a:t>Sampler Module</a:t>
            </a:r>
            <a:endParaRPr lang="en-US" sz="1200" dirty="0"/>
          </a:p>
        </p:txBody>
      </p:sp>
      <p:cxnSp>
        <p:nvCxnSpPr>
          <p:cNvPr id="18" name="Straight Connector 17"/>
          <p:cNvCxnSpPr/>
          <p:nvPr/>
        </p:nvCxnSpPr>
        <p:spPr>
          <a:xfrm>
            <a:off x="152400" y="838200"/>
            <a:ext cx="8763000" cy="1588"/>
          </a:xfrm>
          <a:prstGeom prst="line">
            <a:avLst/>
          </a:prstGeom>
          <a:ln>
            <a:solidFill>
              <a:srgbClr val="FFFF00"/>
            </a:solidFill>
          </a:ln>
        </p:spPr>
        <p:style>
          <a:lnRef idx="2">
            <a:schemeClr val="accent2"/>
          </a:lnRef>
          <a:fillRef idx="0">
            <a:schemeClr val="accent2"/>
          </a:fillRef>
          <a:effectRef idx="1">
            <a:schemeClr val="accent2"/>
          </a:effectRef>
          <a:fontRef idx="minor">
            <a:schemeClr val="tx1"/>
          </a:fontRef>
        </p:style>
      </p:cxnSp>
      <p:cxnSp>
        <p:nvCxnSpPr>
          <p:cNvPr id="19" name="Straight Connector 18"/>
          <p:cNvCxnSpPr/>
          <p:nvPr/>
        </p:nvCxnSpPr>
        <p:spPr>
          <a:xfrm>
            <a:off x="193675" y="6152920"/>
            <a:ext cx="884872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31370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63405" y="-762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400" dirty="0" smtClean="0">
                <a:solidFill>
                  <a:srgbClr val="FFFF00"/>
                </a:solidFill>
              </a:rPr>
              <a:t>Development Topics</a:t>
            </a:r>
            <a:endParaRPr lang="en-US" sz="5400" dirty="0">
              <a:solidFill>
                <a:srgbClr val="FFFF00"/>
              </a:solidFill>
            </a:endParaRPr>
          </a:p>
        </p:txBody>
      </p:sp>
      <p:pic>
        <p:nvPicPr>
          <p:cNvPr id="3" name="Picture 2" descr="C:\Users\hobson\Pictures\Docking\DSC_116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0345" y="2719566"/>
            <a:ext cx="3300713" cy="22098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Q:\Project.Documents\Pictures\_Best_Pictures_Copies\lrauv_trio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08007" y="1066800"/>
            <a:ext cx="3272199" cy="21907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Q:\Project.Documents\Pictures\_Best_Pictures_Copies\PA10001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0800" y="3129986"/>
            <a:ext cx="2427255" cy="18204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51557" y="5056093"/>
            <a:ext cx="2311427" cy="1540951"/>
          </a:xfrm>
          <a:prstGeom prst="rect">
            <a:avLst/>
          </a:prstGeom>
        </p:spPr>
      </p:pic>
      <p:sp>
        <p:nvSpPr>
          <p:cNvPr id="7" name="TextBox 6"/>
          <p:cNvSpPr txBox="1"/>
          <p:nvPr/>
        </p:nvSpPr>
        <p:spPr>
          <a:xfrm>
            <a:off x="228414" y="1737804"/>
            <a:ext cx="4417941" cy="461665"/>
          </a:xfrm>
          <a:prstGeom prst="rect">
            <a:avLst/>
          </a:prstGeom>
          <a:noFill/>
        </p:spPr>
        <p:txBody>
          <a:bodyPr wrap="none" rtlCol="0">
            <a:spAutoFit/>
          </a:bodyPr>
          <a:lstStyle/>
          <a:p>
            <a:r>
              <a:rPr lang="en-US" sz="2400" dirty="0" smtClean="0"/>
              <a:t>Multi-AUV, Collaborative </a:t>
            </a:r>
            <a:r>
              <a:rPr lang="en-US" sz="2400" dirty="0"/>
              <a:t>M</a:t>
            </a:r>
            <a:r>
              <a:rPr lang="en-US" sz="2400" dirty="0" smtClean="0"/>
              <a:t>issions</a:t>
            </a:r>
          </a:p>
        </p:txBody>
      </p:sp>
      <p:sp>
        <p:nvSpPr>
          <p:cNvPr id="8" name="TextBox 7"/>
          <p:cNvSpPr txBox="1"/>
          <p:nvPr/>
        </p:nvSpPr>
        <p:spPr>
          <a:xfrm>
            <a:off x="210971" y="3362801"/>
            <a:ext cx="1795684" cy="461665"/>
          </a:xfrm>
          <a:prstGeom prst="rect">
            <a:avLst/>
          </a:prstGeom>
          <a:noFill/>
        </p:spPr>
        <p:txBody>
          <a:bodyPr wrap="none" rtlCol="0">
            <a:spAutoFit/>
          </a:bodyPr>
          <a:lstStyle/>
          <a:p>
            <a:r>
              <a:rPr lang="en-US" sz="2400" dirty="0" smtClean="0"/>
              <a:t>AUV Docking</a:t>
            </a:r>
          </a:p>
        </p:txBody>
      </p:sp>
      <p:sp>
        <p:nvSpPr>
          <p:cNvPr id="9" name="TextBox 8"/>
          <p:cNvSpPr txBox="1"/>
          <p:nvPr/>
        </p:nvSpPr>
        <p:spPr>
          <a:xfrm>
            <a:off x="91130" y="5098973"/>
            <a:ext cx="3831049" cy="461665"/>
          </a:xfrm>
          <a:prstGeom prst="rect">
            <a:avLst/>
          </a:prstGeom>
          <a:noFill/>
        </p:spPr>
        <p:txBody>
          <a:bodyPr wrap="none" rtlCol="0">
            <a:spAutoFit/>
          </a:bodyPr>
          <a:lstStyle/>
          <a:p>
            <a:r>
              <a:rPr lang="en-US" sz="2400" dirty="0" smtClean="0"/>
              <a:t>Sensor Payload Development</a:t>
            </a:r>
          </a:p>
        </p:txBody>
      </p:sp>
      <p:sp>
        <p:nvSpPr>
          <p:cNvPr id="10"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spTree>
    <p:extLst>
      <p:ext uri="{BB962C8B-B14F-4D97-AF65-F5344CB8AC3E}">
        <p14:creationId xmlns:p14="http://schemas.microsoft.com/office/powerpoint/2010/main" val="20943439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X:\ESP\G3-ESP\Solidworks files\Turbine\FullAss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04800"/>
            <a:ext cx="10058400" cy="777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295400" y="152400"/>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dirty="0" smtClean="0">
                <a:solidFill>
                  <a:srgbClr val="000000"/>
                </a:solidFill>
              </a:rPr>
              <a:t>3G ESP/Long-Range AUV</a:t>
            </a:r>
            <a:endParaRPr lang="en-US" dirty="0">
              <a:solidFill>
                <a:srgbClr val="000000"/>
              </a:solidFill>
            </a:endParaRPr>
          </a:p>
        </p:txBody>
      </p:sp>
      <p:sp>
        <p:nvSpPr>
          <p:cNvPr id="4" name="Left Brace 3"/>
          <p:cNvSpPr/>
          <p:nvPr/>
        </p:nvSpPr>
        <p:spPr>
          <a:xfrm rot="4556721">
            <a:off x="2594619" y="2160713"/>
            <a:ext cx="295272" cy="2118205"/>
          </a:xfrm>
          <a:prstGeom prst="leftBrace">
            <a:avLst/>
          </a:prstGeom>
          <a:ln w="38100">
            <a:solidFill>
              <a:schemeClr val="bg1"/>
            </a:solidFill>
          </a:ln>
          <a:scene3d>
            <a:camera prst="orthographicFront"/>
            <a:lightRig rig="threePt" dir="t"/>
          </a:scene3d>
          <a:sp3d contourW="190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5" name="TextBox 4"/>
          <p:cNvSpPr txBox="1"/>
          <p:nvPr/>
        </p:nvSpPr>
        <p:spPr>
          <a:xfrm>
            <a:off x="1752600" y="2438400"/>
            <a:ext cx="2101206" cy="461665"/>
          </a:xfrm>
          <a:prstGeom prst="rect">
            <a:avLst/>
          </a:prstGeom>
          <a:noFill/>
        </p:spPr>
        <p:txBody>
          <a:bodyPr wrap="none">
            <a:spAutoFit/>
            <a:scene3d>
              <a:camera prst="orthographicFront"/>
              <a:lightRig rig="threePt" dir="t"/>
            </a:scene3d>
            <a:sp3d/>
          </a:bodyPr>
          <a:lstStyle/>
          <a:p>
            <a:pPr>
              <a:defRPr/>
            </a:pPr>
            <a:r>
              <a:rPr lang="en-US" sz="2400" dirty="0" smtClean="0"/>
              <a:t>.7m </a:t>
            </a:r>
            <a:r>
              <a:rPr lang="en-US" sz="2400" dirty="0"/>
              <a:t>Extension</a:t>
            </a:r>
          </a:p>
        </p:txBody>
      </p:sp>
      <p:sp>
        <p:nvSpPr>
          <p:cNvPr id="6" name="Left Brace 5"/>
          <p:cNvSpPr/>
          <p:nvPr/>
        </p:nvSpPr>
        <p:spPr>
          <a:xfrm rot="4556721" flipH="1">
            <a:off x="4675004" y="54526"/>
            <a:ext cx="588474" cy="8459859"/>
          </a:xfrm>
          <a:prstGeom prst="leftBrace">
            <a:avLst/>
          </a:prstGeom>
          <a:ln w="38100">
            <a:solidFill>
              <a:schemeClr val="bg1"/>
            </a:solidFill>
          </a:ln>
          <a:scene3d>
            <a:camera prst="orthographicFront"/>
            <a:lightRig rig="threePt" dir="t"/>
          </a:scene3d>
          <a:sp3d contourW="190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 name="TextBox 6"/>
          <p:cNvSpPr txBox="1"/>
          <p:nvPr/>
        </p:nvSpPr>
        <p:spPr>
          <a:xfrm>
            <a:off x="4495800" y="4724400"/>
            <a:ext cx="1655171" cy="461665"/>
          </a:xfrm>
          <a:prstGeom prst="rect">
            <a:avLst/>
          </a:prstGeom>
          <a:noFill/>
        </p:spPr>
        <p:txBody>
          <a:bodyPr wrap="none">
            <a:spAutoFit/>
            <a:scene3d>
              <a:camera prst="orthographicFront"/>
              <a:lightRig rig="threePt" dir="t"/>
            </a:scene3d>
            <a:sp3d/>
          </a:bodyPr>
          <a:lstStyle/>
          <a:p>
            <a:pPr>
              <a:defRPr/>
            </a:pPr>
            <a:r>
              <a:rPr lang="en-US" sz="2400" dirty="0" smtClean="0"/>
              <a:t>3m Vehicle</a:t>
            </a:r>
            <a:endParaRPr lang="en-US" sz="2400" dirty="0"/>
          </a:p>
        </p:txBody>
      </p:sp>
      <p:pic>
        <p:nvPicPr>
          <p:cNvPr id="8" name="Picture 8"/>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3800" y="52578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6"/>
          <p:cNvGrpSpPr>
            <a:grpSpLocks/>
          </p:cNvGrpSpPr>
          <p:nvPr/>
        </p:nvGrpSpPr>
        <p:grpSpPr bwMode="auto">
          <a:xfrm>
            <a:off x="304800" y="152400"/>
            <a:ext cx="8458200" cy="1882775"/>
            <a:chOff x="304800" y="174811"/>
            <a:chExt cx="8458200" cy="1882589"/>
          </a:xfrm>
        </p:grpSpPr>
        <p:pic>
          <p:nvPicPr>
            <p:cNvPr id="10" name="Picture 3" descr="MiVEGAS_transparent.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74811"/>
              <a:ext cx="1524000" cy="1882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p:cNvCxnSpPr/>
            <p:nvPr/>
          </p:nvCxnSpPr>
          <p:spPr>
            <a:xfrm>
              <a:off x="2133600" y="1295475"/>
              <a:ext cx="6629400" cy="0"/>
            </a:xfrm>
            <a:prstGeom prst="line">
              <a:avLst/>
            </a:prstGeom>
            <a:ln w="38100" cmpd="sng">
              <a:solidFill>
                <a:schemeClr val="tx1"/>
              </a:solidFill>
            </a:ln>
            <a:effectLst/>
          </p:spPr>
          <p:style>
            <a:lnRef idx="2">
              <a:schemeClr val="accent2"/>
            </a:lnRef>
            <a:fillRef idx="0">
              <a:schemeClr val="accent2"/>
            </a:fillRef>
            <a:effectRef idx="1">
              <a:schemeClr val="accent2"/>
            </a:effectRef>
            <a:fontRef idx="minor">
              <a:schemeClr val="tx1"/>
            </a:fontRef>
          </p:style>
        </p:cxnSp>
      </p:grpSp>
      <p:pic>
        <p:nvPicPr>
          <p:cNvPr id="12" name="Picture 4"/>
          <p:cNvPicPr>
            <a:picLocks noChangeArrowheads="1"/>
          </p:cNvPicPr>
          <p:nvPr/>
        </p:nvPicPr>
        <p:blipFill>
          <a:blip r:embed="rId5">
            <a:extLst>
              <a:ext uri="{28A0092B-C50C-407E-A947-70E740481C1C}">
                <a14:useLocalDpi xmlns:a14="http://schemas.microsoft.com/office/drawing/2010/main" val="0"/>
              </a:ext>
            </a:extLst>
          </a:blip>
          <a:srcRect l="19998" t="2499" r="22499" b="26666"/>
          <a:stretch>
            <a:fillRect/>
          </a:stretch>
        </p:blipFill>
        <p:spPr bwMode="auto">
          <a:xfrm>
            <a:off x="0" y="5638800"/>
            <a:ext cx="1252538"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5943600"/>
            <a:ext cx="43180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7"/>
          <p:cNvPicPr>
            <a:picLocks noChangeAspect="1" noChangeArrowheads="1"/>
          </p:cNvPicPr>
          <p:nvPr/>
        </p:nvPicPr>
        <p:blipFill>
          <a:blip r:embed="rId7" cstate="print">
            <a:lum bright="-10000"/>
            <a:extLst>
              <a:ext uri="{28A0092B-C50C-407E-A947-70E740481C1C}">
                <a14:useLocalDpi xmlns:a14="http://schemas.microsoft.com/office/drawing/2010/main" val="0"/>
              </a:ext>
            </a:extLst>
          </a:blip>
          <a:srcRect/>
          <a:stretch>
            <a:fillRect/>
          </a:stretch>
        </p:blipFill>
        <p:spPr bwMode="auto">
          <a:xfrm>
            <a:off x="5791200" y="5638800"/>
            <a:ext cx="1600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90364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29420" y="381000"/>
            <a:ext cx="4266380" cy="1143000"/>
          </a:xfrm>
        </p:spPr>
        <p:txBody>
          <a:bodyPr>
            <a:normAutofit fontScale="90000"/>
          </a:bodyPr>
          <a:lstStyle/>
          <a:p>
            <a:r>
              <a:rPr lang="en-US" dirty="0" smtClean="0">
                <a:solidFill>
                  <a:srgbClr val="FFFF00"/>
                </a:solidFill>
              </a:rPr>
              <a:t>ROV-Based Millimeter-Scale Seafloor Mapping</a:t>
            </a:r>
            <a:endParaRPr lang="en-US" i="1" dirty="0">
              <a:solidFill>
                <a:srgbClr val="FFFF00"/>
              </a:solidFill>
            </a:endParaRPr>
          </a:p>
        </p:txBody>
      </p:sp>
      <p:sp>
        <p:nvSpPr>
          <p:cNvPr id="7" name="Rectangle 6"/>
          <p:cNvSpPr/>
          <p:nvPr/>
        </p:nvSpPr>
        <p:spPr>
          <a:xfrm>
            <a:off x="152400" y="2133600"/>
            <a:ext cx="4268839" cy="4247317"/>
          </a:xfrm>
          <a:prstGeom prst="rect">
            <a:avLst/>
          </a:prstGeom>
        </p:spPr>
        <p:txBody>
          <a:bodyPr wrap="square">
            <a:spAutoFit/>
          </a:bodyPr>
          <a:lstStyle/>
          <a:p>
            <a:r>
              <a:rPr lang="en-US" dirty="0" smtClean="0">
                <a:solidFill>
                  <a:srgbClr val="FFFF00"/>
                </a:solidFill>
              </a:rPr>
              <a:t>Low (2-3 meter) altitude seafloor surveys combining acoustic and optical sensing</a:t>
            </a:r>
          </a:p>
          <a:p>
            <a:pPr marL="342900" indent="-342900">
              <a:buFont typeface="Arial"/>
              <a:buChar char="•"/>
            </a:pPr>
            <a:r>
              <a:rPr lang="en-US" dirty="0" smtClean="0">
                <a:solidFill>
                  <a:srgbClr val="FFFF00"/>
                </a:solidFill>
              </a:rPr>
              <a:t>Topography</a:t>
            </a:r>
          </a:p>
          <a:p>
            <a:pPr marL="800100" lvl="1" indent="-342900">
              <a:buFont typeface="Arial"/>
              <a:buChar char="•"/>
            </a:pPr>
            <a:r>
              <a:rPr lang="en-US" dirty="0" smtClean="0">
                <a:solidFill>
                  <a:srgbClr val="FFFF00"/>
                </a:solidFill>
              </a:rPr>
              <a:t>Multibeam sonar: 5-cm lateral-resolution </a:t>
            </a:r>
          </a:p>
          <a:p>
            <a:pPr marL="800100" lvl="1" indent="-342900">
              <a:buFont typeface="Arial"/>
              <a:buChar char="•"/>
            </a:pPr>
            <a:r>
              <a:rPr lang="en-US" dirty="0" err="1" smtClean="0">
                <a:solidFill>
                  <a:srgbClr val="FFFF00"/>
                </a:solidFill>
              </a:rPr>
              <a:t>Lidar</a:t>
            </a:r>
            <a:r>
              <a:rPr lang="en-US" dirty="0" smtClean="0">
                <a:solidFill>
                  <a:srgbClr val="FFFF00"/>
                </a:solidFill>
              </a:rPr>
              <a:t>: 1-cm lateral-resolution</a:t>
            </a:r>
          </a:p>
          <a:p>
            <a:pPr marL="342900" indent="-342900">
              <a:buFont typeface="Arial"/>
              <a:buChar char="•"/>
            </a:pPr>
            <a:r>
              <a:rPr lang="en-US" dirty="0" smtClean="0">
                <a:solidFill>
                  <a:srgbClr val="FFFF00"/>
                </a:solidFill>
              </a:rPr>
              <a:t>Photographic Imagery</a:t>
            </a:r>
          </a:p>
          <a:p>
            <a:pPr marL="800100" lvl="1" indent="-342900">
              <a:buFont typeface="Arial"/>
              <a:buChar char="•"/>
            </a:pPr>
            <a:r>
              <a:rPr lang="en-US" dirty="0" smtClean="0">
                <a:solidFill>
                  <a:srgbClr val="FFFF00"/>
                </a:solidFill>
              </a:rPr>
              <a:t>2-mm resolution</a:t>
            </a:r>
          </a:p>
          <a:p>
            <a:pPr marL="342900" indent="-342900">
              <a:buFont typeface="Arial"/>
              <a:buChar char="•"/>
            </a:pPr>
            <a:r>
              <a:rPr lang="en-US" dirty="0" smtClean="0">
                <a:solidFill>
                  <a:srgbClr val="FFFF00"/>
                </a:solidFill>
              </a:rPr>
              <a:t>Precision Navigation</a:t>
            </a:r>
          </a:p>
          <a:p>
            <a:pPr marL="800100" lvl="1" indent="-342900">
              <a:buFont typeface="Arial"/>
              <a:buChar char="•"/>
            </a:pPr>
            <a:r>
              <a:rPr lang="en-US" dirty="0" smtClean="0">
                <a:solidFill>
                  <a:srgbClr val="FFFF00"/>
                </a:solidFill>
              </a:rPr>
              <a:t>.005% </a:t>
            </a:r>
            <a:r>
              <a:rPr lang="en-US" dirty="0" err="1" smtClean="0">
                <a:solidFill>
                  <a:srgbClr val="FFFF00"/>
                </a:solidFill>
              </a:rPr>
              <a:t>Paroscientific</a:t>
            </a:r>
            <a:r>
              <a:rPr lang="en-US" dirty="0" smtClean="0">
                <a:solidFill>
                  <a:srgbClr val="FFFF00"/>
                </a:solidFill>
              </a:rPr>
              <a:t> Pressure Sensor</a:t>
            </a:r>
          </a:p>
          <a:p>
            <a:pPr marL="800100" lvl="1" indent="-342900">
              <a:buFont typeface="Arial"/>
              <a:buChar char="•"/>
            </a:pPr>
            <a:r>
              <a:rPr lang="en-US" dirty="0" smtClean="0">
                <a:solidFill>
                  <a:srgbClr val="FFFF00"/>
                </a:solidFill>
              </a:rPr>
              <a:t>DVL-Aided INS</a:t>
            </a:r>
          </a:p>
          <a:p>
            <a:pPr marL="800100" lvl="1" indent="-342900">
              <a:buFont typeface="Arial"/>
              <a:buChar char="•"/>
            </a:pPr>
            <a:r>
              <a:rPr lang="en-US" dirty="0" smtClean="0">
                <a:solidFill>
                  <a:srgbClr val="FFFF00"/>
                </a:solidFill>
              </a:rPr>
              <a:t>Long-baseline Acoustics</a:t>
            </a:r>
          </a:p>
          <a:p>
            <a:pPr marL="342900" indent="-342900">
              <a:buFont typeface="Arial"/>
              <a:buChar char="•"/>
            </a:pPr>
            <a:r>
              <a:rPr lang="en-US" dirty="0" smtClean="0">
                <a:solidFill>
                  <a:srgbClr val="FFFF00"/>
                </a:solidFill>
              </a:rPr>
              <a:t>Now operated from either ROV Doc Ricketts or ROV </a:t>
            </a:r>
            <a:r>
              <a:rPr lang="en-US" dirty="0" err="1" smtClean="0">
                <a:solidFill>
                  <a:srgbClr val="FFFF00"/>
                </a:solidFill>
              </a:rPr>
              <a:t>Ventana</a:t>
            </a:r>
            <a:endParaRPr lang="en-US" dirty="0" smtClean="0">
              <a:solidFill>
                <a:srgbClr val="FFFF00"/>
              </a:solidFill>
            </a:endParaRPr>
          </a:p>
        </p:txBody>
      </p:sp>
      <p:pic>
        <p:nvPicPr>
          <p:cNvPr id="8" name="Picture 7" descr="DSC_0535.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5226" y="3615888"/>
            <a:ext cx="4858775" cy="3242113"/>
          </a:xfrm>
          <a:prstGeom prst="rect">
            <a:avLst/>
          </a:prstGeom>
        </p:spPr>
      </p:pic>
      <p:pic>
        <p:nvPicPr>
          <p:cNvPr id="9" name="Picture 8" descr="DSC_052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77032" y="-1"/>
            <a:ext cx="4866967" cy="3244645"/>
          </a:xfrm>
          <a:prstGeom prst="rect">
            <a:avLst/>
          </a:prstGeom>
        </p:spPr>
      </p:pic>
      <p:sp>
        <p:nvSpPr>
          <p:cNvPr id="10" name="TextBox 9"/>
          <p:cNvSpPr txBox="1"/>
          <p:nvPr/>
        </p:nvSpPr>
        <p:spPr>
          <a:xfrm>
            <a:off x="8242710" y="3252838"/>
            <a:ext cx="901290" cy="369332"/>
          </a:xfrm>
          <a:prstGeom prst="rect">
            <a:avLst/>
          </a:prstGeom>
          <a:noFill/>
        </p:spPr>
        <p:txBody>
          <a:bodyPr wrap="square" rtlCol="0">
            <a:spAutoFit/>
          </a:bodyPr>
          <a:lstStyle/>
          <a:p>
            <a:pPr algn="ctr"/>
            <a:r>
              <a:rPr lang="en-US" sz="1800" dirty="0" err="1" smtClean="0">
                <a:solidFill>
                  <a:srgbClr val="000000"/>
                </a:solidFill>
              </a:rPr>
              <a:t>Lidar</a:t>
            </a:r>
            <a:endParaRPr lang="en-US" sz="1800" dirty="0">
              <a:solidFill>
                <a:srgbClr val="000000"/>
              </a:solidFill>
            </a:endParaRPr>
          </a:p>
        </p:txBody>
      </p:sp>
      <p:sp>
        <p:nvSpPr>
          <p:cNvPr id="11" name="TextBox 10"/>
          <p:cNvSpPr txBox="1"/>
          <p:nvPr/>
        </p:nvSpPr>
        <p:spPr>
          <a:xfrm>
            <a:off x="4252453" y="3249563"/>
            <a:ext cx="1827160" cy="369332"/>
          </a:xfrm>
          <a:prstGeom prst="rect">
            <a:avLst/>
          </a:prstGeom>
          <a:noFill/>
        </p:spPr>
        <p:txBody>
          <a:bodyPr wrap="square" rtlCol="0">
            <a:spAutoFit/>
          </a:bodyPr>
          <a:lstStyle/>
          <a:p>
            <a:pPr algn="ctr"/>
            <a:r>
              <a:rPr lang="en-US" sz="1800" dirty="0" smtClean="0">
                <a:solidFill>
                  <a:srgbClr val="000000"/>
                </a:solidFill>
              </a:rPr>
              <a:t>Multibeam Sonar</a:t>
            </a:r>
            <a:endParaRPr lang="en-US" sz="1800" dirty="0">
              <a:solidFill>
                <a:srgbClr val="000000"/>
              </a:solidFill>
            </a:endParaRPr>
          </a:p>
        </p:txBody>
      </p:sp>
      <p:sp>
        <p:nvSpPr>
          <p:cNvPr id="12" name="TextBox 11"/>
          <p:cNvSpPr txBox="1"/>
          <p:nvPr/>
        </p:nvSpPr>
        <p:spPr>
          <a:xfrm>
            <a:off x="6014064" y="3238089"/>
            <a:ext cx="1032386" cy="369332"/>
          </a:xfrm>
          <a:prstGeom prst="rect">
            <a:avLst/>
          </a:prstGeom>
          <a:noFill/>
        </p:spPr>
        <p:txBody>
          <a:bodyPr wrap="square" rtlCol="0">
            <a:spAutoFit/>
          </a:bodyPr>
          <a:lstStyle/>
          <a:p>
            <a:pPr algn="ctr"/>
            <a:r>
              <a:rPr lang="en-US" sz="1800" dirty="0" smtClean="0">
                <a:solidFill>
                  <a:srgbClr val="000000"/>
                </a:solidFill>
              </a:rPr>
              <a:t>Cameras</a:t>
            </a:r>
            <a:endParaRPr lang="en-US" sz="1800" dirty="0">
              <a:solidFill>
                <a:srgbClr val="000000"/>
              </a:solidFill>
            </a:endParaRPr>
          </a:p>
        </p:txBody>
      </p:sp>
      <p:sp>
        <p:nvSpPr>
          <p:cNvPr id="13" name="TextBox 12"/>
          <p:cNvSpPr txBox="1"/>
          <p:nvPr/>
        </p:nvSpPr>
        <p:spPr>
          <a:xfrm>
            <a:off x="7054645" y="3257756"/>
            <a:ext cx="565355" cy="369332"/>
          </a:xfrm>
          <a:prstGeom prst="rect">
            <a:avLst/>
          </a:prstGeom>
          <a:noFill/>
        </p:spPr>
        <p:txBody>
          <a:bodyPr wrap="square" rtlCol="0">
            <a:spAutoFit/>
          </a:bodyPr>
          <a:lstStyle/>
          <a:p>
            <a:pPr algn="ctr"/>
            <a:r>
              <a:rPr lang="en-US" sz="1800" dirty="0" smtClean="0">
                <a:solidFill>
                  <a:srgbClr val="000000"/>
                </a:solidFill>
              </a:rPr>
              <a:t>INS</a:t>
            </a:r>
            <a:endParaRPr lang="en-US" sz="1800" dirty="0">
              <a:solidFill>
                <a:srgbClr val="000000"/>
              </a:solidFill>
            </a:endParaRPr>
          </a:p>
        </p:txBody>
      </p:sp>
      <p:cxnSp>
        <p:nvCxnSpPr>
          <p:cNvPr id="14" name="Straight Arrow Connector 13"/>
          <p:cNvCxnSpPr/>
          <p:nvPr/>
        </p:nvCxnSpPr>
        <p:spPr bwMode="auto">
          <a:xfrm>
            <a:off x="4727677" y="3547806"/>
            <a:ext cx="1515807" cy="2310581"/>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cxnSp>
        <p:nvCxnSpPr>
          <p:cNvPr id="15" name="Straight Arrow Connector 14"/>
          <p:cNvCxnSpPr/>
          <p:nvPr/>
        </p:nvCxnSpPr>
        <p:spPr bwMode="auto">
          <a:xfrm flipH="1">
            <a:off x="5899356" y="3547806"/>
            <a:ext cx="565354" cy="1237226"/>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cxnSp>
        <p:nvCxnSpPr>
          <p:cNvPr id="16" name="Straight Arrow Connector 15"/>
          <p:cNvCxnSpPr/>
          <p:nvPr/>
        </p:nvCxnSpPr>
        <p:spPr bwMode="auto">
          <a:xfrm>
            <a:off x="6726903" y="3547806"/>
            <a:ext cx="811162" cy="1827162"/>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cxnSp>
        <p:nvCxnSpPr>
          <p:cNvPr id="17" name="Straight Arrow Connector 16"/>
          <p:cNvCxnSpPr>
            <a:stCxn id="13" idx="2"/>
          </p:cNvCxnSpPr>
          <p:nvPr/>
        </p:nvCxnSpPr>
        <p:spPr bwMode="auto">
          <a:xfrm flipH="1">
            <a:off x="7259485" y="3627088"/>
            <a:ext cx="77838" cy="723686"/>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cxnSp>
        <p:nvCxnSpPr>
          <p:cNvPr id="18" name="Straight Arrow Connector 17"/>
          <p:cNvCxnSpPr/>
          <p:nvPr/>
        </p:nvCxnSpPr>
        <p:spPr bwMode="auto">
          <a:xfrm flipH="1">
            <a:off x="7923161" y="3565831"/>
            <a:ext cx="730866" cy="604685"/>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cxnSp>
        <p:nvCxnSpPr>
          <p:cNvPr id="19" name="Straight Arrow Connector 18"/>
          <p:cNvCxnSpPr/>
          <p:nvPr/>
        </p:nvCxnSpPr>
        <p:spPr bwMode="auto">
          <a:xfrm flipH="1" flipV="1">
            <a:off x="6825226" y="1433871"/>
            <a:ext cx="1746866" cy="1861574"/>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cxnSp>
        <p:nvCxnSpPr>
          <p:cNvPr id="20" name="Straight Arrow Connector 19"/>
          <p:cNvCxnSpPr/>
          <p:nvPr/>
        </p:nvCxnSpPr>
        <p:spPr bwMode="auto">
          <a:xfrm flipH="1" flipV="1">
            <a:off x="6423745" y="1696068"/>
            <a:ext cx="860320" cy="1581351"/>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sp>
        <p:nvSpPr>
          <p:cNvPr id="21" name="TextBox 20"/>
          <p:cNvSpPr txBox="1"/>
          <p:nvPr/>
        </p:nvSpPr>
        <p:spPr>
          <a:xfrm>
            <a:off x="7529872" y="3251202"/>
            <a:ext cx="796412" cy="369332"/>
          </a:xfrm>
          <a:prstGeom prst="rect">
            <a:avLst/>
          </a:prstGeom>
          <a:noFill/>
        </p:spPr>
        <p:txBody>
          <a:bodyPr wrap="square" rtlCol="0">
            <a:spAutoFit/>
          </a:bodyPr>
          <a:lstStyle/>
          <a:p>
            <a:pPr algn="ctr"/>
            <a:r>
              <a:rPr lang="en-US" sz="1800" dirty="0" smtClean="0">
                <a:solidFill>
                  <a:srgbClr val="000000"/>
                </a:solidFill>
              </a:rPr>
              <a:t>Strobe</a:t>
            </a:r>
            <a:endParaRPr lang="en-US" sz="1800" dirty="0">
              <a:solidFill>
                <a:srgbClr val="000000"/>
              </a:solidFill>
            </a:endParaRPr>
          </a:p>
        </p:txBody>
      </p:sp>
      <p:cxnSp>
        <p:nvCxnSpPr>
          <p:cNvPr id="22" name="Straight Arrow Connector 21"/>
          <p:cNvCxnSpPr/>
          <p:nvPr/>
        </p:nvCxnSpPr>
        <p:spPr bwMode="auto">
          <a:xfrm flipH="1" flipV="1">
            <a:off x="6920272" y="2176208"/>
            <a:ext cx="879986" cy="1109405"/>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sp>
        <p:nvSpPr>
          <p:cNvPr id="23" name="Line 5"/>
          <p:cNvSpPr>
            <a:spLocks noChangeShapeType="1"/>
          </p:cNvSpPr>
          <p:nvPr/>
        </p:nvSpPr>
        <p:spPr bwMode="auto">
          <a:xfrm>
            <a:off x="263117" y="1905000"/>
            <a:ext cx="3927883" cy="9525"/>
          </a:xfrm>
          <a:prstGeom prst="line">
            <a:avLst/>
          </a:prstGeom>
          <a:noFill/>
          <a:ln w="38100">
            <a:solidFill>
              <a:srgbClr val="FFFF00"/>
            </a:solidFill>
            <a:round/>
            <a:headEnd/>
            <a:tailEnd/>
          </a:ln>
        </p:spPr>
        <p:txBody>
          <a:bodyPr lIns="82909" tIns="41454" rIns="82909" bIns="41454"/>
          <a:lstStyle/>
          <a:p>
            <a:endParaRPr lang="en-US"/>
          </a:p>
        </p:txBody>
      </p:sp>
    </p:spTree>
    <p:extLst>
      <p:ext uri="{BB962C8B-B14F-4D97-AF65-F5344CB8AC3E}">
        <p14:creationId xmlns:p14="http://schemas.microsoft.com/office/powerpoint/2010/main" val="19079958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 y="1"/>
            <a:ext cx="9144001" cy="57385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3200" dirty="0" smtClean="0">
                <a:solidFill>
                  <a:srgbClr val="FFFF00"/>
                </a:solidFill>
                <a:ea typeface="ＭＳ Ｐゴシック" charset="0"/>
              </a:rPr>
              <a:t>MBARI Low Altitude Survey</a:t>
            </a:r>
            <a:endParaRPr lang="en-US" sz="3200" dirty="0">
              <a:solidFill>
                <a:srgbClr val="FFFF00"/>
              </a:solidFill>
              <a:ea typeface="ＭＳ Ｐゴシック" charset="0"/>
              <a:cs typeface="ＭＳ Ｐゴシック" charset="0"/>
            </a:endParaRPr>
          </a:p>
        </p:txBody>
      </p:sp>
      <p:sp>
        <p:nvSpPr>
          <p:cNvPr id="5" name="Rectangle 4"/>
          <p:cNvSpPr/>
          <p:nvPr/>
        </p:nvSpPr>
        <p:spPr>
          <a:xfrm>
            <a:off x="0" y="1301890"/>
            <a:ext cx="2699926" cy="3693319"/>
          </a:xfrm>
          <a:prstGeom prst="rect">
            <a:avLst/>
          </a:prstGeom>
        </p:spPr>
        <p:txBody>
          <a:bodyPr wrap="square">
            <a:spAutoFit/>
          </a:bodyPr>
          <a:lstStyle/>
          <a:p>
            <a:pPr marL="342900" indent="-342900">
              <a:buFont typeface="Arial"/>
              <a:buChar char="•"/>
            </a:pPr>
            <a:r>
              <a:rPr lang="en-US" dirty="0" smtClean="0">
                <a:solidFill>
                  <a:srgbClr val="FFFF00"/>
                </a:solidFill>
              </a:rPr>
              <a:t>80-m by 80-m surveys at 2-3 m altitude from ROV Ricketts</a:t>
            </a:r>
          </a:p>
          <a:p>
            <a:pPr marL="342900" indent="-342900">
              <a:buFont typeface="Arial"/>
              <a:buChar char="•"/>
            </a:pPr>
            <a:r>
              <a:rPr lang="en-US" dirty="0" smtClean="0">
                <a:solidFill>
                  <a:srgbClr val="FFFF00"/>
                </a:solidFill>
              </a:rPr>
              <a:t>5-cm lateral-resolution multibeam bathymetry</a:t>
            </a:r>
          </a:p>
          <a:p>
            <a:pPr marL="342900" indent="-342900">
              <a:buFont typeface="Arial"/>
              <a:buChar char="•"/>
            </a:pPr>
            <a:r>
              <a:rPr lang="en-US" dirty="0" smtClean="0">
                <a:solidFill>
                  <a:srgbClr val="FFFF00"/>
                </a:solidFill>
              </a:rPr>
              <a:t>1-cm lateral-resolution LIDAR bathymetry</a:t>
            </a:r>
          </a:p>
          <a:p>
            <a:pPr marL="342900" indent="-342900">
              <a:buFont typeface="Arial"/>
              <a:buChar char="•"/>
            </a:pPr>
            <a:r>
              <a:rPr lang="en-US" dirty="0" smtClean="0">
                <a:solidFill>
                  <a:srgbClr val="FFFF00"/>
                </a:solidFill>
              </a:rPr>
              <a:t>2.5-mm resolution </a:t>
            </a:r>
            <a:r>
              <a:rPr lang="en-US" dirty="0" err="1" smtClean="0">
                <a:solidFill>
                  <a:srgbClr val="FFFF00"/>
                </a:solidFill>
              </a:rPr>
              <a:t>photomosaics</a:t>
            </a:r>
            <a:endParaRPr lang="en-US" dirty="0" smtClean="0">
              <a:solidFill>
                <a:srgbClr val="FFFF00"/>
              </a:solidFill>
            </a:endParaRPr>
          </a:p>
          <a:p>
            <a:pPr marL="342900" indent="-342900">
              <a:buFont typeface="Arial"/>
              <a:buChar char="•"/>
            </a:pPr>
            <a:r>
              <a:rPr lang="en-US" dirty="0" smtClean="0">
                <a:solidFill>
                  <a:srgbClr val="FFFF00"/>
                </a:solidFill>
              </a:rPr>
              <a:t>Repeated surveys beginning in 2012</a:t>
            </a:r>
          </a:p>
          <a:p>
            <a:pPr marL="342900" indent="-342900">
              <a:buFont typeface="Arial"/>
              <a:buChar char="•"/>
            </a:pPr>
            <a:r>
              <a:rPr lang="en-US" dirty="0" smtClean="0">
                <a:solidFill>
                  <a:srgbClr val="FFFF00"/>
                </a:solidFill>
              </a:rPr>
              <a:t>ROV is now autonomously flown</a:t>
            </a:r>
          </a:p>
        </p:txBody>
      </p:sp>
      <p:pic>
        <p:nvPicPr>
          <p:cNvPr id="6" name="Picture 5" descr="OceanImagingLocatio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5260" y="571292"/>
            <a:ext cx="6528740" cy="6286708"/>
          </a:xfrm>
          <a:prstGeom prst="rect">
            <a:avLst/>
          </a:prstGeom>
        </p:spPr>
      </p:pic>
    </p:spTree>
    <p:extLst>
      <p:ext uri="{BB962C8B-B14F-4D97-AF65-F5344CB8AC3E}">
        <p14:creationId xmlns:p14="http://schemas.microsoft.com/office/powerpoint/2010/main" val="20846329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130628_Site2_Pmos_leftV3_cutout8.t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0827" y="0"/>
            <a:ext cx="2811495" cy="1678641"/>
          </a:xfrm>
          <a:prstGeom prst="rect">
            <a:avLst/>
          </a:prstGeom>
        </p:spPr>
      </p:pic>
      <p:pic>
        <p:nvPicPr>
          <p:cNvPr id="3" name="Picture 2" descr="20130628_Site2_Pmos_leftV3_cutout9.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4090" y="0"/>
            <a:ext cx="2799910" cy="1671725"/>
          </a:xfrm>
          <a:prstGeom prst="rect">
            <a:avLst/>
          </a:prstGeom>
        </p:spPr>
      </p:pic>
      <p:pic>
        <p:nvPicPr>
          <p:cNvPr id="4" name="Picture 3" descr="20130628_Site2_Pmos_leftV3sm.ti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0487" y="1712451"/>
            <a:ext cx="4463513" cy="4670323"/>
          </a:xfrm>
          <a:prstGeom prst="rect">
            <a:avLst/>
          </a:prstGeom>
        </p:spPr>
      </p:pic>
      <p:sp>
        <p:nvSpPr>
          <p:cNvPr id="5" name="Rectangle 2"/>
          <p:cNvSpPr txBox="1">
            <a:spLocks noChangeArrowheads="1"/>
          </p:cNvSpPr>
          <p:nvPr/>
        </p:nvSpPr>
        <p:spPr>
          <a:xfrm>
            <a:off x="1117936" y="0"/>
            <a:ext cx="2347936" cy="140929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2800" dirty="0" smtClean="0">
                <a:solidFill>
                  <a:srgbClr val="FFFF00"/>
                </a:solidFill>
              </a:rPr>
              <a:t>Ocean Imaging Site 2: </a:t>
            </a:r>
            <a:br>
              <a:rPr lang="en-US" sz="2800" dirty="0" smtClean="0">
                <a:solidFill>
                  <a:srgbClr val="FFFF00"/>
                </a:solidFill>
              </a:rPr>
            </a:br>
            <a:r>
              <a:rPr lang="en-US" sz="2800" dirty="0" err="1" smtClean="0">
                <a:solidFill>
                  <a:srgbClr val="FFFF00"/>
                </a:solidFill>
              </a:rPr>
              <a:t>Bedforms</a:t>
            </a:r>
            <a:r>
              <a:rPr lang="en-US" sz="2800" dirty="0" smtClean="0"/>
              <a:t/>
            </a:r>
            <a:br>
              <a:rPr lang="en-US" sz="2800" dirty="0" smtClean="0"/>
            </a:br>
            <a:r>
              <a:rPr lang="en-US" sz="1600" dirty="0" smtClean="0"/>
              <a:t>5-cm resolution </a:t>
            </a:r>
            <a:r>
              <a:rPr lang="en-US" sz="1600" dirty="0" err="1" smtClean="0"/>
              <a:t>multibeam</a:t>
            </a:r>
            <a:r>
              <a:rPr lang="en-US" sz="1600" dirty="0" smtClean="0"/>
              <a:t> bathymetry</a:t>
            </a:r>
            <a:br>
              <a:rPr lang="en-US" sz="1600" dirty="0" smtClean="0"/>
            </a:br>
            <a:r>
              <a:rPr lang="en-US" sz="1600" dirty="0" smtClean="0"/>
              <a:t>2-mm resolution photography</a:t>
            </a:r>
            <a:endParaRPr lang="en-US" sz="1600" dirty="0">
              <a:latin typeface="Times New Roman" charset="0"/>
              <a:ea typeface="ＭＳ Ｐゴシック" charset="0"/>
              <a:cs typeface="ＭＳ Ｐゴシック" charset="0"/>
            </a:endParaRPr>
          </a:p>
        </p:txBody>
      </p:sp>
      <p:pic>
        <p:nvPicPr>
          <p:cNvPr id="6" name="Picture 5" descr="ZTopoSlopeNav2.ai.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2126790"/>
            <a:ext cx="4010742" cy="4731210"/>
          </a:xfrm>
          <a:prstGeom prst="rect">
            <a:avLst/>
          </a:prstGeom>
        </p:spPr>
      </p:pic>
      <p:cxnSp>
        <p:nvCxnSpPr>
          <p:cNvPr id="7" name="Straight Connector 6"/>
          <p:cNvCxnSpPr/>
          <p:nvPr/>
        </p:nvCxnSpPr>
        <p:spPr bwMode="auto">
          <a:xfrm flipV="1">
            <a:off x="6035091" y="6031656"/>
            <a:ext cx="2351187" cy="1"/>
          </a:xfrm>
          <a:prstGeom prst="line">
            <a:avLst/>
          </a:prstGeom>
          <a:ln>
            <a:solidFill>
              <a:srgbClr val="FF011A"/>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8" name="TextBox 7"/>
          <p:cNvSpPr txBox="1"/>
          <p:nvPr/>
        </p:nvSpPr>
        <p:spPr>
          <a:xfrm>
            <a:off x="5967534" y="6104011"/>
            <a:ext cx="2345724" cy="276999"/>
          </a:xfrm>
          <a:prstGeom prst="rect">
            <a:avLst/>
          </a:prstGeom>
          <a:noFill/>
        </p:spPr>
        <p:txBody>
          <a:bodyPr wrap="square" rtlCol="0">
            <a:spAutoFit/>
          </a:bodyPr>
          <a:lstStyle/>
          <a:p>
            <a:pPr algn="ctr"/>
            <a:r>
              <a:rPr lang="en-US" sz="1200" dirty="0"/>
              <a:t>5</a:t>
            </a:r>
            <a:r>
              <a:rPr lang="en-US" sz="1200" dirty="0" smtClean="0"/>
              <a:t>0 meters</a:t>
            </a:r>
            <a:endParaRPr lang="en-US" sz="1200" dirty="0"/>
          </a:p>
        </p:txBody>
      </p:sp>
      <p:sp>
        <p:nvSpPr>
          <p:cNvPr id="9" name="TextBox 8"/>
          <p:cNvSpPr txBox="1"/>
          <p:nvPr/>
        </p:nvSpPr>
        <p:spPr>
          <a:xfrm>
            <a:off x="1140445" y="5692861"/>
            <a:ext cx="2272648" cy="276999"/>
          </a:xfrm>
          <a:prstGeom prst="rect">
            <a:avLst/>
          </a:prstGeom>
          <a:noFill/>
        </p:spPr>
        <p:txBody>
          <a:bodyPr wrap="square" rtlCol="0">
            <a:spAutoFit/>
          </a:bodyPr>
          <a:lstStyle/>
          <a:p>
            <a:pPr algn="ctr"/>
            <a:r>
              <a:rPr lang="en-US" sz="1200" dirty="0"/>
              <a:t>5</a:t>
            </a:r>
            <a:r>
              <a:rPr lang="en-US" sz="1200" dirty="0" smtClean="0"/>
              <a:t>0 meters</a:t>
            </a:r>
            <a:endParaRPr lang="en-US" sz="1200" dirty="0"/>
          </a:p>
        </p:txBody>
      </p:sp>
      <p:cxnSp>
        <p:nvCxnSpPr>
          <p:cNvPr id="10" name="Straight Connector 9"/>
          <p:cNvCxnSpPr/>
          <p:nvPr/>
        </p:nvCxnSpPr>
        <p:spPr bwMode="auto">
          <a:xfrm flipV="1">
            <a:off x="1117936" y="5696782"/>
            <a:ext cx="2399590" cy="1107"/>
          </a:xfrm>
          <a:prstGeom prst="line">
            <a:avLst/>
          </a:prstGeom>
          <a:ln>
            <a:solidFill>
              <a:srgbClr val="FF011A"/>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1" name="Straight Arrow Connector 10"/>
          <p:cNvCxnSpPr/>
          <p:nvPr/>
        </p:nvCxnSpPr>
        <p:spPr bwMode="auto">
          <a:xfrm flipH="1">
            <a:off x="6505677" y="1499419"/>
            <a:ext cx="1319163" cy="3564194"/>
          </a:xfrm>
          <a:prstGeom prst="straightConnector1">
            <a:avLst/>
          </a:prstGeom>
          <a:solidFill>
            <a:schemeClr val="accent1"/>
          </a:solidFill>
          <a:ln w="9525" cap="flat" cmpd="sng" algn="ctr">
            <a:solidFill>
              <a:srgbClr val="FF011A"/>
            </a:solidFill>
            <a:prstDash val="solid"/>
            <a:round/>
            <a:headEnd type="none" w="med" len="med"/>
            <a:tailEnd type="arrow"/>
          </a:ln>
          <a:effectLst/>
        </p:spPr>
      </p:cxnSp>
      <p:cxnSp>
        <p:nvCxnSpPr>
          <p:cNvPr id="12" name="Straight Arrow Connector 11"/>
          <p:cNvCxnSpPr/>
          <p:nvPr/>
        </p:nvCxnSpPr>
        <p:spPr bwMode="auto">
          <a:xfrm>
            <a:off x="5066778" y="1472984"/>
            <a:ext cx="1086577" cy="968693"/>
          </a:xfrm>
          <a:prstGeom prst="straightConnector1">
            <a:avLst/>
          </a:prstGeom>
          <a:solidFill>
            <a:schemeClr val="accent1"/>
          </a:solidFill>
          <a:ln w="9525" cap="flat" cmpd="sng" algn="ctr">
            <a:solidFill>
              <a:srgbClr val="FF011A"/>
            </a:solidFill>
            <a:prstDash val="solid"/>
            <a:round/>
            <a:headEnd type="none" w="med" len="med"/>
            <a:tailEnd type="arrow"/>
          </a:ln>
          <a:effectLst/>
        </p:spPr>
      </p:cxnSp>
      <p:sp>
        <p:nvSpPr>
          <p:cNvPr id="13" name="TextBox 12"/>
          <p:cNvSpPr txBox="1"/>
          <p:nvPr/>
        </p:nvSpPr>
        <p:spPr>
          <a:xfrm>
            <a:off x="3487801" y="1380351"/>
            <a:ext cx="1329764" cy="276999"/>
          </a:xfrm>
          <a:prstGeom prst="rect">
            <a:avLst/>
          </a:prstGeom>
          <a:noFill/>
        </p:spPr>
        <p:txBody>
          <a:bodyPr wrap="square" rtlCol="0">
            <a:spAutoFit/>
          </a:bodyPr>
          <a:lstStyle/>
          <a:p>
            <a:pPr algn="ctr"/>
            <a:r>
              <a:rPr lang="en-US" sz="1200" dirty="0" smtClean="0"/>
              <a:t>50 cm</a:t>
            </a:r>
            <a:endParaRPr lang="en-US" sz="1200" dirty="0"/>
          </a:p>
        </p:txBody>
      </p:sp>
      <p:cxnSp>
        <p:nvCxnSpPr>
          <p:cNvPr id="14" name="Straight Connector 13"/>
          <p:cNvCxnSpPr/>
          <p:nvPr/>
        </p:nvCxnSpPr>
        <p:spPr bwMode="auto">
          <a:xfrm>
            <a:off x="3668964" y="1398813"/>
            <a:ext cx="925286" cy="9072"/>
          </a:xfrm>
          <a:prstGeom prst="line">
            <a:avLst/>
          </a:prstGeom>
          <a:ln>
            <a:solidFill>
              <a:srgbClr val="FF011A"/>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5" name="TextBox 14"/>
          <p:cNvSpPr txBox="1"/>
          <p:nvPr/>
        </p:nvSpPr>
        <p:spPr>
          <a:xfrm>
            <a:off x="6362019" y="1394726"/>
            <a:ext cx="1329764" cy="276999"/>
          </a:xfrm>
          <a:prstGeom prst="rect">
            <a:avLst/>
          </a:prstGeom>
          <a:noFill/>
        </p:spPr>
        <p:txBody>
          <a:bodyPr wrap="square" rtlCol="0">
            <a:spAutoFit/>
          </a:bodyPr>
          <a:lstStyle/>
          <a:p>
            <a:pPr algn="ctr"/>
            <a:r>
              <a:rPr lang="en-US" sz="1200" dirty="0" smtClean="0"/>
              <a:t>50 cm</a:t>
            </a:r>
            <a:endParaRPr lang="en-US" sz="1200" dirty="0"/>
          </a:p>
        </p:txBody>
      </p:sp>
      <p:cxnSp>
        <p:nvCxnSpPr>
          <p:cNvPr id="16" name="Straight Connector 15"/>
          <p:cNvCxnSpPr/>
          <p:nvPr/>
        </p:nvCxnSpPr>
        <p:spPr bwMode="auto">
          <a:xfrm>
            <a:off x="6543982" y="1425463"/>
            <a:ext cx="916961" cy="10405"/>
          </a:xfrm>
          <a:prstGeom prst="line">
            <a:avLst/>
          </a:prstGeom>
          <a:ln>
            <a:solidFill>
              <a:srgbClr val="FF011A"/>
            </a:solidFill>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272517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1564969"/>
            <a:ext cx="9144000" cy="5293032"/>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 name="Rectangle 2"/>
          <p:cNvSpPr txBox="1">
            <a:spLocks noChangeArrowheads="1"/>
          </p:cNvSpPr>
          <p:nvPr/>
        </p:nvSpPr>
        <p:spPr bwMode="auto">
          <a:xfrm>
            <a:off x="533400" y="172065"/>
            <a:ext cx="9144000" cy="680064"/>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defRPr>
            </a:lvl9pPr>
          </a:lstStyle>
          <a:p>
            <a:pPr eaLnBrk="1" hangingPunct="1">
              <a:defRPr/>
            </a:pPr>
            <a:r>
              <a:rPr lang="en-US" sz="2800" dirty="0" smtClean="0">
                <a:solidFill>
                  <a:srgbClr val="FFFF00"/>
                </a:solidFill>
              </a:rPr>
              <a:t>Example </a:t>
            </a:r>
            <a:r>
              <a:rPr lang="en-US" sz="2800" dirty="0" err="1" smtClean="0">
                <a:solidFill>
                  <a:srgbClr val="FFFF00"/>
                </a:solidFill>
              </a:rPr>
              <a:t>Lidar</a:t>
            </a:r>
            <a:r>
              <a:rPr lang="en-US" sz="2800" dirty="0" smtClean="0">
                <a:solidFill>
                  <a:srgbClr val="FFFF00"/>
                </a:solidFill>
              </a:rPr>
              <a:t> Bathymetry from Ocean Imaging Site 0: </a:t>
            </a:r>
            <a:br>
              <a:rPr lang="en-US" sz="2800" dirty="0" smtClean="0">
                <a:solidFill>
                  <a:srgbClr val="FFFF00"/>
                </a:solidFill>
              </a:rPr>
            </a:br>
            <a:r>
              <a:rPr lang="en-US" sz="2800" dirty="0" smtClean="0">
                <a:solidFill>
                  <a:srgbClr val="FFFF00"/>
                </a:solidFill>
              </a:rPr>
              <a:t>Chemosynthetic Clam Community at 2850 m Depth</a:t>
            </a:r>
            <a:endParaRPr lang="en-US" sz="2800" dirty="0">
              <a:solidFill>
                <a:srgbClr val="FFFF00"/>
              </a:solidFill>
              <a:latin typeface="Times New Roman" charset="0"/>
              <a:ea typeface="ＭＳ Ｐゴシック" charset="0"/>
              <a:cs typeface="ＭＳ Ｐゴシック" charset="0"/>
            </a:endParaRPr>
          </a:p>
        </p:txBody>
      </p:sp>
      <p:pic>
        <p:nvPicPr>
          <p:cNvPr id="4" name="Picture 3" descr="OceanImagingRepeatBathy.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42898"/>
            <a:ext cx="4520184" cy="4410456"/>
          </a:xfrm>
          <a:prstGeom prst="rect">
            <a:avLst/>
          </a:prstGeom>
        </p:spPr>
      </p:pic>
      <p:pic>
        <p:nvPicPr>
          <p:cNvPr id="5" name="Picture 4" descr="OceanImagingRepeatPhotomosaic.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6461" y="1762663"/>
            <a:ext cx="4520184" cy="4956048"/>
          </a:xfrm>
          <a:prstGeom prst="rect">
            <a:avLst/>
          </a:prstGeom>
        </p:spPr>
      </p:pic>
    </p:spTree>
    <p:extLst>
      <p:ext uri="{BB962C8B-B14F-4D97-AF65-F5344CB8AC3E}">
        <p14:creationId xmlns:p14="http://schemas.microsoft.com/office/powerpoint/2010/main" val="1290272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316038" y="179388"/>
            <a:ext cx="5976937" cy="812800"/>
          </a:xfrm>
        </p:spPr>
        <p:txBody>
          <a:bodyPr lIns="91432" tIns="45716" rIns="91432" bIns="45716" anchor="t"/>
          <a:lstStyle/>
          <a:p>
            <a:pPr eaLnBrk="1" hangingPunct="1"/>
            <a:r>
              <a:rPr lang="en-US" sz="4000" smtClean="0">
                <a:solidFill>
                  <a:srgbClr val="FFFF00"/>
                </a:solidFill>
              </a:rPr>
              <a:t>MBARI’s Mission</a:t>
            </a:r>
          </a:p>
        </p:txBody>
      </p:sp>
      <p:sp>
        <p:nvSpPr>
          <p:cNvPr id="5" name="Rectangle 3"/>
          <p:cNvSpPr txBox="1">
            <a:spLocks noChangeArrowheads="1"/>
          </p:cNvSpPr>
          <p:nvPr/>
        </p:nvSpPr>
        <p:spPr>
          <a:xfrm>
            <a:off x="760413" y="4800600"/>
            <a:ext cx="7466012" cy="1447800"/>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829086">
              <a:buFont typeface="Arial" pitchFamily="34" charset="0"/>
              <a:buNone/>
              <a:defRPr/>
            </a:pPr>
            <a:r>
              <a:rPr lang="en-US" sz="2500" dirty="0" smtClean="0">
                <a:solidFill>
                  <a:srgbClr val="FFFFFF"/>
                </a:solidFill>
                <a:latin typeface="Arial" pitchFamily="34" charset="0"/>
                <a:cs typeface="Arial" pitchFamily="34" charset="0"/>
              </a:rPr>
              <a:t>“…to achieve and maintain a position as a world center for advanced research and education in ocean science and technology, and to do so through the development of better instruments, systems, and methods for scientific research in the deep waters of the ocean….”</a:t>
            </a:r>
          </a:p>
        </p:txBody>
      </p:sp>
      <p:pic>
        <p:nvPicPr>
          <p:cNvPr id="6" name="Picture 4" descr="BldgA"/>
          <p:cNvPicPr>
            <a:picLocks noChangeAspect="1" noChangeArrowheads="1"/>
          </p:cNvPicPr>
          <p:nvPr/>
        </p:nvPicPr>
        <p:blipFill>
          <a:blip r:embed="rId2" cstate="print"/>
          <a:srcRect/>
          <a:stretch>
            <a:fillRect/>
          </a:stretch>
        </p:blipFill>
        <p:spPr>
          <a:xfrm>
            <a:off x="244002" y="1016000"/>
            <a:ext cx="4614863" cy="2782888"/>
          </a:xfrm>
          <a:prstGeom prst="rect">
            <a:avLst/>
          </a:prstGeom>
          <a:effectLst>
            <a:outerShdw dist="17961" dir="13500000" algn="ctr" rotWithShape="0">
              <a:srgbClr val="808080"/>
            </a:outerShdw>
          </a:effectLst>
        </p:spPr>
      </p:pic>
      <p:sp>
        <p:nvSpPr>
          <p:cNvPr id="7" name="Text Box 6"/>
          <p:cNvSpPr txBox="1">
            <a:spLocks noChangeArrowheads="1"/>
          </p:cNvSpPr>
          <p:nvPr/>
        </p:nvSpPr>
        <p:spPr bwMode="auto">
          <a:xfrm>
            <a:off x="6427255" y="6096000"/>
            <a:ext cx="1497545" cy="360717"/>
          </a:xfrm>
          <a:prstGeom prst="rect">
            <a:avLst/>
          </a:prstGeom>
          <a:noFill/>
          <a:ln w="9525">
            <a:noFill/>
            <a:miter lim="800000"/>
            <a:headEnd/>
            <a:tailEnd/>
          </a:ln>
        </p:spPr>
        <p:txBody>
          <a:bodyPr wrap="none" lIns="82909" tIns="41454" rIns="82909" bIns="41454">
            <a:spAutoFit/>
          </a:bodyPr>
          <a:lstStyle/>
          <a:p>
            <a:r>
              <a:rPr lang="en-US" i="1">
                <a:solidFill>
                  <a:srgbClr val="FFFFFF"/>
                </a:solidFill>
                <a:latin typeface="Calibri" pitchFamily="34" charset="0"/>
              </a:rPr>
              <a:t>David Packard</a:t>
            </a:r>
          </a:p>
        </p:txBody>
      </p:sp>
      <p:sp>
        <p:nvSpPr>
          <p:cNvPr id="8" name="Line 5"/>
          <p:cNvSpPr>
            <a:spLocks noChangeShapeType="1"/>
          </p:cNvSpPr>
          <p:nvPr/>
        </p:nvSpPr>
        <p:spPr bwMode="auto">
          <a:xfrm>
            <a:off x="417513" y="762000"/>
            <a:ext cx="8288337" cy="19050"/>
          </a:xfrm>
          <a:prstGeom prst="line">
            <a:avLst/>
          </a:prstGeom>
          <a:noFill/>
          <a:ln w="38100">
            <a:solidFill>
              <a:srgbClr val="FFFF00"/>
            </a:solidFill>
            <a:round/>
            <a:headEnd/>
            <a:tailEnd/>
          </a:ln>
        </p:spPr>
        <p:txBody>
          <a:bodyPr lIns="82909" tIns="41454" rIns="82909" bIns="41454"/>
          <a:lstStyle/>
          <a:p>
            <a:endParaRPr lang="en-US"/>
          </a:p>
        </p:txBody>
      </p:sp>
      <p:grpSp>
        <p:nvGrpSpPr>
          <p:cNvPr id="9" name="Group 12"/>
          <p:cNvGrpSpPr>
            <a:grpSpLocks/>
          </p:cNvGrpSpPr>
          <p:nvPr/>
        </p:nvGrpSpPr>
        <p:grpSpPr bwMode="auto">
          <a:xfrm>
            <a:off x="194790" y="968375"/>
            <a:ext cx="4682010" cy="3197225"/>
            <a:chOff x="2302844" y="1046747"/>
            <a:chExt cx="5243363" cy="3452669"/>
          </a:xfrm>
        </p:grpSpPr>
        <p:pic>
          <p:nvPicPr>
            <p:cNvPr id="10" name="Picture 2"/>
            <p:cNvPicPr>
              <a:picLocks noChangeAspect="1" noChangeArrowheads="1"/>
            </p:cNvPicPr>
            <p:nvPr/>
          </p:nvPicPr>
          <p:blipFill>
            <a:blip r:embed="rId3" cstate="print">
              <a:lum bright="-30000"/>
            </a:blip>
            <a:srcRect/>
            <a:stretch>
              <a:fillRect/>
            </a:stretch>
          </p:blipFill>
          <p:spPr bwMode="auto">
            <a:xfrm>
              <a:off x="2302844" y="1046747"/>
              <a:ext cx="5243362" cy="3452669"/>
            </a:xfrm>
            <a:prstGeom prst="rect">
              <a:avLst/>
            </a:prstGeom>
            <a:noFill/>
            <a:ln w="9525">
              <a:noFill/>
              <a:miter lim="800000"/>
              <a:headEnd/>
              <a:tailEnd/>
            </a:ln>
          </p:spPr>
        </p:pic>
        <p:sp>
          <p:nvSpPr>
            <p:cNvPr id="11" name="TextBox 8"/>
            <p:cNvSpPr txBox="1">
              <a:spLocks noChangeArrowheads="1"/>
            </p:cNvSpPr>
            <p:nvPr/>
          </p:nvSpPr>
          <p:spPr bwMode="auto">
            <a:xfrm>
              <a:off x="4966642" y="1078035"/>
              <a:ext cx="1316177" cy="398913"/>
            </a:xfrm>
            <a:prstGeom prst="rect">
              <a:avLst/>
            </a:prstGeom>
            <a:noFill/>
            <a:ln w="9525">
              <a:noFill/>
              <a:miter lim="800000"/>
              <a:headEnd/>
              <a:tailEnd/>
            </a:ln>
          </p:spPr>
          <p:txBody>
            <a:bodyPr wrap="none">
              <a:spAutoFit/>
            </a:bodyPr>
            <a:lstStyle/>
            <a:p>
              <a:r>
                <a:rPr lang="en-US">
                  <a:solidFill>
                    <a:srgbClr val="FFFF00"/>
                  </a:solidFill>
                  <a:latin typeface="Calibri" pitchFamily="34" charset="0"/>
                </a:rPr>
                <a:t>Santa Cruz</a:t>
              </a:r>
            </a:p>
          </p:txBody>
        </p:sp>
        <p:sp>
          <p:nvSpPr>
            <p:cNvPr id="12" name="TextBox 9"/>
            <p:cNvSpPr txBox="1">
              <a:spLocks noChangeArrowheads="1"/>
            </p:cNvSpPr>
            <p:nvPr/>
          </p:nvSpPr>
          <p:spPr bwMode="auto">
            <a:xfrm>
              <a:off x="6158569" y="1729052"/>
              <a:ext cx="1387638" cy="697970"/>
            </a:xfrm>
            <a:prstGeom prst="rect">
              <a:avLst/>
            </a:prstGeom>
            <a:noFill/>
            <a:ln w="9525">
              <a:noFill/>
              <a:miter lim="800000"/>
              <a:headEnd/>
              <a:tailEnd/>
            </a:ln>
          </p:spPr>
          <p:txBody>
            <a:bodyPr wrap="square">
              <a:spAutoFit/>
            </a:bodyPr>
            <a:lstStyle/>
            <a:p>
              <a:r>
                <a:rPr lang="en-US" dirty="0">
                  <a:solidFill>
                    <a:srgbClr val="FFFF00"/>
                  </a:solidFill>
                  <a:latin typeface="Calibri" pitchFamily="34" charset="0"/>
                </a:rPr>
                <a:t>Moss Landing</a:t>
              </a:r>
            </a:p>
          </p:txBody>
        </p:sp>
        <p:sp>
          <p:nvSpPr>
            <p:cNvPr id="13" name="TextBox 10"/>
            <p:cNvSpPr txBox="1">
              <a:spLocks noChangeArrowheads="1"/>
            </p:cNvSpPr>
            <p:nvPr/>
          </p:nvSpPr>
          <p:spPr bwMode="auto">
            <a:xfrm>
              <a:off x="5792809" y="2847474"/>
              <a:ext cx="1241492" cy="398913"/>
            </a:xfrm>
            <a:prstGeom prst="rect">
              <a:avLst/>
            </a:prstGeom>
            <a:noFill/>
            <a:ln w="9525">
              <a:noFill/>
              <a:miter lim="800000"/>
              <a:headEnd/>
              <a:tailEnd/>
            </a:ln>
          </p:spPr>
          <p:txBody>
            <a:bodyPr wrap="none">
              <a:spAutoFit/>
            </a:bodyPr>
            <a:lstStyle/>
            <a:p>
              <a:r>
                <a:rPr lang="en-US" dirty="0">
                  <a:solidFill>
                    <a:srgbClr val="FFFF00"/>
                  </a:solidFill>
                  <a:latin typeface="Calibri" pitchFamily="34" charset="0"/>
                </a:rPr>
                <a:t>Monterey</a:t>
              </a:r>
            </a:p>
          </p:txBody>
        </p:sp>
        <p:sp>
          <p:nvSpPr>
            <p:cNvPr id="14" name="TextBox 11"/>
            <p:cNvSpPr txBox="1">
              <a:spLocks noChangeArrowheads="1"/>
            </p:cNvSpPr>
            <p:nvPr/>
          </p:nvSpPr>
          <p:spPr bwMode="auto">
            <a:xfrm>
              <a:off x="5958040" y="1915432"/>
              <a:ext cx="325310" cy="349048"/>
            </a:xfrm>
            <a:prstGeom prst="rect">
              <a:avLst/>
            </a:prstGeom>
            <a:noFill/>
            <a:ln w="9525">
              <a:noFill/>
              <a:miter lim="800000"/>
              <a:headEnd/>
              <a:tailEnd/>
            </a:ln>
          </p:spPr>
          <p:txBody>
            <a:bodyPr wrap="none">
              <a:spAutoFit/>
            </a:bodyPr>
            <a:lstStyle/>
            <a:p>
              <a:r>
                <a:rPr lang="en-US" sz="1500" b="1">
                  <a:latin typeface="Calibri" pitchFamily="34" charset="0"/>
                </a:rPr>
                <a:t>X</a:t>
              </a:r>
            </a:p>
          </p:txBody>
        </p:sp>
      </p:grpSp>
      <p:pic>
        <p:nvPicPr>
          <p:cNvPr id="1026" name="Picture 2" descr="http://www3.mbari.org/news/news_releases/2007/mars-cable-images/globalsentinel-mbari-2-crop-350.jpg"/>
          <p:cNvPicPr>
            <a:picLocks noChangeAspect="1" noChangeArrowheads="1"/>
          </p:cNvPicPr>
          <p:nvPr/>
        </p:nvPicPr>
        <p:blipFill rotWithShape="1">
          <a:blip r:embed="rId4">
            <a:extLst>
              <a:ext uri="{28A0092B-C50C-407E-A947-70E740481C1C}">
                <a14:useLocalDpi xmlns:a14="http://schemas.microsoft.com/office/drawing/2010/main" val="0"/>
              </a:ext>
            </a:extLst>
          </a:blip>
          <a:srcRect r="5732"/>
          <a:stretch/>
        </p:blipFill>
        <p:spPr bwMode="auto">
          <a:xfrm>
            <a:off x="4953001" y="968375"/>
            <a:ext cx="4041710" cy="3197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122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US" i="1" dirty="0" smtClean="0"/>
              <a:t>4000m to 6000m hover-capable AUV systems capable of performing near-bottom surveys in complex terrain with a high-resolution imaging system</a:t>
            </a:r>
          </a:p>
          <a:p>
            <a:pPr lvl="1"/>
            <a:r>
              <a:rPr lang="en-US" i="1" dirty="0" smtClean="0"/>
              <a:t>MBARI is already committed to development of sensor payload, control software, and data processing software</a:t>
            </a:r>
          </a:p>
          <a:p>
            <a:pPr lvl="1"/>
            <a:r>
              <a:rPr lang="en-US" i="1" dirty="0" smtClean="0"/>
              <a:t>Interested in partner for platform development</a:t>
            </a:r>
          </a:p>
          <a:p>
            <a:r>
              <a:rPr lang="en-US" i="1" dirty="0" smtClean="0"/>
              <a:t>Robust AUV docking, power &amp; data transfer (for hovering and non-hovering vehicles)</a:t>
            </a:r>
          </a:p>
          <a:p>
            <a:r>
              <a:rPr lang="en-US" i="1" dirty="0" smtClean="0"/>
              <a:t>Leverage relationship with industrial and academic collaborators to minimize cost, risk &amp; schedule and provide avenue for technology transfer</a:t>
            </a:r>
          </a:p>
          <a:p>
            <a:endParaRPr lang="en-US" i="1" dirty="0" smtClean="0"/>
          </a:p>
        </p:txBody>
      </p:sp>
      <p:sp>
        <p:nvSpPr>
          <p:cNvPr id="4" name="Title 1"/>
          <p:cNvSpPr>
            <a:spLocks noGrp="1"/>
          </p:cNvSpPr>
          <p:nvPr>
            <p:ph type="title"/>
          </p:nvPr>
        </p:nvSpPr>
        <p:spPr>
          <a:xfrm>
            <a:off x="457200" y="-23327"/>
            <a:ext cx="8229600" cy="1143000"/>
          </a:xfrm>
        </p:spPr>
        <p:txBody>
          <a:bodyPr/>
          <a:lstStyle/>
          <a:p>
            <a:r>
              <a:rPr lang="en-US" dirty="0" smtClean="0">
                <a:solidFill>
                  <a:srgbClr val="FFFF00"/>
                </a:solidFill>
              </a:rPr>
              <a:t>MBARI Goals</a:t>
            </a:r>
            <a:endParaRPr lang="en-US" dirty="0">
              <a:solidFill>
                <a:srgbClr val="FFFF00"/>
              </a:solidFill>
            </a:endParaRPr>
          </a:p>
        </p:txBody>
      </p:sp>
      <p:sp>
        <p:nvSpPr>
          <p:cNvPr id="5"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spTree>
    <p:extLst>
      <p:ext uri="{BB962C8B-B14F-4D97-AF65-F5344CB8AC3E}">
        <p14:creationId xmlns:p14="http://schemas.microsoft.com/office/powerpoint/2010/main" val="25767079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685800" y="50800"/>
            <a:ext cx="7772400" cy="1143000"/>
          </a:xfrm>
        </p:spPr>
        <p:txBody>
          <a:bodyPr lIns="91432" tIns="45716" rIns="91432" bIns="45716" anchor="t"/>
          <a:lstStyle/>
          <a:p>
            <a:pPr eaLnBrk="1" hangingPunct="1"/>
            <a:r>
              <a:rPr lang="en-US" sz="3600" dirty="0" smtClean="0">
                <a:solidFill>
                  <a:srgbClr val="FFFF00"/>
                </a:solidFill>
              </a:rPr>
              <a:t>Organizational </a:t>
            </a:r>
            <a:r>
              <a:rPr lang="en-US" sz="3600" dirty="0" smtClean="0">
                <a:solidFill>
                  <a:srgbClr val="FFFF00"/>
                </a:solidFill>
              </a:rPr>
              <a:t>Structure &amp; Funding</a:t>
            </a:r>
            <a:endParaRPr lang="en-US" sz="3600" dirty="0" smtClean="0">
              <a:solidFill>
                <a:srgbClr val="FFFF00"/>
              </a:solidFill>
            </a:endParaRPr>
          </a:p>
        </p:txBody>
      </p:sp>
      <p:sp>
        <p:nvSpPr>
          <p:cNvPr id="5" name="Rectangle 3"/>
          <p:cNvSpPr txBox="1">
            <a:spLocks noChangeArrowheads="1"/>
          </p:cNvSpPr>
          <p:nvPr/>
        </p:nvSpPr>
        <p:spPr>
          <a:xfrm>
            <a:off x="417513" y="880422"/>
            <a:ext cx="8538448" cy="5748978"/>
          </a:xfrm>
          <a:prstGeom prst="rect">
            <a:avLst/>
          </a:prstGeom>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600"/>
              </a:spcAft>
              <a:buClr>
                <a:srgbClr val="FFFFFF"/>
              </a:buClr>
              <a:defRPr/>
            </a:pPr>
            <a:r>
              <a:rPr lang="en-US" sz="2500" dirty="0" smtClean="0">
                <a:solidFill>
                  <a:srgbClr val="FFFFFF"/>
                </a:solidFill>
                <a:latin typeface="Arial" charset="0"/>
              </a:rPr>
              <a:t>5 major Divisions</a:t>
            </a:r>
          </a:p>
          <a:p>
            <a:pPr lvl="1">
              <a:spcAft>
                <a:spcPts val="600"/>
              </a:spcAft>
              <a:buClr>
                <a:srgbClr val="FFFFFF"/>
              </a:buClr>
              <a:buFont typeface="Arial" panose="020B0604020202020204" pitchFamily="34" charset="0"/>
              <a:buChar char="•"/>
              <a:defRPr/>
            </a:pPr>
            <a:r>
              <a:rPr lang="en-US" sz="2200" dirty="0" smtClean="0">
                <a:solidFill>
                  <a:srgbClr val="FFFFFF"/>
                </a:solidFill>
                <a:latin typeface="Arial" charset="0"/>
              </a:rPr>
              <a:t>Research, Engineering, Marine Operations, </a:t>
            </a:r>
            <a:r>
              <a:rPr lang="en-US" sz="2200" dirty="0" smtClean="0">
                <a:solidFill>
                  <a:srgbClr val="FFFFFF"/>
                </a:solidFill>
                <a:latin typeface="Arial" charset="0"/>
              </a:rPr>
              <a:t>Information Technology/Dissemination, Exec Director &amp; Support</a:t>
            </a:r>
            <a:endParaRPr lang="en-US" sz="2200" dirty="0" smtClean="0">
              <a:solidFill>
                <a:srgbClr val="FFFFFF"/>
              </a:solidFill>
              <a:latin typeface="Arial" charset="0"/>
            </a:endParaRPr>
          </a:p>
          <a:p>
            <a:pPr>
              <a:spcAft>
                <a:spcPts val="600"/>
              </a:spcAft>
              <a:buClr>
                <a:srgbClr val="FFFFFF"/>
              </a:buClr>
              <a:defRPr/>
            </a:pPr>
            <a:r>
              <a:rPr lang="en-US" sz="2500" dirty="0" smtClean="0">
                <a:solidFill>
                  <a:srgbClr val="FFFFFF"/>
                </a:solidFill>
                <a:latin typeface="Arial" charset="0"/>
              </a:rPr>
              <a:t>~220 employees, </a:t>
            </a:r>
            <a:r>
              <a:rPr lang="en-US" sz="2200" dirty="0" smtClean="0">
                <a:solidFill>
                  <a:srgbClr val="FFFFFF"/>
                </a:solidFill>
                <a:latin typeface="Arial" charset="0"/>
              </a:rPr>
              <a:t>no tenure</a:t>
            </a:r>
          </a:p>
          <a:p>
            <a:pPr>
              <a:spcAft>
                <a:spcPts val="600"/>
              </a:spcAft>
              <a:buClr>
                <a:srgbClr val="FFFFFF"/>
              </a:buClr>
              <a:defRPr/>
            </a:pPr>
            <a:r>
              <a:rPr lang="en-US" sz="2500" dirty="0" smtClean="0">
                <a:solidFill>
                  <a:srgbClr val="FFFFFF"/>
                </a:solidFill>
                <a:latin typeface="Arial" charset="0"/>
              </a:rPr>
              <a:t>Not a degree granting institution</a:t>
            </a:r>
          </a:p>
          <a:p>
            <a:pPr>
              <a:spcAft>
                <a:spcPts val="600"/>
              </a:spcAft>
              <a:buClr>
                <a:srgbClr val="FFFFFF"/>
              </a:buClr>
              <a:defRPr/>
            </a:pPr>
            <a:r>
              <a:rPr lang="en-US" sz="2500" dirty="0" smtClean="0">
                <a:solidFill>
                  <a:srgbClr val="FFFFFF"/>
                </a:solidFill>
                <a:latin typeface="Arial" charset="0"/>
              </a:rPr>
              <a:t>Annual budget ~$40 million per year</a:t>
            </a:r>
          </a:p>
          <a:p>
            <a:pPr lvl="1">
              <a:spcAft>
                <a:spcPts val="600"/>
              </a:spcAft>
              <a:buClr>
                <a:srgbClr val="FFFFFF"/>
              </a:buClr>
              <a:buFont typeface="Arial" panose="020B0604020202020204" pitchFamily="34" charset="0"/>
              <a:buChar char="•"/>
              <a:defRPr/>
            </a:pPr>
            <a:r>
              <a:rPr lang="en-US" sz="2200" dirty="0" smtClean="0">
                <a:solidFill>
                  <a:srgbClr val="FFFFFF"/>
                </a:solidFill>
                <a:latin typeface="Arial" charset="0"/>
              </a:rPr>
              <a:t>~80+% of funding from Packard Foundation annual </a:t>
            </a:r>
            <a:r>
              <a:rPr lang="en-US" sz="2200" dirty="0" smtClean="0">
                <a:solidFill>
                  <a:srgbClr val="FFFFFF"/>
                </a:solidFill>
                <a:latin typeface="Arial" charset="0"/>
              </a:rPr>
              <a:t>grant</a:t>
            </a:r>
          </a:p>
          <a:p>
            <a:pPr lvl="1">
              <a:spcAft>
                <a:spcPts val="600"/>
              </a:spcAft>
              <a:buClr>
                <a:srgbClr val="FFFFFF"/>
              </a:buClr>
              <a:buFont typeface="Arial" panose="020B0604020202020204" pitchFamily="34" charset="0"/>
              <a:buChar char="•"/>
              <a:defRPr/>
            </a:pPr>
            <a:r>
              <a:rPr lang="en-US" sz="2200" dirty="0" smtClean="0">
                <a:solidFill>
                  <a:srgbClr val="FFFFFF"/>
                </a:solidFill>
                <a:latin typeface="Arial" charset="0"/>
              </a:rPr>
              <a:t>~20+/-% from outside sources</a:t>
            </a:r>
          </a:p>
          <a:p>
            <a:pPr>
              <a:spcAft>
                <a:spcPts val="600"/>
              </a:spcAft>
              <a:buClr>
                <a:srgbClr val="FFFFFF"/>
              </a:buClr>
              <a:defRPr/>
            </a:pPr>
            <a:r>
              <a:rPr lang="en-US" sz="2600" dirty="0" smtClean="0">
                <a:solidFill>
                  <a:srgbClr val="FFFFFF"/>
                </a:solidFill>
                <a:latin typeface="Arial" charset="0"/>
              </a:rPr>
              <a:t>Research directions &amp; Projects coordinated thru core management team &amp; annual proposal process</a:t>
            </a:r>
          </a:p>
          <a:p>
            <a:pPr lvl="1">
              <a:spcAft>
                <a:spcPts val="600"/>
              </a:spcAft>
              <a:buClr>
                <a:srgbClr val="FFFFFF"/>
              </a:buClr>
              <a:defRPr/>
            </a:pPr>
            <a:r>
              <a:rPr lang="en-US" sz="2200" dirty="0" smtClean="0">
                <a:solidFill>
                  <a:srgbClr val="FFFFFF"/>
                </a:solidFill>
                <a:latin typeface="Arial" charset="0"/>
              </a:rPr>
              <a:t>New start project proposal due June 21</a:t>
            </a:r>
          </a:p>
          <a:p>
            <a:pPr lvl="1">
              <a:spcAft>
                <a:spcPts val="600"/>
              </a:spcAft>
              <a:buClr>
                <a:srgbClr val="FFFFFF"/>
              </a:buClr>
              <a:defRPr/>
            </a:pPr>
            <a:r>
              <a:rPr lang="en-US" sz="2200" dirty="0" smtClean="0">
                <a:solidFill>
                  <a:srgbClr val="FFFFFF"/>
                </a:solidFill>
                <a:latin typeface="Arial" charset="0"/>
              </a:rPr>
              <a:t>Initial proposals due July 20</a:t>
            </a:r>
          </a:p>
          <a:p>
            <a:pPr lvl="1">
              <a:spcAft>
                <a:spcPts val="600"/>
              </a:spcAft>
              <a:buClr>
                <a:srgbClr val="FFFFFF"/>
              </a:buClr>
              <a:defRPr/>
            </a:pPr>
            <a:r>
              <a:rPr lang="en-US" sz="2200" dirty="0" smtClean="0">
                <a:solidFill>
                  <a:srgbClr val="FFFFFF"/>
                </a:solidFill>
                <a:latin typeface="Arial" charset="0"/>
              </a:rPr>
              <a:t>Final proposals due Sept 7 </a:t>
            </a:r>
            <a:endParaRPr lang="en-US" sz="2200" dirty="0" smtClean="0">
              <a:solidFill>
                <a:srgbClr val="FFFFFF"/>
              </a:solidFill>
              <a:latin typeface="Arial" charset="0"/>
            </a:endParaRPr>
          </a:p>
        </p:txBody>
      </p:sp>
      <p:sp>
        <p:nvSpPr>
          <p:cNvPr id="6" name="Line 5"/>
          <p:cNvSpPr>
            <a:spLocks noChangeShapeType="1"/>
          </p:cNvSpPr>
          <p:nvPr/>
        </p:nvSpPr>
        <p:spPr bwMode="auto">
          <a:xfrm>
            <a:off x="417513" y="711200"/>
            <a:ext cx="8308975" cy="9525"/>
          </a:xfrm>
          <a:prstGeom prst="line">
            <a:avLst/>
          </a:prstGeom>
          <a:noFill/>
          <a:ln w="38100">
            <a:solidFill>
              <a:srgbClr val="FFFF00"/>
            </a:solidFill>
            <a:round/>
            <a:headEnd/>
            <a:tailEnd/>
          </a:ln>
        </p:spPr>
        <p:txBody>
          <a:bodyPr lIns="82909" tIns="41454" rIns="82909" bIns="41454"/>
          <a:lstStyle/>
          <a:p>
            <a:endParaRPr lang="en-US"/>
          </a:p>
        </p:txBody>
      </p:sp>
    </p:spTree>
    <p:extLst>
      <p:ext uri="{BB962C8B-B14F-4D97-AF65-F5344CB8AC3E}">
        <p14:creationId xmlns:p14="http://schemas.microsoft.com/office/powerpoint/2010/main" val="1809698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rgbClr val="FFFF00"/>
                </a:solidFill>
              </a:rPr>
              <a:t>ROV </a:t>
            </a:r>
            <a:r>
              <a:rPr lang="en-US" i="1" dirty="0" err="1" smtClean="0">
                <a:solidFill>
                  <a:srgbClr val="FFFF00"/>
                </a:solidFill>
              </a:rPr>
              <a:t>Ventana</a:t>
            </a:r>
            <a:endParaRPr lang="en-US" i="1" dirty="0">
              <a:solidFill>
                <a:srgbClr val="FFFF00"/>
              </a:solidFill>
            </a:endParaRPr>
          </a:p>
        </p:txBody>
      </p:sp>
      <p:sp>
        <p:nvSpPr>
          <p:cNvPr id="3" name="Content Placeholder 2"/>
          <p:cNvSpPr>
            <a:spLocks noGrp="1"/>
          </p:cNvSpPr>
          <p:nvPr>
            <p:ph idx="1"/>
          </p:nvPr>
        </p:nvSpPr>
        <p:spPr>
          <a:xfrm>
            <a:off x="457200" y="1219201"/>
            <a:ext cx="8229600" cy="1226378"/>
          </a:xfrm>
        </p:spPr>
        <p:txBody>
          <a:bodyPr>
            <a:normAutofit fontScale="62500" lnSpcReduction="20000"/>
          </a:bodyPr>
          <a:lstStyle/>
          <a:p>
            <a:r>
              <a:rPr lang="en-US" dirty="0" smtClean="0"/>
              <a:t>Original vehicle built by International Submarine Engineering in 1987 (not much original left)</a:t>
            </a:r>
            <a:endParaRPr lang="en-US" dirty="0"/>
          </a:p>
          <a:p>
            <a:r>
              <a:rPr lang="en-US" dirty="0" smtClean="0"/>
              <a:t>Light </a:t>
            </a:r>
            <a:r>
              <a:rPr lang="en-US" dirty="0" err="1" smtClean="0"/>
              <a:t>workclass</a:t>
            </a:r>
            <a:r>
              <a:rPr lang="en-US" dirty="0" smtClean="0"/>
              <a:t> system (40hp/2000m max depth)</a:t>
            </a:r>
          </a:p>
          <a:p>
            <a:r>
              <a:rPr lang="en-US" dirty="0" smtClean="0"/>
              <a:t>Provides daily access to sites near MBARI (also expeditionary access)</a:t>
            </a:r>
            <a:endParaRPr lang="en-US" dirty="0"/>
          </a:p>
        </p:txBody>
      </p:sp>
      <p:sp>
        <p:nvSpPr>
          <p:cNvPr id="4"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pic>
        <p:nvPicPr>
          <p:cNvPr id="2050" name="Picture 2" descr="Snip1_crop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647938"/>
            <a:ext cx="4533900" cy="4013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mbari.org/wp-content/uploads/2015/12/mikeb_dj.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667000"/>
            <a:ext cx="3011488" cy="4017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8046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327"/>
            <a:ext cx="8229600" cy="1143000"/>
          </a:xfrm>
        </p:spPr>
        <p:txBody>
          <a:bodyPr/>
          <a:lstStyle/>
          <a:p>
            <a:r>
              <a:rPr lang="en-US" dirty="0" smtClean="0">
                <a:solidFill>
                  <a:srgbClr val="FFFF00"/>
                </a:solidFill>
              </a:rPr>
              <a:t>Research Vessel </a:t>
            </a:r>
            <a:r>
              <a:rPr lang="en-US" i="1" dirty="0" smtClean="0">
                <a:solidFill>
                  <a:srgbClr val="FFFF00"/>
                </a:solidFill>
              </a:rPr>
              <a:t>Rachel Carson</a:t>
            </a:r>
            <a:endParaRPr lang="en-US" i="1" dirty="0">
              <a:solidFill>
                <a:srgbClr val="FFFF00"/>
              </a:solidFill>
            </a:endParaRPr>
          </a:p>
        </p:txBody>
      </p:sp>
      <p:sp>
        <p:nvSpPr>
          <p:cNvPr id="3" name="Content Placeholder 2"/>
          <p:cNvSpPr>
            <a:spLocks noGrp="1"/>
          </p:cNvSpPr>
          <p:nvPr>
            <p:ph idx="1"/>
          </p:nvPr>
        </p:nvSpPr>
        <p:spPr>
          <a:xfrm>
            <a:off x="4800600" y="1600200"/>
            <a:ext cx="3886200" cy="4525963"/>
          </a:xfrm>
        </p:spPr>
        <p:txBody>
          <a:bodyPr>
            <a:normAutofit fontScale="85000" lnSpcReduction="10000"/>
          </a:bodyPr>
          <a:lstStyle/>
          <a:p>
            <a:r>
              <a:rPr lang="en-US" dirty="0" smtClean="0"/>
              <a:t>135 foot long x 34 foot beam former OSV</a:t>
            </a:r>
          </a:p>
          <a:p>
            <a:r>
              <a:rPr lang="en-US" dirty="0" smtClean="0"/>
              <a:t>Main support vessel for </a:t>
            </a:r>
            <a:r>
              <a:rPr lang="en-US" dirty="0" err="1" smtClean="0"/>
              <a:t>Ventana</a:t>
            </a:r>
            <a:r>
              <a:rPr lang="en-US" dirty="0" smtClean="0"/>
              <a:t> and AUV Operations</a:t>
            </a:r>
          </a:p>
          <a:p>
            <a:r>
              <a:rPr lang="en-US" dirty="0" smtClean="0"/>
              <a:t>Daily access to Monterey Bay</a:t>
            </a:r>
          </a:p>
          <a:p>
            <a:r>
              <a:rPr lang="en-US" dirty="0" smtClean="0"/>
              <a:t>Capable of 7 to 9 day voyages and long expeditionary transits</a:t>
            </a:r>
            <a:endParaRPr lang="en-US" dirty="0"/>
          </a:p>
        </p:txBody>
      </p:sp>
      <p:sp>
        <p:nvSpPr>
          <p:cNvPr id="5"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pic>
        <p:nvPicPr>
          <p:cNvPr id="3076" name="Picture 4" descr="https://www.mbari.org/wp-content/uploads/2015/12/aerial88-495x4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981200"/>
            <a:ext cx="452628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7419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3048000"/>
          </a:xfrm>
        </p:spPr>
        <p:txBody>
          <a:bodyPr>
            <a:normAutofit/>
          </a:bodyPr>
          <a:lstStyle/>
          <a:p>
            <a:r>
              <a:rPr lang="en-US" sz="2400" dirty="0" smtClean="0"/>
              <a:t>MBARI’s second research vessel acquired 1997</a:t>
            </a:r>
          </a:p>
          <a:p>
            <a:r>
              <a:rPr lang="en-US" sz="2400" dirty="0" smtClean="0"/>
              <a:t>Custom Small Water Plane Area/Twin Hull (SWATH) design in aluminum, 117 feet long by 53 feet beam</a:t>
            </a:r>
          </a:p>
          <a:p>
            <a:r>
              <a:rPr lang="en-US" sz="2400" dirty="0" smtClean="0"/>
              <a:t>Main support vessel for </a:t>
            </a:r>
            <a:r>
              <a:rPr lang="en-US" sz="2400" dirty="0" err="1" smtClean="0"/>
              <a:t>deepwater</a:t>
            </a:r>
            <a:r>
              <a:rPr lang="en-US" sz="2400" dirty="0" smtClean="0"/>
              <a:t> ROV Operations</a:t>
            </a:r>
          </a:p>
          <a:p>
            <a:pPr lvl="1"/>
            <a:r>
              <a:rPr lang="en-US" sz="2000" dirty="0" smtClean="0"/>
              <a:t>ROV </a:t>
            </a:r>
            <a:r>
              <a:rPr lang="en-US" sz="2000" i="1" dirty="0" smtClean="0"/>
              <a:t>Tiburon </a:t>
            </a:r>
            <a:r>
              <a:rPr lang="en-US" sz="2000" dirty="0" smtClean="0"/>
              <a:t>(1997-2009) &amp; ROV </a:t>
            </a:r>
            <a:r>
              <a:rPr lang="en-US" sz="2000" i="1" dirty="0" smtClean="0"/>
              <a:t>Doc Ricketts </a:t>
            </a:r>
            <a:r>
              <a:rPr lang="en-US" sz="2000" dirty="0" smtClean="0"/>
              <a:t>(2009-present)</a:t>
            </a:r>
          </a:p>
          <a:p>
            <a:r>
              <a:rPr lang="en-US" sz="2400" dirty="0" smtClean="0"/>
              <a:t>Capable of 14 day voyages</a:t>
            </a:r>
            <a:endParaRPr lang="en-US" sz="2400" dirty="0"/>
          </a:p>
        </p:txBody>
      </p:sp>
      <p:sp>
        <p:nvSpPr>
          <p:cNvPr id="4" name="Title 1"/>
          <p:cNvSpPr>
            <a:spLocks noGrp="1"/>
          </p:cNvSpPr>
          <p:nvPr>
            <p:ph type="title"/>
          </p:nvPr>
        </p:nvSpPr>
        <p:spPr>
          <a:xfrm>
            <a:off x="457200" y="-23327"/>
            <a:ext cx="8229600" cy="1143000"/>
          </a:xfrm>
        </p:spPr>
        <p:txBody>
          <a:bodyPr/>
          <a:lstStyle/>
          <a:p>
            <a:r>
              <a:rPr lang="en-US" dirty="0" smtClean="0">
                <a:solidFill>
                  <a:srgbClr val="FFFF00"/>
                </a:solidFill>
              </a:rPr>
              <a:t>Research Vessel </a:t>
            </a:r>
            <a:r>
              <a:rPr lang="en-US" i="1" dirty="0" smtClean="0">
                <a:solidFill>
                  <a:srgbClr val="FFFF00"/>
                </a:solidFill>
              </a:rPr>
              <a:t>Western Flyer</a:t>
            </a:r>
            <a:endParaRPr lang="en-US" i="1" dirty="0">
              <a:solidFill>
                <a:srgbClr val="FFFF00"/>
              </a:solidFill>
            </a:endParaRPr>
          </a:p>
        </p:txBody>
      </p:sp>
      <p:sp>
        <p:nvSpPr>
          <p:cNvPr id="5"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pic>
        <p:nvPicPr>
          <p:cNvPr id="4098" name="Picture 2" descr="http://www.mbari.org/wp-content/uploads/2015/12/Flyer-arial-desktop-2_crop-e144918358393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657600"/>
            <a:ext cx="4497388" cy="30525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26" descr="D:\presentations\swath1.gif"/>
          <p:cNvPicPr>
            <a:picLocks noChangeAspect="1" noChangeArrowheads="1"/>
          </p:cNvPicPr>
          <p:nvPr/>
        </p:nvPicPr>
        <p:blipFill>
          <a:blip r:embed="rId3">
            <a:extLst>
              <a:ext uri="{28A0092B-C50C-407E-A947-70E740481C1C}">
                <a14:useLocalDpi xmlns:a14="http://schemas.microsoft.com/office/drawing/2010/main" val="0"/>
              </a:ext>
            </a:extLst>
          </a:blip>
          <a:srcRect b="12857"/>
          <a:stretch>
            <a:fillRect/>
          </a:stretch>
        </p:blipFill>
        <p:spPr bwMode="auto">
          <a:xfrm>
            <a:off x="4191000" y="3627122"/>
            <a:ext cx="4810125" cy="309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7761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1"/>
            <a:ext cx="8229600" cy="2285999"/>
          </a:xfrm>
        </p:spPr>
        <p:txBody>
          <a:bodyPr>
            <a:normAutofit fontScale="92500" lnSpcReduction="20000"/>
          </a:bodyPr>
          <a:lstStyle/>
          <a:p>
            <a:r>
              <a:rPr lang="en-US" dirty="0" smtClean="0"/>
              <a:t>Customized SMD </a:t>
            </a:r>
            <a:r>
              <a:rPr lang="en-US" dirty="0" err="1" smtClean="0"/>
              <a:t>Hydrovsion</a:t>
            </a:r>
            <a:r>
              <a:rPr lang="en-US" dirty="0" smtClean="0"/>
              <a:t> </a:t>
            </a:r>
            <a:r>
              <a:rPr lang="en-US" i="1" dirty="0" smtClean="0"/>
              <a:t>Quantum</a:t>
            </a:r>
            <a:r>
              <a:rPr lang="en-US" dirty="0" smtClean="0"/>
              <a:t> vehicle</a:t>
            </a:r>
          </a:p>
          <a:p>
            <a:pPr lvl="1"/>
            <a:r>
              <a:rPr lang="en-US" dirty="0" smtClean="0"/>
              <a:t>10500 pounds in-air weight, 4000m depth capability</a:t>
            </a:r>
          </a:p>
          <a:p>
            <a:pPr lvl="1"/>
            <a:r>
              <a:rPr lang="en-US" dirty="0" smtClean="0"/>
              <a:t>.688in/17.1mm tether</a:t>
            </a:r>
          </a:p>
          <a:p>
            <a:pPr lvl="2"/>
            <a:r>
              <a:rPr lang="en-US" dirty="0" smtClean="0"/>
              <a:t>5 single-mode fibers &amp; 5 power conductors</a:t>
            </a:r>
          </a:p>
          <a:p>
            <a:pPr lvl="2"/>
            <a:r>
              <a:rPr lang="en-US" dirty="0" smtClean="0"/>
              <a:t>75hp hydraulic power</a:t>
            </a:r>
          </a:p>
          <a:p>
            <a:pPr lvl="2"/>
            <a:r>
              <a:rPr lang="en-US" dirty="0" smtClean="0"/>
              <a:t>8kw available for science payload</a:t>
            </a:r>
            <a:endParaRPr lang="en-US" dirty="0"/>
          </a:p>
        </p:txBody>
      </p:sp>
      <p:sp>
        <p:nvSpPr>
          <p:cNvPr id="4" name="Title 1"/>
          <p:cNvSpPr>
            <a:spLocks noGrp="1"/>
          </p:cNvSpPr>
          <p:nvPr>
            <p:ph type="title"/>
          </p:nvPr>
        </p:nvSpPr>
        <p:spPr>
          <a:xfrm>
            <a:off x="457200" y="-23327"/>
            <a:ext cx="8229600" cy="1143000"/>
          </a:xfrm>
        </p:spPr>
        <p:txBody>
          <a:bodyPr/>
          <a:lstStyle/>
          <a:p>
            <a:r>
              <a:rPr lang="en-US" dirty="0" smtClean="0">
                <a:solidFill>
                  <a:srgbClr val="FFFF00"/>
                </a:solidFill>
              </a:rPr>
              <a:t>ROV </a:t>
            </a:r>
            <a:r>
              <a:rPr lang="en-US" i="1" dirty="0" smtClean="0">
                <a:solidFill>
                  <a:srgbClr val="FFFF00"/>
                </a:solidFill>
              </a:rPr>
              <a:t>Doc Ricketts</a:t>
            </a:r>
            <a:endParaRPr lang="en-US" i="1" dirty="0">
              <a:solidFill>
                <a:srgbClr val="FFFF00"/>
              </a:solidFill>
            </a:endParaRPr>
          </a:p>
        </p:txBody>
      </p:sp>
      <p:sp>
        <p:nvSpPr>
          <p:cNvPr id="5" name="Line 5"/>
          <p:cNvSpPr>
            <a:spLocks noChangeShapeType="1"/>
          </p:cNvSpPr>
          <p:nvPr/>
        </p:nvSpPr>
        <p:spPr bwMode="auto">
          <a:xfrm>
            <a:off x="417513" y="904875"/>
            <a:ext cx="8308975" cy="9525"/>
          </a:xfrm>
          <a:prstGeom prst="line">
            <a:avLst/>
          </a:prstGeom>
          <a:noFill/>
          <a:ln w="38100">
            <a:solidFill>
              <a:srgbClr val="FFFF00"/>
            </a:solidFill>
            <a:round/>
            <a:headEnd/>
            <a:tailEnd/>
          </a:ln>
        </p:spPr>
        <p:txBody>
          <a:bodyPr lIns="82909" tIns="41454" rIns="82909" bIns="41454"/>
          <a:lstStyle/>
          <a:p>
            <a:endParaRPr lang="en-US"/>
          </a:p>
        </p:txBody>
      </p:sp>
      <p:pic>
        <p:nvPicPr>
          <p:cNvPr id="6146" name="Picture 2" descr="http://www.mbari.org/wp-content/uploads/2015/12/06AndrewMcKeeRecovery-600_docr-495x3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3580764"/>
            <a:ext cx="3876675" cy="312483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www3.mbari.org/news/behind-the-scenes/2014/Rickettspilot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562603"/>
            <a:ext cx="3505200" cy="3142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2934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2016" y="2928995"/>
            <a:ext cx="4037184" cy="3433666"/>
          </a:xfrm>
          <a:prstGeom prst="rect">
            <a:avLst/>
          </a:prstGeom>
        </p:spPr>
      </p:pic>
      <p:sp>
        <p:nvSpPr>
          <p:cNvPr id="3" name="Rectangle 2"/>
          <p:cNvSpPr txBox="1">
            <a:spLocks noChangeArrowheads="1"/>
          </p:cNvSpPr>
          <p:nvPr/>
        </p:nvSpPr>
        <p:spPr bwMode="auto">
          <a:xfrm>
            <a:off x="457200" y="198438"/>
            <a:ext cx="8229600" cy="71596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solidFill>
                  <a:srgbClr val="FFFF00"/>
                </a:solidFill>
              </a:rPr>
              <a:t>MBARI 1500m Portable ROV</a:t>
            </a:r>
          </a:p>
        </p:txBody>
      </p:sp>
      <p:sp>
        <p:nvSpPr>
          <p:cNvPr id="4" name="Line 5"/>
          <p:cNvSpPr>
            <a:spLocks noChangeShapeType="1"/>
          </p:cNvSpPr>
          <p:nvPr/>
        </p:nvSpPr>
        <p:spPr bwMode="auto">
          <a:xfrm>
            <a:off x="417513" y="904875"/>
            <a:ext cx="7354887" cy="9525"/>
          </a:xfrm>
          <a:prstGeom prst="line">
            <a:avLst/>
          </a:prstGeom>
          <a:noFill/>
          <a:ln w="38100">
            <a:solidFill>
              <a:srgbClr val="FFFF00"/>
            </a:solidFill>
            <a:round/>
            <a:headEnd/>
            <a:tailEnd/>
          </a:ln>
        </p:spPr>
        <p:txBody>
          <a:bodyPr lIns="82909" tIns="41454" rIns="82909" bIns="41454"/>
          <a:lstStyle/>
          <a:p>
            <a:endParaRPr lang="en-US"/>
          </a:p>
        </p:txBody>
      </p:sp>
      <p:pic>
        <p:nvPicPr>
          <p:cNvPr id="1026" name="Picture 2" descr="MiniROV recove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2933660"/>
            <a:ext cx="4524375" cy="3429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9600" y="956608"/>
            <a:ext cx="6622903" cy="1938992"/>
          </a:xfrm>
          <a:prstGeom prst="rect">
            <a:avLst/>
          </a:prstGeom>
          <a:noFill/>
        </p:spPr>
        <p:txBody>
          <a:bodyPr wrap="none" rtlCol="0">
            <a:spAutoFit/>
          </a:bodyPr>
          <a:lstStyle/>
          <a:p>
            <a:pPr marL="285750" indent="-285750">
              <a:buFont typeface="Arial" panose="020B0604020202020204" pitchFamily="34" charset="0"/>
              <a:buChar char="•"/>
            </a:pPr>
            <a:r>
              <a:rPr lang="en-US" sz="2400" dirty="0" smtClean="0"/>
              <a:t>1500m all-electric ROV</a:t>
            </a:r>
          </a:p>
          <a:p>
            <a:pPr marL="285750" indent="-285750">
              <a:buFont typeface="Arial" panose="020B0604020202020204" pitchFamily="34" charset="0"/>
              <a:buChar char="•"/>
            </a:pPr>
            <a:r>
              <a:rPr lang="en-US" sz="2400" dirty="0" smtClean="0"/>
              <a:t>5 function electric manipulator</a:t>
            </a:r>
          </a:p>
          <a:p>
            <a:pPr marL="285750" indent="-285750">
              <a:buFont typeface="Arial" panose="020B0604020202020204" pitchFamily="34" charset="0"/>
              <a:buChar char="•"/>
            </a:pPr>
            <a:r>
              <a:rPr lang="en-US" sz="2400" dirty="0" smtClean="0"/>
              <a:t>Separate core vehicle and </a:t>
            </a:r>
            <a:r>
              <a:rPr lang="en-US" sz="2400" dirty="0" err="1" smtClean="0"/>
              <a:t>toolsled</a:t>
            </a:r>
            <a:endParaRPr lang="en-US" sz="2400" dirty="0" smtClean="0"/>
          </a:p>
          <a:p>
            <a:pPr marL="285750" indent="-285750">
              <a:buFont typeface="Arial" panose="020B0604020202020204" pitchFamily="34" charset="0"/>
              <a:buChar char="•"/>
            </a:pPr>
            <a:r>
              <a:rPr lang="en-US" sz="2400" dirty="0" smtClean="0"/>
              <a:t>Autonomous navigation and control functions</a:t>
            </a:r>
          </a:p>
          <a:p>
            <a:pPr marL="285750" indent="-285750">
              <a:buFont typeface="Arial" panose="020B0604020202020204" pitchFamily="34" charset="0"/>
              <a:buChar char="•"/>
            </a:pPr>
            <a:r>
              <a:rPr lang="en-US" sz="2400" dirty="0" smtClean="0"/>
              <a:t>Self contained in two 10 foot shipping containers </a:t>
            </a:r>
            <a:endParaRPr lang="en-US" sz="2400" dirty="0"/>
          </a:p>
        </p:txBody>
      </p:sp>
    </p:spTree>
    <p:extLst>
      <p:ext uri="{BB962C8B-B14F-4D97-AF65-F5344CB8AC3E}">
        <p14:creationId xmlns:p14="http://schemas.microsoft.com/office/powerpoint/2010/main" val="392375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2088</TotalTime>
  <Words>1073</Words>
  <Application>Microsoft Office PowerPoint</Application>
  <PresentationFormat>On-screen Show (4:3)</PresentationFormat>
  <Paragraphs>173</Paragraphs>
  <Slides>30</Slides>
  <Notes>1</Notes>
  <HiddenSlides>0</HiddenSlides>
  <MMClips>1</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MBARI AUV Capabilities &amp; Saab Collaboration </vt:lpstr>
      <vt:lpstr>David Packard</vt:lpstr>
      <vt:lpstr>MBARI’s Mission</vt:lpstr>
      <vt:lpstr>Organizational Structure &amp; Funding</vt:lpstr>
      <vt:lpstr>ROV Ventana</vt:lpstr>
      <vt:lpstr>Research Vessel Rachel Carson</vt:lpstr>
      <vt:lpstr>Research Vessel Western Flyer</vt:lpstr>
      <vt:lpstr>ROV Doc Ricketts</vt:lpstr>
      <vt:lpstr>PowerPoint Presentation</vt:lpstr>
      <vt:lpstr>PowerPoint Presentation</vt:lpstr>
      <vt:lpstr>Dorado-Class AUV</vt:lpstr>
      <vt:lpstr>Modular AUV Battery</vt:lpstr>
      <vt:lpstr>Water Column Survey &amp; Sampling</vt:lpstr>
      <vt:lpstr>Deepwater Horizon Response Cruise</vt:lpstr>
      <vt:lpstr>Seafloor Mapping</vt:lpstr>
      <vt:lpstr>High Latitude Operations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ROV-Based Millimeter-Scale Seafloor Mapping</vt:lpstr>
      <vt:lpstr>PowerPoint Presentation</vt:lpstr>
      <vt:lpstr>PowerPoint Presentation</vt:lpstr>
      <vt:lpstr>PowerPoint Presentation</vt:lpstr>
      <vt:lpstr>MBARI Goals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Dorado AUV Program</dc:title>
  <dc:creator>meteor</dc:creator>
  <cp:lastModifiedBy>meteor</cp:lastModifiedBy>
  <cp:revision>76</cp:revision>
  <dcterms:created xsi:type="dcterms:W3CDTF">2013-07-10T18:49:44Z</dcterms:created>
  <dcterms:modified xsi:type="dcterms:W3CDTF">2016-06-03T16:06:46Z</dcterms:modified>
</cp:coreProperties>
</file>