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tags/tag2.xml" ContentType="application/vnd.openxmlformats-officedocument.presentationml.tags+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302" r:id="rId2"/>
    <p:sldId id="295" r:id="rId3"/>
    <p:sldId id="297" r:id="rId4"/>
    <p:sldId id="267" r:id="rId5"/>
    <p:sldId id="303" r:id="rId6"/>
    <p:sldId id="277" r:id="rId7"/>
    <p:sldId id="272" r:id="rId8"/>
    <p:sldId id="275" r:id="rId9"/>
    <p:sldId id="276" r:id="rId10"/>
    <p:sldId id="278" r:id="rId11"/>
    <p:sldId id="305" r:id="rId12"/>
    <p:sldId id="279" r:id="rId13"/>
    <p:sldId id="280" r:id="rId14"/>
    <p:sldId id="308" r:id="rId15"/>
    <p:sldId id="281" r:id="rId16"/>
    <p:sldId id="282" r:id="rId17"/>
    <p:sldId id="283" r:id="rId18"/>
    <p:sldId id="306" r:id="rId19"/>
    <p:sldId id="284" r:id="rId20"/>
    <p:sldId id="285" r:id="rId21"/>
    <p:sldId id="307" r:id="rId22"/>
    <p:sldId id="286"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62" autoAdjust="0"/>
    <p:restoredTop sz="94615" autoAdjust="0"/>
  </p:normalViewPr>
  <p:slideViewPr>
    <p:cSldViewPr>
      <p:cViewPr varScale="1">
        <p:scale>
          <a:sx n="125" d="100"/>
          <a:sy n="125" d="100"/>
        </p:scale>
        <p:origin x="-1230"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51660B-57E1-4813-A2A9-81085D2B1D5B}" type="datetimeFigureOut">
              <a:rPr lang="en-US" smtClean="0"/>
              <a:pPr/>
              <a:t>11/8/2011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DFF27B4-F54E-4CF5-A84D-6E9FF2D5E05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fld id="{A7510950-B825-49B7-A209-277D5DCFD196}" type="slidenum">
              <a:rPr lang="en-US"/>
              <a:pPr/>
              <a:t>14</a:t>
            </a:fld>
            <a:endParaRPr lang="en-US"/>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p:spPr>
        <p:txBody>
          <a:bodyPr/>
          <a:lstStyle/>
          <a:p>
            <a:pPr eaLnBrk="1" hangingPunct="1"/>
            <a:r>
              <a:rPr lang="en-US" smtClean="0"/>
              <a:t>Bottom Pressure Recorder/Tilt meter</a:t>
            </a:r>
          </a:p>
          <a:p>
            <a:pPr lvl="1" eaLnBrk="1" hangingPunct="1"/>
            <a:r>
              <a:rPr lang="en-US" smtClean="0"/>
              <a:t>Precise pressure and tilt sensors that can</a:t>
            </a:r>
          </a:p>
          <a:p>
            <a:pPr lvl="1" eaLnBrk="1" hangingPunct="1"/>
            <a:r>
              <a:rPr lang="en-US" smtClean="0"/>
              <a:t>Measure vertical movements of seafloor</a:t>
            </a:r>
          </a:p>
          <a:p>
            <a:pPr lvl="1" eaLnBrk="1" hangingPunct="1"/>
            <a:r>
              <a:rPr lang="en-US" smtClean="0"/>
              <a:t>Which are indicators of volcano inflation and deflation, </a:t>
            </a:r>
          </a:p>
          <a:p>
            <a:pPr lvl="1" eaLnBrk="1" hangingPunct="1"/>
            <a:r>
              <a:rPr lang="en-US" smtClean="0"/>
              <a:t>magmatic intrusions and eruptions</a:t>
            </a:r>
            <a:endParaRPr lang="en-US" sz="1600" smtClean="0"/>
          </a:p>
          <a:p>
            <a:pPr eaLnBrk="1" hangingPunct="1"/>
            <a:r>
              <a:rPr lang="en-US" smtClean="0"/>
              <a:t>Initial Wet Node Simulator testing June 17</a:t>
            </a:r>
          </a:p>
          <a:p>
            <a:pPr eaLnBrk="1" hangingPunct="1"/>
            <a:r>
              <a:rPr lang="en-US" smtClean="0"/>
              <a:t>WNS testing required of all users</a:t>
            </a:r>
          </a:p>
          <a:p>
            <a:pPr eaLnBrk="1" hangingPunct="1"/>
            <a:r>
              <a:rPr lang="en-US" smtClean="0"/>
              <a:t>prototype instrument test on MARS for 6 months</a:t>
            </a:r>
          </a:p>
          <a:p>
            <a:pPr eaLnBrk="1" hangingPunct="1"/>
            <a:r>
              <a:rPr lang="en-US" smtClean="0"/>
              <a:t>After testing, plans include an array of these units on Axial Seamount (OOI)</a:t>
            </a:r>
          </a:p>
          <a:p>
            <a:pPr eaLnBrk="1" hangingPunct="1"/>
            <a:r>
              <a:rPr lang="en-US" smtClean="0"/>
              <a:t>Left- BPR on the test tank deck read for testing</a:t>
            </a:r>
          </a:p>
          <a:p>
            <a:pPr eaLnBrk="1" hangingPunct="1"/>
            <a:r>
              <a:rPr lang="en-US" smtClean="0"/>
              <a:t>Right- in water tests look for gnd flts and measure in water weight.</a:t>
            </a:r>
          </a:p>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719B1C6-75B2-44A4-95C5-7A392CC3797C}" type="slidenum">
              <a:rPr lang="en-US"/>
              <a:pPr/>
              <a:t>15</a:t>
            </a:fld>
            <a:endParaRPr lang="en-US"/>
          </a:p>
        </p:txBody>
      </p:sp>
      <p:sp>
        <p:nvSpPr>
          <p:cNvPr id="190466" name="Rectangle 1026"/>
          <p:cNvSpPr>
            <a:spLocks noGrp="1" noRot="1" noChangeAspect="1" noChangeArrowheads="1" noTextEdit="1"/>
          </p:cNvSpPr>
          <p:nvPr>
            <p:ph type="sldImg"/>
          </p:nvPr>
        </p:nvSpPr>
        <p:spPr>
          <a:ln/>
        </p:spPr>
      </p:sp>
      <p:sp>
        <p:nvSpPr>
          <p:cNvPr id="190467" name="Rectangle 1027"/>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DBF298E-3438-4B4A-95A8-F7A425392572}" type="slidenum">
              <a:rPr lang="en-US"/>
              <a:pPr/>
              <a:t>16</a:t>
            </a:fld>
            <a:endParaRPr lang="en-US"/>
          </a:p>
        </p:txBody>
      </p:sp>
      <p:sp>
        <p:nvSpPr>
          <p:cNvPr id="196610" name="Rectangle 2"/>
          <p:cNvSpPr>
            <a:spLocks noGrp="1" noRot="1" noChangeAspect="1" noChangeArrowheads="1" noTextEdit="1"/>
          </p:cNvSpPr>
          <p:nvPr>
            <p:ph type="sldImg"/>
          </p:nvPr>
        </p:nvSpPr>
        <p:spPr>
          <a:ln/>
        </p:spPr>
      </p:sp>
      <p:sp>
        <p:nvSpPr>
          <p:cNvPr id="1966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p>
            <a:fld id="{F81EAD6F-24BD-4F07-9134-61D1FEA1A135}" type="slidenum">
              <a:rPr lang="en-US"/>
              <a:pPr/>
              <a:t>18</a:t>
            </a:fld>
            <a:endParaRPr lang="en-US"/>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p:spPr>
        <p:txBody>
          <a:bodyPr/>
          <a:lstStyle/>
          <a:p>
            <a:pPr eaLnBrk="1" hangingPunct="1">
              <a:spcBef>
                <a:spcPct val="0"/>
              </a:spcBef>
            </a:pPr>
            <a:r>
              <a:rPr lang="en-US" smtClean="0"/>
              <a:t>Laboratory for the Ocean Observatory Knowledge Integration Grid is</a:t>
            </a:r>
          </a:p>
          <a:p>
            <a:pPr eaLnBrk="1" hangingPunct="1">
              <a:spcBef>
                <a:spcPct val="0"/>
              </a:spcBef>
            </a:pPr>
            <a:r>
              <a:rPr lang="en-US" smtClean="0"/>
              <a:t>	an Ocean Bottom Seismometer or OBS. </a:t>
            </a:r>
          </a:p>
          <a:p>
            <a:pPr eaLnBrk="1" hangingPunct="1">
              <a:spcBef>
                <a:spcPct val="0"/>
              </a:spcBef>
            </a:pPr>
            <a:r>
              <a:rPr lang="en-US" smtClean="0"/>
              <a:t>	these instruments have been deployed in many locations around the globe.</a:t>
            </a:r>
          </a:p>
          <a:p>
            <a:pPr eaLnBrk="1" hangingPunct="1">
              <a:spcBef>
                <a:spcPct val="0"/>
              </a:spcBef>
            </a:pPr>
            <a:r>
              <a:rPr lang="en-US" smtClean="0"/>
              <a:t>The main goal of this deployment is to </a:t>
            </a:r>
          </a:p>
          <a:p>
            <a:pPr eaLnBrk="1" hangingPunct="1"/>
            <a:r>
              <a:rPr lang="en-US" smtClean="0"/>
              <a:t>	Test software used to integrate seafloor sensors with the Ocean Observing Initiative (OOI)</a:t>
            </a:r>
          </a:p>
          <a:p>
            <a:pPr eaLnBrk="1" hangingPunct="1"/>
            <a:r>
              <a:rPr lang="en-US" smtClean="0"/>
              <a:t>	and other observing systems</a:t>
            </a:r>
          </a:p>
          <a:p>
            <a:pPr eaLnBrk="1" hangingPunct="1"/>
            <a:r>
              <a:rPr lang="en-US" smtClean="0"/>
              <a:t>It uses Advanced Messaging Queuing Protocol (AMQP).   </a:t>
            </a:r>
          </a:p>
          <a:p>
            <a:pPr lvl="1" eaLnBrk="1" hangingPunct="1"/>
            <a:r>
              <a:rPr lang="en-US" smtClean="0"/>
              <a:t>A new messaging system used by banks and investment companies.   </a:t>
            </a:r>
          </a:p>
          <a:p>
            <a:pPr eaLnBrk="1" hangingPunct="1"/>
            <a:r>
              <a:rPr lang="en-US" smtClean="0"/>
              <a:t>The project is NSF funded to use MARS as originally intended, a test bed for OOI/Neptune</a:t>
            </a:r>
          </a:p>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F781DD6-95F8-4B53-BEEC-0C175FBA67C8}" type="slidenum">
              <a:rPr lang="en-US"/>
              <a:pPr/>
              <a:t>19</a:t>
            </a:fld>
            <a:endParaRPr lang="en-US"/>
          </a:p>
        </p:txBody>
      </p:sp>
      <p:sp>
        <p:nvSpPr>
          <p:cNvPr id="198658" name="Rectangle 2"/>
          <p:cNvSpPr>
            <a:spLocks noGrp="1" noRot="1" noChangeAspect="1" noChangeArrowheads="1" noTextEdit="1"/>
          </p:cNvSpPr>
          <p:nvPr>
            <p:ph type="sldImg"/>
          </p:nvPr>
        </p:nvSpPr>
        <p:spPr>
          <a:ln/>
        </p:spPr>
      </p:sp>
      <p:sp>
        <p:nvSpPr>
          <p:cNvPr id="1986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5838F8F6-90AF-4687-89CE-4E9CF0D8B691}" type="slidenum">
              <a:rPr lang="en-US"/>
              <a:pPr/>
              <a:t>21</a:t>
            </a:fld>
            <a:endParaRPr lang="en-US"/>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pPr eaLnBrk="1" hangingPunct="1"/>
            <a:r>
              <a:rPr lang="en-US" smtClean="0"/>
              <a:t>Acoustic Communications for Deep-ocean Observatories </a:t>
            </a:r>
          </a:p>
          <a:p>
            <a:pPr eaLnBrk="1" hangingPunct="1"/>
            <a:r>
              <a:rPr lang="en-US" smtClean="0"/>
              <a:t>	or ACCOMS is an Acoustic modem powered and communicated with through MARS</a:t>
            </a:r>
          </a:p>
          <a:p>
            <a:pPr eaLnBrk="1" hangingPunct="1"/>
            <a:r>
              <a:rPr lang="en-US" smtClean="0"/>
              <a:t>It is a prototype system for connecting remote instruments to a cabled observatory</a:t>
            </a:r>
          </a:p>
          <a:p>
            <a:pPr eaLnBrk="1" hangingPunct="1"/>
            <a:r>
              <a:rPr lang="en-US" smtClean="0"/>
              <a:t>One of the major goals is to reduce the need for expensive and difficult to come by  ROV services</a:t>
            </a:r>
          </a:p>
          <a:p>
            <a:pPr eaLnBrk="1" hangingPunct="1"/>
            <a:r>
              <a:rPr lang="en-US" smtClean="0"/>
              <a:t>	to deploy and connect and</a:t>
            </a:r>
          </a:p>
          <a:p>
            <a:pPr eaLnBrk="1" hangingPunct="1"/>
            <a:r>
              <a:rPr lang="en-US" smtClean="0"/>
              <a:t>	then recover instrument packages.</a:t>
            </a:r>
          </a:p>
          <a:p>
            <a:pPr eaLnBrk="1" hangingPunct="1"/>
            <a:r>
              <a:rPr lang="en-US" smtClean="0"/>
              <a:t>The modem is plugged in to the observatory</a:t>
            </a:r>
          </a:p>
          <a:p>
            <a:pPr eaLnBrk="1" hangingPunct="1"/>
            <a:r>
              <a:rPr lang="en-US" smtClean="0"/>
              <a:t>	 and  four moorings, 2 at 2km and 2 at 4km have been deployed to conduct testing of acoustic transmissions</a:t>
            </a:r>
          </a:p>
          <a:p>
            <a:pPr eaLnBrk="1" hangingPunct="1"/>
            <a:r>
              <a:rPr lang="en-US" smtClean="0"/>
              <a:t>		the moorings represent the remote instruments that could be connected to the observatory.</a:t>
            </a:r>
          </a:p>
          <a:p>
            <a:pPr eaLnBrk="1" hangingPunct="1"/>
            <a:r>
              <a:rPr lang="en-US" smtClean="0"/>
              <a:t>	 traffic is simulated between the moorings and the observatory.</a:t>
            </a:r>
          </a:p>
          <a:p>
            <a:pPr eaLnBrk="1" hangingPunct="1"/>
            <a:r>
              <a:rPr lang="en-US" smtClean="0"/>
              <a:t>Lee Frietag, Keenan Ball, Peter Koski WHOI</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A76B8E7-A0BC-4378-ACB1-527565B1396F}" type="slidenum">
              <a:rPr lang="en-US"/>
              <a:pPr/>
              <a:t>22</a:t>
            </a:fld>
            <a:endParaRPr lang="en-US"/>
          </a:p>
        </p:txBody>
      </p:sp>
      <p:sp>
        <p:nvSpPr>
          <p:cNvPr id="235522" name="Rectangle 2"/>
          <p:cNvSpPr>
            <a:spLocks noGrp="1" noRot="1" noChangeAspect="1" noChangeArrowheads="1" noTextEdit="1"/>
          </p:cNvSpPr>
          <p:nvPr>
            <p:ph type="sldImg"/>
          </p:nvPr>
        </p:nvSpPr>
        <p:spPr>
          <a:ln/>
        </p:spPr>
      </p:sp>
      <p:sp>
        <p:nvSpPr>
          <p:cNvPr id="235523" name="Rectangle 3"/>
          <p:cNvSpPr>
            <a:spLocks noGrp="1" noChangeArrowheads="1"/>
          </p:cNvSpPr>
          <p:nvPr>
            <p:ph type="body" idx="1"/>
          </p:nvPr>
        </p:nvSpPr>
        <p:spPr>
          <a:xfrm>
            <a:off x="914400" y="4343400"/>
            <a:ext cx="5029200" cy="4114800"/>
          </a:xfrm>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5D21451-802D-47CE-AC8D-B7539D549785}" type="datetimeFigureOut">
              <a:rPr lang="en-US" smtClean="0"/>
              <a:pPr/>
              <a:t>11/8/2011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24B769-409F-4788-9BAC-CD4475CBE22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5D21451-802D-47CE-AC8D-B7539D549785}" type="datetimeFigureOut">
              <a:rPr lang="en-US" smtClean="0"/>
              <a:pPr/>
              <a:t>11/8/2011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24B769-409F-4788-9BAC-CD4475CBE22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5D21451-802D-47CE-AC8D-B7539D549785}" type="datetimeFigureOut">
              <a:rPr lang="en-US" smtClean="0"/>
              <a:pPr/>
              <a:t>11/8/2011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24B769-409F-4788-9BAC-CD4475CBE22E}"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E29B5B00-124E-4B06-8347-0EBF35A9FBFA}"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5D21451-802D-47CE-AC8D-B7539D549785}" type="datetimeFigureOut">
              <a:rPr lang="en-US" smtClean="0"/>
              <a:pPr/>
              <a:t>11/8/2011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24B769-409F-4788-9BAC-CD4475CBE22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D21451-802D-47CE-AC8D-B7539D549785}" type="datetimeFigureOut">
              <a:rPr lang="en-US" smtClean="0"/>
              <a:pPr/>
              <a:t>11/8/2011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24B769-409F-4788-9BAC-CD4475CBE22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5D21451-802D-47CE-AC8D-B7539D549785}" type="datetimeFigureOut">
              <a:rPr lang="en-US" smtClean="0"/>
              <a:pPr/>
              <a:t>11/8/2011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24B769-409F-4788-9BAC-CD4475CBE22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5D21451-802D-47CE-AC8D-B7539D549785}" type="datetimeFigureOut">
              <a:rPr lang="en-US" smtClean="0"/>
              <a:pPr/>
              <a:t>11/8/2011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424B769-409F-4788-9BAC-CD4475CBE22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5D21451-802D-47CE-AC8D-B7539D549785}" type="datetimeFigureOut">
              <a:rPr lang="en-US" smtClean="0"/>
              <a:pPr/>
              <a:t>11/8/2011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424B769-409F-4788-9BAC-CD4475CBE22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D21451-802D-47CE-AC8D-B7539D549785}" type="datetimeFigureOut">
              <a:rPr lang="en-US" smtClean="0"/>
              <a:pPr/>
              <a:t>11/8/2011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424B769-409F-4788-9BAC-CD4475CBE22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D21451-802D-47CE-AC8D-B7539D549785}" type="datetimeFigureOut">
              <a:rPr lang="en-US" smtClean="0"/>
              <a:pPr/>
              <a:t>11/8/2011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24B769-409F-4788-9BAC-CD4475CBE22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D21451-802D-47CE-AC8D-B7539D549785}" type="datetimeFigureOut">
              <a:rPr lang="en-US" smtClean="0"/>
              <a:pPr/>
              <a:t>11/8/2011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24B769-409F-4788-9BAC-CD4475CBE22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D21451-802D-47CE-AC8D-B7539D549785}" type="datetimeFigureOut">
              <a:rPr lang="en-US" smtClean="0"/>
              <a:pPr/>
              <a:t>11/8/2011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24B769-409F-4788-9BAC-CD4475CBE22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6.xml"/><Relationship Id="rId1" Type="http://schemas.openxmlformats.org/officeDocument/2006/relationships/video" Target="file:///C:\Documents%20and%20Settings\etst\Desktop\MARTECH%20Talk\Cable%20Laying%20cpk512.avi"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hyperlink" Target="http://www.mbari.org/mars/general/foce.html" TargetMode="External"/><Relationship Id="rId2" Type="http://schemas.openxmlformats.org/officeDocument/2006/relationships/image" Target="../media/image19.jpeg"/><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3" Type="http://schemas.openxmlformats.org/officeDocument/2006/relationships/hyperlink" Target="http://www.oceanrecon.org/research.htm" TargetMode="External"/><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24.jpeg"/></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hyperlink" Target="http://www.mbari.org/mars/general/rover.html" TargetMode="External"/><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30.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file:///C:\Documents%20and%20Settings\etst\Desktop\MARTECH%20Talk\BenthicRoverHD.wmv" TargetMode="External"/><Relationship Id="rId1" Type="http://schemas.openxmlformats.org/officeDocument/2006/relationships/tags" Target="../tags/tag2.xml"/><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8" Type="http://schemas.openxmlformats.org/officeDocument/2006/relationships/image" Target="../media/image40.wmf"/><Relationship Id="rId3" Type="http://schemas.openxmlformats.org/officeDocument/2006/relationships/image" Target="../media/image35.png"/><Relationship Id="rId7" Type="http://schemas.openxmlformats.org/officeDocument/2006/relationships/image" Target="../media/image39.wmf"/><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8.wmf"/><Relationship Id="rId5" Type="http://schemas.openxmlformats.org/officeDocument/2006/relationships/image" Target="../media/image37.wmf"/><Relationship Id="rId10" Type="http://schemas.openxmlformats.org/officeDocument/2006/relationships/image" Target="../media/image42.jpeg"/><Relationship Id="rId4" Type="http://schemas.openxmlformats.org/officeDocument/2006/relationships/image" Target="../media/image36.jpeg"/><Relationship Id="rId9" Type="http://schemas.openxmlformats.org/officeDocument/2006/relationships/image" Target="../media/image41.wmf"/></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file:///C:\Documents%20and%20Settings\etst\Desktop\MARTECH%20Talk\MARS_Ventana2.avi" TargetMode="External"/><Relationship Id="rId1" Type="http://schemas.openxmlformats.org/officeDocument/2006/relationships/tags" Target="../tags/tag1.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2057399"/>
          </a:xfrm>
        </p:spPr>
        <p:txBody>
          <a:bodyPr>
            <a:normAutofit fontScale="90000"/>
          </a:bodyPr>
          <a:lstStyle/>
          <a:p>
            <a:r>
              <a:rPr lang="en-US" sz="4000" dirty="0" smtClean="0"/>
              <a:t/>
            </a:r>
            <a:br>
              <a:rPr lang="en-US" sz="4000" dirty="0" smtClean="0"/>
            </a:br>
            <a:r>
              <a:rPr lang="en-US" sz="4000" dirty="0" smtClean="0"/>
              <a:t>Steve Etchemendy</a:t>
            </a:r>
            <a:br>
              <a:rPr lang="en-US" sz="4000" dirty="0" smtClean="0"/>
            </a:br>
            <a:r>
              <a:rPr lang="en-US" sz="4000" dirty="0" smtClean="0"/>
              <a:t>Director, Marine Operations (MBARI)</a:t>
            </a:r>
            <a:br>
              <a:rPr lang="en-US" sz="4000" dirty="0" smtClean="0"/>
            </a:br>
            <a:r>
              <a:rPr lang="en-US" sz="2700" dirty="0" smtClean="0"/>
              <a:t>Project Manager, MARS (Monterey Accelerated Research System)</a:t>
            </a:r>
            <a:endParaRPr lang="en-US" sz="2700" dirty="0"/>
          </a:p>
        </p:txBody>
      </p:sp>
      <p:sp>
        <p:nvSpPr>
          <p:cNvPr id="3" name="Subtitle 2"/>
          <p:cNvSpPr>
            <a:spLocks noGrp="1"/>
          </p:cNvSpPr>
          <p:nvPr>
            <p:ph type="subTitle" idx="1"/>
          </p:nvPr>
        </p:nvSpPr>
        <p:spPr/>
        <p:txBody>
          <a:bodyPr/>
          <a:lstStyle/>
          <a:p>
            <a:endParaRPr lang="en-US"/>
          </a:p>
        </p:txBody>
      </p:sp>
      <p:pic>
        <p:nvPicPr>
          <p:cNvPr id="4" name="Picture 3" descr="aerial_6-02_ne_720jpg.jpg"/>
          <p:cNvPicPr>
            <a:picLocks noChangeAspect="1"/>
          </p:cNvPicPr>
          <p:nvPr/>
        </p:nvPicPr>
        <p:blipFill>
          <a:blip r:embed="rId2" cstate="print"/>
          <a:stretch>
            <a:fillRect/>
          </a:stretch>
        </p:blipFill>
        <p:spPr>
          <a:xfrm>
            <a:off x="1447800" y="2438400"/>
            <a:ext cx="6221322" cy="418211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5" name="Rectangle 5"/>
          <p:cNvSpPr>
            <a:spLocks noGrp="1" noChangeArrowheads="1"/>
          </p:cNvSpPr>
          <p:nvPr>
            <p:ph type="title"/>
          </p:nvPr>
        </p:nvSpPr>
        <p:spPr/>
        <p:txBody>
          <a:bodyPr>
            <a:normAutofit fontScale="90000"/>
          </a:bodyPr>
          <a:lstStyle/>
          <a:p>
            <a:r>
              <a:rPr lang="en-US" sz="3600" dirty="0"/>
              <a:t>The ROV </a:t>
            </a:r>
            <a:r>
              <a:rPr lang="en-US" sz="3600" i="1" dirty="0"/>
              <a:t>Ventana</a:t>
            </a:r>
            <a:r>
              <a:rPr lang="en-US" sz="3600" dirty="0"/>
              <a:t> laying 2.5 Km of cable from MARS to the MOBB seismometer</a:t>
            </a:r>
          </a:p>
        </p:txBody>
      </p:sp>
      <p:pic>
        <p:nvPicPr>
          <p:cNvPr id="6" name="Cable Laying cpk512.avi">
            <a:hlinkClick r:id="" action="ppaction://media"/>
          </p:cNvPr>
          <p:cNvPicPr>
            <a:picLocks noRot="1" noChangeAspect="1"/>
          </p:cNvPicPr>
          <p:nvPr>
            <a:videoFile r:link="rId1"/>
          </p:nvPr>
        </p:nvPicPr>
        <p:blipFill>
          <a:blip r:embed="rId3" cstate="print"/>
          <a:stretch>
            <a:fillRect/>
          </a:stretch>
        </p:blipFill>
        <p:spPr>
          <a:xfrm>
            <a:off x="533400" y="1447800"/>
            <a:ext cx="8115300" cy="5410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08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038600" cy="6858000"/>
          </a:xfrm>
        </p:spPr>
        <p:txBody>
          <a:bodyPr>
            <a:normAutofit fontScale="90000"/>
          </a:bodyPr>
          <a:lstStyle/>
          <a:p>
            <a:pPr algn="l"/>
            <a:r>
              <a:rPr lang="en-US" dirty="0" smtClean="0"/>
              <a:t>The ROV Doc Ricketts with the cable laying and plow toolsled</a:t>
            </a:r>
            <a:br>
              <a:rPr lang="en-US" dirty="0" smtClean="0"/>
            </a:br>
            <a:r>
              <a:rPr lang="en-US" dirty="0" smtClean="0"/>
              <a:t/>
            </a:r>
            <a:br>
              <a:rPr lang="en-US" dirty="0" smtClean="0"/>
            </a:br>
            <a:r>
              <a:rPr lang="en-US" dirty="0" smtClean="0"/>
              <a:t/>
            </a:r>
            <a:br>
              <a:rPr lang="en-US" dirty="0" smtClean="0"/>
            </a:br>
            <a:r>
              <a:rPr lang="en-US" sz="3200" dirty="0" smtClean="0"/>
              <a:t>Capable of laying 4Km of 9.5 mm fiber optic and power cable. Depth of burial dependent on bottom hardness.</a:t>
            </a:r>
            <a:endParaRPr lang="en-US" sz="3200" dirty="0"/>
          </a:p>
        </p:txBody>
      </p:sp>
      <p:pic>
        <p:nvPicPr>
          <p:cNvPr id="3" name="Picture 2" descr="Best ricketts plow.jpg"/>
          <p:cNvPicPr>
            <a:picLocks noChangeAspect="1"/>
          </p:cNvPicPr>
          <p:nvPr/>
        </p:nvPicPr>
        <p:blipFill>
          <a:blip r:embed="rId2" cstate="print"/>
          <a:stretch>
            <a:fillRect/>
          </a:stretch>
        </p:blipFill>
        <p:spPr>
          <a:xfrm>
            <a:off x="4000500" y="0"/>
            <a:ext cx="5143500" cy="68580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2930" name="Picture 2" descr="ventana_foce_tank42"/>
          <p:cNvPicPr>
            <a:picLocks noChangeAspect="1" noChangeArrowheads="1"/>
          </p:cNvPicPr>
          <p:nvPr/>
        </p:nvPicPr>
        <p:blipFill>
          <a:blip r:embed="rId2" cstate="print"/>
          <a:srcRect/>
          <a:stretch>
            <a:fillRect/>
          </a:stretch>
        </p:blipFill>
        <p:spPr bwMode="auto">
          <a:xfrm>
            <a:off x="0" y="0"/>
            <a:ext cx="5791200" cy="3843338"/>
          </a:xfrm>
          <a:prstGeom prst="rect">
            <a:avLst/>
          </a:prstGeom>
          <a:noFill/>
        </p:spPr>
      </p:pic>
      <p:sp>
        <p:nvSpPr>
          <p:cNvPr id="252931" name="Rectangle 3"/>
          <p:cNvSpPr>
            <a:spLocks noGrp="1" noChangeArrowheads="1"/>
          </p:cNvSpPr>
          <p:nvPr>
            <p:ph type="ctrTitle"/>
          </p:nvPr>
        </p:nvSpPr>
        <p:spPr>
          <a:xfrm>
            <a:off x="0" y="4191000"/>
            <a:ext cx="4953000" cy="2667000"/>
          </a:xfrm>
        </p:spPr>
        <p:txBody>
          <a:bodyPr>
            <a:normAutofit fontScale="90000"/>
          </a:bodyPr>
          <a:lstStyle/>
          <a:p>
            <a:r>
              <a:rPr lang="en-US" sz="2000"/>
              <a:t>While over-fishing was the ocean crisis realized in the 20</a:t>
            </a:r>
            <a:r>
              <a:rPr lang="en-US" sz="2000" baseline="30000"/>
              <a:t>th</a:t>
            </a:r>
            <a:r>
              <a:rPr lang="en-US" sz="2000"/>
              <a:t> century, ocean acidification will be the crisis of the 21</a:t>
            </a:r>
            <a:r>
              <a:rPr lang="en-US" sz="2000" baseline="30000"/>
              <a:t>st</a:t>
            </a:r>
            <a:r>
              <a:rPr lang="en-US" sz="2000"/>
              <a:t> century.</a:t>
            </a:r>
            <a:br>
              <a:rPr lang="en-US" sz="2000"/>
            </a:br>
            <a:r>
              <a:rPr lang="en-US" sz="2000"/>
              <a:t/>
            </a:r>
            <a:br>
              <a:rPr lang="en-US" sz="2000"/>
            </a:br>
            <a:r>
              <a:rPr lang="en-US" sz="2000"/>
              <a:t>What will be the ecology of the acidic ocean? How will the food chain be altered? What management practices will need to be changed?</a:t>
            </a:r>
            <a:br>
              <a:rPr lang="en-US" sz="2000"/>
            </a:br>
            <a:endParaRPr lang="en-US" sz="2000"/>
          </a:p>
        </p:txBody>
      </p:sp>
      <p:sp>
        <p:nvSpPr>
          <p:cNvPr id="252932" name="Rectangle 4"/>
          <p:cNvSpPr>
            <a:spLocks noGrp="1" noChangeArrowheads="1"/>
          </p:cNvSpPr>
          <p:nvPr>
            <p:ph type="subTitle" idx="1"/>
          </p:nvPr>
        </p:nvSpPr>
        <p:spPr>
          <a:xfrm>
            <a:off x="6019800" y="152400"/>
            <a:ext cx="2971800" cy="3581400"/>
          </a:xfrm>
        </p:spPr>
        <p:txBody>
          <a:bodyPr/>
          <a:lstStyle/>
          <a:p>
            <a:r>
              <a:rPr lang="en-US" sz="2800" dirty="0"/>
              <a:t>FOCE </a:t>
            </a:r>
          </a:p>
          <a:p>
            <a:r>
              <a:rPr lang="en-US" sz="2800" dirty="0"/>
              <a:t>Free Ocean CO2 Experiment</a:t>
            </a:r>
          </a:p>
          <a:p>
            <a:r>
              <a:rPr lang="en-US" sz="2000" dirty="0"/>
              <a:t>Dr. Peter Brewer</a:t>
            </a:r>
          </a:p>
          <a:p>
            <a:r>
              <a:rPr lang="en-US" sz="1800" dirty="0">
                <a:solidFill>
                  <a:schemeClr val="tx1"/>
                </a:solidFill>
                <a:hlinkClick r:id="rId3"/>
              </a:rPr>
              <a:t>http://www.mbari.org/mars/general/foce.html</a:t>
            </a:r>
            <a:endParaRPr lang="en-US" sz="1800" dirty="0">
              <a:solidFill>
                <a:schemeClr val="tx1"/>
              </a:solidFill>
            </a:endParaRPr>
          </a:p>
          <a:p>
            <a:endParaRPr lang="en-US" sz="1800" dirty="0"/>
          </a:p>
          <a:p>
            <a:r>
              <a:rPr lang="en-US" sz="2000" dirty="0"/>
              <a:t>Deployed Dec 9, 2008</a:t>
            </a:r>
          </a:p>
        </p:txBody>
      </p:sp>
      <p:sp>
        <p:nvSpPr>
          <p:cNvPr id="252935" name="AutoShape 7" descr="image001"/>
          <p:cNvSpPr>
            <a:spLocks noChangeAspect="1" noChangeArrowheads="1"/>
          </p:cNvSpPr>
          <p:nvPr/>
        </p:nvSpPr>
        <p:spPr bwMode="auto">
          <a:xfrm>
            <a:off x="2286000" y="1714500"/>
            <a:ext cx="4572000" cy="3429000"/>
          </a:xfrm>
          <a:prstGeom prst="rect">
            <a:avLst/>
          </a:prstGeom>
          <a:noFill/>
        </p:spPr>
        <p:txBody>
          <a:bodyPr/>
          <a:lstStyle/>
          <a:p>
            <a:endParaRPr lang="en-US"/>
          </a:p>
        </p:txBody>
      </p:sp>
      <p:pic>
        <p:nvPicPr>
          <p:cNvPr id="252936" name="Picture 8" descr="co2"/>
          <p:cNvPicPr>
            <a:picLocks noChangeAspect="1" noChangeArrowheads="1"/>
          </p:cNvPicPr>
          <p:nvPr/>
        </p:nvPicPr>
        <p:blipFill>
          <a:blip r:embed="rId4" cstate="print"/>
          <a:srcRect/>
          <a:stretch>
            <a:fillRect/>
          </a:stretch>
        </p:blipFill>
        <p:spPr bwMode="auto">
          <a:xfrm>
            <a:off x="5181600" y="3886200"/>
            <a:ext cx="3962400" cy="297180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2"/>
          <p:cNvSpPr>
            <a:spLocks noGrp="1" noChangeArrowheads="1"/>
          </p:cNvSpPr>
          <p:nvPr>
            <p:ph type="title"/>
          </p:nvPr>
        </p:nvSpPr>
        <p:spPr>
          <a:xfrm>
            <a:off x="0" y="0"/>
            <a:ext cx="9144000" cy="1143000"/>
          </a:xfrm>
        </p:spPr>
        <p:txBody>
          <a:bodyPr/>
          <a:lstStyle/>
          <a:p>
            <a:r>
              <a:rPr lang="en-US" sz="3200"/>
              <a:t/>
            </a:r>
            <a:br>
              <a:rPr lang="en-US" sz="3200"/>
            </a:br>
            <a:r>
              <a:rPr lang="en-US" sz="3200"/>
              <a:t>FOCE prior to unfolding on the bottom</a:t>
            </a:r>
            <a:endParaRPr lang="en-US" sz="4000"/>
          </a:p>
        </p:txBody>
      </p:sp>
      <p:pic>
        <p:nvPicPr>
          <p:cNvPr id="259076" name="Picture 4" descr="00_03_18_19"/>
          <p:cNvPicPr>
            <a:picLocks noGrp="1" noChangeAspect="1" noChangeArrowheads="1"/>
          </p:cNvPicPr>
          <p:nvPr>
            <p:ph type="body" idx="1"/>
          </p:nvPr>
        </p:nvPicPr>
        <p:blipFill>
          <a:blip r:embed="rId2" cstate="print"/>
          <a:srcRect/>
          <a:stretch>
            <a:fillRect/>
          </a:stretch>
        </p:blipFill>
        <p:spPr>
          <a:xfrm>
            <a:off x="304800" y="1066800"/>
            <a:ext cx="8458200" cy="5708650"/>
          </a:xfrm>
          <a:noFill/>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304800"/>
            <a:ext cx="8229600" cy="1143000"/>
          </a:xfrm>
        </p:spPr>
        <p:txBody>
          <a:bodyPr>
            <a:normAutofit fontScale="90000"/>
          </a:bodyPr>
          <a:lstStyle/>
          <a:p>
            <a:pPr eaLnBrk="1" hangingPunct="1"/>
            <a:r>
              <a:rPr lang="en-US" sz="4000" b="1" smtClean="0">
                <a:solidFill>
                  <a:schemeClr val="tx1"/>
                </a:solidFill>
              </a:rPr>
              <a:t>Bottom Pressure Recorder (BPR)/Tilt Meter</a:t>
            </a:r>
          </a:p>
        </p:txBody>
      </p:sp>
      <p:sp>
        <p:nvSpPr>
          <p:cNvPr id="15363" name="Rectangle 3"/>
          <p:cNvSpPr>
            <a:spLocks noGrp="1" noChangeArrowheads="1"/>
          </p:cNvSpPr>
          <p:nvPr>
            <p:ph type="body" idx="1"/>
          </p:nvPr>
        </p:nvSpPr>
        <p:spPr>
          <a:xfrm>
            <a:off x="3810000" y="1524000"/>
            <a:ext cx="4876800" cy="2590800"/>
          </a:xfrm>
        </p:spPr>
        <p:txBody>
          <a:bodyPr/>
          <a:lstStyle/>
          <a:p>
            <a:pPr eaLnBrk="1" hangingPunct="1">
              <a:lnSpc>
                <a:spcPct val="80000"/>
              </a:lnSpc>
            </a:pPr>
            <a:r>
              <a:rPr lang="en-US" sz="2400" b="1" smtClean="0"/>
              <a:t>Precise pressure and tilt sensors</a:t>
            </a:r>
          </a:p>
          <a:p>
            <a:pPr lvl="1" eaLnBrk="1" hangingPunct="1">
              <a:lnSpc>
                <a:spcPct val="80000"/>
              </a:lnSpc>
            </a:pPr>
            <a:r>
              <a:rPr lang="en-US" sz="2000" b="1" smtClean="0"/>
              <a:t>Measure vertical movements of seafloor</a:t>
            </a:r>
          </a:p>
          <a:p>
            <a:pPr eaLnBrk="1" hangingPunct="1">
              <a:lnSpc>
                <a:spcPct val="80000"/>
              </a:lnSpc>
            </a:pPr>
            <a:r>
              <a:rPr lang="en-US" sz="2400" b="1" smtClean="0"/>
              <a:t>Designed to monitor submarine volcanoes</a:t>
            </a:r>
            <a:endParaRPr lang="en-US" b="1" smtClean="0"/>
          </a:p>
          <a:p>
            <a:pPr eaLnBrk="1" hangingPunct="1">
              <a:lnSpc>
                <a:spcPct val="80000"/>
              </a:lnSpc>
            </a:pPr>
            <a:r>
              <a:rPr lang="en-US" sz="2400" b="1" smtClean="0"/>
              <a:t>Initial Wet Node Simulator testing June 17.</a:t>
            </a:r>
          </a:p>
          <a:p>
            <a:pPr eaLnBrk="1" hangingPunct="1">
              <a:lnSpc>
                <a:spcPct val="80000"/>
              </a:lnSpc>
            </a:pPr>
            <a:endParaRPr lang="en-US" sz="2400" b="1" smtClean="0"/>
          </a:p>
          <a:p>
            <a:pPr eaLnBrk="1" hangingPunct="1">
              <a:lnSpc>
                <a:spcPct val="80000"/>
              </a:lnSpc>
            </a:pPr>
            <a:endParaRPr lang="en-US" sz="2400" smtClean="0"/>
          </a:p>
          <a:p>
            <a:pPr eaLnBrk="1" hangingPunct="1">
              <a:lnSpc>
                <a:spcPct val="80000"/>
              </a:lnSpc>
            </a:pPr>
            <a:endParaRPr lang="en-US" smtClean="0"/>
          </a:p>
        </p:txBody>
      </p:sp>
      <p:pic>
        <p:nvPicPr>
          <p:cNvPr id="15364" name="Picture 4" descr="DSC00472"/>
          <p:cNvPicPr>
            <a:picLocks noChangeAspect="1" noChangeArrowheads="1"/>
          </p:cNvPicPr>
          <p:nvPr/>
        </p:nvPicPr>
        <p:blipFill>
          <a:blip r:embed="rId3" cstate="print"/>
          <a:srcRect/>
          <a:stretch>
            <a:fillRect/>
          </a:stretch>
        </p:blipFill>
        <p:spPr bwMode="auto">
          <a:xfrm>
            <a:off x="5334000" y="4038600"/>
            <a:ext cx="3429000" cy="2571750"/>
          </a:xfrm>
          <a:prstGeom prst="rect">
            <a:avLst/>
          </a:prstGeom>
          <a:noFill/>
          <a:ln w="9525">
            <a:noFill/>
            <a:miter lim="800000"/>
            <a:headEnd/>
            <a:tailEnd/>
          </a:ln>
        </p:spPr>
      </p:pic>
      <p:pic>
        <p:nvPicPr>
          <p:cNvPr id="15365" name="Picture 5" descr="bprrotate"/>
          <p:cNvPicPr>
            <a:picLocks noChangeAspect="1" noChangeArrowheads="1"/>
          </p:cNvPicPr>
          <p:nvPr/>
        </p:nvPicPr>
        <p:blipFill>
          <a:blip r:embed="rId4" cstate="print"/>
          <a:srcRect l="6734" t="16162"/>
          <a:stretch>
            <a:fillRect/>
          </a:stretch>
        </p:blipFill>
        <p:spPr bwMode="auto">
          <a:xfrm>
            <a:off x="228600" y="1524000"/>
            <a:ext cx="3433763" cy="4114800"/>
          </a:xfrm>
          <a:prstGeom prst="rect">
            <a:avLst/>
          </a:prstGeom>
          <a:noFill/>
          <a:ln w="9525">
            <a:noFill/>
            <a:miter lim="800000"/>
            <a:headEnd/>
            <a:tailEnd/>
          </a:ln>
        </p:spPr>
      </p:pic>
      <p:sp>
        <p:nvSpPr>
          <p:cNvPr id="15366" name="Rectangle 6"/>
          <p:cNvSpPr>
            <a:spLocks noChangeArrowheads="1"/>
          </p:cNvSpPr>
          <p:nvPr/>
        </p:nvSpPr>
        <p:spPr bwMode="auto">
          <a:xfrm>
            <a:off x="304800" y="5715000"/>
            <a:ext cx="3505200" cy="915988"/>
          </a:xfrm>
          <a:prstGeom prst="rect">
            <a:avLst/>
          </a:prstGeom>
          <a:noFill/>
          <a:ln w="9525">
            <a:noFill/>
            <a:miter lim="800000"/>
            <a:headEnd/>
            <a:tailEnd/>
          </a:ln>
        </p:spPr>
        <p:txBody>
          <a:bodyPr>
            <a:spAutoFit/>
          </a:bodyPr>
          <a:lstStyle/>
          <a:p>
            <a:r>
              <a:rPr lang="en-US"/>
              <a:t>Bill Chadwick, Chris Meinig, Scott Stallin, Nick Delich and Dirk Tagawa (OSU/PMEL).</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noChangeArrowheads="1"/>
          </p:cNvSpPr>
          <p:nvPr>
            <p:ph type="title"/>
          </p:nvPr>
        </p:nvSpPr>
        <p:spPr>
          <a:xfrm>
            <a:off x="5867400" y="0"/>
            <a:ext cx="3276600" cy="3962400"/>
          </a:xfrm>
        </p:spPr>
        <p:txBody>
          <a:bodyPr/>
          <a:lstStyle/>
          <a:p>
            <a:r>
              <a:rPr lang="en-US"/>
              <a:t>Eye-in-the-Sea</a:t>
            </a:r>
            <a:br>
              <a:rPr lang="en-US"/>
            </a:br>
            <a:r>
              <a:rPr lang="en-US" sz="2400"/>
              <a:t>Dr. Edith Widder</a:t>
            </a:r>
            <a:br>
              <a:rPr lang="en-US" sz="2400"/>
            </a:br>
            <a:r>
              <a:rPr lang="en-US" sz="2400"/>
              <a:t> </a:t>
            </a:r>
            <a:br>
              <a:rPr lang="en-US" sz="2400"/>
            </a:br>
            <a:r>
              <a:rPr lang="en-US" sz="1800">
                <a:hlinkClick r:id="rId3"/>
              </a:rPr>
              <a:t>http://www.oceanrecon.org/research.htm</a:t>
            </a:r>
            <a:r>
              <a:rPr lang="en-US" sz="1800"/>
              <a:t/>
            </a:r>
            <a:br>
              <a:rPr lang="en-US" sz="1800"/>
            </a:br>
            <a:r>
              <a:rPr lang="en-US" sz="1800"/>
              <a:t>Deployed January 21, 2009</a:t>
            </a:r>
          </a:p>
        </p:txBody>
      </p:sp>
      <p:sp>
        <p:nvSpPr>
          <p:cNvPr id="189443" name="Rectangle 3"/>
          <p:cNvSpPr>
            <a:spLocks noGrp="1" noChangeArrowheads="1"/>
          </p:cNvSpPr>
          <p:nvPr>
            <p:ph type="body" sz="half" idx="2"/>
          </p:nvPr>
        </p:nvSpPr>
        <p:spPr>
          <a:xfrm>
            <a:off x="609600" y="4038600"/>
            <a:ext cx="8077200" cy="2590800"/>
          </a:xfrm>
        </p:spPr>
        <p:txBody>
          <a:bodyPr/>
          <a:lstStyle/>
          <a:p>
            <a:r>
              <a:rPr lang="en-US" sz="2800"/>
              <a:t>Objective is to collect unobtrusive video observations of deep sea animal behavior using red lights, no thrusters</a:t>
            </a:r>
          </a:p>
          <a:p>
            <a:r>
              <a:rPr lang="en-US" sz="2800"/>
              <a:t>Connected to significant education and outreach program</a:t>
            </a:r>
          </a:p>
          <a:p>
            <a:endParaRPr lang="en-US" sz="2800"/>
          </a:p>
        </p:txBody>
      </p:sp>
      <p:pic>
        <p:nvPicPr>
          <p:cNvPr id="189444" name="Picture 4" descr="EITS 5-4-05"/>
          <p:cNvPicPr>
            <a:picLocks noChangeAspect="1" noChangeArrowheads="1"/>
          </p:cNvPicPr>
          <p:nvPr/>
        </p:nvPicPr>
        <p:blipFill>
          <a:blip r:embed="rId4" cstate="print"/>
          <a:srcRect/>
          <a:stretch>
            <a:fillRect/>
          </a:stretch>
        </p:blipFill>
        <p:spPr bwMode="auto">
          <a:xfrm>
            <a:off x="0" y="0"/>
            <a:ext cx="5943600" cy="4010025"/>
          </a:xfrm>
          <a:prstGeom prst="rect">
            <a:avLst/>
          </a:prstGeom>
          <a:noFill/>
        </p:spPr>
      </p:pic>
      <p:sp>
        <p:nvSpPr>
          <p:cNvPr id="189445" name="Text Box 5"/>
          <p:cNvSpPr txBox="1">
            <a:spLocks noChangeArrowheads="1"/>
          </p:cNvSpPr>
          <p:nvPr/>
        </p:nvSpPr>
        <p:spPr bwMode="auto">
          <a:xfrm>
            <a:off x="5943600" y="0"/>
            <a:ext cx="184150" cy="366713"/>
          </a:xfrm>
          <a:prstGeom prst="rect">
            <a:avLst/>
          </a:prstGeom>
          <a:noFill/>
          <a:ln w="9525">
            <a:noFill/>
            <a:miter lim="800000"/>
            <a:headEnd/>
            <a:tailEnd/>
          </a:ln>
          <a:effectLst/>
        </p:spPr>
        <p:txBody>
          <a:bodyPr wrap="none">
            <a:spAutoFit/>
          </a:bodyPr>
          <a:lstStyle/>
          <a:p>
            <a:endParaRPr lang="en-US">
              <a:solidFill>
                <a:schemeClr val="accent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1026"/>
          <p:cNvSpPr>
            <a:spLocks noGrp="1" noChangeArrowheads="1"/>
          </p:cNvSpPr>
          <p:nvPr>
            <p:ph type="title"/>
          </p:nvPr>
        </p:nvSpPr>
        <p:spPr>
          <a:xfrm>
            <a:off x="0" y="0"/>
            <a:ext cx="9144000" cy="1600200"/>
          </a:xfrm>
        </p:spPr>
        <p:txBody>
          <a:bodyPr>
            <a:normAutofit fontScale="90000"/>
          </a:bodyPr>
          <a:lstStyle/>
          <a:p>
            <a:r>
              <a:rPr lang="en-US" dirty="0"/>
              <a:t>MOBB </a:t>
            </a:r>
            <a:br>
              <a:rPr lang="en-US" dirty="0"/>
            </a:br>
            <a:r>
              <a:rPr lang="en-US" sz="3600" dirty="0"/>
              <a:t>Monterey Ocean Bottom </a:t>
            </a:r>
            <a:r>
              <a:rPr lang="en-US" sz="3600" dirty="0" smtClean="0"/>
              <a:t>Broadband</a:t>
            </a:r>
            <a:br>
              <a:rPr lang="en-US" sz="3600" dirty="0" smtClean="0"/>
            </a:br>
            <a:r>
              <a:rPr lang="en-US" sz="2000" dirty="0" smtClean="0"/>
              <a:t>Dr. Barbara Romanowicz UC Berkley</a:t>
            </a:r>
            <a:r>
              <a:rPr lang="en-US" sz="3600" dirty="0"/>
              <a:t/>
            </a:r>
            <a:br>
              <a:rPr lang="en-US" sz="3600" dirty="0"/>
            </a:br>
            <a:r>
              <a:rPr lang="en-US" sz="3600" dirty="0"/>
              <a:t> </a:t>
            </a:r>
            <a:r>
              <a:rPr lang="en-US" sz="2000" dirty="0">
                <a:solidFill>
                  <a:schemeClr val="tx1"/>
                </a:solidFill>
              </a:rPr>
              <a:t>Deployed February 26, 2009</a:t>
            </a:r>
          </a:p>
        </p:txBody>
      </p:sp>
      <p:sp>
        <p:nvSpPr>
          <p:cNvPr id="195587" name="Rectangle 1027"/>
          <p:cNvSpPr>
            <a:spLocks noGrp="1" noChangeArrowheads="1"/>
          </p:cNvSpPr>
          <p:nvPr>
            <p:ph type="body" sz="half" idx="2"/>
          </p:nvPr>
        </p:nvSpPr>
        <p:spPr>
          <a:xfrm>
            <a:off x="5791200" y="1600200"/>
            <a:ext cx="3352800" cy="5257800"/>
          </a:xfrm>
        </p:spPr>
        <p:txBody>
          <a:bodyPr/>
          <a:lstStyle/>
          <a:p>
            <a:pPr algn="ctr">
              <a:buFontTx/>
              <a:buNone/>
            </a:pPr>
            <a:r>
              <a:rPr lang="en-US" sz="2400" b="1"/>
              <a:t>  Seismic       Observatory</a:t>
            </a:r>
          </a:p>
          <a:p>
            <a:r>
              <a:rPr lang="en-US" sz="2400"/>
              <a:t>Only continuously recording seismometer west of the San Andreas  fault system</a:t>
            </a:r>
          </a:p>
          <a:p>
            <a:r>
              <a:rPr lang="en-US" sz="2400"/>
              <a:t>Hookup to the MARS cable provides data in real time, avoiding use of lithium batteries</a:t>
            </a:r>
          </a:p>
        </p:txBody>
      </p:sp>
      <p:pic>
        <p:nvPicPr>
          <p:cNvPr id="195588" name="Picture 1028" descr="fig1_mobb_trf"/>
          <p:cNvPicPr>
            <a:picLocks noGrp="1" noChangeAspect="1" noChangeArrowheads="1"/>
          </p:cNvPicPr>
          <p:nvPr>
            <p:ph sz="half" idx="1"/>
          </p:nvPr>
        </p:nvPicPr>
        <p:blipFill>
          <a:blip r:embed="rId3" cstate="print"/>
          <a:srcRect/>
          <a:stretch>
            <a:fillRect/>
          </a:stretch>
        </p:blipFill>
        <p:spPr>
          <a:xfrm>
            <a:off x="0" y="1676400"/>
            <a:ext cx="5638800" cy="4284663"/>
          </a:xfrm>
          <a:noFill/>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2"/>
          <p:cNvSpPr>
            <a:spLocks noGrp="1" noChangeArrowheads="1"/>
          </p:cNvSpPr>
          <p:nvPr>
            <p:ph type="title"/>
          </p:nvPr>
        </p:nvSpPr>
        <p:spPr/>
        <p:txBody>
          <a:bodyPr>
            <a:normAutofit fontScale="90000"/>
          </a:bodyPr>
          <a:lstStyle/>
          <a:p>
            <a:r>
              <a:rPr lang="en-US" sz="4000"/>
              <a:t>EK60 Echosounder Specifications</a:t>
            </a:r>
            <a:br>
              <a:rPr lang="en-US" sz="4000"/>
            </a:br>
            <a:r>
              <a:rPr lang="en-US" sz="2000"/>
              <a:t>Deployed Feb 2009</a:t>
            </a:r>
            <a:r>
              <a:rPr lang="en-US" sz="4000"/>
              <a:t> </a:t>
            </a:r>
          </a:p>
        </p:txBody>
      </p:sp>
      <p:grpSp>
        <p:nvGrpSpPr>
          <p:cNvPr id="2" name="Group 3"/>
          <p:cNvGrpSpPr>
            <a:grpSpLocks/>
          </p:cNvGrpSpPr>
          <p:nvPr/>
        </p:nvGrpSpPr>
        <p:grpSpPr bwMode="auto">
          <a:xfrm>
            <a:off x="2362200" y="4191000"/>
            <a:ext cx="6781800" cy="2590800"/>
            <a:chOff x="1200" y="1968"/>
            <a:chExt cx="4272" cy="1632"/>
          </a:xfrm>
        </p:grpSpPr>
        <p:grpSp>
          <p:nvGrpSpPr>
            <p:cNvPr id="3" name="Group 4"/>
            <p:cNvGrpSpPr>
              <a:grpSpLocks/>
            </p:cNvGrpSpPr>
            <p:nvPr/>
          </p:nvGrpSpPr>
          <p:grpSpPr bwMode="auto">
            <a:xfrm>
              <a:off x="1829" y="1968"/>
              <a:ext cx="3643" cy="1632"/>
              <a:chOff x="1829" y="1968"/>
              <a:chExt cx="3643" cy="1632"/>
            </a:xfrm>
          </p:grpSpPr>
          <p:pic>
            <p:nvPicPr>
              <p:cNvPr id="256005" name="Picture 5" descr="diel_8_28_08_1"/>
              <p:cNvPicPr>
                <a:picLocks noChangeAspect="1" noChangeArrowheads="1"/>
              </p:cNvPicPr>
              <p:nvPr/>
            </p:nvPicPr>
            <p:blipFill>
              <a:blip r:embed="rId2" cstate="print"/>
              <a:srcRect/>
              <a:stretch>
                <a:fillRect/>
              </a:stretch>
            </p:blipFill>
            <p:spPr bwMode="auto">
              <a:xfrm>
                <a:off x="1844" y="2166"/>
                <a:ext cx="3580" cy="1434"/>
              </a:xfrm>
              <a:prstGeom prst="rect">
                <a:avLst/>
              </a:prstGeom>
              <a:noFill/>
            </p:spPr>
          </p:pic>
          <p:sp>
            <p:nvSpPr>
              <p:cNvPr id="256006" name="Text Box 6"/>
              <p:cNvSpPr txBox="1">
                <a:spLocks noChangeArrowheads="1"/>
              </p:cNvSpPr>
              <p:nvPr/>
            </p:nvSpPr>
            <p:spPr bwMode="auto">
              <a:xfrm>
                <a:off x="1829" y="1977"/>
                <a:ext cx="475" cy="231"/>
              </a:xfrm>
              <a:prstGeom prst="rect">
                <a:avLst/>
              </a:prstGeom>
              <a:noFill/>
              <a:ln w="9525">
                <a:noFill/>
                <a:miter lim="800000"/>
                <a:headEnd/>
                <a:tailEnd/>
              </a:ln>
              <a:effectLst/>
            </p:spPr>
            <p:txBody>
              <a:bodyPr>
                <a:spAutoFit/>
              </a:bodyPr>
              <a:lstStyle/>
              <a:p>
                <a:pPr>
                  <a:spcBef>
                    <a:spcPct val="50000"/>
                  </a:spcBef>
                </a:pPr>
                <a:r>
                  <a:rPr lang="en-US">
                    <a:latin typeface="Times New Roman" pitchFamily="18" charset="0"/>
                  </a:rPr>
                  <a:t>17:00</a:t>
                </a:r>
              </a:p>
            </p:txBody>
          </p:sp>
          <p:sp>
            <p:nvSpPr>
              <p:cNvPr id="256007" name="Text Box 7"/>
              <p:cNvSpPr txBox="1">
                <a:spLocks noChangeArrowheads="1"/>
              </p:cNvSpPr>
              <p:nvPr/>
            </p:nvSpPr>
            <p:spPr bwMode="auto">
              <a:xfrm>
                <a:off x="4997" y="1968"/>
                <a:ext cx="475" cy="231"/>
              </a:xfrm>
              <a:prstGeom prst="rect">
                <a:avLst/>
              </a:prstGeom>
              <a:noFill/>
              <a:ln w="9525">
                <a:noFill/>
                <a:miter lim="800000"/>
                <a:headEnd/>
                <a:tailEnd/>
              </a:ln>
              <a:effectLst/>
            </p:spPr>
            <p:txBody>
              <a:bodyPr>
                <a:spAutoFit/>
              </a:bodyPr>
              <a:lstStyle/>
              <a:p>
                <a:pPr>
                  <a:spcBef>
                    <a:spcPct val="50000"/>
                  </a:spcBef>
                </a:pPr>
                <a:r>
                  <a:rPr lang="en-US">
                    <a:latin typeface="Times New Roman" pitchFamily="18" charset="0"/>
                  </a:rPr>
                  <a:t>10:00</a:t>
                </a:r>
              </a:p>
            </p:txBody>
          </p:sp>
        </p:grpSp>
        <p:sp>
          <p:nvSpPr>
            <p:cNvPr id="256008" name="Text Box 8"/>
            <p:cNvSpPr txBox="1">
              <a:spLocks noChangeArrowheads="1"/>
            </p:cNvSpPr>
            <p:nvPr/>
          </p:nvSpPr>
          <p:spPr bwMode="auto">
            <a:xfrm>
              <a:off x="1296" y="2155"/>
              <a:ext cx="548" cy="491"/>
            </a:xfrm>
            <a:prstGeom prst="rect">
              <a:avLst/>
            </a:prstGeom>
            <a:noFill/>
            <a:ln w="9525">
              <a:noFill/>
              <a:miter lim="800000"/>
              <a:headEnd/>
              <a:tailEnd/>
            </a:ln>
            <a:effectLst/>
          </p:spPr>
          <p:txBody>
            <a:bodyPr>
              <a:spAutoFit/>
            </a:bodyPr>
            <a:lstStyle/>
            <a:p>
              <a:pPr algn="r">
                <a:spcBef>
                  <a:spcPct val="50000"/>
                </a:spcBef>
              </a:pPr>
              <a:r>
                <a:rPr lang="en-US">
                  <a:latin typeface="Times New Roman" pitchFamily="18" charset="0"/>
                </a:rPr>
                <a:t>Bottom</a:t>
              </a:r>
            </a:p>
            <a:p>
              <a:pPr algn="r">
                <a:spcBef>
                  <a:spcPct val="50000"/>
                </a:spcBef>
              </a:pPr>
              <a:r>
                <a:rPr lang="en-US">
                  <a:latin typeface="Times New Roman" pitchFamily="18" charset="0"/>
                </a:rPr>
                <a:t>~35 m</a:t>
              </a:r>
            </a:p>
          </p:txBody>
        </p:sp>
        <p:sp>
          <p:nvSpPr>
            <p:cNvPr id="256009" name="Text Box 9"/>
            <p:cNvSpPr txBox="1">
              <a:spLocks noChangeArrowheads="1"/>
            </p:cNvSpPr>
            <p:nvPr/>
          </p:nvSpPr>
          <p:spPr bwMode="auto">
            <a:xfrm>
              <a:off x="1200" y="3201"/>
              <a:ext cx="644" cy="231"/>
            </a:xfrm>
            <a:prstGeom prst="rect">
              <a:avLst/>
            </a:prstGeom>
            <a:noFill/>
            <a:ln w="9525">
              <a:noFill/>
              <a:miter lim="800000"/>
              <a:headEnd/>
              <a:tailEnd/>
            </a:ln>
            <a:effectLst/>
          </p:spPr>
          <p:txBody>
            <a:bodyPr>
              <a:spAutoFit/>
            </a:bodyPr>
            <a:lstStyle/>
            <a:p>
              <a:pPr algn="r">
                <a:spcBef>
                  <a:spcPct val="50000"/>
                </a:spcBef>
              </a:pPr>
              <a:r>
                <a:rPr lang="en-US">
                  <a:latin typeface="Times New Roman" pitchFamily="18" charset="0"/>
                </a:rPr>
                <a:t>Surface</a:t>
              </a:r>
            </a:p>
          </p:txBody>
        </p:sp>
      </p:grpSp>
      <p:pic>
        <p:nvPicPr>
          <p:cNvPr id="256010" name="Picture 10" descr="IMG_0001"/>
          <p:cNvPicPr>
            <a:picLocks noChangeAspect="1" noChangeArrowheads="1"/>
          </p:cNvPicPr>
          <p:nvPr/>
        </p:nvPicPr>
        <p:blipFill>
          <a:blip r:embed="rId3" cstate="print"/>
          <a:srcRect l="9442" t="7033" r="13103"/>
          <a:stretch>
            <a:fillRect/>
          </a:stretch>
        </p:blipFill>
        <p:spPr bwMode="auto">
          <a:xfrm>
            <a:off x="165100" y="1905000"/>
            <a:ext cx="2349500" cy="2819400"/>
          </a:xfrm>
          <a:prstGeom prst="rect">
            <a:avLst/>
          </a:prstGeom>
          <a:noFill/>
        </p:spPr>
      </p:pic>
      <p:sp>
        <p:nvSpPr>
          <p:cNvPr id="256011" name="Text Box 11"/>
          <p:cNvSpPr txBox="1">
            <a:spLocks noChangeArrowheads="1"/>
          </p:cNvSpPr>
          <p:nvPr/>
        </p:nvSpPr>
        <p:spPr bwMode="auto">
          <a:xfrm>
            <a:off x="2895600" y="1981200"/>
            <a:ext cx="6248400" cy="1552575"/>
          </a:xfrm>
          <a:prstGeom prst="rect">
            <a:avLst/>
          </a:prstGeom>
          <a:noFill/>
          <a:ln w="9525">
            <a:noFill/>
            <a:miter lim="800000"/>
            <a:headEnd/>
            <a:tailEnd/>
          </a:ln>
          <a:effectLst/>
        </p:spPr>
        <p:txBody>
          <a:bodyPr>
            <a:spAutoFit/>
          </a:bodyPr>
          <a:lstStyle/>
          <a:p>
            <a:pPr>
              <a:spcBef>
                <a:spcPct val="50000"/>
              </a:spcBef>
              <a:buFontTx/>
              <a:buChar char="•"/>
            </a:pPr>
            <a:r>
              <a:rPr lang="en-US" sz="2400">
                <a:latin typeface="Times New Roman" pitchFamily="18" charset="0"/>
              </a:rPr>
              <a:t> Echosounder: Simrad EK60; 38 kHz; 7</a:t>
            </a:r>
            <a:r>
              <a:rPr lang="en-US" sz="2400" baseline="30000">
                <a:latin typeface="Times New Roman" pitchFamily="18" charset="0"/>
              </a:rPr>
              <a:t>o </a:t>
            </a:r>
            <a:r>
              <a:rPr lang="en-US" sz="2400">
                <a:latin typeface="Times New Roman" pitchFamily="18" charset="0"/>
              </a:rPr>
              <a:t>beam</a:t>
            </a:r>
          </a:p>
          <a:p>
            <a:pPr>
              <a:spcBef>
                <a:spcPct val="50000"/>
              </a:spcBef>
              <a:buFontTx/>
              <a:buChar char="•"/>
            </a:pPr>
            <a:r>
              <a:rPr lang="en-US" sz="2400">
                <a:latin typeface="Times New Roman" pitchFamily="18" charset="0"/>
              </a:rPr>
              <a:t> custom mounted in Benthos sphere</a:t>
            </a:r>
          </a:p>
          <a:p>
            <a:pPr>
              <a:spcBef>
                <a:spcPct val="50000"/>
              </a:spcBef>
              <a:buFontTx/>
              <a:buChar char="•"/>
            </a:pPr>
            <a:r>
              <a:rPr lang="en-US" sz="2400">
                <a:latin typeface="Times New Roman" pitchFamily="18" charset="0"/>
              </a:rPr>
              <a:t> real-time monitoring and display via internet</a:t>
            </a:r>
          </a:p>
        </p:txBody>
      </p:sp>
      <p:sp>
        <p:nvSpPr>
          <p:cNvPr id="256012" name="Text Box 12"/>
          <p:cNvSpPr txBox="1">
            <a:spLocks noChangeArrowheads="1"/>
          </p:cNvSpPr>
          <p:nvPr/>
        </p:nvSpPr>
        <p:spPr bwMode="auto">
          <a:xfrm>
            <a:off x="4343400" y="3962400"/>
            <a:ext cx="3657600" cy="457200"/>
          </a:xfrm>
          <a:prstGeom prst="rect">
            <a:avLst/>
          </a:prstGeom>
          <a:noFill/>
          <a:ln w="9525">
            <a:noFill/>
            <a:miter lim="800000"/>
            <a:headEnd/>
            <a:tailEnd/>
          </a:ln>
          <a:effectLst/>
        </p:spPr>
        <p:txBody>
          <a:bodyPr>
            <a:spAutoFit/>
          </a:bodyPr>
          <a:lstStyle/>
          <a:p>
            <a:pPr>
              <a:spcBef>
                <a:spcPct val="50000"/>
              </a:spcBef>
            </a:pPr>
            <a:r>
              <a:rPr lang="en-US" sz="2400">
                <a:latin typeface="Times New Roman" pitchFamily="18" charset="0"/>
              </a:rPr>
              <a:t>Fish diel vertical migration</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533400" y="0"/>
            <a:ext cx="8229600" cy="1143000"/>
          </a:xfrm>
        </p:spPr>
        <p:txBody>
          <a:bodyPr/>
          <a:lstStyle/>
          <a:p>
            <a:pPr eaLnBrk="1" hangingPunct="1"/>
            <a:r>
              <a:rPr lang="en-US" sz="3600" b="1" smtClean="0">
                <a:solidFill>
                  <a:schemeClr val="tx1"/>
                </a:solidFill>
              </a:rPr>
              <a:t>LOOKING- OBS</a:t>
            </a:r>
            <a:endParaRPr lang="en-US" b="1" smtClean="0">
              <a:solidFill>
                <a:schemeClr val="tx1"/>
              </a:solidFill>
            </a:endParaRPr>
          </a:p>
        </p:txBody>
      </p:sp>
      <p:sp>
        <p:nvSpPr>
          <p:cNvPr id="13315" name="Rectangle 3"/>
          <p:cNvSpPr>
            <a:spLocks noGrp="1" noChangeArrowheads="1"/>
          </p:cNvSpPr>
          <p:nvPr>
            <p:ph type="body" idx="1"/>
          </p:nvPr>
        </p:nvSpPr>
        <p:spPr>
          <a:xfrm>
            <a:off x="304800" y="1600200"/>
            <a:ext cx="4724400" cy="5410200"/>
          </a:xfrm>
        </p:spPr>
        <p:txBody>
          <a:bodyPr/>
          <a:lstStyle/>
          <a:p>
            <a:pPr eaLnBrk="1" hangingPunct="1">
              <a:lnSpc>
                <a:spcPct val="90000"/>
              </a:lnSpc>
            </a:pPr>
            <a:r>
              <a:rPr lang="en-US" sz="2400" smtClean="0"/>
              <a:t>Ocean Bottom Seismometer</a:t>
            </a:r>
          </a:p>
          <a:p>
            <a:pPr eaLnBrk="1" hangingPunct="1">
              <a:lnSpc>
                <a:spcPct val="90000"/>
              </a:lnSpc>
            </a:pPr>
            <a:r>
              <a:rPr lang="en-US" sz="2400" smtClean="0"/>
              <a:t>Test software used to integrate seafloor sensors with the Ocean Observing Initiative</a:t>
            </a:r>
          </a:p>
          <a:p>
            <a:pPr eaLnBrk="1" hangingPunct="1">
              <a:lnSpc>
                <a:spcPct val="90000"/>
              </a:lnSpc>
            </a:pPr>
            <a:r>
              <a:rPr lang="en-US" sz="2400" smtClean="0"/>
              <a:t>NSF funded to use MARS as originally intended, a test bed for OOI/Neptune</a:t>
            </a:r>
          </a:p>
          <a:p>
            <a:pPr eaLnBrk="1" hangingPunct="1">
              <a:lnSpc>
                <a:spcPct val="90000"/>
              </a:lnSpc>
            </a:pPr>
            <a:r>
              <a:rPr lang="en-US" sz="2400" smtClean="0"/>
              <a:t>John Orcutt, Frank Vernon Glen Offield, Gary Austin, and Martin Rapa. Scripps Institute of Oceanography.</a:t>
            </a:r>
          </a:p>
        </p:txBody>
      </p:sp>
      <p:pic>
        <p:nvPicPr>
          <p:cNvPr id="13316" name="Picture 4" descr="LOOKING_Spool"/>
          <p:cNvPicPr>
            <a:picLocks noChangeAspect="1" noChangeArrowheads="1"/>
          </p:cNvPicPr>
          <p:nvPr/>
        </p:nvPicPr>
        <p:blipFill>
          <a:blip r:embed="rId3" cstate="print"/>
          <a:srcRect t="13168" r="18889" b="12758"/>
          <a:stretch>
            <a:fillRect/>
          </a:stretch>
        </p:blipFill>
        <p:spPr bwMode="auto">
          <a:xfrm>
            <a:off x="5105400" y="1565275"/>
            <a:ext cx="3505200" cy="2160588"/>
          </a:xfrm>
          <a:prstGeom prst="rect">
            <a:avLst/>
          </a:prstGeom>
          <a:noFill/>
          <a:ln w="9525">
            <a:noFill/>
            <a:miter lim="800000"/>
            <a:headEnd/>
            <a:tailEnd/>
          </a:ln>
        </p:spPr>
      </p:pic>
      <p:pic>
        <p:nvPicPr>
          <p:cNvPr id="13317" name="Picture 5" descr="LOOKING_OBS"/>
          <p:cNvPicPr>
            <a:picLocks noChangeAspect="1" noChangeArrowheads="1"/>
          </p:cNvPicPr>
          <p:nvPr/>
        </p:nvPicPr>
        <p:blipFill>
          <a:blip r:embed="rId4" cstate="print"/>
          <a:srcRect l="20000" t="13786" r="24445" b="23662"/>
          <a:stretch>
            <a:fillRect/>
          </a:stretch>
        </p:blipFill>
        <p:spPr bwMode="auto">
          <a:xfrm>
            <a:off x="5105400" y="3825875"/>
            <a:ext cx="3581400" cy="2720975"/>
          </a:xfrm>
          <a:prstGeom prst="rect">
            <a:avLst/>
          </a:prstGeom>
          <a:noFill/>
          <a:ln w="9525">
            <a:noFill/>
            <a:miter lim="800000"/>
            <a:headEnd/>
            <a:tailEnd/>
          </a:ln>
        </p:spPr>
      </p:pic>
      <p:sp>
        <p:nvSpPr>
          <p:cNvPr id="13318" name="Rectangle 6"/>
          <p:cNvSpPr>
            <a:spLocks noChangeArrowheads="1"/>
          </p:cNvSpPr>
          <p:nvPr/>
        </p:nvSpPr>
        <p:spPr bwMode="auto">
          <a:xfrm>
            <a:off x="0" y="914400"/>
            <a:ext cx="9144000" cy="457200"/>
          </a:xfrm>
          <a:prstGeom prst="rect">
            <a:avLst/>
          </a:prstGeom>
          <a:noFill/>
          <a:ln w="9525">
            <a:noFill/>
            <a:miter lim="800000"/>
            <a:headEnd/>
            <a:tailEnd/>
          </a:ln>
        </p:spPr>
        <p:txBody>
          <a:bodyPr>
            <a:spAutoFit/>
          </a:bodyPr>
          <a:lstStyle/>
          <a:p>
            <a:pPr algn="ctr"/>
            <a:r>
              <a:rPr lang="en-US" sz="2400"/>
              <a:t>Laboratory for the Ocean Observatory Knowledge Integration Grid</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1026"/>
          <p:cNvSpPr>
            <a:spLocks noGrp="1" noChangeArrowheads="1"/>
          </p:cNvSpPr>
          <p:nvPr>
            <p:ph type="title"/>
          </p:nvPr>
        </p:nvSpPr>
        <p:spPr>
          <a:xfrm>
            <a:off x="6172200" y="274638"/>
            <a:ext cx="2971800" cy="3763962"/>
          </a:xfrm>
        </p:spPr>
        <p:txBody>
          <a:bodyPr/>
          <a:lstStyle/>
          <a:p>
            <a:r>
              <a:rPr lang="en-US"/>
              <a:t>Benthic Rover</a:t>
            </a:r>
            <a:br>
              <a:rPr lang="en-US"/>
            </a:br>
            <a:r>
              <a:rPr lang="en-US" sz="2000"/>
              <a:t>Dr. Ken Smith, MBARI</a:t>
            </a:r>
            <a:br>
              <a:rPr lang="en-US" sz="2000"/>
            </a:br>
            <a:r>
              <a:rPr lang="en-US" sz="2000">
                <a:hlinkClick r:id="rId3"/>
              </a:rPr>
              <a:t>http://www.mbari.org/mars/general/rover.html</a:t>
            </a:r>
            <a:r>
              <a:rPr lang="en-US" sz="2000"/>
              <a:t/>
            </a:r>
            <a:br>
              <a:rPr lang="en-US" sz="2000"/>
            </a:br>
            <a:r>
              <a:rPr lang="en-US" sz="2000"/>
              <a:t/>
            </a:r>
            <a:br>
              <a:rPr lang="en-US" sz="2000"/>
            </a:br>
            <a:r>
              <a:rPr lang="en-US" sz="2000"/>
              <a:t> </a:t>
            </a:r>
            <a:r>
              <a:rPr lang="en-US" sz="1800"/>
              <a:t> Deployed August 6, 2009</a:t>
            </a:r>
            <a:r>
              <a:rPr lang="en-US" sz="4000"/>
              <a:t> </a:t>
            </a:r>
          </a:p>
        </p:txBody>
      </p:sp>
      <p:sp>
        <p:nvSpPr>
          <p:cNvPr id="197635" name="Rectangle 1027"/>
          <p:cNvSpPr>
            <a:spLocks noGrp="1" noChangeArrowheads="1"/>
          </p:cNvSpPr>
          <p:nvPr>
            <p:ph type="body" sz="half" idx="2"/>
          </p:nvPr>
        </p:nvSpPr>
        <p:spPr>
          <a:xfrm>
            <a:off x="152400" y="4191000"/>
            <a:ext cx="8839200" cy="2667000"/>
          </a:xfrm>
        </p:spPr>
        <p:txBody>
          <a:bodyPr/>
          <a:lstStyle/>
          <a:p>
            <a:r>
              <a:rPr lang="en-US" sz="2800"/>
              <a:t>Typically used in autonomous mode, connected to MARS for testing and refinement</a:t>
            </a:r>
          </a:p>
          <a:p>
            <a:r>
              <a:rPr lang="en-US" sz="2800"/>
              <a:t>Performs a time series of measurements at the sediment interface, thus avoiding numerous separate expeditions and ROV dives</a:t>
            </a:r>
          </a:p>
          <a:p>
            <a:endParaRPr lang="en-US" sz="2800"/>
          </a:p>
        </p:txBody>
      </p:sp>
      <p:pic>
        <p:nvPicPr>
          <p:cNvPr id="197636" name="Picture 1028" descr="fig1_rover"/>
          <p:cNvPicPr>
            <a:picLocks noGrp="1" noChangeAspect="1" noChangeArrowheads="1"/>
          </p:cNvPicPr>
          <p:nvPr>
            <p:ph sz="half" idx="1"/>
          </p:nvPr>
        </p:nvPicPr>
        <p:blipFill>
          <a:blip r:embed="rId4" cstate="print"/>
          <a:srcRect/>
          <a:stretch>
            <a:fillRect/>
          </a:stretch>
        </p:blipFill>
        <p:spPr>
          <a:xfrm>
            <a:off x="0" y="0"/>
            <a:ext cx="6248400" cy="4221163"/>
          </a:xfrm>
          <a:noFill/>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0" y="-152400"/>
            <a:ext cx="9144000" cy="1371600"/>
          </a:xfrm>
        </p:spPr>
        <p:txBody>
          <a:bodyPr>
            <a:normAutofit fontScale="90000"/>
          </a:bodyPr>
          <a:lstStyle/>
          <a:p>
            <a:pPr eaLnBrk="1" hangingPunct="1"/>
            <a:r>
              <a:rPr lang="en-US" sz="2800" smtClean="0"/>
              <a:t/>
            </a:r>
            <a:br>
              <a:rPr lang="en-US" sz="2800" smtClean="0"/>
            </a:br>
            <a:r>
              <a:rPr lang="en-US" b="1" smtClean="0"/>
              <a:t>MARS </a:t>
            </a:r>
            <a:r>
              <a:rPr lang="en-US" sz="2400" smtClean="0"/>
              <a:t/>
            </a:r>
            <a:br>
              <a:rPr lang="en-US" sz="2400" smtClean="0"/>
            </a:br>
            <a:r>
              <a:rPr lang="en-US" sz="2400" b="1" smtClean="0"/>
              <a:t> </a:t>
            </a:r>
            <a:r>
              <a:rPr lang="en-US" sz="3600" b="1" smtClean="0"/>
              <a:t>Monterey Accelerated Research System</a:t>
            </a:r>
            <a:r>
              <a:rPr lang="en-US" sz="2400" smtClean="0"/>
              <a:t/>
            </a:r>
            <a:br>
              <a:rPr lang="en-US" sz="2400" smtClean="0"/>
            </a:br>
            <a:endParaRPr lang="en-US" sz="2400" smtClean="0"/>
          </a:p>
        </p:txBody>
      </p:sp>
      <p:pic>
        <p:nvPicPr>
          <p:cNvPr id="2051" name="Picture 3" descr="node1cc"/>
          <p:cNvPicPr>
            <a:picLocks noChangeAspect="1" noChangeArrowheads="1"/>
          </p:cNvPicPr>
          <p:nvPr/>
        </p:nvPicPr>
        <p:blipFill>
          <a:blip r:embed="rId2" cstate="print"/>
          <a:srcRect/>
          <a:stretch>
            <a:fillRect/>
          </a:stretch>
        </p:blipFill>
        <p:spPr bwMode="auto">
          <a:xfrm>
            <a:off x="1524000" y="5257800"/>
            <a:ext cx="2590800" cy="1457325"/>
          </a:xfrm>
          <a:prstGeom prst="rect">
            <a:avLst/>
          </a:prstGeom>
          <a:noFill/>
          <a:ln w="9525">
            <a:noFill/>
            <a:miter lim="800000"/>
            <a:headEnd/>
            <a:tailEnd/>
          </a:ln>
        </p:spPr>
      </p:pic>
      <p:sp>
        <p:nvSpPr>
          <p:cNvPr id="2052" name="Rectangle 4"/>
          <p:cNvSpPr>
            <a:spLocks noGrp="1" noChangeArrowheads="1"/>
          </p:cNvSpPr>
          <p:nvPr>
            <p:ph type="body" idx="1"/>
          </p:nvPr>
        </p:nvSpPr>
        <p:spPr>
          <a:xfrm>
            <a:off x="4953000" y="1371600"/>
            <a:ext cx="4191000" cy="3657600"/>
          </a:xfrm>
        </p:spPr>
        <p:txBody>
          <a:bodyPr/>
          <a:lstStyle/>
          <a:p>
            <a:pPr eaLnBrk="1" hangingPunct="1">
              <a:lnSpc>
                <a:spcPct val="90000"/>
              </a:lnSpc>
              <a:buFontTx/>
              <a:buNone/>
            </a:pPr>
            <a:r>
              <a:rPr lang="en-US" sz="1800" dirty="0" smtClean="0"/>
              <a:t>    </a:t>
            </a:r>
            <a:r>
              <a:rPr lang="en-US" sz="1800" b="1" dirty="0" smtClean="0"/>
              <a:t>A test bed, cabled observatory</a:t>
            </a:r>
          </a:p>
          <a:p>
            <a:pPr eaLnBrk="1" hangingPunct="1">
              <a:lnSpc>
                <a:spcPct val="90000"/>
              </a:lnSpc>
            </a:pPr>
            <a:r>
              <a:rPr lang="en-US" sz="1800" dirty="0" smtClean="0"/>
              <a:t>9 kW of power for science</a:t>
            </a:r>
          </a:p>
          <a:p>
            <a:pPr eaLnBrk="1" hangingPunct="1">
              <a:lnSpc>
                <a:spcPct val="90000"/>
              </a:lnSpc>
            </a:pPr>
            <a:r>
              <a:rPr lang="en-US" sz="1800" dirty="0" smtClean="0"/>
              <a:t>8 science ports providing 100 Mbit/sec Ethernet and Precision time distribution ~5 uSec</a:t>
            </a:r>
          </a:p>
          <a:p>
            <a:pPr eaLnBrk="1" hangingPunct="1">
              <a:lnSpc>
                <a:spcPct val="90000"/>
              </a:lnSpc>
            </a:pPr>
            <a:r>
              <a:rPr lang="en-US" sz="1800" dirty="0" smtClean="0"/>
              <a:t>Deep water - 890 meters</a:t>
            </a:r>
          </a:p>
          <a:p>
            <a:pPr eaLnBrk="1" hangingPunct="1">
              <a:lnSpc>
                <a:spcPct val="90000"/>
              </a:lnSpc>
            </a:pPr>
            <a:r>
              <a:rPr lang="en-US" sz="1800" dirty="0" smtClean="0"/>
              <a:t>Accessible - 2 hrs from port</a:t>
            </a:r>
          </a:p>
          <a:p>
            <a:pPr eaLnBrk="1" hangingPunct="1">
              <a:lnSpc>
                <a:spcPct val="90000"/>
              </a:lnSpc>
            </a:pPr>
            <a:r>
              <a:rPr lang="en-US" sz="1800" dirty="0" smtClean="0"/>
              <a:t>Data routed to science users’ IP address</a:t>
            </a:r>
            <a:r>
              <a:rPr lang="en-US" sz="2800" dirty="0" smtClean="0"/>
              <a:t> </a:t>
            </a:r>
          </a:p>
        </p:txBody>
      </p:sp>
      <p:pic>
        <p:nvPicPr>
          <p:cNvPr id="2053" name="Picture 5" descr="mars-new-no-legend-3600"/>
          <p:cNvPicPr>
            <a:picLocks noChangeAspect="1" noChangeArrowheads="1"/>
          </p:cNvPicPr>
          <p:nvPr/>
        </p:nvPicPr>
        <p:blipFill>
          <a:blip r:embed="rId3" cstate="print"/>
          <a:srcRect/>
          <a:stretch>
            <a:fillRect/>
          </a:stretch>
        </p:blipFill>
        <p:spPr bwMode="auto">
          <a:xfrm>
            <a:off x="152400" y="1143000"/>
            <a:ext cx="4800600" cy="3989388"/>
          </a:xfrm>
          <a:prstGeom prst="rect">
            <a:avLst/>
          </a:prstGeom>
          <a:noFill/>
          <a:ln w="9525">
            <a:noFill/>
            <a:miter lim="800000"/>
            <a:headEnd/>
            <a:tailEnd/>
          </a:ln>
        </p:spPr>
      </p:pic>
      <p:pic>
        <p:nvPicPr>
          <p:cNvPr id="2054" name="Picture 6" descr="MARSventana_cablesled1"/>
          <p:cNvPicPr>
            <a:picLocks noChangeAspect="1" noChangeArrowheads="1"/>
          </p:cNvPicPr>
          <p:nvPr/>
        </p:nvPicPr>
        <p:blipFill>
          <a:blip r:embed="rId4" cstate="print"/>
          <a:srcRect/>
          <a:stretch>
            <a:fillRect/>
          </a:stretch>
        </p:blipFill>
        <p:spPr bwMode="auto">
          <a:xfrm>
            <a:off x="76200" y="5105400"/>
            <a:ext cx="1462088" cy="1606550"/>
          </a:xfrm>
          <a:prstGeom prst="rect">
            <a:avLst/>
          </a:prstGeom>
          <a:noFill/>
          <a:ln w="9525">
            <a:solidFill>
              <a:schemeClr val="tx1"/>
            </a:solidFill>
            <a:miter lim="800000"/>
            <a:headEnd/>
            <a:tailEnd/>
          </a:ln>
        </p:spPr>
      </p:pic>
      <p:sp>
        <p:nvSpPr>
          <p:cNvPr id="2055" name="Text Box 7"/>
          <p:cNvSpPr txBox="1">
            <a:spLocks noChangeArrowheads="1"/>
          </p:cNvSpPr>
          <p:nvPr/>
        </p:nvSpPr>
        <p:spPr bwMode="auto">
          <a:xfrm>
            <a:off x="0" y="6400800"/>
            <a:ext cx="1676400" cy="396875"/>
          </a:xfrm>
          <a:prstGeom prst="rect">
            <a:avLst/>
          </a:prstGeom>
          <a:noFill/>
          <a:ln w="9525">
            <a:noFill/>
            <a:miter lim="800000"/>
            <a:headEnd/>
            <a:tailEnd/>
          </a:ln>
        </p:spPr>
        <p:txBody>
          <a:bodyPr>
            <a:spAutoFit/>
          </a:bodyPr>
          <a:lstStyle/>
          <a:p>
            <a:pPr algn="ctr">
              <a:spcBef>
                <a:spcPct val="50000"/>
              </a:spcBef>
            </a:pPr>
            <a:r>
              <a:rPr lang="en-US" sz="1000">
                <a:solidFill>
                  <a:schemeClr val="bg1"/>
                </a:solidFill>
              </a:rPr>
              <a:t>MBARI Cable Laying Toolsled</a:t>
            </a:r>
          </a:p>
        </p:txBody>
      </p:sp>
      <p:pic>
        <p:nvPicPr>
          <p:cNvPr id="2056" name="Picture 8" descr="globalsentinel_aerial4"/>
          <p:cNvPicPr>
            <a:picLocks noChangeAspect="1" noChangeArrowheads="1"/>
          </p:cNvPicPr>
          <p:nvPr/>
        </p:nvPicPr>
        <p:blipFill>
          <a:blip r:embed="rId5" cstate="print"/>
          <a:srcRect/>
          <a:stretch>
            <a:fillRect/>
          </a:stretch>
        </p:blipFill>
        <p:spPr bwMode="auto">
          <a:xfrm>
            <a:off x="4038600" y="5105400"/>
            <a:ext cx="1555750" cy="1676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9" name="Rectangle 5"/>
          <p:cNvSpPr>
            <a:spLocks noGrp="1" noChangeArrowheads="1"/>
          </p:cNvSpPr>
          <p:nvPr>
            <p:ph type="title"/>
          </p:nvPr>
        </p:nvSpPr>
        <p:spPr/>
        <p:txBody>
          <a:bodyPr/>
          <a:lstStyle/>
          <a:p>
            <a:endParaRPr lang="en-US"/>
          </a:p>
        </p:txBody>
      </p:sp>
      <p:pic>
        <p:nvPicPr>
          <p:cNvPr id="5" name="BenthicRoverHD.wmv">
            <a:hlinkClick r:id="" action="ppaction://media"/>
          </p:cNvPr>
          <p:cNvPicPr>
            <a:picLocks noGrp="1" noRot="1" noChangeAspect="1"/>
          </p:cNvPicPr>
          <p:nvPr>
            <p:ph idx="1"/>
            <a:videoFile r:link="rId2"/>
          </p:nvPr>
        </p:nvPicPr>
        <p:blipFill>
          <a:blip r:embed="rId4" cstate="print"/>
          <a:stretch>
            <a:fillRect/>
          </a:stretch>
        </p:blipFill>
        <p:spPr>
          <a:xfrm>
            <a:off x="0" y="1290638"/>
            <a:ext cx="9144000" cy="5143500"/>
          </a:xfrm>
          <a:prstGeom prst="rect">
            <a:avLst/>
          </a:prstGeom>
        </p:spPr>
      </p:pic>
      <p:pic>
        <p:nvPicPr>
          <p:cNvPr id="6" name="BenthicRoverHD.wmv">
            <a:hlinkClick r:id="" action="ppaction://media"/>
          </p:cNvPr>
          <p:cNvPicPr>
            <a:picLocks noRot="1" noChangeAspect="1"/>
          </p:cNvPicPr>
          <p:nvPr>
            <a:videoFile r:link="rId2"/>
          </p:nvPr>
        </p:nvPicPr>
        <p:blipFill>
          <a:blip r:embed="rId4" cstate="print"/>
          <a:stretch>
            <a:fillRect/>
          </a:stretch>
        </p:blipFill>
        <p:spPr>
          <a:xfrm>
            <a:off x="0" y="857250"/>
            <a:ext cx="9144000" cy="5143500"/>
          </a:xfrm>
          <a:prstGeom prst="rect">
            <a:avLst/>
          </a:prstGeom>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123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p:cTn id="12" fill="hold" display="0">
                  <p:stCondLst>
                    <p:cond delay="indefinite"/>
                  </p:stCondLst>
                  <p:endCondLst>
                    <p:cond evt="onNext" delay="0">
                      <p:tgtEl>
                        <p:sldTgt/>
                      </p:tgtEl>
                    </p:cond>
                    <p:cond evt="onPrev" delay="0">
                      <p:tgtEl>
                        <p:sldTgt/>
                      </p:tgtEl>
                    </p:cond>
                  </p:endCondLst>
                </p:cTn>
                <p:tgtEl>
                  <p:spTgt spid="5"/>
                </p:tgtEl>
              </p:cMediaNode>
            </p:video>
            <p:video>
              <p:cMediaNode>
                <p:cTn id="13" fill="hold" display="0">
                  <p:stCondLst>
                    <p:cond delay="indefinite"/>
                  </p:stCondLst>
                  <p:endCondLst>
                    <p:cond evt="onNext" delay="0">
                      <p:tgtEl>
                        <p:sldTgt/>
                      </p:tgtEl>
                    </p:cond>
                    <p:cond evt="onPrev" delay="0">
                      <p:tgtEl>
                        <p:sldTgt/>
                      </p:tgtEl>
                    </p:cond>
                  </p:endCondLst>
                </p:cTn>
                <p:tgtEl>
                  <p:spTgt spid="6"/>
                </p:tgtEl>
              </p:cMediaNode>
            </p:video>
            <p:seq concurrent="1" nextAc="seek">
              <p:cTn id="14" restart="whenNotActive" fill="hold" evtFilter="cancelBubble" nodeType="interactiveSeq">
                <p:stCondLst>
                  <p:cond evt="onClick" delay="0">
                    <p:tgtEl>
                      <p:spTgt spid="6"/>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body" idx="1"/>
          </p:nvPr>
        </p:nvSpPr>
        <p:spPr>
          <a:xfrm>
            <a:off x="152400" y="1447800"/>
            <a:ext cx="4191000" cy="4525963"/>
          </a:xfrm>
        </p:spPr>
        <p:txBody>
          <a:bodyPr/>
          <a:lstStyle/>
          <a:p>
            <a:pPr eaLnBrk="1" hangingPunct="1">
              <a:lnSpc>
                <a:spcPct val="80000"/>
              </a:lnSpc>
            </a:pPr>
            <a:r>
              <a:rPr lang="en-US" sz="2800" smtClean="0"/>
              <a:t>Acoustic modem</a:t>
            </a:r>
          </a:p>
          <a:p>
            <a:pPr eaLnBrk="1" hangingPunct="1">
              <a:lnSpc>
                <a:spcPct val="80000"/>
              </a:lnSpc>
            </a:pPr>
            <a:r>
              <a:rPr lang="en-US" sz="2800" smtClean="0"/>
              <a:t>Prototype system for connecting remote instruments to a cabled observatory</a:t>
            </a:r>
          </a:p>
          <a:p>
            <a:pPr eaLnBrk="1" hangingPunct="1">
              <a:lnSpc>
                <a:spcPct val="80000"/>
              </a:lnSpc>
            </a:pPr>
            <a:r>
              <a:rPr lang="en-US" sz="2800" smtClean="0"/>
              <a:t>Reduce the need for ROV services.</a:t>
            </a:r>
          </a:p>
          <a:p>
            <a:pPr eaLnBrk="1" hangingPunct="1">
              <a:lnSpc>
                <a:spcPct val="80000"/>
              </a:lnSpc>
            </a:pPr>
            <a:r>
              <a:rPr lang="en-US" sz="2800" smtClean="0"/>
              <a:t>Deployed Feb 2010</a:t>
            </a:r>
          </a:p>
          <a:p>
            <a:pPr eaLnBrk="1" hangingPunct="1">
              <a:lnSpc>
                <a:spcPct val="80000"/>
              </a:lnSpc>
            </a:pPr>
            <a:r>
              <a:rPr lang="en-US" sz="2800" smtClean="0"/>
              <a:t>Lee Frietag, Keenan Ball, and Peter Koski (WHOI)</a:t>
            </a:r>
          </a:p>
        </p:txBody>
      </p:sp>
      <p:pic>
        <p:nvPicPr>
          <p:cNvPr id="14339" name="Picture 3" descr="accoms"/>
          <p:cNvPicPr>
            <a:picLocks noChangeAspect="1" noChangeArrowheads="1"/>
          </p:cNvPicPr>
          <p:nvPr/>
        </p:nvPicPr>
        <p:blipFill>
          <a:blip r:embed="rId3" cstate="print"/>
          <a:srcRect/>
          <a:stretch>
            <a:fillRect/>
          </a:stretch>
        </p:blipFill>
        <p:spPr bwMode="auto">
          <a:xfrm>
            <a:off x="4419600" y="1143000"/>
            <a:ext cx="4540250" cy="3235325"/>
          </a:xfrm>
          <a:prstGeom prst="rect">
            <a:avLst/>
          </a:prstGeom>
          <a:noFill/>
          <a:ln w="9525">
            <a:noFill/>
            <a:miter lim="800000"/>
            <a:headEnd/>
            <a:tailEnd/>
          </a:ln>
        </p:spPr>
      </p:pic>
      <p:pic>
        <p:nvPicPr>
          <p:cNvPr id="14340" name="Picture 4" descr="ACOMMS_Spool"/>
          <p:cNvPicPr>
            <a:picLocks noChangeAspect="1" noChangeArrowheads="1"/>
          </p:cNvPicPr>
          <p:nvPr/>
        </p:nvPicPr>
        <p:blipFill>
          <a:blip r:embed="rId4" cstate="print"/>
          <a:srcRect t="13786" r="3334" b="13786"/>
          <a:stretch>
            <a:fillRect/>
          </a:stretch>
        </p:blipFill>
        <p:spPr bwMode="auto">
          <a:xfrm>
            <a:off x="4419600" y="4495800"/>
            <a:ext cx="4495800" cy="2197100"/>
          </a:xfrm>
          <a:prstGeom prst="rect">
            <a:avLst/>
          </a:prstGeom>
          <a:noFill/>
          <a:ln w="9525">
            <a:noFill/>
            <a:miter lim="800000"/>
            <a:headEnd/>
            <a:tailEnd/>
          </a:ln>
        </p:spPr>
      </p:pic>
      <p:sp>
        <p:nvSpPr>
          <p:cNvPr id="14341" name="Rectangle 5"/>
          <p:cNvSpPr>
            <a:spLocks noChangeArrowheads="1"/>
          </p:cNvSpPr>
          <p:nvPr/>
        </p:nvSpPr>
        <p:spPr bwMode="auto">
          <a:xfrm>
            <a:off x="-9525" y="0"/>
            <a:ext cx="9153525" cy="1190625"/>
          </a:xfrm>
          <a:prstGeom prst="rect">
            <a:avLst/>
          </a:prstGeom>
          <a:noFill/>
          <a:ln w="9525">
            <a:noFill/>
            <a:miter lim="800000"/>
            <a:headEnd/>
            <a:tailEnd/>
          </a:ln>
        </p:spPr>
        <p:txBody>
          <a:bodyPr>
            <a:spAutoFit/>
          </a:bodyPr>
          <a:lstStyle/>
          <a:p>
            <a:pPr algn="ctr"/>
            <a:r>
              <a:rPr lang="en-US" sz="3600" b="1"/>
              <a:t>Acoustic Communications for Deep-ocean Observatories</a:t>
            </a:r>
          </a:p>
        </p:txBody>
      </p:sp>
      <p:pic>
        <p:nvPicPr>
          <p:cNvPr id="14342" name="Picture 6" descr="whoilogo"/>
          <p:cNvPicPr>
            <a:picLocks noChangeAspect="1" noChangeArrowheads="1"/>
          </p:cNvPicPr>
          <p:nvPr/>
        </p:nvPicPr>
        <p:blipFill>
          <a:blip r:embed="rId5" cstate="print"/>
          <a:srcRect/>
          <a:stretch>
            <a:fillRect/>
          </a:stretch>
        </p:blipFill>
        <p:spPr bwMode="auto">
          <a:xfrm>
            <a:off x="304800" y="5867400"/>
            <a:ext cx="685800" cy="6286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4498" name="Picture 2" descr="invert_array_MontWharf_904"/>
          <p:cNvPicPr>
            <a:picLocks noChangeAspect="1" noChangeArrowheads="1"/>
          </p:cNvPicPr>
          <p:nvPr/>
        </p:nvPicPr>
        <p:blipFill>
          <a:blip r:embed="rId3" cstate="print">
            <a:lum bright="30000"/>
          </a:blip>
          <a:srcRect l="24968" t="21846" r="29259" b="12614"/>
          <a:stretch>
            <a:fillRect/>
          </a:stretch>
        </p:blipFill>
        <p:spPr bwMode="auto">
          <a:xfrm>
            <a:off x="1676400" y="1752600"/>
            <a:ext cx="3429000" cy="3273425"/>
          </a:xfrm>
          <a:prstGeom prst="rect">
            <a:avLst/>
          </a:prstGeom>
          <a:noFill/>
        </p:spPr>
      </p:pic>
      <p:pic>
        <p:nvPicPr>
          <p:cNvPr id="234499" name="Picture 3"/>
          <p:cNvPicPr>
            <a:picLocks noChangeAspect="1" noChangeArrowheads="1"/>
          </p:cNvPicPr>
          <p:nvPr/>
        </p:nvPicPr>
        <p:blipFill>
          <a:blip r:embed="rId4" cstate="print"/>
          <a:srcRect/>
          <a:stretch>
            <a:fillRect/>
          </a:stretch>
        </p:blipFill>
        <p:spPr bwMode="auto">
          <a:xfrm>
            <a:off x="3962400" y="5105400"/>
            <a:ext cx="2057400" cy="1611313"/>
          </a:xfrm>
          <a:prstGeom prst="rect">
            <a:avLst/>
          </a:prstGeom>
          <a:noFill/>
        </p:spPr>
      </p:pic>
      <p:pic>
        <p:nvPicPr>
          <p:cNvPr id="234500" name="Picture 4"/>
          <p:cNvPicPr>
            <a:picLocks noChangeAspect="1" noChangeArrowheads="1"/>
          </p:cNvPicPr>
          <p:nvPr/>
        </p:nvPicPr>
        <p:blipFill>
          <a:blip r:embed="rId5" cstate="print"/>
          <a:srcRect/>
          <a:stretch>
            <a:fillRect/>
          </a:stretch>
        </p:blipFill>
        <p:spPr bwMode="auto">
          <a:xfrm>
            <a:off x="0" y="990600"/>
            <a:ext cx="2243138" cy="1905000"/>
          </a:xfrm>
          <a:prstGeom prst="rect">
            <a:avLst/>
          </a:prstGeom>
          <a:noFill/>
          <a:ln w="9525">
            <a:noFill/>
            <a:miter lim="800000"/>
            <a:headEnd/>
            <a:tailEnd/>
          </a:ln>
          <a:effectLst/>
        </p:spPr>
      </p:pic>
      <p:pic>
        <p:nvPicPr>
          <p:cNvPr id="234501" name="Picture 5"/>
          <p:cNvPicPr>
            <a:picLocks noChangeAspect="1" noChangeArrowheads="1"/>
          </p:cNvPicPr>
          <p:nvPr/>
        </p:nvPicPr>
        <p:blipFill>
          <a:blip r:embed="rId6" cstate="print"/>
          <a:srcRect/>
          <a:stretch>
            <a:fillRect/>
          </a:stretch>
        </p:blipFill>
        <p:spPr bwMode="auto">
          <a:xfrm>
            <a:off x="0" y="2895600"/>
            <a:ext cx="1574800" cy="1122363"/>
          </a:xfrm>
          <a:prstGeom prst="rect">
            <a:avLst/>
          </a:prstGeom>
          <a:noFill/>
          <a:ln w="9525">
            <a:noFill/>
            <a:miter lim="800000"/>
            <a:headEnd/>
            <a:tailEnd/>
          </a:ln>
          <a:effectLst/>
        </p:spPr>
      </p:pic>
      <p:pic>
        <p:nvPicPr>
          <p:cNvPr id="234502" name="Picture 6"/>
          <p:cNvPicPr>
            <a:picLocks noChangeAspect="1" noChangeArrowheads="1"/>
          </p:cNvPicPr>
          <p:nvPr/>
        </p:nvPicPr>
        <p:blipFill>
          <a:blip r:embed="rId7" cstate="print"/>
          <a:srcRect/>
          <a:stretch>
            <a:fillRect/>
          </a:stretch>
        </p:blipFill>
        <p:spPr bwMode="auto">
          <a:xfrm>
            <a:off x="0" y="4038600"/>
            <a:ext cx="2133600" cy="1519238"/>
          </a:xfrm>
          <a:prstGeom prst="rect">
            <a:avLst/>
          </a:prstGeom>
          <a:noFill/>
          <a:ln w="9525">
            <a:noFill/>
            <a:miter lim="800000"/>
            <a:headEnd/>
            <a:tailEnd/>
          </a:ln>
          <a:effectLst/>
        </p:spPr>
      </p:pic>
      <p:pic>
        <p:nvPicPr>
          <p:cNvPr id="234503" name="Picture 7"/>
          <p:cNvPicPr>
            <a:picLocks noChangeAspect="1" noChangeArrowheads="1"/>
          </p:cNvPicPr>
          <p:nvPr/>
        </p:nvPicPr>
        <p:blipFill>
          <a:blip r:embed="rId8" cstate="print"/>
          <a:srcRect/>
          <a:stretch>
            <a:fillRect/>
          </a:stretch>
        </p:blipFill>
        <p:spPr bwMode="auto">
          <a:xfrm>
            <a:off x="0" y="5486400"/>
            <a:ext cx="1885950" cy="1147763"/>
          </a:xfrm>
          <a:prstGeom prst="rect">
            <a:avLst/>
          </a:prstGeom>
          <a:noFill/>
          <a:ln w="9525">
            <a:noFill/>
            <a:miter lim="800000"/>
            <a:headEnd/>
            <a:tailEnd/>
          </a:ln>
          <a:effectLst/>
        </p:spPr>
      </p:pic>
      <p:sp>
        <p:nvSpPr>
          <p:cNvPr id="234504" name="Line 8"/>
          <p:cNvSpPr>
            <a:spLocks noChangeShapeType="1"/>
          </p:cNvSpPr>
          <p:nvPr/>
        </p:nvSpPr>
        <p:spPr bwMode="auto">
          <a:xfrm>
            <a:off x="2667000" y="2514600"/>
            <a:ext cx="1447800" cy="762000"/>
          </a:xfrm>
          <a:prstGeom prst="line">
            <a:avLst/>
          </a:prstGeom>
          <a:noFill/>
          <a:ln w="38100">
            <a:solidFill>
              <a:schemeClr val="bg1"/>
            </a:solidFill>
            <a:round/>
            <a:headEnd/>
            <a:tailEnd type="triangle" w="med" len="med"/>
          </a:ln>
          <a:effectLst/>
        </p:spPr>
        <p:txBody>
          <a:bodyPr/>
          <a:lstStyle/>
          <a:p>
            <a:endParaRPr lang="en-US"/>
          </a:p>
        </p:txBody>
      </p:sp>
      <p:sp>
        <p:nvSpPr>
          <p:cNvPr id="234505" name="Line 9"/>
          <p:cNvSpPr>
            <a:spLocks noChangeShapeType="1"/>
          </p:cNvSpPr>
          <p:nvPr/>
        </p:nvSpPr>
        <p:spPr bwMode="auto">
          <a:xfrm flipV="1">
            <a:off x="2971800" y="3886200"/>
            <a:ext cx="990600" cy="457200"/>
          </a:xfrm>
          <a:prstGeom prst="line">
            <a:avLst/>
          </a:prstGeom>
          <a:noFill/>
          <a:ln w="38100">
            <a:solidFill>
              <a:schemeClr val="bg1"/>
            </a:solidFill>
            <a:round/>
            <a:headEnd/>
            <a:tailEnd type="triangle" w="med" len="med"/>
          </a:ln>
          <a:effectLst/>
        </p:spPr>
        <p:txBody>
          <a:bodyPr/>
          <a:lstStyle/>
          <a:p>
            <a:endParaRPr lang="en-US"/>
          </a:p>
        </p:txBody>
      </p:sp>
      <p:sp>
        <p:nvSpPr>
          <p:cNvPr id="234506" name="Line 10"/>
          <p:cNvSpPr>
            <a:spLocks noChangeShapeType="1"/>
          </p:cNvSpPr>
          <p:nvPr/>
        </p:nvSpPr>
        <p:spPr bwMode="auto">
          <a:xfrm flipH="1" flipV="1">
            <a:off x="4038600" y="4267200"/>
            <a:ext cx="1219200" cy="685800"/>
          </a:xfrm>
          <a:prstGeom prst="line">
            <a:avLst/>
          </a:prstGeom>
          <a:noFill/>
          <a:ln w="38100">
            <a:solidFill>
              <a:schemeClr val="bg1"/>
            </a:solidFill>
            <a:round/>
            <a:headEnd/>
            <a:tailEnd type="triangle" w="med" len="med"/>
          </a:ln>
          <a:effectLst/>
        </p:spPr>
        <p:txBody>
          <a:bodyPr/>
          <a:lstStyle/>
          <a:p>
            <a:endParaRPr lang="en-US"/>
          </a:p>
        </p:txBody>
      </p:sp>
      <p:sp>
        <p:nvSpPr>
          <p:cNvPr id="234507" name="Line 11"/>
          <p:cNvSpPr>
            <a:spLocks noChangeShapeType="1"/>
          </p:cNvSpPr>
          <p:nvPr/>
        </p:nvSpPr>
        <p:spPr bwMode="auto">
          <a:xfrm flipH="1" flipV="1">
            <a:off x="4495800" y="4038600"/>
            <a:ext cx="762000" cy="762000"/>
          </a:xfrm>
          <a:prstGeom prst="line">
            <a:avLst/>
          </a:prstGeom>
          <a:noFill/>
          <a:ln w="38100">
            <a:solidFill>
              <a:schemeClr val="bg1"/>
            </a:solidFill>
            <a:round/>
            <a:headEnd/>
            <a:tailEnd type="triangle" w="med" len="med"/>
          </a:ln>
          <a:effectLst/>
        </p:spPr>
        <p:txBody>
          <a:bodyPr/>
          <a:lstStyle/>
          <a:p>
            <a:endParaRPr lang="en-US"/>
          </a:p>
        </p:txBody>
      </p:sp>
      <p:sp>
        <p:nvSpPr>
          <p:cNvPr id="234508" name="Line 12"/>
          <p:cNvSpPr>
            <a:spLocks noChangeShapeType="1"/>
          </p:cNvSpPr>
          <p:nvPr/>
        </p:nvSpPr>
        <p:spPr bwMode="auto">
          <a:xfrm flipH="1" flipV="1">
            <a:off x="4191000" y="3886200"/>
            <a:ext cx="457200" cy="990600"/>
          </a:xfrm>
          <a:prstGeom prst="line">
            <a:avLst/>
          </a:prstGeom>
          <a:noFill/>
          <a:ln w="38100">
            <a:solidFill>
              <a:schemeClr val="bg1"/>
            </a:solidFill>
            <a:round/>
            <a:headEnd/>
            <a:tailEnd type="triangle" w="med" len="med"/>
          </a:ln>
          <a:effectLst/>
        </p:spPr>
        <p:txBody>
          <a:bodyPr/>
          <a:lstStyle/>
          <a:p>
            <a:endParaRPr lang="en-US"/>
          </a:p>
        </p:txBody>
      </p:sp>
      <p:sp>
        <p:nvSpPr>
          <p:cNvPr id="234515" name="Text Box 19"/>
          <p:cNvSpPr txBox="1">
            <a:spLocks noChangeArrowheads="1"/>
          </p:cNvSpPr>
          <p:nvPr/>
        </p:nvSpPr>
        <p:spPr bwMode="auto">
          <a:xfrm>
            <a:off x="3352800" y="914400"/>
            <a:ext cx="2743200" cy="641350"/>
          </a:xfrm>
          <a:prstGeom prst="rect">
            <a:avLst/>
          </a:prstGeom>
          <a:noFill/>
          <a:ln w="9525">
            <a:noFill/>
            <a:miter lim="800000"/>
            <a:headEnd/>
            <a:tailEnd/>
          </a:ln>
          <a:effectLst/>
        </p:spPr>
        <p:txBody>
          <a:bodyPr>
            <a:spAutoFit/>
          </a:bodyPr>
          <a:lstStyle/>
          <a:p>
            <a:pPr algn="ctr"/>
            <a:r>
              <a:rPr lang="en-US" b="1">
                <a:latin typeface="Times New Roman" pitchFamily="18" charset="0"/>
              </a:rPr>
              <a:t>chemistry control and </a:t>
            </a:r>
          </a:p>
          <a:p>
            <a:pPr algn="ctr"/>
            <a:r>
              <a:rPr lang="en-US" b="1">
                <a:latin typeface="Times New Roman" pitchFamily="18" charset="0"/>
              </a:rPr>
              <a:t>intensity standards</a:t>
            </a:r>
          </a:p>
        </p:txBody>
      </p:sp>
      <p:sp>
        <p:nvSpPr>
          <p:cNvPr id="234516" name="Rectangle 20"/>
          <p:cNvSpPr>
            <a:spLocks noChangeArrowheads="1"/>
          </p:cNvSpPr>
          <p:nvPr/>
        </p:nvSpPr>
        <p:spPr bwMode="auto">
          <a:xfrm>
            <a:off x="3581400" y="990600"/>
            <a:ext cx="2286000" cy="620713"/>
          </a:xfrm>
          <a:prstGeom prst="rect">
            <a:avLst/>
          </a:prstGeom>
          <a:noFill/>
          <a:ln w="9525">
            <a:solidFill>
              <a:schemeClr val="tx1"/>
            </a:solidFill>
            <a:miter lim="800000"/>
            <a:headEnd/>
            <a:tailEnd/>
          </a:ln>
          <a:effectLst/>
        </p:spPr>
        <p:txBody>
          <a:bodyPr wrap="none" anchor="ctr"/>
          <a:lstStyle/>
          <a:p>
            <a:endParaRPr lang="en-US"/>
          </a:p>
        </p:txBody>
      </p:sp>
      <p:sp>
        <p:nvSpPr>
          <p:cNvPr id="234517" name="Line 21"/>
          <p:cNvSpPr>
            <a:spLocks noChangeShapeType="1"/>
          </p:cNvSpPr>
          <p:nvPr/>
        </p:nvSpPr>
        <p:spPr bwMode="auto">
          <a:xfrm flipH="1">
            <a:off x="4419600" y="1905000"/>
            <a:ext cx="0" cy="381000"/>
          </a:xfrm>
          <a:prstGeom prst="line">
            <a:avLst/>
          </a:prstGeom>
          <a:noFill/>
          <a:ln w="38100">
            <a:solidFill>
              <a:schemeClr val="bg1"/>
            </a:solidFill>
            <a:round/>
            <a:headEnd/>
            <a:tailEnd type="triangle" w="med" len="med"/>
          </a:ln>
          <a:effectLst/>
        </p:spPr>
        <p:txBody>
          <a:bodyPr/>
          <a:lstStyle/>
          <a:p>
            <a:endParaRPr lang="en-US"/>
          </a:p>
        </p:txBody>
      </p:sp>
      <p:sp>
        <p:nvSpPr>
          <p:cNvPr id="234518" name="Text Box 22"/>
          <p:cNvSpPr txBox="1">
            <a:spLocks noChangeArrowheads="1"/>
          </p:cNvSpPr>
          <p:nvPr/>
        </p:nvSpPr>
        <p:spPr bwMode="auto">
          <a:xfrm>
            <a:off x="5257800" y="1676400"/>
            <a:ext cx="2057400" cy="366713"/>
          </a:xfrm>
          <a:prstGeom prst="rect">
            <a:avLst/>
          </a:prstGeom>
          <a:noFill/>
          <a:ln w="9525">
            <a:noFill/>
            <a:miter lim="800000"/>
            <a:headEnd/>
            <a:tailEnd/>
          </a:ln>
          <a:effectLst/>
        </p:spPr>
        <p:txBody>
          <a:bodyPr>
            <a:spAutoFit/>
          </a:bodyPr>
          <a:lstStyle/>
          <a:p>
            <a:pPr algn="ctr"/>
            <a:r>
              <a:rPr lang="en-US" b="1">
                <a:latin typeface="Times New Roman" pitchFamily="18" charset="0"/>
              </a:rPr>
              <a:t>“all eukaryotes”</a:t>
            </a:r>
          </a:p>
        </p:txBody>
      </p:sp>
      <p:sp>
        <p:nvSpPr>
          <p:cNvPr id="234519" name="Rectangle 23"/>
          <p:cNvSpPr>
            <a:spLocks noChangeArrowheads="1"/>
          </p:cNvSpPr>
          <p:nvPr/>
        </p:nvSpPr>
        <p:spPr bwMode="auto">
          <a:xfrm>
            <a:off x="5334000" y="1600200"/>
            <a:ext cx="2012950" cy="490538"/>
          </a:xfrm>
          <a:prstGeom prst="rect">
            <a:avLst/>
          </a:prstGeom>
          <a:noFill/>
          <a:ln w="9525">
            <a:solidFill>
              <a:schemeClr val="tx1"/>
            </a:solidFill>
            <a:miter lim="800000"/>
            <a:headEnd/>
            <a:tailEnd/>
          </a:ln>
          <a:effectLst/>
        </p:spPr>
        <p:txBody>
          <a:bodyPr wrap="none" anchor="ctr"/>
          <a:lstStyle/>
          <a:p>
            <a:endParaRPr lang="en-US"/>
          </a:p>
        </p:txBody>
      </p:sp>
      <p:sp>
        <p:nvSpPr>
          <p:cNvPr id="234520" name="Line 24"/>
          <p:cNvSpPr>
            <a:spLocks noChangeShapeType="1"/>
          </p:cNvSpPr>
          <p:nvPr/>
        </p:nvSpPr>
        <p:spPr bwMode="auto">
          <a:xfrm flipH="1">
            <a:off x="4648200" y="1981200"/>
            <a:ext cx="1290638" cy="558800"/>
          </a:xfrm>
          <a:prstGeom prst="line">
            <a:avLst/>
          </a:prstGeom>
          <a:noFill/>
          <a:ln w="38100">
            <a:solidFill>
              <a:schemeClr val="bg1"/>
            </a:solidFill>
            <a:round/>
            <a:headEnd/>
            <a:tailEnd type="triangle" w="med" len="med"/>
          </a:ln>
          <a:effectLst/>
        </p:spPr>
        <p:txBody>
          <a:bodyPr/>
          <a:lstStyle/>
          <a:p>
            <a:endParaRPr lang="en-US"/>
          </a:p>
        </p:txBody>
      </p:sp>
      <p:sp>
        <p:nvSpPr>
          <p:cNvPr id="234521" name="Text Box 25"/>
          <p:cNvSpPr txBox="1">
            <a:spLocks noChangeArrowheads="1"/>
          </p:cNvSpPr>
          <p:nvPr/>
        </p:nvSpPr>
        <p:spPr bwMode="auto">
          <a:xfrm>
            <a:off x="1828800" y="5562600"/>
            <a:ext cx="2597150" cy="1190625"/>
          </a:xfrm>
          <a:prstGeom prst="rect">
            <a:avLst/>
          </a:prstGeom>
          <a:noFill/>
          <a:ln w="9525">
            <a:noFill/>
            <a:miter lim="800000"/>
            <a:headEnd/>
            <a:tailEnd/>
          </a:ln>
          <a:effectLst/>
        </p:spPr>
        <p:txBody>
          <a:bodyPr>
            <a:spAutoFit/>
          </a:bodyPr>
          <a:lstStyle/>
          <a:p>
            <a:pPr>
              <a:buFontTx/>
              <a:buChar char="-"/>
            </a:pPr>
            <a:r>
              <a:rPr lang="en-US">
                <a:latin typeface="Times New Roman" pitchFamily="18" charset="0"/>
              </a:rPr>
              <a:t> 125 ml whole water sample </a:t>
            </a:r>
          </a:p>
          <a:p>
            <a:pPr>
              <a:buFontTx/>
              <a:buChar char="-"/>
            </a:pPr>
            <a:r>
              <a:rPr lang="en-US">
                <a:latin typeface="Times New Roman" pitchFamily="18" charset="0"/>
              </a:rPr>
              <a:t> 0.45</a:t>
            </a:r>
            <a:r>
              <a:rPr lang="en-US">
                <a:latin typeface="Times New Roman" pitchFamily="18" charset="0"/>
                <a:cs typeface="Times New Roman" pitchFamily="18" charset="0"/>
              </a:rPr>
              <a:t>μ</a:t>
            </a:r>
            <a:r>
              <a:rPr lang="en-US">
                <a:latin typeface="Times New Roman" pitchFamily="18" charset="0"/>
              </a:rPr>
              <a:t>m filter</a:t>
            </a:r>
          </a:p>
          <a:p>
            <a:pPr>
              <a:buFontTx/>
              <a:buChar char="-"/>
            </a:pPr>
            <a:r>
              <a:rPr lang="en-US">
                <a:latin typeface="Times New Roman" pitchFamily="18" charset="0"/>
              </a:rPr>
              <a:t> 2ml homogenate</a:t>
            </a:r>
          </a:p>
        </p:txBody>
      </p:sp>
      <p:sp>
        <p:nvSpPr>
          <p:cNvPr id="234522" name="Text Box 26"/>
          <p:cNvSpPr txBox="1">
            <a:spLocks noChangeArrowheads="1"/>
          </p:cNvSpPr>
          <p:nvPr/>
        </p:nvSpPr>
        <p:spPr bwMode="auto">
          <a:xfrm>
            <a:off x="0" y="0"/>
            <a:ext cx="9144000" cy="1006475"/>
          </a:xfrm>
          <a:prstGeom prst="rect">
            <a:avLst/>
          </a:prstGeom>
          <a:noFill/>
          <a:ln w="9525">
            <a:noFill/>
            <a:miter lim="800000"/>
            <a:headEnd/>
            <a:tailEnd/>
          </a:ln>
          <a:effectLst/>
        </p:spPr>
        <p:txBody>
          <a:bodyPr>
            <a:spAutoFit/>
          </a:bodyPr>
          <a:lstStyle/>
          <a:p>
            <a:pPr algn="ctr"/>
            <a:r>
              <a:rPr lang="en-US" sz="2000" b="1">
                <a:latin typeface="Times New Roman" pitchFamily="18" charset="0"/>
              </a:rPr>
              <a:t>Environmental Sample Processor</a:t>
            </a:r>
            <a:r>
              <a:rPr lang="en-US" sz="2000">
                <a:latin typeface="Times New Roman" pitchFamily="18" charset="0"/>
              </a:rPr>
              <a:t> – </a:t>
            </a:r>
            <a:r>
              <a:rPr lang="en-US" sz="2000" b="1">
                <a:latin typeface="Times New Roman" pitchFamily="18" charset="0"/>
              </a:rPr>
              <a:t>ESP </a:t>
            </a:r>
          </a:p>
          <a:p>
            <a:pPr algn="ctr"/>
            <a:r>
              <a:rPr lang="en-US">
                <a:latin typeface="Times New Roman" pitchFamily="18" charset="0"/>
              </a:rPr>
              <a:t>Detection of invertebrate larvae, pennate diatoms and groups of bacteria on a single array:</a:t>
            </a:r>
            <a:r>
              <a:rPr lang="en-US" sz="2000">
                <a:latin typeface="Times New Roman" pitchFamily="18" charset="0"/>
              </a:rPr>
              <a:t> </a:t>
            </a:r>
          </a:p>
          <a:p>
            <a:pPr algn="ctr"/>
            <a:r>
              <a:rPr lang="en-US" sz="2000" b="1">
                <a:latin typeface="Times New Roman" pitchFamily="18" charset="0"/>
              </a:rPr>
              <a:t>Chris Scholin, MBARI</a:t>
            </a:r>
          </a:p>
        </p:txBody>
      </p:sp>
      <p:pic>
        <p:nvPicPr>
          <p:cNvPr id="234523" name="Picture 27"/>
          <p:cNvPicPr>
            <a:picLocks noChangeAspect="1" noChangeArrowheads="1"/>
          </p:cNvPicPr>
          <p:nvPr/>
        </p:nvPicPr>
        <p:blipFill>
          <a:blip r:embed="rId9" cstate="print">
            <a:lum bright="6000" contrast="6000"/>
          </a:blip>
          <a:srcRect t="24658" b="17809"/>
          <a:stretch>
            <a:fillRect/>
          </a:stretch>
        </p:blipFill>
        <p:spPr bwMode="auto">
          <a:xfrm>
            <a:off x="5257800" y="2362200"/>
            <a:ext cx="1981200" cy="815975"/>
          </a:xfrm>
          <a:prstGeom prst="rect">
            <a:avLst/>
          </a:prstGeom>
          <a:noFill/>
          <a:ln w="9525">
            <a:noFill/>
            <a:miter lim="800000"/>
            <a:headEnd/>
            <a:tailEnd/>
          </a:ln>
          <a:effectLst/>
        </p:spPr>
      </p:pic>
      <p:sp>
        <p:nvSpPr>
          <p:cNvPr id="234524" name="Line 28"/>
          <p:cNvSpPr>
            <a:spLocks noChangeShapeType="1"/>
          </p:cNvSpPr>
          <p:nvPr/>
        </p:nvSpPr>
        <p:spPr bwMode="auto">
          <a:xfrm flipH="1">
            <a:off x="5181600" y="3200400"/>
            <a:ext cx="1143000" cy="0"/>
          </a:xfrm>
          <a:prstGeom prst="line">
            <a:avLst/>
          </a:prstGeom>
          <a:noFill/>
          <a:ln w="38100">
            <a:solidFill>
              <a:schemeClr val="bg1"/>
            </a:solidFill>
            <a:round/>
            <a:headEnd/>
            <a:tailEnd/>
          </a:ln>
          <a:effectLst/>
        </p:spPr>
        <p:txBody>
          <a:bodyPr/>
          <a:lstStyle/>
          <a:p>
            <a:endParaRPr lang="en-US"/>
          </a:p>
        </p:txBody>
      </p:sp>
      <p:sp>
        <p:nvSpPr>
          <p:cNvPr id="234525" name="Line 29"/>
          <p:cNvSpPr>
            <a:spLocks noChangeShapeType="1"/>
          </p:cNvSpPr>
          <p:nvPr/>
        </p:nvSpPr>
        <p:spPr bwMode="auto">
          <a:xfrm flipH="1">
            <a:off x="4800600" y="3200400"/>
            <a:ext cx="381000" cy="304800"/>
          </a:xfrm>
          <a:prstGeom prst="line">
            <a:avLst/>
          </a:prstGeom>
          <a:noFill/>
          <a:ln w="38100">
            <a:solidFill>
              <a:schemeClr val="bg1"/>
            </a:solidFill>
            <a:round/>
            <a:headEnd/>
            <a:tailEnd type="triangle" w="med" len="med"/>
          </a:ln>
          <a:effectLst/>
        </p:spPr>
        <p:txBody>
          <a:bodyPr/>
          <a:lstStyle/>
          <a:p>
            <a:endParaRPr lang="en-US"/>
          </a:p>
        </p:txBody>
      </p:sp>
      <p:pic>
        <p:nvPicPr>
          <p:cNvPr id="234527" name="Picture 31" descr="desp-seafloor1"/>
          <p:cNvPicPr>
            <a:picLocks noChangeAspect="1" noChangeArrowheads="1"/>
          </p:cNvPicPr>
          <p:nvPr/>
        </p:nvPicPr>
        <p:blipFill>
          <a:blip r:embed="rId10" cstate="print"/>
          <a:srcRect/>
          <a:stretch>
            <a:fillRect/>
          </a:stretch>
        </p:blipFill>
        <p:spPr bwMode="auto">
          <a:xfrm>
            <a:off x="5410200" y="3368675"/>
            <a:ext cx="3733800" cy="2700338"/>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200400" y="228600"/>
            <a:ext cx="2362200" cy="2209800"/>
          </a:xfrm>
        </p:spPr>
        <p:txBody>
          <a:bodyPr/>
          <a:lstStyle/>
          <a:p>
            <a:pPr eaLnBrk="1" hangingPunct="1"/>
            <a:r>
              <a:rPr lang="en-US" b="1" smtClean="0"/>
              <a:t>What is MARS?</a:t>
            </a:r>
          </a:p>
        </p:txBody>
      </p:sp>
      <p:sp>
        <p:nvSpPr>
          <p:cNvPr id="3075" name="Rectangle 3"/>
          <p:cNvSpPr>
            <a:spLocks noGrp="1" noChangeArrowheads="1"/>
          </p:cNvSpPr>
          <p:nvPr>
            <p:ph type="body" idx="1"/>
          </p:nvPr>
        </p:nvSpPr>
        <p:spPr>
          <a:xfrm>
            <a:off x="0" y="3124200"/>
            <a:ext cx="9144000" cy="3733800"/>
          </a:xfrm>
        </p:spPr>
        <p:txBody>
          <a:bodyPr/>
          <a:lstStyle/>
          <a:p>
            <a:pPr eaLnBrk="1" hangingPunct="1">
              <a:lnSpc>
                <a:spcPct val="90000"/>
              </a:lnSpc>
              <a:buFontTx/>
              <a:buNone/>
            </a:pPr>
            <a:r>
              <a:rPr lang="en-US" smtClean="0"/>
              <a:t>   MARS is a single "science node" 891 meters below the surface of Monterey Bay, California. The MARS science node has eight ports. Each of the eight ports is equipped with an underwater mateable connector. The science node is connected to the shore through 52-km of subsea telecom cable that carries data and power.</a:t>
            </a:r>
          </a:p>
        </p:txBody>
      </p:sp>
      <p:pic>
        <p:nvPicPr>
          <p:cNvPr id="3076" name="Picture 4" descr="mars-2-000"/>
          <p:cNvPicPr>
            <a:picLocks noChangeAspect="1" noChangeArrowheads="1"/>
          </p:cNvPicPr>
          <p:nvPr/>
        </p:nvPicPr>
        <p:blipFill>
          <a:blip r:embed="rId2" cstate="print"/>
          <a:srcRect/>
          <a:stretch>
            <a:fillRect/>
          </a:stretch>
        </p:blipFill>
        <p:spPr bwMode="auto">
          <a:xfrm>
            <a:off x="5486400" y="0"/>
            <a:ext cx="3657600" cy="3135313"/>
          </a:xfrm>
          <a:prstGeom prst="rect">
            <a:avLst/>
          </a:prstGeom>
          <a:noFill/>
          <a:ln w="9525">
            <a:noFill/>
            <a:miter lim="800000"/>
            <a:headEnd/>
            <a:tailEnd/>
          </a:ln>
        </p:spPr>
      </p:pic>
      <p:pic>
        <p:nvPicPr>
          <p:cNvPr id="3077" name="Picture 5" descr="00_26_13_10"/>
          <p:cNvPicPr>
            <a:picLocks noChangeAspect="1" noChangeArrowheads="1"/>
          </p:cNvPicPr>
          <p:nvPr/>
        </p:nvPicPr>
        <p:blipFill>
          <a:blip r:embed="rId3" cstate="print"/>
          <a:srcRect/>
          <a:stretch>
            <a:fillRect/>
          </a:stretch>
        </p:blipFill>
        <p:spPr bwMode="auto">
          <a:xfrm>
            <a:off x="0" y="0"/>
            <a:ext cx="3276600" cy="3130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p:cNvSpPr>
            <a:spLocks noGrp="1" noChangeArrowheads="1"/>
          </p:cNvSpPr>
          <p:nvPr>
            <p:ph type="title"/>
          </p:nvPr>
        </p:nvSpPr>
        <p:spPr>
          <a:xfrm>
            <a:off x="5638800" y="0"/>
            <a:ext cx="3505200" cy="3429000"/>
          </a:xfrm>
        </p:spPr>
        <p:txBody>
          <a:bodyPr/>
          <a:lstStyle/>
          <a:p>
            <a:pPr algn="l"/>
            <a:r>
              <a:rPr lang="en-US" sz="2000" b="1">
                <a:solidFill>
                  <a:schemeClr val="tx1"/>
                </a:solidFill>
              </a:rPr>
              <a:t>The yellow portion houses the MARS electronics in an ROV removable section</a:t>
            </a:r>
            <a:r>
              <a:rPr lang="en-US" sz="2400" b="1">
                <a:solidFill>
                  <a:schemeClr val="tx1"/>
                </a:solidFill>
              </a:rPr>
              <a:t>. </a:t>
            </a:r>
            <a:br>
              <a:rPr lang="en-US" sz="2400" b="1">
                <a:solidFill>
                  <a:schemeClr val="tx1"/>
                </a:solidFill>
              </a:rPr>
            </a:br>
            <a:r>
              <a:rPr lang="en-US" sz="2400" b="1">
                <a:solidFill>
                  <a:schemeClr val="tx1"/>
                </a:solidFill>
              </a:rPr>
              <a:t/>
            </a:r>
            <a:br>
              <a:rPr lang="en-US" sz="2400" b="1">
                <a:solidFill>
                  <a:schemeClr val="tx1"/>
                </a:solidFill>
              </a:rPr>
            </a:br>
            <a:r>
              <a:rPr lang="en-US" sz="2000" b="1">
                <a:solidFill>
                  <a:schemeClr val="tx1"/>
                </a:solidFill>
              </a:rPr>
              <a:t>The MARS trawl-resistant frame. </a:t>
            </a:r>
            <a:br>
              <a:rPr lang="en-US" sz="2000" b="1">
                <a:solidFill>
                  <a:schemeClr val="tx1"/>
                </a:solidFill>
              </a:rPr>
            </a:br>
            <a:r>
              <a:rPr lang="en-US" sz="2000" b="1">
                <a:solidFill>
                  <a:schemeClr val="tx1"/>
                </a:solidFill>
              </a:rPr>
              <a:t/>
            </a:r>
            <a:br>
              <a:rPr lang="en-US" sz="2000" b="1">
                <a:solidFill>
                  <a:schemeClr val="tx1"/>
                </a:solidFill>
              </a:rPr>
            </a:br>
            <a:r>
              <a:rPr lang="en-US" sz="2000" b="1">
                <a:solidFill>
                  <a:schemeClr val="tx1"/>
                </a:solidFill>
              </a:rPr>
              <a:t> ROV access door is open underwater connectors inside</a:t>
            </a:r>
          </a:p>
        </p:txBody>
      </p:sp>
      <p:sp>
        <p:nvSpPr>
          <p:cNvPr id="248835" name="Rectangle 3"/>
          <p:cNvSpPr>
            <a:spLocks noGrp="1" noChangeArrowheads="1"/>
          </p:cNvSpPr>
          <p:nvPr>
            <p:ph type="body" idx="1"/>
          </p:nvPr>
        </p:nvSpPr>
        <p:spPr>
          <a:xfrm>
            <a:off x="0" y="3886200"/>
            <a:ext cx="4038600" cy="2743200"/>
          </a:xfrm>
        </p:spPr>
        <p:txBody>
          <a:bodyPr/>
          <a:lstStyle/>
          <a:p>
            <a:pPr algn="ctr">
              <a:lnSpc>
                <a:spcPct val="90000"/>
              </a:lnSpc>
              <a:buFontTx/>
              <a:buNone/>
            </a:pPr>
            <a:r>
              <a:rPr lang="en-US" sz="2000"/>
              <a:t> </a:t>
            </a:r>
            <a:r>
              <a:rPr lang="en-US" sz="2000" b="1"/>
              <a:t>On </a:t>
            </a:r>
            <a:r>
              <a:rPr lang="en-US" sz="2400" b="1"/>
              <a:t>November 10, 2008, the ROV </a:t>
            </a:r>
            <a:r>
              <a:rPr lang="en-US" sz="2400" b="1" i="1"/>
              <a:t>Ventana </a:t>
            </a:r>
            <a:r>
              <a:rPr lang="en-US" sz="2400" b="1"/>
              <a:t>connected the main MARS telecom cable’s power and fiber optic links to the MARS electronics node</a:t>
            </a:r>
          </a:p>
        </p:txBody>
      </p:sp>
      <p:pic>
        <p:nvPicPr>
          <p:cNvPr id="248836" name="Picture 4"/>
          <p:cNvPicPr>
            <a:picLocks noChangeAspect="1" noChangeArrowheads="1"/>
          </p:cNvPicPr>
          <p:nvPr/>
        </p:nvPicPr>
        <p:blipFill>
          <a:blip r:embed="rId2" cstate="print"/>
          <a:srcRect/>
          <a:stretch>
            <a:fillRect/>
          </a:stretch>
        </p:blipFill>
        <p:spPr bwMode="auto">
          <a:xfrm>
            <a:off x="0" y="0"/>
            <a:ext cx="5105400" cy="3397250"/>
          </a:xfrm>
          <a:prstGeom prst="rect">
            <a:avLst/>
          </a:prstGeom>
          <a:noFill/>
          <a:ln w="9525">
            <a:noFill/>
            <a:miter lim="800000"/>
            <a:headEnd/>
            <a:tailEnd/>
          </a:ln>
          <a:effectLst/>
        </p:spPr>
      </p:pic>
      <p:sp>
        <p:nvSpPr>
          <p:cNvPr id="248837" name="Line 5"/>
          <p:cNvSpPr>
            <a:spLocks noChangeShapeType="1"/>
          </p:cNvSpPr>
          <p:nvPr/>
        </p:nvSpPr>
        <p:spPr bwMode="auto">
          <a:xfrm flipH="1">
            <a:off x="3733800" y="533400"/>
            <a:ext cx="1752600" cy="609600"/>
          </a:xfrm>
          <a:prstGeom prst="line">
            <a:avLst/>
          </a:prstGeom>
          <a:noFill/>
          <a:ln w="9525">
            <a:solidFill>
              <a:schemeClr val="tx1"/>
            </a:solidFill>
            <a:round/>
            <a:headEnd/>
            <a:tailEnd type="triangle" w="med" len="med"/>
          </a:ln>
          <a:effectLst/>
        </p:spPr>
        <p:txBody>
          <a:bodyPr/>
          <a:lstStyle/>
          <a:p>
            <a:endParaRPr lang="en-US"/>
          </a:p>
        </p:txBody>
      </p:sp>
      <p:sp>
        <p:nvSpPr>
          <p:cNvPr id="248838" name="Line 6"/>
          <p:cNvSpPr>
            <a:spLocks noChangeShapeType="1"/>
          </p:cNvSpPr>
          <p:nvPr/>
        </p:nvSpPr>
        <p:spPr bwMode="auto">
          <a:xfrm flipH="1">
            <a:off x="4800600" y="1752600"/>
            <a:ext cx="762000" cy="76200"/>
          </a:xfrm>
          <a:prstGeom prst="line">
            <a:avLst/>
          </a:prstGeom>
          <a:noFill/>
          <a:ln w="9525">
            <a:solidFill>
              <a:schemeClr val="tx1"/>
            </a:solidFill>
            <a:round/>
            <a:headEnd/>
            <a:tailEnd type="triangle" w="med" len="med"/>
          </a:ln>
          <a:effectLst/>
        </p:spPr>
        <p:txBody>
          <a:bodyPr/>
          <a:lstStyle/>
          <a:p>
            <a:endParaRPr lang="en-US"/>
          </a:p>
        </p:txBody>
      </p:sp>
      <p:sp>
        <p:nvSpPr>
          <p:cNvPr id="248839" name="Line 7"/>
          <p:cNvSpPr>
            <a:spLocks noChangeShapeType="1"/>
          </p:cNvSpPr>
          <p:nvPr/>
        </p:nvSpPr>
        <p:spPr bwMode="auto">
          <a:xfrm flipH="1" flipV="1">
            <a:off x="3886200" y="2209800"/>
            <a:ext cx="1676400" cy="685800"/>
          </a:xfrm>
          <a:prstGeom prst="line">
            <a:avLst/>
          </a:prstGeom>
          <a:noFill/>
          <a:ln w="9525">
            <a:solidFill>
              <a:schemeClr val="tx1"/>
            </a:solidFill>
            <a:round/>
            <a:headEnd/>
            <a:tailEnd type="triangle" w="med" len="med"/>
          </a:ln>
          <a:effectLst/>
        </p:spPr>
        <p:txBody>
          <a:bodyPr/>
          <a:lstStyle/>
          <a:p>
            <a:endParaRPr lang="en-US"/>
          </a:p>
        </p:txBody>
      </p:sp>
      <p:pic>
        <p:nvPicPr>
          <p:cNvPr id="248841" name="Picture 9" descr="MARS"/>
          <p:cNvPicPr>
            <a:picLocks noChangeAspect="1" noChangeArrowheads="1"/>
          </p:cNvPicPr>
          <p:nvPr/>
        </p:nvPicPr>
        <p:blipFill>
          <a:blip r:embed="rId3" cstate="print"/>
          <a:srcRect/>
          <a:stretch>
            <a:fillRect/>
          </a:stretch>
        </p:blipFill>
        <p:spPr bwMode="auto">
          <a:xfrm>
            <a:off x="4038600" y="3411538"/>
            <a:ext cx="5105400" cy="3446462"/>
          </a:xfrm>
          <a:prstGeom prst="rect">
            <a:avLst/>
          </a:prstGeom>
          <a:noFill/>
        </p:spPr>
      </p:pic>
      <p:sp>
        <p:nvSpPr>
          <p:cNvPr id="248842" name="Line 10"/>
          <p:cNvSpPr>
            <a:spLocks noChangeShapeType="1"/>
          </p:cNvSpPr>
          <p:nvPr/>
        </p:nvSpPr>
        <p:spPr bwMode="auto">
          <a:xfrm flipV="1">
            <a:off x="3810000" y="5181600"/>
            <a:ext cx="2971800" cy="228600"/>
          </a:xfrm>
          <a:prstGeom prst="line">
            <a:avLst/>
          </a:prstGeom>
          <a:noFill/>
          <a:ln w="9525">
            <a:solidFill>
              <a:schemeClr val="tx1"/>
            </a:solidFill>
            <a:round/>
            <a:headEnd/>
            <a:tailEnd type="triangle" w="med" len="med"/>
          </a:ln>
          <a:effectLst/>
        </p:spPr>
        <p:txBody>
          <a:bodyPr/>
          <a:lstStyle/>
          <a:p>
            <a:endParaRPr lang="en-US"/>
          </a:p>
        </p:txBody>
      </p:sp>
      <p:sp>
        <p:nvSpPr>
          <p:cNvPr id="248843" name="Line 11"/>
          <p:cNvSpPr>
            <a:spLocks noChangeShapeType="1"/>
          </p:cNvSpPr>
          <p:nvPr/>
        </p:nvSpPr>
        <p:spPr bwMode="auto">
          <a:xfrm>
            <a:off x="3886200" y="5486400"/>
            <a:ext cx="2133600" cy="76200"/>
          </a:xfrm>
          <a:prstGeom prst="line">
            <a:avLst/>
          </a:prstGeom>
          <a:noFill/>
          <a:ln w="9525">
            <a:solidFill>
              <a:schemeClr val="tx1"/>
            </a:solidFill>
            <a:round/>
            <a:headEnd/>
            <a:tailEnd type="triangle" w="med" len="med"/>
          </a:ln>
          <a:effectLst/>
        </p:spPr>
        <p:txBody>
          <a:bodyPr/>
          <a:lstStyle/>
          <a:p>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1"/>
          <p:cNvSpPr>
            <a:spLocks noGrp="1" noChangeArrowheads="1"/>
          </p:cNvSpPr>
          <p:nvPr>
            <p:ph type="sldNum" sz="quarter" idx="4294967295"/>
          </p:nvPr>
        </p:nvSpPr>
        <p:spPr>
          <a:xfrm>
            <a:off x="6553200" y="6248400"/>
            <a:ext cx="1905000" cy="457200"/>
          </a:xfrm>
          <a:prstGeom prst="rect">
            <a:avLst/>
          </a:prstGeom>
        </p:spPr>
        <p:txBody>
          <a:bodyPr/>
          <a:lstStyle/>
          <a:p>
            <a:fld id="{274FFFD7-1AD1-4289-ABDA-36470C8A809A}" type="slidenum">
              <a:rPr lang="en-US"/>
              <a:pPr/>
              <a:t>5</a:t>
            </a:fld>
            <a:endParaRPr lang="en-US"/>
          </a:p>
        </p:txBody>
      </p:sp>
      <p:pic>
        <p:nvPicPr>
          <p:cNvPr id="195586" name="Picture 2" descr="dockaerial"/>
          <p:cNvPicPr>
            <a:picLocks noChangeAspect="1" noChangeArrowheads="1"/>
          </p:cNvPicPr>
          <p:nvPr/>
        </p:nvPicPr>
        <p:blipFill>
          <a:blip r:embed="rId2" cstate="print"/>
          <a:srcRect/>
          <a:stretch>
            <a:fillRect/>
          </a:stretch>
        </p:blipFill>
        <p:spPr bwMode="auto">
          <a:xfrm>
            <a:off x="0" y="0"/>
            <a:ext cx="9372600" cy="6858000"/>
          </a:xfrm>
          <a:prstGeom prst="rect">
            <a:avLst/>
          </a:prstGeom>
          <a:noFill/>
        </p:spPr>
      </p:pic>
      <p:sp>
        <p:nvSpPr>
          <p:cNvPr id="195587" name="Rectangle 3"/>
          <p:cNvSpPr>
            <a:spLocks noGrp="1" noChangeArrowheads="1"/>
          </p:cNvSpPr>
          <p:nvPr>
            <p:ph type="ctrTitle"/>
          </p:nvPr>
        </p:nvSpPr>
        <p:spPr>
          <a:xfrm>
            <a:off x="0" y="4495800"/>
            <a:ext cx="6629400" cy="2362200"/>
          </a:xfrm>
        </p:spPr>
        <p:txBody>
          <a:bodyPr>
            <a:normAutofit fontScale="90000"/>
          </a:bodyPr>
          <a:lstStyle/>
          <a:p>
            <a:r>
              <a:rPr lang="en-US" sz="2400">
                <a:solidFill>
                  <a:schemeClr val="bg1"/>
                </a:solidFill>
              </a:rPr>
              <a:t/>
            </a:r>
            <a:br>
              <a:rPr lang="en-US" sz="2400">
                <a:solidFill>
                  <a:schemeClr val="bg1"/>
                </a:solidFill>
              </a:rPr>
            </a:br>
            <a:r>
              <a:rPr lang="en-US" sz="2400"/>
              <a:t/>
            </a:r>
            <a:br>
              <a:rPr lang="en-US" sz="2400"/>
            </a:br>
            <a:r>
              <a:rPr lang="en-US" sz="2400"/>
              <a:t>RV </a:t>
            </a:r>
            <a:r>
              <a:rPr lang="en-US" sz="2400" i="1"/>
              <a:t>Western Flyer</a:t>
            </a:r>
            <a:r>
              <a:rPr lang="en-US" sz="2400"/>
              <a:t> / RV </a:t>
            </a:r>
            <a:r>
              <a:rPr lang="en-US" sz="2400" i="1"/>
              <a:t>Point Lobos</a:t>
            </a:r>
            <a:r>
              <a:rPr lang="en-US" sz="2400"/>
              <a:t> / RV </a:t>
            </a:r>
            <a:r>
              <a:rPr lang="en-US" sz="2400" i="1"/>
              <a:t>Zephy</a:t>
            </a:r>
            <a:r>
              <a:rPr lang="en-US" sz="2400"/>
              <a:t>r </a:t>
            </a:r>
            <a:br>
              <a:rPr lang="en-US" sz="2400"/>
            </a:br>
            <a:r>
              <a:rPr lang="en-US" sz="2400"/>
              <a:t>Ocean Observatory Group  </a:t>
            </a:r>
            <a:br>
              <a:rPr lang="en-US" sz="2400"/>
            </a:br>
            <a:r>
              <a:rPr lang="en-US" sz="2400"/>
              <a:t>ROV </a:t>
            </a:r>
            <a:r>
              <a:rPr lang="en-US" sz="2400" i="1"/>
              <a:t>Tiburon</a:t>
            </a:r>
            <a:r>
              <a:rPr lang="en-US" sz="2400"/>
              <a:t> / ROV </a:t>
            </a:r>
            <a:r>
              <a:rPr lang="en-US" sz="2400" i="1"/>
              <a:t>Ventana</a:t>
            </a:r>
            <a:r>
              <a:rPr lang="en-US" sz="2400"/>
              <a:t>  / AUV Group </a:t>
            </a:r>
            <a:br>
              <a:rPr lang="en-US" sz="2400"/>
            </a:br>
            <a:r>
              <a:rPr lang="en-US" sz="2400"/>
              <a:t> Marine Operations Technicians</a:t>
            </a:r>
            <a:br>
              <a:rPr lang="en-US" sz="2400"/>
            </a:br>
            <a:r>
              <a:rPr lang="en-US" sz="2400"/>
              <a:t>MARS</a:t>
            </a:r>
          </a:p>
        </p:txBody>
      </p:sp>
      <p:sp>
        <p:nvSpPr>
          <p:cNvPr id="195588" name="Rectangle 4"/>
          <p:cNvSpPr>
            <a:spLocks noGrp="1" noChangeArrowheads="1"/>
          </p:cNvSpPr>
          <p:nvPr>
            <p:ph type="subTitle" idx="1"/>
          </p:nvPr>
        </p:nvSpPr>
        <p:spPr>
          <a:xfrm>
            <a:off x="0" y="0"/>
            <a:ext cx="9372600" cy="914400"/>
          </a:xfrm>
        </p:spPr>
        <p:txBody>
          <a:bodyPr>
            <a:normAutofit/>
          </a:bodyPr>
          <a:lstStyle/>
          <a:p>
            <a:r>
              <a:rPr lang="en-US" dirty="0"/>
              <a:t>MBARI Marine </a:t>
            </a:r>
            <a:r>
              <a:rPr lang="en-US" dirty="0" smtClean="0"/>
              <a:t>Operations</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p:cNvSpPr>
            <a:spLocks noGrp="1" noChangeArrowheads="1"/>
          </p:cNvSpPr>
          <p:nvPr>
            <p:ph type="title"/>
          </p:nvPr>
        </p:nvSpPr>
        <p:spPr>
          <a:xfrm>
            <a:off x="0" y="0"/>
            <a:ext cx="9144000" cy="1143000"/>
          </a:xfrm>
        </p:spPr>
        <p:txBody>
          <a:bodyPr>
            <a:normAutofit fontScale="90000"/>
          </a:bodyPr>
          <a:lstStyle/>
          <a:p>
            <a:r>
              <a:rPr lang="en-US" dirty="0"/>
              <a:t>The ROV Ricketts </a:t>
            </a:r>
            <a:br>
              <a:rPr lang="en-US" dirty="0"/>
            </a:br>
            <a:r>
              <a:rPr lang="en-US" dirty="0" smtClean="0"/>
              <a:t>75 HP (56 Kw)  4000 meters max depth </a:t>
            </a:r>
            <a:endParaRPr lang="en-US" sz="2400" dirty="0"/>
          </a:p>
        </p:txBody>
      </p:sp>
      <p:pic>
        <p:nvPicPr>
          <p:cNvPr id="274435" name="Picture 3" descr="ricketts_dive1_recover6"/>
          <p:cNvPicPr>
            <a:picLocks noChangeAspect="1" noChangeArrowheads="1"/>
          </p:cNvPicPr>
          <p:nvPr/>
        </p:nvPicPr>
        <p:blipFill>
          <a:blip r:embed="rId2" cstate="print"/>
          <a:srcRect/>
          <a:stretch>
            <a:fillRect/>
          </a:stretch>
        </p:blipFill>
        <p:spPr bwMode="auto">
          <a:xfrm>
            <a:off x="5340350" y="1143000"/>
            <a:ext cx="3803650" cy="5715000"/>
          </a:xfrm>
          <a:prstGeom prst="rect">
            <a:avLst/>
          </a:prstGeom>
          <a:noFill/>
        </p:spPr>
      </p:pic>
      <p:pic>
        <p:nvPicPr>
          <p:cNvPr id="6" name="Picture 5" descr="ricketts_dive1_recover15.jpg"/>
          <p:cNvPicPr>
            <a:picLocks noChangeAspect="1"/>
          </p:cNvPicPr>
          <p:nvPr/>
        </p:nvPicPr>
        <p:blipFill>
          <a:blip r:embed="rId3" cstate="print"/>
          <a:stretch>
            <a:fillRect/>
          </a:stretch>
        </p:blipFill>
        <p:spPr>
          <a:xfrm>
            <a:off x="-126914" y="1171753"/>
            <a:ext cx="3784514" cy="5686248"/>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7507" name="Picture 3" descr="trbmBroadband"/>
          <p:cNvPicPr>
            <a:picLocks noChangeAspect="1" noChangeArrowheads="1"/>
          </p:cNvPicPr>
          <p:nvPr/>
        </p:nvPicPr>
        <p:blipFill>
          <a:blip r:embed="rId2" cstate="print"/>
          <a:srcRect/>
          <a:stretch>
            <a:fillRect/>
          </a:stretch>
        </p:blipFill>
        <p:spPr bwMode="auto">
          <a:xfrm>
            <a:off x="4572000" y="2743200"/>
            <a:ext cx="4572000" cy="4114800"/>
          </a:xfrm>
          <a:prstGeom prst="rect">
            <a:avLst/>
          </a:prstGeom>
          <a:noFill/>
        </p:spPr>
      </p:pic>
      <p:pic>
        <p:nvPicPr>
          <p:cNvPr id="277508" name="Picture 4" descr="deployment rin"/>
          <p:cNvPicPr>
            <a:picLocks noChangeAspect="1" noChangeArrowheads="1"/>
          </p:cNvPicPr>
          <p:nvPr/>
        </p:nvPicPr>
        <p:blipFill>
          <a:blip r:embed="rId3" cstate="print"/>
          <a:srcRect/>
          <a:stretch>
            <a:fillRect/>
          </a:stretch>
        </p:blipFill>
        <p:spPr bwMode="auto">
          <a:xfrm>
            <a:off x="0" y="2743200"/>
            <a:ext cx="4572000" cy="4114800"/>
          </a:xfrm>
          <a:prstGeom prst="rect">
            <a:avLst/>
          </a:prstGeom>
          <a:noFill/>
        </p:spPr>
      </p:pic>
      <p:sp>
        <p:nvSpPr>
          <p:cNvPr id="8" name="Title 7"/>
          <p:cNvSpPr>
            <a:spLocks noGrp="1"/>
          </p:cNvSpPr>
          <p:nvPr>
            <p:ph type="title"/>
          </p:nvPr>
        </p:nvSpPr>
        <p:spPr/>
        <p:txBody>
          <a:bodyPr>
            <a:normAutofit fontScale="90000"/>
          </a:bodyPr>
          <a:lstStyle/>
          <a:p>
            <a:r>
              <a:rPr lang="en-US" dirty="0" smtClean="0"/>
              <a:t>The RV Western Flyer</a:t>
            </a:r>
            <a:br>
              <a:rPr lang="en-US" dirty="0" smtClean="0"/>
            </a:br>
            <a:r>
              <a:rPr lang="en-US" dirty="0" smtClean="0"/>
              <a:t> </a:t>
            </a:r>
            <a:r>
              <a:rPr lang="en-US" sz="3100" dirty="0" smtClean="0"/>
              <a:t>deploying a benthic node to the sea floor</a:t>
            </a:r>
            <a:endParaRPr lang="en-US" sz="31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84" name="Picture 4" descr="ventanatank7"/>
          <p:cNvPicPr>
            <a:picLocks noChangeAspect="1" noChangeArrowheads="1"/>
          </p:cNvPicPr>
          <p:nvPr/>
        </p:nvPicPr>
        <p:blipFill>
          <a:blip r:embed="rId2" cstate="print"/>
          <a:srcRect/>
          <a:stretch>
            <a:fillRect/>
          </a:stretch>
        </p:blipFill>
        <p:spPr bwMode="auto">
          <a:xfrm>
            <a:off x="0" y="762000"/>
            <a:ext cx="9144000" cy="6545263"/>
          </a:xfrm>
          <a:prstGeom prst="rect">
            <a:avLst/>
          </a:prstGeom>
          <a:noFill/>
        </p:spPr>
      </p:pic>
      <p:sp>
        <p:nvSpPr>
          <p:cNvPr id="276485" name="Rectangle 5"/>
          <p:cNvSpPr>
            <a:spLocks noGrp="1" noChangeArrowheads="1"/>
          </p:cNvSpPr>
          <p:nvPr>
            <p:ph type="title"/>
          </p:nvPr>
        </p:nvSpPr>
        <p:spPr>
          <a:xfrm>
            <a:off x="0" y="0"/>
            <a:ext cx="9144000" cy="838200"/>
          </a:xfrm>
        </p:spPr>
        <p:txBody>
          <a:bodyPr/>
          <a:lstStyle/>
          <a:p>
            <a:r>
              <a:rPr lang="en-US" sz="4000" dirty="0"/>
              <a:t>MBARI test tank with the ROV Ventana</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MARS_Ventana2.avi">
            <a:hlinkClick r:id="" action="ppaction://media"/>
          </p:cNvPr>
          <p:cNvPicPr>
            <a:picLocks noRot="1" noChangeAspect="1"/>
          </p:cNvPicPr>
          <p:nvPr>
            <a:videoFile r:link="rId2"/>
          </p:nvPr>
        </p:nvPicPr>
        <p:blipFill>
          <a:blip r:embed="rId4" cstate="print"/>
          <a:stretch>
            <a:fillRect/>
          </a:stretch>
        </p:blipFill>
        <p:spPr>
          <a:xfrm>
            <a:off x="0" y="0"/>
            <a:ext cx="9144000" cy="6858000"/>
          </a:xfrm>
          <a:prstGeom prst="rect">
            <a:avLst/>
          </a:prstGeom>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639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58.9"/>
</p:tagLst>
</file>

<file path=ppt/tags/tag2.xml><?xml version="1.0" encoding="utf-8"?>
<p:tagLst xmlns:a="http://schemas.openxmlformats.org/drawingml/2006/main" xmlns:r="http://schemas.openxmlformats.org/officeDocument/2006/relationships" xmlns:p="http://schemas.openxmlformats.org/presentationml/2006/main">
  <p:tag name="TIMING" val="|99.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1023</TotalTime>
  <Words>669</Words>
  <Application>Microsoft Office PowerPoint</Application>
  <PresentationFormat>On-screen Show (4:3)</PresentationFormat>
  <Paragraphs>115</Paragraphs>
  <Slides>22</Slides>
  <Notes>7</Notes>
  <HiddenSlides>0</HiddenSlides>
  <MMClips>4</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 Steve Etchemendy Director, Marine Operations (MBARI) Project Manager, MARS (Monterey Accelerated Research System)</vt:lpstr>
      <vt:lpstr> MARS   Monterey Accelerated Research System </vt:lpstr>
      <vt:lpstr>What is MARS?</vt:lpstr>
      <vt:lpstr>The yellow portion houses the MARS electronics in an ROV removable section.   The MARS trawl-resistant frame.    ROV access door is open underwater connectors inside</vt:lpstr>
      <vt:lpstr>  RV Western Flyer / RV Point Lobos / RV Zephyr  Ocean Observatory Group   ROV Tiburon / ROV Ventana  / AUV Group   Marine Operations Technicians MARS</vt:lpstr>
      <vt:lpstr>The ROV Ricketts  75 HP (56 Kw)  4000 meters max depth </vt:lpstr>
      <vt:lpstr>The RV Western Flyer  deploying a benthic node to the sea floor</vt:lpstr>
      <vt:lpstr>MBARI test tank with the ROV Ventana</vt:lpstr>
      <vt:lpstr>Slide 9</vt:lpstr>
      <vt:lpstr>The ROV Ventana laying 2.5 Km of cable from MARS to the MOBB seismometer</vt:lpstr>
      <vt:lpstr>The ROV Doc Ricketts with the cable laying and plow toolsled   Capable of laying 4Km of 9.5 mm fiber optic and power cable. Depth of burial dependent on bottom hardness.</vt:lpstr>
      <vt:lpstr>While over-fishing was the ocean crisis realized in the 20th century, ocean acidification will be the crisis of the 21st century.  What will be the ecology of the acidic ocean? How will the food chain be altered? What management practices will need to be changed? </vt:lpstr>
      <vt:lpstr> FOCE prior to unfolding on the bottom</vt:lpstr>
      <vt:lpstr>Bottom Pressure Recorder (BPR)/Tilt Meter</vt:lpstr>
      <vt:lpstr>Eye-in-the-Sea Dr. Edith Widder   http://www.oceanrecon.org/research.htm Deployed January 21, 2009</vt:lpstr>
      <vt:lpstr>MOBB  Monterey Ocean Bottom Broadband Dr. Barbara Romanowicz UC Berkley  Deployed February 26, 2009</vt:lpstr>
      <vt:lpstr>EK60 Echosounder Specifications Deployed Feb 2009 </vt:lpstr>
      <vt:lpstr>LOOKING- OBS</vt:lpstr>
      <vt:lpstr>Benthic Rover Dr. Ken Smith, MBARI http://www.mbari.org/mars/general/rover.html    Deployed August 6, 2009 </vt:lpstr>
      <vt:lpstr>Slide 20</vt:lpstr>
      <vt:lpstr>Slide 21</vt:lpstr>
      <vt:lpstr>Slide 22</vt:lpstr>
    </vt:vector>
  </TitlesOfParts>
  <Company>MBARI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Etchemendy, Steve</dc:creator>
  <cp:lastModifiedBy>Etchemendy, Steve</cp:lastModifiedBy>
  <cp:revision>111</cp:revision>
  <dcterms:created xsi:type="dcterms:W3CDTF">2011-09-08T19:38:43Z</dcterms:created>
  <dcterms:modified xsi:type="dcterms:W3CDTF">2011-11-08T17:01:19Z</dcterms:modified>
</cp:coreProperties>
</file>