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430" r:id="rId2"/>
    <p:sldId id="453" r:id="rId3"/>
    <p:sldId id="452" r:id="rId4"/>
    <p:sldId id="454" r:id="rId5"/>
  </p:sldIdLst>
  <p:sldSz cx="121920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261"/>
    <a:srgbClr val="002060"/>
    <a:srgbClr val="002B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16" autoAdjust="0"/>
    <p:restoredTop sz="81948"/>
  </p:normalViewPr>
  <p:slideViewPr>
    <p:cSldViewPr snapToGrid="0" snapToObjects="1">
      <p:cViewPr varScale="1">
        <p:scale>
          <a:sx n="95" d="100"/>
          <a:sy n="95" d="100"/>
        </p:scale>
        <p:origin x="2418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88" d="100"/>
        <a:sy n="188" d="100"/>
      </p:scale>
      <p:origin x="0" y="0"/>
    </p:cViewPr>
  </p:sorterViewPr>
  <p:notesViewPr>
    <p:cSldViewPr snapToGrid="0" snapToObjects="1">
      <p:cViewPr varScale="1">
        <p:scale>
          <a:sx n="163" d="100"/>
          <a:sy n="163" d="100"/>
        </p:scale>
        <p:origin x="2944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7B325A-EC6B-1D4B-ADA3-6BAA2DEED72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0F31AE-72B4-9844-A70D-1B4E8E5074A4}" type="datetimeFigureOut">
              <a:rPr lang="en-US" smtClean="0">
                <a:latin typeface="Arial" panose="020B0604020202020204" pitchFamily="34" charset="0"/>
              </a:rPr>
              <a:t>11/16/2022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936A98-DCD5-DF4B-A673-C1EB57B57CB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4C8898-87D8-D44E-B51F-EE52F41657F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76F6E1-82FA-B345-903A-2084F24B31E0}" type="slidenum">
              <a:rPr lang="en-US" smtClean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B6E2CF94-8FB6-F843-B170-21A31506637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0439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90DC1977-F70E-FD4E-AAD5-9EF2CC54E998}" type="datetimeFigureOut">
              <a:rPr lang="en-US" smtClean="0"/>
              <a:pPr/>
              <a:t>11/16/2022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AC3D73A8-64CC-4E41-885D-56FF3DA44E7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240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0728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37040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4739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9C14E82-CC0F-8D4C-A29B-CED0AAE947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17222"/>
          <a:stretch/>
        </p:blipFill>
        <p:spPr>
          <a:xfrm>
            <a:off x="0" y="129810"/>
            <a:ext cx="12192000" cy="67281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2798064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C24003-7383-1A40-927E-EC2B29209AD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12648" y="6055435"/>
            <a:ext cx="4242816" cy="590459"/>
          </a:xfrm>
          <a:prstGeom prst="rect">
            <a:avLst/>
          </a:prstGeom>
          <a:ln>
            <a:noFill/>
          </a:ln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52840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0AC4382-2C01-7B47-A513-58074808A31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719262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6794A81-C6BF-154A-9A5B-40AD0E981F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89883" y="4776470"/>
            <a:ext cx="1812234" cy="1395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250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53330"/>
            <a:ext cx="5181600" cy="45622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53331"/>
            <a:ext cx="5181600" cy="45622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5963CB9-DC1E-E749-A1A8-C95F5B9E55C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983924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6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ntent-with-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5065776"/>
            <a:ext cx="5181600" cy="1161288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5065773"/>
            <a:ext cx="5181600" cy="1161289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51919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643ED-15A6-A34E-92EA-DBC0D748B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54101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57224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1113E-9882-EE48-9196-F57FC1213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6A9D55-D28B-7B40-A5DC-D7AF20BBB3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633DE6-8E4C-C34D-85FE-A0A4F9ADBF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094866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CBFB9-C146-AE42-ABE7-A17384229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C301FE-0B54-8644-9318-943E74F2B7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3A447E-B890-8449-BA08-5973A38936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254679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459" y="274849"/>
            <a:ext cx="10971097" cy="114349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710623" y="2129715"/>
            <a:ext cx="5395777" cy="396694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87829" y="2129715"/>
            <a:ext cx="5395776" cy="39669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4233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 - Dark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429000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C24003-7383-1A40-927E-EC2B29209A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2648" y="5940106"/>
            <a:ext cx="4242816" cy="590459"/>
          </a:xfrm>
          <a:prstGeom prst="rect">
            <a:avLst/>
          </a:prstGeom>
          <a:ln>
            <a:noFill/>
          </a:ln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88E884-2E08-1D47-ABAD-384F636F14B3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5604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 - Light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429000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88E884-2E08-1D47-ABAD-384F636F14B3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CD01108-E200-C846-9410-855C69A368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1724" y="5848862"/>
            <a:ext cx="3915033" cy="72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042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10896"/>
            <a:ext cx="10680192" cy="621792"/>
          </a:xfrm>
        </p:spPr>
        <p:txBody>
          <a:bodyPr anchor="t">
            <a:normAutofit/>
          </a:bodyPr>
          <a:lstStyle>
            <a:lvl1pPr algn="l">
              <a:defRPr sz="2800" b="1">
                <a:solidFill>
                  <a:srgbClr val="00426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A5AA2F-F167-774C-976A-216F94FF4B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9808" y="6071616"/>
            <a:ext cx="10680192" cy="32004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47366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50087-7F35-C149-8CCC-868895653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EA0183-F42B-9642-B6B4-7CE8D4E316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2637"/>
            <a:ext cx="10515600" cy="479582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5B18710F-5752-3041-ABB0-70AAF289D0C6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44526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69124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- Dark Phot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08CC86-87AE-5648-80C0-94CEEA449B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2648" y="6055435"/>
            <a:ext cx="4242816" cy="59045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890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Phot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2447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peaker N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D5C2A7-A3CE-A747-8C5D-D8C4B84E463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6DF286-98B5-9540-B77E-3EB8A01C51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89883" y="4876483"/>
            <a:ext cx="1812234" cy="139573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181100"/>
            <a:ext cx="10515600" cy="1092200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305296"/>
            <a:ext cx="10515600" cy="1495179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92531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A0EBA8-353E-A144-A37D-FE74D5382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8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2B1F67-4823-2841-8D0E-C799FCA687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02637"/>
            <a:ext cx="10515600" cy="49743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45CD5-CC97-4047-AF1E-94FCCEE7F7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809923" y="6382064"/>
            <a:ext cx="1543878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MBARI.org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C93F5E-6F7E-BD4C-A8DD-F5E395828DE9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DE83C0B-85E9-9B4F-969D-6972CD24060D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838200" y="6310940"/>
            <a:ext cx="2342322" cy="43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279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3" r:id="rId2"/>
    <p:sldLayoutId id="2147483714" r:id="rId3"/>
    <p:sldLayoutId id="2147483649" r:id="rId4"/>
    <p:sldLayoutId id="2147483650" r:id="rId5"/>
    <p:sldLayoutId id="2147483651" r:id="rId6"/>
    <p:sldLayoutId id="2147483710" r:id="rId7"/>
    <p:sldLayoutId id="2147483711" r:id="rId8"/>
    <p:sldLayoutId id="2147483707" r:id="rId9"/>
    <p:sldLayoutId id="2147483706" r:id="rId10"/>
    <p:sldLayoutId id="2147483652" r:id="rId11"/>
    <p:sldLayoutId id="2147483705" r:id="rId12"/>
    <p:sldLayoutId id="2147483654" r:id="rId13"/>
    <p:sldLayoutId id="2147483655" r:id="rId14"/>
    <p:sldLayoutId id="2147483656" r:id="rId15"/>
    <p:sldLayoutId id="2147483657" r:id="rId16"/>
    <p:sldLayoutId id="2147483702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i="0" kern="1200">
          <a:solidFill>
            <a:srgbClr val="00426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744" userDrawn="1">
          <p15:clr>
            <a:srgbClr val="F26B43"/>
          </p15:clr>
        </p15:guide>
        <p15:guide id="4" orient="horz" pos="3888" userDrawn="1">
          <p15:clr>
            <a:srgbClr val="F26B43"/>
          </p15:clr>
        </p15:guide>
        <p15:guide id="5" pos="528" userDrawn="1">
          <p15:clr>
            <a:srgbClr val="F26B43"/>
          </p15:clr>
        </p15:guide>
        <p15:guide id="6" pos="715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451" y="834013"/>
            <a:ext cx="11537537" cy="1825484"/>
          </a:xfrm>
          <a:effectLst/>
        </p:spPr>
        <p:txBody>
          <a:bodyPr>
            <a:noAutofit/>
          </a:bodyPr>
          <a:lstStyle/>
          <a:p>
            <a:pPr algn="ctr"/>
            <a:r>
              <a:rPr lang="en-US" sz="2800" dirty="0"/>
              <a:t>MBARI Open Wave-Energy Control System Development Platform</a:t>
            </a:r>
            <a:br>
              <a:rPr lang="en-US" sz="1800" dirty="0"/>
            </a:br>
            <a:br>
              <a:rPr lang="en-US" sz="1800" dirty="0"/>
            </a:br>
            <a:r>
              <a:rPr lang="en-US" sz="2000" dirty="0"/>
              <a:t>Andrew Hamilton</a:t>
            </a:r>
            <a:br>
              <a:rPr lang="en-US" sz="1800" dirty="0"/>
            </a:br>
            <a:br>
              <a:rPr lang="en-US" sz="1600" b="0" dirty="0"/>
            </a:br>
            <a:r>
              <a:rPr lang="en-US" sz="1600" b="0" dirty="0"/>
              <a:t> </a:t>
            </a:r>
            <a:br>
              <a:rPr lang="en-US" sz="1600" b="0" dirty="0"/>
            </a:br>
            <a:r>
              <a:rPr lang="en-US" sz="1600" b="0" dirty="0"/>
              <a:t> </a:t>
            </a:r>
            <a:br>
              <a:rPr lang="en-US" sz="1600" b="0" dirty="0"/>
            </a:br>
            <a:br>
              <a:rPr lang="en-US" sz="1600" b="0" dirty="0"/>
            </a:br>
            <a:br>
              <a:rPr lang="en-US" sz="1400" b="0" dirty="0"/>
            </a:br>
            <a:br>
              <a:rPr lang="en-US" b="0" dirty="0"/>
            </a:br>
            <a:endParaRPr lang="en-US" sz="2800" b="0" dirty="0"/>
          </a:p>
        </p:txBody>
      </p:sp>
      <p:pic>
        <p:nvPicPr>
          <p:cNvPr id="7" name="Picture 11" descr="pbanimation">
            <a:extLst>
              <a:ext uri="{FF2B5EF4-FFF2-40B4-BE49-F238E27FC236}">
                <a16:creationId xmlns:a16="http://schemas.microsoft.com/office/drawing/2014/main" id="{5EBF2B9C-83DC-4977-912F-7785524073F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568" y="1475907"/>
            <a:ext cx="2763834" cy="4691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317F1F6-0F0D-4B25-AD92-7A7402010A55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0887" y="1546339"/>
            <a:ext cx="2763834" cy="476100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CC1C9AE-44AC-4B0F-A9D7-CD8ECCF1DB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2087" y="1176296"/>
            <a:ext cx="3743541" cy="4991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236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B38915F-2C9D-479F-B072-736631098312}"/>
              </a:ext>
            </a:extLst>
          </p:cNvPr>
          <p:cNvSpPr/>
          <p:nvPr/>
        </p:nvSpPr>
        <p:spPr>
          <a:xfrm>
            <a:off x="114686" y="1449474"/>
            <a:ext cx="4798957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Digital-Twin Vs Simulation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Gazebo/ ROS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/>
                </a:solidFill>
              </a:rPr>
              <a:t>Software interface is identical to deployed hardware.</a:t>
            </a:r>
            <a:endParaRPr lang="en-US" sz="2400" dirty="0">
              <a:solidFill>
                <a:schemeClr val="tx2"/>
              </a:solidFill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endParaRPr lang="en-US" sz="2400" dirty="0">
              <a:solidFill>
                <a:schemeClr val="tx2"/>
              </a:solidFill>
            </a:endParaRPr>
          </a:p>
        </p:txBody>
      </p:sp>
      <p:pic>
        <p:nvPicPr>
          <p:cNvPr id="2" name="RoughGazeboModelAnimation-2022-09-06_11.56.03">
            <a:hlinkClick r:id="" action="ppaction://media"/>
            <a:extLst>
              <a:ext uri="{FF2B5EF4-FFF2-40B4-BE49-F238E27FC236}">
                <a16:creationId xmlns:a16="http://schemas.microsoft.com/office/drawing/2014/main" id="{AB765D1D-5C5B-4AA7-A449-E4B0BA393F6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205046" y="426416"/>
            <a:ext cx="6872268" cy="587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454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2DB326C-B35D-4F6B-8184-86E537CC1EA7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441" y="960120"/>
            <a:ext cx="5160526" cy="9180576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A74D28C6-0579-4C3E-87C8-7DC29F748542}"/>
              </a:ext>
            </a:extLst>
          </p:cNvPr>
          <p:cNvSpPr/>
          <p:nvPr/>
        </p:nvSpPr>
        <p:spPr>
          <a:xfrm>
            <a:off x="28626" y="5483191"/>
            <a:ext cx="5742988" cy="58615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F52351D-C000-45E0-AF87-2A585FB17FC9}"/>
              </a:ext>
            </a:extLst>
          </p:cNvPr>
          <p:cNvSpPr/>
          <p:nvPr/>
        </p:nvSpPr>
        <p:spPr>
          <a:xfrm>
            <a:off x="310951" y="289036"/>
            <a:ext cx="39837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u="sng" dirty="0">
                <a:solidFill>
                  <a:schemeClr val="tx2"/>
                </a:solidFill>
              </a:rPr>
              <a:t>Simulation Environment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B8C425-957A-4109-8121-042CC26384C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4534" y="-3544300"/>
            <a:ext cx="5160526" cy="918057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33731B5-B91D-4C0C-99A7-B4959D722C8F}"/>
              </a:ext>
            </a:extLst>
          </p:cNvPr>
          <p:cNvSpPr/>
          <p:nvPr/>
        </p:nvSpPr>
        <p:spPr>
          <a:xfrm>
            <a:off x="6222424" y="-4910528"/>
            <a:ext cx="5742988" cy="58615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3D53138-9DEE-4BD2-B7BB-A21E67B4A542}"/>
              </a:ext>
            </a:extLst>
          </p:cNvPr>
          <p:cNvSpPr/>
          <p:nvPr/>
        </p:nvSpPr>
        <p:spPr>
          <a:xfrm>
            <a:off x="5477256" y="9144"/>
            <a:ext cx="6714744" cy="1463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C29024C-C25F-46A1-873E-0072A060E5E0}"/>
              </a:ext>
            </a:extLst>
          </p:cNvPr>
          <p:cNvSpPr/>
          <p:nvPr/>
        </p:nvSpPr>
        <p:spPr>
          <a:xfrm>
            <a:off x="718037" y="5818309"/>
            <a:ext cx="971960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Goal:  Control software can not tell if its running on the on real buoy or on the simulator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4AD9FC4-0E63-48D0-9E5E-D092E054C5F0}"/>
              </a:ext>
            </a:extLst>
          </p:cNvPr>
          <p:cNvCxnSpPr>
            <a:cxnSpLocks/>
          </p:cNvCxnSpPr>
          <p:nvPr/>
        </p:nvCxnSpPr>
        <p:spPr>
          <a:xfrm flipH="1" flipV="1">
            <a:off x="2039112" y="5013638"/>
            <a:ext cx="1444024" cy="8842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F6D4FAC-A5B3-4AD8-9FD0-CC5691CDAC4F}"/>
              </a:ext>
            </a:extLst>
          </p:cNvPr>
          <p:cNvCxnSpPr>
            <a:cxnSpLocks/>
          </p:cNvCxnSpPr>
          <p:nvPr/>
        </p:nvCxnSpPr>
        <p:spPr>
          <a:xfrm flipV="1">
            <a:off x="3776472" y="4764024"/>
            <a:ext cx="2725563" cy="11338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300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B38915F-2C9D-479F-B072-736631098312}"/>
              </a:ext>
            </a:extLst>
          </p:cNvPr>
          <p:cNvSpPr/>
          <p:nvPr/>
        </p:nvSpPr>
        <p:spPr>
          <a:xfrm>
            <a:off x="463351" y="953500"/>
            <a:ext cx="2840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BE695B8-D091-44CF-B76A-28D8C95E78F9}"/>
              </a:ext>
            </a:extLst>
          </p:cNvPr>
          <p:cNvSpPr/>
          <p:nvPr/>
        </p:nvSpPr>
        <p:spPr>
          <a:xfrm>
            <a:off x="4792582" y="595562"/>
            <a:ext cx="41601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https://github.com/osrf/buoy_entrypoint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16DDA33-F007-45E9-AB2F-891B486F82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928" y="1103440"/>
            <a:ext cx="7206894" cy="465112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4E805D9-6A69-4570-9204-BEC432B2F22A}"/>
              </a:ext>
            </a:extLst>
          </p:cNvPr>
          <p:cNvSpPr/>
          <p:nvPr/>
        </p:nvSpPr>
        <p:spPr>
          <a:xfrm>
            <a:off x="505614" y="518618"/>
            <a:ext cx="222528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u="sng" dirty="0">
                <a:solidFill>
                  <a:schemeClr val="tx2"/>
                </a:solidFill>
              </a:rPr>
              <a:t>Engagement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40A544-95B2-4298-8CE8-86DE42128EE8}"/>
              </a:ext>
            </a:extLst>
          </p:cNvPr>
          <p:cNvSpPr/>
          <p:nvPr/>
        </p:nvSpPr>
        <p:spPr>
          <a:xfrm>
            <a:off x="463351" y="953500"/>
            <a:ext cx="2840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822A60B-AF49-4096-9983-7EB230FC5096}"/>
              </a:ext>
            </a:extLst>
          </p:cNvPr>
          <p:cNvSpPr/>
          <p:nvPr/>
        </p:nvSpPr>
        <p:spPr>
          <a:xfrm>
            <a:off x="668852" y="5416353"/>
            <a:ext cx="34900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hamilton@mbari.org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75BEE1A-4875-492F-8DA0-8A7C9EEAA3C1}"/>
              </a:ext>
            </a:extLst>
          </p:cNvPr>
          <p:cNvSpPr/>
          <p:nvPr/>
        </p:nvSpPr>
        <p:spPr>
          <a:xfrm>
            <a:off x="734842" y="3276099"/>
            <a:ext cx="2565126" cy="1815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800" dirty="0">
                <a:solidFill>
                  <a:schemeClr val="tx2"/>
                </a:solidFill>
              </a:rPr>
              <a:t>User Guide </a:t>
            </a:r>
          </a:p>
          <a:p>
            <a:pPr marL="457200" indent="-457200">
              <a:buFontTx/>
              <a:buChar char="-"/>
            </a:pPr>
            <a:r>
              <a:rPr lang="en-US" sz="2800" dirty="0">
                <a:solidFill>
                  <a:schemeClr val="tx2"/>
                </a:solidFill>
              </a:rPr>
              <a:t>Tutorials</a:t>
            </a:r>
          </a:p>
          <a:p>
            <a:pPr marL="457200" indent="-457200">
              <a:buFontTx/>
              <a:buChar char="-"/>
            </a:pPr>
            <a:r>
              <a:rPr lang="en-US" sz="2800" dirty="0">
                <a:solidFill>
                  <a:schemeClr val="tx2"/>
                </a:solidFill>
              </a:rPr>
              <a:t>Webinar</a:t>
            </a:r>
          </a:p>
          <a:p>
            <a:pPr marL="457200" indent="-457200">
              <a:buFontTx/>
              <a:buChar char="-"/>
            </a:pPr>
            <a:r>
              <a:rPr lang="en-US" sz="2800" dirty="0">
                <a:solidFill>
                  <a:schemeClr val="tx2"/>
                </a:solidFill>
              </a:rPr>
              <a:t>Forum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90BC5CE-7B94-482D-BCC2-67C636C21319}"/>
              </a:ext>
            </a:extLst>
          </p:cNvPr>
          <p:cNvSpPr/>
          <p:nvPr/>
        </p:nvSpPr>
        <p:spPr>
          <a:xfrm>
            <a:off x="463351" y="2672596"/>
            <a:ext cx="20040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u="sng" dirty="0">
                <a:solidFill>
                  <a:schemeClr val="tx2"/>
                </a:solidFill>
              </a:rPr>
              <a:t>Resources: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11186A9-2CD5-4427-8DCE-38627A171D13}"/>
              </a:ext>
            </a:extLst>
          </p:cNvPr>
          <p:cNvSpPr/>
          <p:nvPr/>
        </p:nvSpPr>
        <p:spPr>
          <a:xfrm>
            <a:off x="757666" y="1122121"/>
            <a:ext cx="35686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800" dirty="0">
                <a:solidFill>
                  <a:schemeClr val="tx2"/>
                </a:solidFill>
              </a:rPr>
              <a:t>Largest Challenge</a:t>
            </a:r>
          </a:p>
        </p:txBody>
      </p:sp>
    </p:spTree>
    <p:extLst>
      <p:ext uri="{BB962C8B-B14F-4D97-AF65-F5344CB8AC3E}">
        <p14:creationId xmlns:p14="http://schemas.microsoft.com/office/powerpoint/2010/main" val="38633016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3">
      <a:dk1>
        <a:srgbClr val="000000"/>
      </a:dk1>
      <a:lt1>
        <a:srgbClr val="FFFFFF"/>
      </a:lt1>
      <a:dk2>
        <a:srgbClr val="004161"/>
      </a:dk2>
      <a:lt2>
        <a:srgbClr val="E7E6E6"/>
      </a:lt2>
      <a:accent1>
        <a:srgbClr val="004161"/>
      </a:accent1>
      <a:accent2>
        <a:srgbClr val="34698E"/>
      </a:accent2>
      <a:accent3>
        <a:srgbClr val="002B46"/>
      </a:accent3>
      <a:accent4>
        <a:srgbClr val="90301E"/>
      </a:accent4>
      <a:accent5>
        <a:srgbClr val="002B46"/>
      </a:accent5>
      <a:accent6>
        <a:srgbClr val="F16851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4022</TotalTime>
  <Words>86</Words>
  <Application>Microsoft Office PowerPoint</Application>
  <PresentationFormat>Widescreen</PresentationFormat>
  <Paragraphs>20</Paragraphs>
  <Slides>4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6" baseType="lpstr">
      <vt:lpstr>Arial</vt:lpstr>
      <vt:lpstr>Office Theme</vt:lpstr>
      <vt:lpstr>MBARI Open Wave-Energy Control System Development Platform  Andrew Hamilton         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Heidi Cullen</dc:creator>
  <cp:lastModifiedBy>Andrew Hamilton</cp:lastModifiedBy>
  <cp:revision>516</cp:revision>
  <cp:lastPrinted>2019-01-30T18:37:10Z</cp:lastPrinted>
  <dcterms:created xsi:type="dcterms:W3CDTF">2019-01-30T18:15:38Z</dcterms:created>
  <dcterms:modified xsi:type="dcterms:W3CDTF">2022-11-16T21:24:28Z</dcterms:modified>
</cp:coreProperties>
</file>