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30" r:id="rId2"/>
    <p:sldId id="436" r:id="rId3"/>
    <p:sldId id="438" r:id="rId4"/>
    <p:sldId id="441" r:id="rId5"/>
    <p:sldId id="433" r:id="rId6"/>
    <p:sldId id="439" r:id="rId7"/>
    <p:sldId id="437" r:id="rId8"/>
    <p:sldId id="442" r:id="rId9"/>
    <p:sldId id="443" r:id="rId10"/>
    <p:sldId id="447" r:id="rId11"/>
    <p:sldId id="448" r:id="rId12"/>
    <p:sldId id="449" r:id="rId13"/>
    <p:sldId id="444" r:id="rId14"/>
    <p:sldId id="445" r:id="rId15"/>
    <p:sldId id="446" r:id="rId16"/>
    <p:sldId id="434" r:id="rId17"/>
    <p:sldId id="440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16" autoAdjust="0"/>
    <p:restoredTop sz="81948"/>
  </p:normalViewPr>
  <p:slideViewPr>
    <p:cSldViewPr snapToGrid="0" snapToObjects="1">
      <p:cViewPr varScale="1">
        <p:scale>
          <a:sx n="98" d="100"/>
          <a:sy n="98" d="100"/>
        </p:scale>
        <p:origin x="109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3/31/2022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90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4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71" y="82296"/>
            <a:ext cx="10970417" cy="7251192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1800" dirty="0"/>
              <a:t>Open Wave-Energy Control System Development Platform</a:t>
            </a:r>
            <a:br>
              <a:rPr lang="en-US" sz="1800" dirty="0"/>
            </a:b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u="sng" dirty="0"/>
              <a:t>FOA/Topic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Marine Energy Foundational Research and Testing Infrastructure   (DE-FOA-0002234)</a:t>
            </a:r>
            <a:br>
              <a:rPr lang="en-US" sz="1600" b="0" dirty="0"/>
            </a:br>
            <a:r>
              <a:rPr lang="en-US" sz="1600" b="0" dirty="0"/>
              <a:t>Topic Area 1 (Foundational Research and Development)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u="sng" dirty="0"/>
              <a:t>Team Member Organizations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Monterey Bay Aquarium Research Institute</a:t>
            </a:r>
            <a:br>
              <a:rPr lang="en-US" sz="1600" b="0" dirty="0"/>
            </a:br>
            <a:r>
              <a:rPr lang="en-US" sz="1600" b="0" dirty="0"/>
              <a:t>Open Robotics 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600" b="0" dirty="0"/>
            </a:br>
            <a:r>
              <a:rPr lang="en-US" sz="1600" b="0" u="sng" dirty="0"/>
              <a:t>Technical Points of Contact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Andrew Hamilton, Ph.D.</a:t>
            </a:r>
            <a:br>
              <a:rPr lang="en-US" sz="1600" b="0" dirty="0"/>
            </a:br>
            <a:r>
              <a:rPr lang="en-US" sz="1600" b="0" dirty="0"/>
              <a:t>Monterey Bay Aquarium Research Institute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Tully Foote, Community &amp; Business Development Manager</a:t>
            </a:r>
            <a:br>
              <a:rPr lang="en-US" sz="1600" b="0" dirty="0"/>
            </a:br>
            <a:r>
              <a:rPr lang="en-US" sz="1600" b="0" dirty="0"/>
              <a:t>Open Robotics </a:t>
            </a:r>
            <a:br>
              <a:rPr lang="en-US" sz="1400" b="0" dirty="0"/>
            </a:br>
            <a:br>
              <a:rPr lang="en-US" b="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069236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576D0C-104D-4620-A236-0E0D3A55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11" y="273132"/>
            <a:ext cx="4641093" cy="5816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2C898C-7D03-4D0B-B186-FAC2C2C54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172" y="323850"/>
            <a:ext cx="5018842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2-03-28 17-34-51">
            <a:hlinkClick r:id="" action="ppaction://media"/>
            <a:extLst>
              <a:ext uri="{FF2B5EF4-FFF2-40B4-BE49-F238E27FC236}">
                <a16:creationId xmlns:a16="http://schemas.microsoft.com/office/drawing/2014/main" id="{BE11FCCE-64AF-423E-ADBC-966111962E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0782" y="482016"/>
            <a:ext cx="10124530" cy="569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4B8459-600C-4D38-B8C9-5580E2221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423333"/>
            <a:ext cx="10820399" cy="601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77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3C27AC-69D4-4211-877D-2B9F873E3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586" y="276225"/>
            <a:ext cx="4729163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02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C5A02C-9A79-4B95-A183-322E4CD1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382780"/>
            <a:ext cx="10515600" cy="2903345"/>
          </a:xfrm>
        </p:spPr>
        <p:txBody>
          <a:bodyPr>
            <a:normAutofit/>
          </a:bodyPr>
          <a:lstStyle/>
          <a:p>
            <a:r>
              <a:rPr lang="en-US" sz="2800" u="sng" dirty="0"/>
              <a:t>Ignition Gazebo Details</a:t>
            </a:r>
            <a:br>
              <a:rPr lang="en-US" sz="2800" u="sng" dirty="0"/>
            </a:br>
            <a:br>
              <a:rPr lang="en-US" sz="2800" u="sng" dirty="0"/>
            </a:br>
            <a:r>
              <a:rPr lang="en-US" sz="2800" b="0" dirty="0"/>
              <a:t> - Added Mass Handling</a:t>
            </a:r>
            <a:br>
              <a:rPr lang="en-US" sz="2800" b="0" dirty="0"/>
            </a:br>
            <a:r>
              <a:rPr lang="en-US" sz="2800" b="0" dirty="0"/>
              <a:t> - ODE Solution.  DART (Euler Method O(dt))</a:t>
            </a:r>
            <a:br>
              <a:rPr lang="en-US" sz="2800" b="0" dirty="0"/>
            </a:br>
            <a:r>
              <a:rPr lang="en-US" sz="2800" b="0" dirty="0"/>
              <a:t> - State augmentation. </a:t>
            </a:r>
            <a:br>
              <a:rPr lang="en-US" sz="2800" b="0" dirty="0"/>
            </a:br>
            <a:br>
              <a:rPr lang="en-US" sz="2800" u="sng" dirty="0"/>
            </a:br>
            <a:endParaRPr lang="en-US" sz="2800" u="sng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47FF540-0381-49E7-9AC5-4FD29B84727A}"/>
              </a:ext>
            </a:extLst>
          </p:cNvPr>
          <p:cNvSpPr txBox="1">
            <a:spLocks/>
          </p:cNvSpPr>
          <p:nvPr/>
        </p:nvSpPr>
        <p:spPr>
          <a:xfrm>
            <a:off x="765048" y="2390775"/>
            <a:ext cx="10515600" cy="2809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u="sng" dirty="0"/>
              <a:t>Development Process</a:t>
            </a:r>
            <a:br>
              <a:rPr lang="en-US" sz="2800" u="sng" dirty="0"/>
            </a:br>
            <a:br>
              <a:rPr lang="en-US" sz="2800" u="sng" dirty="0"/>
            </a:br>
            <a:r>
              <a:rPr lang="en-US" sz="2800" b="0" dirty="0"/>
              <a:t> - Testing and CI</a:t>
            </a:r>
            <a:br>
              <a:rPr lang="en-US" sz="2800" b="0" dirty="0"/>
            </a:br>
            <a:br>
              <a:rPr lang="en-US" sz="2800" u="sng" dirty="0"/>
            </a:br>
            <a:endParaRPr lang="en-US" sz="2800" u="sng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70204A-FFE5-436E-8F27-B646B3A12999}"/>
              </a:ext>
            </a:extLst>
          </p:cNvPr>
          <p:cNvSpPr txBox="1">
            <a:spLocks/>
          </p:cNvSpPr>
          <p:nvPr/>
        </p:nvSpPr>
        <p:spPr>
          <a:xfrm>
            <a:off x="838200" y="4133850"/>
            <a:ext cx="10515600" cy="2809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u="sng" dirty="0"/>
              <a:t>Deployment Options</a:t>
            </a:r>
            <a:br>
              <a:rPr lang="en-US" sz="2800" u="sng" dirty="0"/>
            </a:br>
            <a:br>
              <a:rPr lang="en-US" sz="2800" u="sng" dirty="0"/>
            </a:br>
            <a:r>
              <a:rPr lang="en-US" sz="2800" b="0" dirty="0"/>
              <a:t> - User access…</a:t>
            </a:r>
            <a:br>
              <a:rPr lang="en-US" sz="2800" b="0" dirty="0"/>
            </a:br>
            <a:br>
              <a:rPr lang="en-US" sz="2800" u="sng" dirty="0"/>
            </a:b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3302582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661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9D8F850-4348-41CF-ABA6-A737DFCD0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963" y="402335"/>
            <a:ext cx="8215106" cy="587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92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791" y="320548"/>
            <a:ext cx="10970417" cy="575564"/>
          </a:xfrm>
          <a:effectLst/>
        </p:spPr>
        <p:txBody>
          <a:bodyPr anchor="t">
            <a:noAutofit/>
          </a:bodyPr>
          <a:lstStyle/>
          <a:p>
            <a:r>
              <a:rPr lang="en-US" sz="3200" u="sng" dirty="0"/>
              <a:t>Simulation Challenge and Existing Tools</a:t>
            </a:r>
            <a:br>
              <a:rPr lang="en-US" sz="3200" baseline="30000" dirty="0"/>
            </a:br>
            <a:br>
              <a:rPr lang="en-US" sz="3200" dirty="0"/>
            </a:br>
            <a:endParaRPr lang="en-US" sz="3200" b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EA28EE-0132-466F-9BF4-732F0BF7E211}"/>
              </a:ext>
            </a:extLst>
          </p:cNvPr>
          <p:cNvSpPr txBox="1">
            <a:spLocks/>
          </p:cNvSpPr>
          <p:nvPr/>
        </p:nvSpPr>
        <p:spPr>
          <a:xfrm>
            <a:off x="789291" y="1050843"/>
            <a:ext cx="10970417" cy="2056341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800" b="0" i="1" dirty="0"/>
              <a:t>Not just rigid-body dynamics.  Pneumatic spring and electro-hydraulic system.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800" b="0" i="1" dirty="0"/>
              <a:t>Wave-body interaction problem, specialized hydrodynamics.  </a:t>
            </a:r>
          </a:p>
          <a:p>
            <a:pPr marL="914400" lvl="1" indent="-457200">
              <a:spcAft>
                <a:spcPts val="800"/>
              </a:spcAft>
              <a:buFontTx/>
              <a:buChar char="-"/>
            </a:pPr>
            <a:r>
              <a:rPr lang="en-US" b="0" i="1" dirty="0"/>
              <a:t>Input: Wave-field</a:t>
            </a:r>
          </a:p>
          <a:p>
            <a:pPr marL="914400" lvl="1" indent="-457200">
              <a:spcAft>
                <a:spcPts val="800"/>
              </a:spcAft>
              <a:buFontTx/>
              <a:buChar char="-"/>
            </a:pPr>
            <a:r>
              <a:rPr lang="en-US" b="0" i="1" dirty="0"/>
              <a:t>Output: Wave-energy converter behavior (motions, forces, electrics)  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br>
              <a:rPr lang="en-US" sz="2800" b="0" i="1" baseline="30000" dirty="0"/>
            </a:br>
            <a:br>
              <a:rPr lang="en-US" sz="2800" b="0" i="1" dirty="0"/>
            </a:br>
            <a:endParaRPr lang="en-US" sz="2800" b="0" i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BD1A2B-8C4E-4323-B031-E3F6BE2CBBAB}"/>
              </a:ext>
            </a:extLst>
          </p:cNvPr>
          <p:cNvSpPr txBox="1">
            <a:spLocks/>
          </p:cNvSpPr>
          <p:nvPr/>
        </p:nvSpPr>
        <p:spPr>
          <a:xfrm>
            <a:off x="789291" y="3445220"/>
            <a:ext cx="10970417" cy="1873189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800" b="0" i="1" dirty="0"/>
              <a:t>Existing Simulink tools, are sophisticated, but Simulink…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en-US" sz="2800" b="0" i="1" dirty="0"/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800" b="0" i="1" dirty="0"/>
              <a:t>Ignition tools.  What existing capabilities are present, and what capabilities that we add would be most useful for that ecosystem of tools.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br>
              <a:rPr lang="en-US" sz="2800" i="1" baseline="30000" dirty="0"/>
            </a:br>
            <a:br>
              <a:rPr lang="en-US" sz="2800" i="1" dirty="0"/>
            </a:br>
            <a:endParaRPr lang="en-US" sz="2800" b="0" i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5C791-84EE-4C1F-80CD-E5F0F800E9D6}"/>
              </a:ext>
            </a:extLst>
          </p:cNvPr>
          <p:cNvSpPr txBox="1">
            <a:spLocks/>
          </p:cNvSpPr>
          <p:nvPr/>
        </p:nvSpPr>
        <p:spPr>
          <a:xfrm>
            <a:off x="789291" y="5811804"/>
            <a:ext cx="10970417" cy="936595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800" b="0" i="1" dirty="0"/>
              <a:t>Architectural decisions…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br>
              <a:rPr lang="en-US" sz="2800" i="1" baseline="30000" dirty="0"/>
            </a:br>
            <a:br>
              <a:rPr lang="en-US" sz="2800" i="1" dirty="0"/>
            </a:br>
            <a:endParaRPr lang="en-US" sz="2800" b="0" i="1" dirty="0"/>
          </a:p>
        </p:txBody>
      </p:sp>
    </p:spTree>
    <p:extLst>
      <p:ext uri="{BB962C8B-B14F-4D97-AF65-F5344CB8AC3E}">
        <p14:creationId xmlns:p14="http://schemas.microsoft.com/office/powerpoint/2010/main" val="375259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39070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102" y="850592"/>
            <a:ext cx="3716306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6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71" y="585216"/>
            <a:ext cx="10970417" cy="868680"/>
          </a:xfrm>
          <a:effectLst/>
        </p:spPr>
        <p:txBody>
          <a:bodyPr anchor="t">
            <a:noAutofit/>
          </a:bodyPr>
          <a:lstStyle/>
          <a:p>
            <a:r>
              <a:rPr lang="en-US" sz="3200" u="sng" dirty="0"/>
              <a:t>Integrate ROS2 into our existing Wave-Energy Buoy</a:t>
            </a:r>
            <a:br>
              <a:rPr lang="en-US" sz="3200" baseline="30000" dirty="0"/>
            </a:br>
            <a:br>
              <a:rPr lang="en-US" sz="3200" baseline="30000" dirty="0"/>
            </a:br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7773D-3243-4B2A-A65D-78D535F716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737" y="1545336"/>
            <a:ext cx="5160526" cy="9180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4437A6-8A94-4607-8A2C-4ACE30F67D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37" y="1453896"/>
            <a:ext cx="2654300" cy="461752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DA9A24-D48B-46DE-B93F-24C9353A8CF1}"/>
              </a:ext>
            </a:extLst>
          </p:cNvPr>
          <p:cNvCxnSpPr>
            <a:cxnSpLocks/>
          </p:cNvCxnSpPr>
          <p:nvPr/>
        </p:nvCxnSpPr>
        <p:spPr>
          <a:xfrm flipH="1">
            <a:off x="2565210" y="1682496"/>
            <a:ext cx="964374" cy="256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5ED280-4964-4E16-8B70-F0AD740CA61A}"/>
              </a:ext>
            </a:extLst>
          </p:cNvPr>
          <p:cNvSpPr txBox="1"/>
          <p:nvPr/>
        </p:nvSpPr>
        <p:spPr>
          <a:xfrm>
            <a:off x="3522871" y="1441180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Linux Computer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F4708-8EED-4D62-86FA-FD1B0279031A}"/>
              </a:ext>
            </a:extLst>
          </p:cNvPr>
          <p:cNvSpPr txBox="1"/>
          <p:nvPr/>
        </p:nvSpPr>
        <p:spPr>
          <a:xfrm>
            <a:off x="3595869" y="2666476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Micro-controllers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7BDB14-1949-4AC6-849F-51CF0525C55F}"/>
              </a:ext>
            </a:extLst>
          </p:cNvPr>
          <p:cNvCxnSpPr/>
          <p:nvPr/>
        </p:nvCxnSpPr>
        <p:spPr>
          <a:xfrm flipH="1" flipV="1">
            <a:off x="2565210" y="2066544"/>
            <a:ext cx="954795" cy="599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F961FF-395D-407F-91E7-48393605FE27}"/>
              </a:ext>
            </a:extLst>
          </p:cNvPr>
          <p:cNvCxnSpPr/>
          <p:nvPr/>
        </p:nvCxnSpPr>
        <p:spPr>
          <a:xfrm flipH="1">
            <a:off x="2441448" y="2807208"/>
            <a:ext cx="10881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30C747-69A4-4D23-86EE-A52F1DD0FBE9}"/>
              </a:ext>
            </a:extLst>
          </p:cNvPr>
          <p:cNvCxnSpPr/>
          <p:nvPr/>
        </p:nvCxnSpPr>
        <p:spPr>
          <a:xfrm flipH="1">
            <a:off x="2565210" y="2944368"/>
            <a:ext cx="964374" cy="81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AB0446-4C88-425A-806C-47DD1F3566E1}"/>
              </a:ext>
            </a:extLst>
          </p:cNvPr>
          <p:cNvCxnSpPr/>
          <p:nvPr/>
        </p:nvCxnSpPr>
        <p:spPr>
          <a:xfrm flipH="1">
            <a:off x="2441448" y="3054620"/>
            <a:ext cx="1230989" cy="267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13A2C24-98EB-42D0-8C3B-4E286FE7B9C7}"/>
              </a:ext>
            </a:extLst>
          </p:cNvPr>
          <p:cNvSpPr/>
          <p:nvPr/>
        </p:nvSpPr>
        <p:spPr>
          <a:xfrm>
            <a:off x="6096000" y="6071416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8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CCECE9-58E8-4DE8-B49B-53D4089E74E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/>
          <a:stretch/>
        </p:blipFill>
        <p:spPr bwMode="auto">
          <a:xfrm>
            <a:off x="1975104" y="1490472"/>
            <a:ext cx="7918703" cy="4636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402391" y="508492"/>
            <a:ext cx="3223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/>
              <a:t>Advanced Controls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08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71" y="585216"/>
            <a:ext cx="10970417" cy="6748272"/>
          </a:xfrm>
          <a:effectLst/>
        </p:spPr>
        <p:txBody>
          <a:bodyPr anchor="t">
            <a:noAutofit/>
          </a:bodyPr>
          <a:lstStyle/>
          <a:p>
            <a:r>
              <a:rPr lang="en-US" sz="3200" u="sng" dirty="0"/>
              <a:t>Components of our Proposed Project</a:t>
            </a:r>
            <a:br>
              <a:rPr lang="en-US" sz="3200" baseline="30000" dirty="0"/>
            </a:br>
            <a:br>
              <a:rPr lang="en-US" sz="3200" baseline="30000" dirty="0"/>
            </a:br>
            <a:br>
              <a:rPr lang="en-US" sz="3200" dirty="0"/>
            </a:br>
            <a:r>
              <a:rPr lang="en-US" sz="3200" dirty="0"/>
              <a:t>- Integrate ROS2 into our existing Wave-Energy Buoy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 Create a simulation environment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 Entrain external researchers.  Simulation and then at-sea testing.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55019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8D10-13F1-4D3F-B643-6A233D29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38278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u="sng" dirty="0"/>
              <a:t>Entrain external researchers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E0DF9D4-2FCC-4D98-9FA5-E51010729BEE}"/>
              </a:ext>
            </a:extLst>
          </p:cNvPr>
          <p:cNvSpPr txBox="1">
            <a:spLocks/>
          </p:cNvSpPr>
          <p:nvPr/>
        </p:nvSpPr>
        <p:spPr>
          <a:xfrm>
            <a:off x="652272" y="1294132"/>
            <a:ext cx="10515600" cy="4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Perhaps the most challenging part of this project.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We have a few initial candidates: Sandia National Labs, Ted </a:t>
            </a:r>
            <a:r>
              <a:rPr lang="en-US" b="0" dirty="0" err="1"/>
              <a:t>Brekken</a:t>
            </a:r>
            <a:r>
              <a:rPr lang="en-US" b="0" dirty="0"/>
              <a:t> at Oregon State, JHU/APL.   And other candidates…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Simulation First, then on-buoy operations.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These researchers may be ROS2 beginners, so we need to make the system approachable.  Simplest solutions possible.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Good tutorials and examples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Easy access.  Docker, Cloud based, etc.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Active and responsive forum.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buFontTx/>
              <a:buChar char="-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1195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791" y="320548"/>
            <a:ext cx="10970417" cy="575564"/>
          </a:xfrm>
          <a:effectLst/>
        </p:spPr>
        <p:txBody>
          <a:bodyPr anchor="t">
            <a:noAutofit/>
          </a:bodyPr>
          <a:lstStyle/>
          <a:p>
            <a:r>
              <a:rPr lang="en-US" sz="3200" u="sng" dirty="0"/>
              <a:t>Create a simulation environment</a:t>
            </a:r>
            <a:br>
              <a:rPr lang="en-US" sz="3200" baseline="30000" dirty="0"/>
            </a:br>
            <a:br>
              <a:rPr lang="en-US" sz="3200" dirty="0"/>
            </a:br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21CE38-AC5B-4FF1-9B8F-A24A40D4CA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91" y="899922"/>
            <a:ext cx="3559993" cy="54075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C494CF6-7E36-4791-BF5D-615759FAE277}"/>
              </a:ext>
            </a:extLst>
          </p:cNvPr>
          <p:cNvSpPr txBox="1">
            <a:spLocks/>
          </p:cNvSpPr>
          <p:nvPr/>
        </p:nvSpPr>
        <p:spPr>
          <a:xfrm>
            <a:off x="6095999" y="899922"/>
            <a:ext cx="10970417" cy="273024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3200" i="1" dirty="0"/>
              <a:t>Options: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3200" b="0" i="1" dirty="0" err="1"/>
              <a:t>Matlab</a:t>
            </a:r>
            <a:r>
              <a:rPr lang="en-US" sz="3200" b="0" i="1" dirty="0"/>
              <a:t>/Simulink/</a:t>
            </a:r>
            <a:r>
              <a:rPr lang="en-US" sz="3200" b="0" i="1" dirty="0" err="1"/>
              <a:t>WecSim</a:t>
            </a:r>
            <a:endParaRPr lang="en-US" sz="3200" b="0" i="1" dirty="0"/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3200" i="1" dirty="0"/>
              <a:t>Ignition Gazebo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3200" b="0" i="1" dirty="0"/>
              <a:t>Other Options</a:t>
            </a:r>
          </a:p>
          <a:p>
            <a:br>
              <a:rPr lang="en-US" sz="3200" i="1" baseline="30000" dirty="0"/>
            </a:br>
            <a:br>
              <a:rPr lang="en-US" sz="3200" i="1" dirty="0"/>
            </a:br>
            <a:endParaRPr lang="en-US" sz="3200" b="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AC6F36-586F-4E85-A41F-4D5DEB1847BF}"/>
              </a:ext>
            </a:extLst>
          </p:cNvPr>
          <p:cNvSpPr txBox="1">
            <a:spLocks/>
          </p:cNvSpPr>
          <p:nvPr/>
        </p:nvSpPr>
        <p:spPr>
          <a:xfrm>
            <a:off x="6095999" y="3807206"/>
            <a:ext cx="9276920" cy="273024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3200" i="1" dirty="0"/>
              <a:t>Decisions: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3200" b="0" i="1" dirty="0"/>
              <a:t>Tools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3200" i="1" dirty="0"/>
              <a:t>Architectural choices</a:t>
            </a:r>
          </a:p>
          <a:p>
            <a:br>
              <a:rPr lang="en-US" sz="3200" i="1" baseline="30000" dirty="0"/>
            </a:br>
            <a:br>
              <a:rPr lang="en-US" sz="3200" i="1" dirty="0"/>
            </a:br>
            <a:endParaRPr lang="en-US" sz="3200" b="0" i="1" dirty="0"/>
          </a:p>
        </p:txBody>
      </p:sp>
    </p:spTree>
    <p:extLst>
      <p:ext uri="{BB962C8B-B14F-4D97-AF65-F5344CB8AC3E}">
        <p14:creationId xmlns:p14="http://schemas.microsoft.com/office/powerpoint/2010/main" val="2354132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8759B-0C3F-400F-B8FA-592DC5EE0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246" y="285750"/>
            <a:ext cx="4531744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98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4B8459-600C-4D38-B8C9-5580E2221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423333"/>
            <a:ext cx="10820399" cy="601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56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3778</TotalTime>
  <Words>399</Words>
  <Application>Microsoft Office PowerPoint</Application>
  <PresentationFormat>Widescreen</PresentationFormat>
  <Paragraphs>42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Open Wave-Energy Control System Development Platform    FOA/Topic   Marine Energy Foundational Research and Testing Infrastructure   (DE-FOA-0002234) Topic Area 1 (Foundational Research and Development)       Team Member Organizations   Monterey Bay Aquarium Research Institute Open Robotics      Technical Points of Contact   Andrew Hamilton, Ph.D. Monterey Bay Aquarium Research Institute   Tully Foote, Community &amp; Business Development Manager Open Robotics   </vt:lpstr>
      <vt:lpstr>PowerPoint Presentation</vt:lpstr>
      <vt:lpstr>Integrate ROS2 into our existing Wave-Energy Buoy  </vt:lpstr>
      <vt:lpstr>PowerPoint Presentation</vt:lpstr>
      <vt:lpstr>Components of our Proposed Project   - Integrate ROS2 into our existing Wave-Energy Buoy   - Create a simulation environment   - Entrain external researchers.  Simulation and then at-sea testing.</vt:lpstr>
      <vt:lpstr>Entrain external researchers</vt:lpstr>
      <vt:lpstr>Create a simulation environment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Ignition Gazebo Details   - Added Mass Handling  - ODE Solution.  DART (Euler Method O(dt))  - State augmentation.   </vt:lpstr>
      <vt:lpstr>PowerPoint Presentation</vt:lpstr>
      <vt:lpstr>PowerPoint Presentation</vt:lpstr>
      <vt:lpstr>Simulation Challenge and Existing Tools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499</cp:revision>
  <cp:lastPrinted>2019-01-30T18:37:10Z</cp:lastPrinted>
  <dcterms:created xsi:type="dcterms:W3CDTF">2019-01-30T18:15:38Z</dcterms:created>
  <dcterms:modified xsi:type="dcterms:W3CDTF">2022-03-31T14:47:52Z</dcterms:modified>
</cp:coreProperties>
</file>