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30" r:id="rId2"/>
    <p:sldId id="436" r:id="rId3"/>
    <p:sldId id="450" r:id="rId4"/>
    <p:sldId id="438" r:id="rId5"/>
    <p:sldId id="441" r:id="rId6"/>
    <p:sldId id="451" r:id="rId7"/>
    <p:sldId id="452" r:id="rId8"/>
    <p:sldId id="453" r:id="rId9"/>
    <p:sldId id="456" r:id="rId10"/>
    <p:sldId id="439" r:id="rId11"/>
    <p:sldId id="454" r:id="rId12"/>
    <p:sldId id="457" r:id="rId13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16" autoAdjust="0"/>
    <p:restoredTop sz="81948"/>
  </p:normalViewPr>
  <p:slideViewPr>
    <p:cSldViewPr snapToGrid="0" snapToObjects="1">
      <p:cViewPr varScale="1">
        <p:scale>
          <a:sx n="105" d="100"/>
          <a:sy n="105" d="100"/>
        </p:scale>
        <p:origin x="390" y="25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9/6/2022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72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739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704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71" y="402336"/>
            <a:ext cx="10970417" cy="7251192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2800" dirty="0"/>
              <a:t>Open Wave-Energy Control System Development Platform</a:t>
            </a: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r>
              <a:rPr lang="en-US" sz="2000" dirty="0"/>
              <a:t>Andrew Hamilton</a:t>
            </a:r>
            <a:br>
              <a:rPr lang="en-US" sz="1800" dirty="0"/>
            </a:br>
            <a:br>
              <a:rPr lang="en-US" sz="1800" dirty="0"/>
            </a:b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u="sng" dirty="0"/>
              <a:t>DOE FOA/Topic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Marine Energy Foundational Research and Testing Infrastructure   (DE-FOA-0002234)</a:t>
            </a:r>
            <a:br>
              <a:rPr lang="en-US" sz="1600" b="0" dirty="0"/>
            </a:br>
            <a:r>
              <a:rPr lang="en-US" sz="1600" b="0" dirty="0"/>
              <a:t>Topic Area 1 (Foundational Research and Development)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u="sng" dirty="0"/>
              <a:t>Team Member Organizations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Monterey Bay Aquarium Research Institute</a:t>
            </a:r>
            <a:br>
              <a:rPr lang="en-US" sz="1600" b="0" dirty="0"/>
            </a:br>
            <a:r>
              <a:rPr lang="en-US" sz="1600" b="0" dirty="0"/>
              <a:t>Open Robotics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br>
              <a:rPr lang="en-US" sz="1600" b="0" dirty="0"/>
            </a:br>
            <a:br>
              <a:rPr lang="en-US" sz="1400" b="0" dirty="0"/>
            </a:br>
            <a:br>
              <a:rPr lang="en-US" b="0" dirty="0"/>
            </a:b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1069236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8D10-13F1-4D3F-B643-6A233D295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8" y="382780"/>
            <a:ext cx="10515600" cy="608910"/>
          </a:xfrm>
        </p:spPr>
        <p:txBody>
          <a:bodyPr>
            <a:normAutofit/>
          </a:bodyPr>
          <a:lstStyle/>
          <a:p>
            <a:r>
              <a:rPr lang="en-US" sz="3200" u="sng" dirty="0"/>
              <a:t>Workflow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E0DF9D4-2FCC-4D98-9FA5-E51010729BEE}"/>
              </a:ext>
            </a:extLst>
          </p:cNvPr>
          <p:cNvSpPr txBox="1">
            <a:spLocks/>
          </p:cNvSpPr>
          <p:nvPr/>
        </p:nvSpPr>
        <p:spPr>
          <a:xfrm>
            <a:off x="652272" y="1294132"/>
            <a:ext cx="10515600" cy="4676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Perhaps the most challenging part of this project.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We have a few initial candidates: Sandia National Labs, Ted </a:t>
            </a:r>
            <a:r>
              <a:rPr lang="en-US" b="0" dirty="0" err="1"/>
              <a:t>Brekken</a:t>
            </a:r>
            <a:r>
              <a:rPr lang="en-US" b="0" dirty="0"/>
              <a:t> at Oregon State, JHU/APL.   And other candidates…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Simulation First, then on-buoy operations.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These researchers may be ROS2 beginners, so we need to make the system approachable.  Simplest solutions possible.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Good tutorials and examples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Easy access.  Docker, Cloud based, etc.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Active and responsive forum.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en-US" b="0" dirty="0"/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en-US" b="0" dirty="0"/>
          </a:p>
          <a:p>
            <a:pPr marL="342900" indent="-342900">
              <a:buFontTx/>
              <a:buChar char="-"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41195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362188"/>
            <a:ext cx="19046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Resources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E695B8-D091-44CF-B76A-28D8C95E78F9}"/>
              </a:ext>
            </a:extLst>
          </p:cNvPr>
          <p:cNvSpPr/>
          <p:nvPr/>
        </p:nvSpPr>
        <p:spPr>
          <a:xfrm>
            <a:off x="3426007" y="571303"/>
            <a:ext cx="4160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https://github.com/osrf/buoy_entrypoint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6DDA33-F007-45E9-AB2F-891B486F8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756" y="1003973"/>
            <a:ext cx="8392964" cy="541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01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362188"/>
            <a:ext cx="19046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Resources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F072B9-37AC-4B69-9518-4A39C46BC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666" y="784020"/>
            <a:ext cx="4818883" cy="58623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3C9AB4-5C9B-4417-BCCF-2391F71C731E}"/>
              </a:ext>
            </a:extLst>
          </p:cNvPr>
          <p:cNvSpPr txBox="1"/>
          <p:nvPr/>
        </p:nvSpPr>
        <p:spPr>
          <a:xfrm>
            <a:off x="6168557" y="382476"/>
            <a:ext cx="4818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https://ftp.mbari.org/pub/Hamilton/LatestQuickViewPlot.pdf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BF1EAE-B0D0-46E6-A530-924CC5B46CF0}"/>
              </a:ext>
            </a:extLst>
          </p:cNvPr>
          <p:cNvSpPr/>
          <p:nvPr/>
        </p:nvSpPr>
        <p:spPr>
          <a:xfrm>
            <a:off x="537091" y="3436475"/>
            <a:ext cx="34900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hamilton@mbari.org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03BACA-717D-41FB-BEE2-79BC35C5828F}"/>
              </a:ext>
            </a:extLst>
          </p:cNvPr>
          <p:cNvSpPr/>
          <p:nvPr/>
        </p:nvSpPr>
        <p:spPr>
          <a:xfrm>
            <a:off x="605377" y="1195262"/>
            <a:ext cx="2565126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User Guide 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Tutorials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Webinar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Forum</a:t>
            </a:r>
          </a:p>
        </p:txBody>
      </p:sp>
    </p:spTree>
    <p:extLst>
      <p:ext uri="{BB962C8B-B14F-4D97-AF65-F5344CB8AC3E}">
        <p14:creationId xmlns:p14="http://schemas.microsoft.com/office/powerpoint/2010/main" val="1591736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pbanimation">
            <a:extLst>
              <a:ext uri="{FF2B5EF4-FFF2-40B4-BE49-F238E27FC236}">
                <a16:creationId xmlns:a16="http://schemas.microsoft.com/office/drawing/2014/main" id="{A6619B22-24EA-43BF-ABF7-4B4AC81CF7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8" y="1392691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1C5D71-F2C2-4A21-A6B3-4485AB7DF2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850592"/>
            <a:ext cx="3456432" cy="5467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D81DF4-28AC-4FD9-8025-C5CB801E9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959" y="390704"/>
            <a:ext cx="4557444" cy="6076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87128" y="309110"/>
            <a:ext cx="2852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MBARI WEC</a:t>
            </a:r>
          </a:p>
        </p:txBody>
      </p:sp>
    </p:spTree>
    <p:extLst>
      <p:ext uri="{BB962C8B-B14F-4D97-AF65-F5344CB8AC3E}">
        <p14:creationId xmlns:p14="http://schemas.microsoft.com/office/powerpoint/2010/main" val="278186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8188E28-E9DA-40DC-BAEC-BAF6FF187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006" y="4412305"/>
            <a:ext cx="4214973" cy="259874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78917" y="143378"/>
            <a:ext cx="61093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MBARI </a:t>
            </a:r>
            <a:r>
              <a:rPr lang="en-US" sz="3600" u="sng" dirty="0">
                <a:solidFill>
                  <a:schemeClr val="tx2"/>
                </a:solidFill>
              </a:rPr>
              <a:t>Oceanographic</a:t>
            </a:r>
            <a:r>
              <a:rPr lang="en-US" sz="3600" dirty="0">
                <a:solidFill>
                  <a:schemeClr val="tx2"/>
                </a:solidFill>
              </a:rPr>
              <a:t> WEC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42DAD7-79DE-4F6D-B737-BCAC6226CC9B}"/>
              </a:ext>
            </a:extLst>
          </p:cNvPr>
          <p:cNvSpPr/>
          <p:nvPr/>
        </p:nvSpPr>
        <p:spPr>
          <a:xfrm>
            <a:off x="246293" y="964585"/>
            <a:ext cx="8250977" cy="4565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2.6m diameter Buoy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Electro-Hydraulic PTO and Pneumatic Spring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Heave-Cone w/ Trefoil doors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225W Device (Averaged through the seasons)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4-Quadrant Power Electronics, 6kW-Hr Battery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24V Power Supplies and Ethernet Network (instruments)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Linux Control Computer and Cell Connection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Regular Deployments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CD9D7C-3EE1-4870-AED0-D1CBF300CDF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616" y="466544"/>
            <a:ext cx="3456432" cy="546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6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227" y="429245"/>
            <a:ext cx="10970417" cy="868680"/>
          </a:xfrm>
          <a:effectLst/>
        </p:spPr>
        <p:txBody>
          <a:bodyPr anchor="t">
            <a:noAutofit/>
          </a:bodyPr>
          <a:lstStyle/>
          <a:p>
            <a:r>
              <a:rPr lang="en-US" sz="3200" b="0" dirty="0"/>
              <a:t>Compute and Control Architecture</a:t>
            </a:r>
            <a:br>
              <a:rPr lang="en-US" sz="3200" baseline="30000" dirty="0"/>
            </a:br>
            <a:br>
              <a:rPr lang="en-US" sz="3200" baseline="30000" dirty="0"/>
            </a:br>
            <a:endParaRPr lang="en-US" sz="32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87773D-3243-4B2A-A65D-78D535F716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737" y="1545336"/>
            <a:ext cx="5160526" cy="91805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4437A6-8A94-4607-8A2C-4ACE30F67DE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12" y="1060714"/>
            <a:ext cx="3006025" cy="501070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2DA9A24-D48B-46DE-B93F-24C9353A8CF1}"/>
              </a:ext>
            </a:extLst>
          </p:cNvPr>
          <p:cNvCxnSpPr>
            <a:cxnSpLocks/>
          </p:cNvCxnSpPr>
          <p:nvPr/>
        </p:nvCxnSpPr>
        <p:spPr>
          <a:xfrm flipH="1">
            <a:off x="2545748" y="1408177"/>
            <a:ext cx="974258" cy="173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55ED280-4964-4E16-8B70-F0AD740CA61A}"/>
              </a:ext>
            </a:extLst>
          </p:cNvPr>
          <p:cNvSpPr txBox="1"/>
          <p:nvPr/>
        </p:nvSpPr>
        <p:spPr>
          <a:xfrm>
            <a:off x="3529584" y="1212271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Linux Computer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0F4708-8EED-4D62-86FA-FD1B0279031A}"/>
              </a:ext>
            </a:extLst>
          </p:cNvPr>
          <p:cNvSpPr txBox="1"/>
          <p:nvPr/>
        </p:nvSpPr>
        <p:spPr>
          <a:xfrm>
            <a:off x="3661088" y="2571464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Micro-controllers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97BDB14-1949-4AC6-849F-51CF0525C55F}"/>
              </a:ext>
            </a:extLst>
          </p:cNvPr>
          <p:cNvCxnSpPr>
            <a:cxnSpLocks/>
          </p:cNvCxnSpPr>
          <p:nvPr/>
        </p:nvCxnSpPr>
        <p:spPr>
          <a:xfrm flipH="1" flipV="1">
            <a:off x="2441449" y="1746194"/>
            <a:ext cx="1148325" cy="692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F961FF-395D-407F-91E7-48393605FE27}"/>
              </a:ext>
            </a:extLst>
          </p:cNvPr>
          <p:cNvCxnSpPr>
            <a:cxnSpLocks/>
          </p:cNvCxnSpPr>
          <p:nvPr/>
        </p:nvCxnSpPr>
        <p:spPr>
          <a:xfrm flipH="1" flipV="1">
            <a:off x="2374777" y="2578608"/>
            <a:ext cx="1088136" cy="87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D30C747-69A4-4D23-86EE-A52F1DD0FBE9}"/>
              </a:ext>
            </a:extLst>
          </p:cNvPr>
          <p:cNvCxnSpPr>
            <a:cxnSpLocks/>
          </p:cNvCxnSpPr>
          <p:nvPr/>
        </p:nvCxnSpPr>
        <p:spPr>
          <a:xfrm flipH="1">
            <a:off x="2374777" y="2944368"/>
            <a:ext cx="1154807" cy="719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AB0446-4C88-425A-806C-47DD1F3566E1}"/>
              </a:ext>
            </a:extLst>
          </p:cNvPr>
          <p:cNvCxnSpPr/>
          <p:nvPr/>
        </p:nvCxnSpPr>
        <p:spPr>
          <a:xfrm flipH="1">
            <a:off x="2441448" y="3054620"/>
            <a:ext cx="1230989" cy="2671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13A2C24-98EB-42D0-8C3B-4E286FE7B9C7}"/>
              </a:ext>
            </a:extLst>
          </p:cNvPr>
          <p:cNvSpPr/>
          <p:nvPr/>
        </p:nvSpPr>
        <p:spPr>
          <a:xfrm>
            <a:off x="6096000" y="6071416"/>
            <a:ext cx="5742988" cy="586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8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CCECE9-58E8-4DE8-B49B-53D4089E74E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9"/>
          <a:stretch/>
        </p:blipFill>
        <p:spPr bwMode="auto">
          <a:xfrm>
            <a:off x="5989320" y="3255264"/>
            <a:ext cx="5833871" cy="33558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362188"/>
            <a:ext cx="21755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PTO Control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E801BB-C220-41F2-9315-FD159573328A}"/>
              </a:ext>
            </a:extLst>
          </p:cNvPr>
          <p:cNvSpPr/>
          <p:nvPr/>
        </p:nvSpPr>
        <p:spPr>
          <a:xfrm>
            <a:off x="463350" y="1024056"/>
            <a:ext cx="96041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Linear Damping:  Torque = -k*RPM,  k is adjustable.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Variable Spring Constant:</a:t>
            </a:r>
          </a:p>
          <a:p>
            <a:pPr marL="457200" indent="-457200">
              <a:buFontTx/>
              <a:buChar char="-"/>
            </a:pPr>
            <a:endParaRPr lang="en-US" sz="2800" dirty="0">
              <a:solidFill>
                <a:schemeClr val="tx2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System natural period = 2-3 seconds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41023E-F662-4339-995A-FA4D54BDAC98}"/>
              </a:ext>
            </a:extLst>
          </p:cNvPr>
          <p:cNvSpPr/>
          <p:nvPr/>
        </p:nvSpPr>
        <p:spPr>
          <a:xfrm>
            <a:off x="310951" y="3541009"/>
            <a:ext cx="330411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Control Opportunity</a:t>
            </a:r>
          </a:p>
          <a:p>
            <a:endParaRPr lang="en-US" sz="2800" u="sng" dirty="0">
              <a:solidFill>
                <a:schemeClr val="tx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D813E7-4DDD-426A-84E4-61C65C631E36}"/>
              </a:ext>
            </a:extLst>
          </p:cNvPr>
          <p:cNvSpPr/>
          <p:nvPr/>
        </p:nvSpPr>
        <p:spPr>
          <a:xfrm>
            <a:off x="463350" y="4202751"/>
            <a:ext cx="96041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Make device smaller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Stroke constraint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Increase robustness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Increased energy capture</a:t>
            </a:r>
          </a:p>
        </p:txBody>
      </p:sp>
    </p:spTree>
    <p:extLst>
      <p:ext uri="{BB962C8B-B14F-4D97-AF65-F5344CB8AC3E}">
        <p14:creationId xmlns:p14="http://schemas.microsoft.com/office/powerpoint/2010/main" val="31708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34427"/>
            <a:ext cx="41809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Open Software Interface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843903"/>
            <a:ext cx="10774103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Goal:  Make the MBARI WEC available to outside researchers</a:t>
            </a:r>
          </a:p>
          <a:p>
            <a:endParaRPr lang="en-US" sz="2800" dirty="0">
              <a:solidFill>
                <a:schemeClr val="tx2"/>
              </a:solidFill>
            </a:endParaRPr>
          </a:p>
          <a:p>
            <a:r>
              <a:rPr lang="en-US" sz="2800" dirty="0">
                <a:solidFill>
                  <a:schemeClr val="tx2"/>
                </a:solidFill>
              </a:rPr>
              <a:t>Approach:  ROS2 software on buoy Linux computer provides all </a:t>
            </a:r>
          </a:p>
          <a:p>
            <a:r>
              <a:rPr lang="en-US" sz="2800" dirty="0">
                <a:solidFill>
                  <a:schemeClr val="tx2"/>
                </a:solidFill>
              </a:rPr>
              <a:t>telemetry data to user process and allows control of WEC (i.e. Set </a:t>
            </a:r>
          </a:p>
          <a:p>
            <a:r>
              <a:rPr lang="en-US" sz="2800" dirty="0">
                <a:solidFill>
                  <a:schemeClr val="tx2"/>
                </a:solidFill>
              </a:rPr>
              <a:t>motor winding current to be different than default)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FF3E6E-2301-4D2E-AD4E-093B0029E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723" y="3337560"/>
            <a:ext cx="4665326" cy="24249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0EFC85A-4C3C-4B87-B281-DA80D0D7978A}"/>
              </a:ext>
            </a:extLst>
          </p:cNvPr>
          <p:cNvSpPr/>
          <p:nvPr/>
        </p:nvSpPr>
        <p:spPr>
          <a:xfrm>
            <a:off x="310950" y="3657732"/>
            <a:ext cx="71505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ROS2 </a:t>
            </a:r>
            <a:endParaRPr lang="en-US" sz="2800" dirty="0">
              <a:solidFill>
                <a:schemeClr val="tx2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Publish/Subscribe message infrastructure.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Very popular in robotics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Python/C++ Bindings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One user process on Linux controls buoy</a:t>
            </a:r>
          </a:p>
        </p:txBody>
      </p:sp>
    </p:spTree>
    <p:extLst>
      <p:ext uri="{BB962C8B-B14F-4D97-AF65-F5344CB8AC3E}">
        <p14:creationId xmlns:p14="http://schemas.microsoft.com/office/powerpoint/2010/main" val="34163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DB326C-B35D-4F6B-8184-86E537CC1EA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41" y="960120"/>
            <a:ext cx="5160526" cy="918057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74D28C6-0579-4C3E-87C8-7DC29F748542}"/>
              </a:ext>
            </a:extLst>
          </p:cNvPr>
          <p:cNvSpPr/>
          <p:nvPr/>
        </p:nvSpPr>
        <p:spPr>
          <a:xfrm>
            <a:off x="28626" y="5483191"/>
            <a:ext cx="5742988" cy="586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89036"/>
            <a:ext cx="39837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Simulation Environment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B8C425-957A-4109-8121-042CC26384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34" y="-3544300"/>
            <a:ext cx="5160526" cy="91805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3731B5-B91D-4C0C-99A7-B4959D722C8F}"/>
              </a:ext>
            </a:extLst>
          </p:cNvPr>
          <p:cNvSpPr/>
          <p:nvPr/>
        </p:nvSpPr>
        <p:spPr>
          <a:xfrm>
            <a:off x="6222424" y="-4910528"/>
            <a:ext cx="5742988" cy="586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D53138-9DEE-4BD2-B7BB-A21E67B4A542}"/>
              </a:ext>
            </a:extLst>
          </p:cNvPr>
          <p:cNvSpPr/>
          <p:nvPr/>
        </p:nvSpPr>
        <p:spPr>
          <a:xfrm>
            <a:off x="5477256" y="9144"/>
            <a:ext cx="6714744" cy="14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29024C-C25F-46A1-873E-0072A060E5E0}"/>
              </a:ext>
            </a:extLst>
          </p:cNvPr>
          <p:cNvSpPr/>
          <p:nvPr/>
        </p:nvSpPr>
        <p:spPr>
          <a:xfrm>
            <a:off x="718037" y="5818309"/>
            <a:ext cx="97196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Goal:  Control software can not tell if its running on the on real buoy or on the simulator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4AD9FC4-0E63-48D0-9E5E-D092E054C5F0}"/>
              </a:ext>
            </a:extLst>
          </p:cNvPr>
          <p:cNvCxnSpPr>
            <a:cxnSpLocks/>
          </p:cNvCxnSpPr>
          <p:nvPr/>
        </p:nvCxnSpPr>
        <p:spPr>
          <a:xfrm flipH="1" flipV="1">
            <a:off x="2039112" y="5013638"/>
            <a:ext cx="1444024" cy="884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F6D4FAC-A5B3-4AD8-9FD0-CC5691CDAC4F}"/>
              </a:ext>
            </a:extLst>
          </p:cNvPr>
          <p:cNvCxnSpPr>
            <a:cxnSpLocks/>
          </p:cNvCxnSpPr>
          <p:nvPr/>
        </p:nvCxnSpPr>
        <p:spPr>
          <a:xfrm flipV="1">
            <a:off x="3776472" y="4764024"/>
            <a:ext cx="2725563" cy="1133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0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34172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Simulation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808243"/>
            <a:ext cx="9722533" cy="38625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>
                <a:solidFill>
                  <a:schemeClr val="tx2"/>
                </a:solidFill>
              </a:rPr>
              <a:t>Gazebo:  Open Robotics supported simulation environment.</a:t>
            </a:r>
          </a:p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Provides physics simulation (rigid body dynamics of joined bodies)</a:t>
            </a:r>
          </a:p>
          <a:p>
            <a:pPr marL="457200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Plugin based, designed for new forcing's to be added.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Pneumatic Spring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Electro-Hydraulic PTO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Free-surface hydrodynamics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Flexible tether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Lacked support for added-mass terms!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2" name="RoughGazeboModelAnimation-2022-09-06_11.56.03">
            <a:hlinkClick r:id="" action="ppaction://media"/>
            <a:extLst>
              <a:ext uri="{FF2B5EF4-FFF2-40B4-BE49-F238E27FC236}">
                <a16:creationId xmlns:a16="http://schemas.microsoft.com/office/drawing/2014/main" id="{AB765D1D-5C5B-4AA7-A449-E4B0BA393F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03500" y="2386583"/>
            <a:ext cx="5093427" cy="43554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C46402F-AEA0-4B19-A1E2-25FFEC8C87CE}"/>
              </a:ext>
            </a:extLst>
          </p:cNvPr>
          <p:cNvSpPr/>
          <p:nvPr/>
        </p:nvSpPr>
        <p:spPr>
          <a:xfrm>
            <a:off x="463351" y="4345668"/>
            <a:ext cx="6086801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While running, the ROS interface provided to user software is exactly the same as the real buoy.</a:t>
            </a:r>
          </a:p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Plus, addition information only available in simulation…</a:t>
            </a:r>
          </a:p>
        </p:txBody>
      </p:sp>
    </p:spTree>
    <p:extLst>
      <p:ext uri="{BB962C8B-B14F-4D97-AF65-F5344CB8AC3E}">
        <p14:creationId xmlns:p14="http://schemas.microsoft.com/office/powerpoint/2010/main" val="427145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362188"/>
            <a:ext cx="1656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Workflow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1124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- Dow</a:t>
            </a:r>
          </a:p>
        </p:txBody>
      </p:sp>
    </p:spTree>
    <p:extLst>
      <p:ext uri="{BB962C8B-B14F-4D97-AF65-F5344CB8AC3E}">
        <p14:creationId xmlns:p14="http://schemas.microsoft.com/office/powerpoint/2010/main" val="3989136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4008</TotalTime>
  <Words>458</Words>
  <Application>Microsoft Office PowerPoint</Application>
  <PresentationFormat>Widescreen</PresentationFormat>
  <Paragraphs>74</Paragraphs>
  <Slides>12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Office Theme</vt:lpstr>
      <vt:lpstr>Open Wave-Energy Control System Development Platform   Andrew Hamilton     DOE FOA/Topic   Marine Energy Foundational Research and Testing Infrastructure   (DE-FOA-0002234) Topic Area 1 (Foundational Research and Development)       Team Member Organizations   Monterey Bay Aquarium Research Institute Open Robotics      </vt:lpstr>
      <vt:lpstr>PowerPoint Presentation</vt:lpstr>
      <vt:lpstr>PowerPoint Presentation</vt:lpstr>
      <vt:lpstr>Compute and Control Architecture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Workflow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514</cp:revision>
  <cp:lastPrinted>2019-01-30T18:37:10Z</cp:lastPrinted>
  <dcterms:created xsi:type="dcterms:W3CDTF">2019-01-30T18:15:38Z</dcterms:created>
  <dcterms:modified xsi:type="dcterms:W3CDTF">2022-09-06T20:21:33Z</dcterms:modified>
</cp:coreProperties>
</file>