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tif" ContentType="image/tiff"/>
  <Default Extension="vml" ContentType="application/vnd.openxmlformats-officedocument.vmlDrawing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2"/>
  </p:notesMasterIdLst>
  <p:handoutMasterIdLst>
    <p:handoutMasterId r:id="rId43"/>
  </p:handoutMasterIdLst>
  <p:sldIdLst>
    <p:sldId id="458" r:id="rId2"/>
    <p:sldId id="544" r:id="rId3"/>
    <p:sldId id="460" r:id="rId4"/>
    <p:sldId id="436" r:id="rId5"/>
    <p:sldId id="503" r:id="rId6"/>
    <p:sldId id="501" r:id="rId7"/>
    <p:sldId id="511" r:id="rId8"/>
    <p:sldId id="512" r:id="rId9"/>
    <p:sldId id="462" r:id="rId10"/>
    <p:sldId id="493" r:id="rId11"/>
    <p:sldId id="500" r:id="rId12"/>
    <p:sldId id="547" r:id="rId13"/>
    <p:sldId id="451" r:id="rId14"/>
    <p:sldId id="438" r:id="rId15"/>
    <p:sldId id="452" r:id="rId16"/>
    <p:sldId id="453" r:id="rId17"/>
    <p:sldId id="502" r:id="rId18"/>
    <p:sldId id="439" r:id="rId19"/>
    <p:sldId id="454" r:id="rId20"/>
    <p:sldId id="457" r:id="rId21"/>
    <p:sldId id="504" r:id="rId22"/>
    <p:sldId id="542" r:id="rId23"/>
    <p:sldId id="545" r:id="rId24"/>
    <p:sldId id="546" r:id="rId25"/>
    <p:sldId id="534" r:id="rId26"/>
    <p:sldId id="535" r:id="rId27"/>
    <p:sldId id="513" r:id="rId28"/>
    <p:sldId id="543" r:id="rId29"/>
    <p:sldId id="450" r:id="rId30"/>
    <p:sldId id="473" r:id="rId31"/>
    <p:sldId id="478" r:id="rId32"/>
    <p:sldId id="477" r:id="rId33"/>
    <p:sldId id="505" r:id="rId34"/>
    <p:sldId id="515" r:id="rId35"/>
    <p:sldId id="531" r:id="rId36"/>
    <p:sldId id="529" r:id="rId37"/>
    <p:sldId id="517" r:id="rId38"/>
    <p:sldId id="536" r:id="rId39"/>
    <p:sldId id="492" r:id="rId40"/>
    <p:sldId id="506" r:id="rId41"/>
  </p:sldIdLst>
  <p:sldSz cx="12192000" cy="6858000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2B47"/>
    <a:srgbClr val="004261"/>
    <a:srgbClr val="0020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952" autoAdjust="0"/>
    <p:restoredTop sz="82024"/>
  </p:normalViewPr>
  <p:slideViewPr>
    <p:cSldViewPr snapToGrid="0" snapToObjects="1">
      <p:cViewPr varScale="1">
        <p:scale>
          <a:sx n="141" d="100"/>
          <a:sy n="141" d="100"/>
        </p:scale>
        <p:origin x="1776" y="12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88" d="100"/>
        <a:sy n="188" d="100"/>
      </p:scale>
      <p:origin x="0" y="0"/>
    </p:cViewPr>
  </p:sorterViewPr>
  <p:notesViewPr>
    <p:cSldViewPr snapToGrid="0" snapToObjects="1">
      <p:cViewPr varScale="1">
        <p:scale>
          <a:sx n="163" d="100"/>
          <a:sy n="163" d="100"/>
        </p:scale>
        <p:origin x="2944" y="1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7B325A-EC6B-1D4B-ADA3-6BAA2DEED72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0F31AE-72B4-9844-A70D-1B4E8E5074A4}" type="datetimeFigureOut">
              <a:rPr lang="en-US" smtClean="0">
                <a:latin typeface="Arial" panose="020B0604020202020204" pitchFamily="34" charset="0"/>
              </a:rPr>
              <a:t>6/3/2025</a:t>
            </a:fld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936A98-DCD5-DF4B-A673-C1EB57B57CB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4C8898-87D8-D44E-B51F-EE52F41657F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76F6E1-82FA-B345-903A-2084F24B31E0}" type="slidenum">
              <a:rPr lang="en-US" smtClean="0">
                <a:latin typeface="Arial" panose="020B0604020202020204" pitchFamily="34" charset="0"/>
              </a:rPr>
              <a:t>‹#›</a:t>
            </a:fld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6" name="Header Placeholder 5">
            <a:extLst>
              <a:ext uri="{FF2B5EF4-FFF2-40B4-BE49-F238E27FC236}">
                <a16:creationId xmlns:a16="http://schemas.microsoft.com/office/drawing/2014/main" id="{B6E2CF94-8FB6-F843-B170-21A31506637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70439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Arial" panose="020B0604020202020204" pitchFamily="34" charset="0"/>
              </a:defRPr>
            </a:lvl1pPr>
          </a:lstStyle>
          <a:p>
            <a:fld id="{90DC1977-F70E-FD4E-AAD5-9EF2CC54E998}" type="datetimeFigureOut">
              <a:rPr lang="en-US" smtClean="0"/>
              <a:pPr/>
              <a:t>6/3/2025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Arial" panose="020B0604020202020204" pitchFamily="34" charset="0"/>
              </a:defRPr>
            </a:lvl1pPr>
          </a:lstStyle>
          <a:p>
            <a:fld id="{AC3D73A8-64CC-4E41-885D-56FF3DA44E7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240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9276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479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5234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6581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02743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5544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306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80226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47198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2530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9FB4E9-75B0-2D4D-A266-C3F9C644ADA9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4663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1634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Replace with more</a:t>
            </a:r>
            <a:r>
              <a:rPr lang="en-US" baseline="0" dirty="0"/>
              <a:t> recent video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7681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8871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3771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i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- Full Ble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9C14E82-CC0F-8D4C-A29B-CED0AAE9475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17222"/>
          <a:stretch/>
        </p:blipFill>
        <p:spPr>
          <a:xfrm>
            <a:off x="0" y="129810"/>
            <a:ext cx="12192000" cy="67281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2798064"/>
            <a:ext cx="10735056" cy="1161288"/>
          </a:xfrm>
        </p:spPr>
        <p:txBody>
          <a:bodyPr anchor="t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C24003-7383-1A40-927E-EC2B29209AD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12648" y="6055435"/>
            <a:ext cx="4242816" cy="590459"/>
          </a:xfrm>
          <a:prstGeom prst="rect">
            <a:avLst/>
          </a:prstGeom>
          <a:ln>
            <a:noFill/>
          </a:ln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59F2D0C-3C37-8F48-9F47-6ADF207AA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" y="4928080"/>
            <a:ext cx="10735056" cy="590459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52840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ransition Slide - Dark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3429000"/>
            <a:ext cx="10735056" cy="1161288"/>
          </a:xfrm>
        </p:spPr>
        <p:txBody>
          <a:bodyPr anchor="t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C24003-7383-1A40-927E-EC2B29209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12648" y="5940106"/>
            <a:ext cx="4242816" cy="590459"/>
          </a:xfrm>
          <a:prstGeom prst="rect">
            <a:avLst/>
          </a:prstGeom>
          <a:ln>
            <a:noFill/>
          </a:ln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59F2D0C-3C37-8F48-9F47-6ADF207AA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" y="4928080"/>
            <a:ext cx="10735056" cy="590459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88E884-2E08-1D47-ABAD-384F636F14B3}"/>
              </a:ext>
            </a:extLst>
          </p:cNvPr>
          <p:cNvSpPr/>
          <p:nvPr userDrawn="1"/>
        </p:nvSpPr>
        <p:spPr>
          <a:xfrm>
            <a:off x="0" y="6643"/>
            <a:ext cx="12192000" cy="136525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604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ransition Slide - Light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3429000"/>
            <a:ext cx="10735056" cy="1161288"/>
          </a:xfrm>
        </p:spPr>
        <p:txBody>
          <a:bodyPr anchor="t">
            <a:normAutofit/>
          </a:bodyPr>
          <a:lstStyle>
            <a:lvl1pPr algn="ctr">
              <a:defRPr sz="3600" b="1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59F2D0C-3C37-8F48-9F47-6ADF207AA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" y="4928080"/>
            <a:ext cx="10735056" cy="590459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88E884-2E08-1D47-ABAD-384F636F14B3}"/>
              </a:ext>
            </a:extLst>
          </p:cNvPr>
          <p:cNvSpPr/>
          <p:nvPr userDrawn="1"/>
        </p:nvSpPr>
        <p:spPr>
          <a:xfrm>
            <a:off x="0" y="6643"/>
            <a:ext cx="12192000" cy="136525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CD01108-E200-C846-9410-855C69A3680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21724" y="5848862"/>
            <a:ext cx="3915033" cy="72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042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310896"/>
            <a:ext cx="10680192" cy="621792"/>
          </a:xfrm>
        </p:spPr>
        <p:txBody>
          <a:bodyPr anchor="t">
            <a:normAutofit/>
          </a:bodyPr>
          <a:lstStyle>
            <a:lvl1pPr algn="l">
              <a:defRPr sz="2800" b="1">
                <a:solidFill>
                  <a:srgbClr val="00426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A5AA2F-F167-774C-976A-216F94FF4B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9808" y="6071616"/>
            <a:ext cx="10680192" cy="320040"/>
          </a:xfrm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47366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50087-7F35-C149-8CCC-868895653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A0183-F42B-9642-B6B4-7CE8D4E31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2637"/>
            <a:ext cx="10515600" cy="479582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5B18710F-5752-3041-ABB0-70AAF289D0C6}"/>
              </a:ext>
            </a:extLst>
          </p:cNvPr>
          <p:cNvSpPr>
            <a:spLocks noGrp="1"/>
          </p:cNvSpPr>
          <p:nvPr>
            <p:ph type="subTitle" idx="10"/>
          </p:nvPr>
        </p:nvSpPr>
        <p:spPr>
          <a:xfrm>
            <a:off x="838200" y="6071616"/>
            <a:ext cx="10515600" cy="347472"/>
          </a:xfrm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644526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9124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 - Dark Photo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08CC86-87AE-5648-80C0-94CEEA449B0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12648" y="6055435"/>
            <a:ext cx="4242816" cy="590459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4890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 - Light Photo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52447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peaker Na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D5C2A7-A3CE-A747-8C5D-D8C4B84E463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6DF286-98B5-9540-B77E-3EB8A01C510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189883" y="4876483"/>
            <a:ext cx="1812234" cy="13957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181100"/>
            <a:ext cx="10515600" cy="1092200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2305296"/>
            <a:ext cx="10515600" cy="1495179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92531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0AC4382-2C01-7B47-A513-58074808A31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1719262"/>
          </a:xfrm>
        </p:spPr>
        <p:txBody>
          <a:bodyPr anchor="b">
            <a:norm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6794A81-C6BF-154A-9A5B-40AD0E981F6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189883" y="4776470"/>
            <a:ext cx="1812234" cy="1395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250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8F7EE-8C86-9141-9348-E5B25EBCE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D709-2BD3-1342-A04D-E1065C8D2D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53330"/>
            <a:ext cx="5181600" cy="45622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5F3E8C-5F11-E946-A912-BDCDB05031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253331"/>
            <a:ext cx="5181600" cy="456225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45963CB9-DC1E-E749-A1A8-C95F5B9E55C5}"/>
              </a:ext>
            </a:extLst>
          </p:cNvPr>
          <p:cNvSpPr>
            <a:spLocks noGrp="1"/>
          </p:cNvSpPr>
          <p:nvPr>
            <p:ph type="subTitle" idx="10"/>
          </p:nvPr>
        </p:nvSpPr>
        <p:spPr>
          <a:xfrm>
            <a:off x="838200" y="6071616"/>
            <a:ext cx="10515600" cy="347472"/>
          </a:xfrm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983924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36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Content-with-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8F7EE-8C86-9141-9348-E5B25EBCE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D709-2BD3-1342-A04D-E1065C8D2DDE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5065776"/>
            <a:ext cx="5181600" cy="1161288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0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5F3E8C-5F11-E946-A912-BDCDB050315B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172200" y="5065773"/>
            <a:ext cx="5181600" cy="1161289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0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51919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643ED-15A6-A34E-92EA-DBC0D748B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541018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357224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1113E-9882-EE48-9196-F57FC1213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A9D55-D28B-7B40-A5DC-D7AF20BBB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633DE6-8E4C-C34D-85FE-A0A4F9ADBF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094866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CBFB9-C146-AE42-ABE7-A17384229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C301FE-0B54-8644-9318-943E74F2B7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3A447E-B890-8449-BA08-5973A38936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5467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0459" y="274849"/>
            <a:ext cx="10971097" cy="1143491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710623" y="2129715"/>
            <a:ext cx="5395777" cy="3966940"/>
          </a:xfrm>
        </p:spPr>
        <p:txBody>
          <a:bodyPr rtlCol="0">
            <a:normAutofit/>
          </a:bodyPr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7829" y="2129715"/>
            <a:ext cx="5395776" cy="39669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42339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E8379-E34A-7C90-4EAC-0648E9C33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68B34-7F59-01F5-EA6D-0C16193E01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6320B9-A769-6BEE-E8D5-E3AC3E3B6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F2D95-5DA0-D14D-840A-1C27A8EAD7DC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A61A6-3AE8-32C4-92AD-917FE18FB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34BCC-D532-6A19-81F4-A49A67F2B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1005E-0A50-5E47-B7F5-9D1066013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196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A0EBA8-353E-A144-A37D-FE74D5382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8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2B1F67-4823-2841-8D0E-C799FCA687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202637"/>
            <a:ext cx="10515600" cy="49743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45CD5-CC97-4047-AF1E-94FCCEE7F7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809923" y="6382064"/>
            <a:ext cx="1543878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 err="1"/>
              <a:t>MBARI.org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9C93F5E-6F7E-BD4C-A8DD-F5E395828DE9}"/>
              </a:ext>
            </a:extLst>
          </p:cNvPr>
          <p:cNvSpPr/>
          <p:nvPr userDrawn="1"/>
        </p:nvSpPr>
        <p:spPr>
          <a:xfrm>
            <a:off x="0" y="6643"/>
            <a:ext cx="12192000" cy="136525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DE83C0B-85E9-9B4F-969D-6972CD24060D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838200" y="6310940"/>
            <a:ext cx="2342322" cy="436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279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3" r:id="rId2"/>
    <p:sldLayoutId id="2147483714" r:id="rId3"/>
    <p:sldLayoutId id="2147483649" r:id="rId4"/>
    <p:sldLayoutId id="2147483650" r:id="rId5"/>
    <p:sldLayoutId id="2147483651" r:id="rId6"/>
    <p:sldLayoutId id="2147483710" r:id="rId7"/>
    <p:sldLayoutId id="2147483711" r:id="rId8"/>
    <p:sldLayoutId id="2147483707" r:id="rId9"/>
    <p:sldLayoutId id="2147483706" r:id="rId10"/>
    <p:sldLayoutId id="2147483652" r:id="rId11"/>
    <p:sldLayoutId id="2147483705" r:id="rId12"/>
    <p:sldLayoutId id="2147483654" r:id="rId13"/>
    <p:sldLayoutId id="2147483655" r:id="rId14"/>
    <p:sldLayoutId id="2147483656" r:id="rId15"/>
    <p:sldLayoutId id="2147483657" r:id="rId16"/>
    <p:sldLayoutId id="2147483702" r:id="rId17"/>
    <p:sldLayoutId id="2147483715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i="0" kern="1200">
          <a:solidFill>
            <a:srgbClr val="00426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744" userDrawn="1">
          <p15:clr>
            <a:srgbClr val="F26B43"/>
          </p15:clr>
        </p15:guide>
        <p15:guide id="4" orient="horz" pos="3888" userDrawn="1">
          <p15:clr>
            <a:srgbClr val="F26B43"/>
          </p15:clr>
        </p15:guide>
        <p15:guide id="5" pos="528" userDrawn="1">
          <p15:clr>
            <a:srgbClr val="F26B43"/>
          </p15:clr>
        </p15:guide>
        <p15:guide id="6" pos="7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emf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microsoft.com/office/2007/relationships/media" Target="../media/media3.mp4"/><Relationship Id="rId7" Type="http://schemas.openxmlformats.org/officeDocument/2006/relationships/image" Target="../media/image21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notesSlide" Target="../notesSlides/notesSlide7.xml"/><Relationship Id="rId5" Type="http://schemas.openxmlformats.org/officeDocument/2006/relationships/slideLayout" Target="../slideLayouts/slideLayout13.xml"/><Relationship Id="rId4" Type="http://schemas.openxmlformats.org/officeDocument/2006/relationships/video" Target="../media/media3.mp4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9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5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9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5" Type="http://schemas.openxmlformats.org/officeDocument/2006/relationships/image" Target="../media/image40.png"/><Relationship Id="rId4" Type="http://schemas.openxmlformats.org/officeDocument/2006/relationships/notesSlide" Target="../notesSlides/notesSlide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42.png"/><Relationship Id="rId4" Type="http://schemas.openxmlformats.org/officeDocument/2006/relationships/notesSlide" Target="../notesSlides/notesSlide1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0791" y="1146751"/>
            <a:ext cx="10482325" cy="4319337"/>
          </a:xfrm>
          <a:effectLst/>
        </p:spPr>
        <p:txBody>
          <a:bodyPr>
            <a:noAutofit/>
          </a:bodyPr>
          <a:lstStyle/>
          <a:p>
            <a:pPr algn="ctr"/>
            <a:r>
              <a:rPr lang="en-US" sz="3200" dirty="0"/>
              <a:t>MBARI-WEC  Software And Simulator</a:t>
            </a:r>
            <a:br>
              <a:rPr lang="en-US" sz="3200" dirty="0"/>
            </a:br>
            <a:br>
              <a:rPr lang="en-US" sz="3200" dirty="0"/>
            </a:br>
            <a:br>
              <a:rPr lang="en-US" dirty="0"/>
            </a:br>
            <a:r>
              <a:rPr lang="en-US" sz="3200" dirty="0"/>
              <a:t>Andrew Hamilton and Michael Anderson 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MBARI</a:t>
            </a:r>
            <a:br>
              <a:rPr lang="en-US" sz="3600" dirty="0"/>
            </a:br>
            <a:endParaRPr lang="en-US" sz="3600" b="0" dirty="0"/>
          </a:p>
        </p:txBody>
      </p:sp>
    </p:spTree>
    <p:extLst>
      <p:ext uri="{BB962C8B-B14F-4D97-AF65-F5344CB8AC3E}">
        <p14:creationId xmlns:p14="http://schemas.microsoft.com/office/powerpoint/2010/main" val="2230012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476ABD8-FEF9-453C-B74B-177236F87693}"/>
              </a:ext>
            </a:extLst>
          </p:cNvPr>
          <p:cNvSpPr txBox="1">
            <a:spLocks/>
          </p:cNvSpPr>
          <p:nvPr/>
        </p:nvSpPr>
        <p:spPr>
          <a:xfrm>
            <a:off x="313248" y="1455118"/>
            <a:ext cx="10482325" cy="747363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/>
              <a:t>MBARI-WEC Project Overview (Andy)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6E5288-F67D-4A84-8563-CDD94ECB0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Demo Days Outline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DB2CA4F-BDAF-4A0A-A58C-F8A4A3512F74}"/>
              </a:ext>
            </a:extLst>
          </p:cNvPr>
          <p:cNvSpPr txBox="1">
            <a:spLocks/>
          </p:cNvSpPr>
          <p:nvPr/>
        </p:nvSpPr>
        <p:spPr>
          <a:xfrm>
            <a:off x="313248" y="2309881"/>
            <a:ext cx="10482325" cy="137674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/>
              <a:t>On-Buoy Software Interactions</a:t>
            </a:r>
            <a:endParaRPr lang="en-US" sz="2200" dirty="0"/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Log-in and Command Line Interactions (Andy)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ROS2 Features (Michael)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ABAD403-A928-458A-98B0-DCCCED908342}"/>
              </a:ext>
            </a:extLst>
          </p:cNvPr>
          <p:cNvSpPr txBox="1">
            <a:spLocks/>
          </p:cNvSpPr>
          <p:nvPr/>
        </p:nvSpPr>
        <p:spPr>
          <a:xfrm>
            <a:off x="313248" y="3686629"/>
            <a:ext cx="10482325" cy="137674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/>
              <a:t>Simulator Interactions</a:t>
            </a:r>
            <a:endParaRPr lang="en-US" sz="2200" dirty="0"/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Installation Overview (Michael)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Running the Simulator (Andy)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Coding for the Simulator (Michael)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6659126-4FA6-4941-8463-615646230250}"/>
              </a:ext>
            </a:extLst>
          </p:cNvPr>
          <p:cNvSpPr txBox="1">
            <a:spLocks/>
          </p:cNvSpPr>
          <p:nvPr/>
        </p:nvSpPr>
        <p:spPr>
          <a:xfrm>
            <a:off x="313248" y="5481252"/>
            <a:ext cx="10482325" cy="747363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/>
              <a:t>Summary, Wrap-Up, and Questions</a:t>
            </a:r>
            <a:endParaRPr lang="en-US" sz="2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650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13FE8DA-93C0-777A-A524-7DDF3A0AB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715" y="232779"/>
            <a:ext cx="4672264" cy="608910"/>
          </a:xfrm>
        </p:spPr>
        <p:txBody>
          <a:bodyPr>
            <a:normAutofit/>
          </a:bodyPr>
          <a:lstStyle/>
          <a:p>
            <a:r>
              <a:rPr lang="en-US" sz="3600" b="0" u="sng" dirty="0"/>
              <a:t>Persistent Presence</a:t>
            </a:r>
          </a:p>
        </p:txBody>
      </p:sp>
      <p:graphicFrame>
        <p:nvGraphicFramePr>
          <p:cNvPr id="6" name="Object 22">
            <a:extLst>
              <a:ext uri="{FF2B5EF4-FFF2-40B4-BE49-F238E27FC236}">
                <a16:creationId xmlns:a16="http://schemas.microsoft.com/office/drawing/2014/main" id="{D9BA8978-B364-C81A-F6DC-1EC480423CE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2493183"/>
              </p:ext>
            </p:extLst>
          </p:nvPr>
        </p:nvGraphicFramePr>
        <p:xfrm>
          <a:off x="5382126" y="1021642"/>
          <a:ext cx="6420854" cy="5178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7" name="Visio" r:id="rId4" imgW="9029700" imgH="7289800" progId="Visio.Drawing.11">
                  <p:embed/>
                </p:oleObj>
              </mc:Choice>
              <mc:Fallback>
                <p:oleObj name="Visio" r:id="rId4" imgW="9029700" imgH="7289800" progId="Visio.Drawing.11">
                  <p:embed/>
                  <p:pic>
                    <p:nvPicPr>
                      <p:cNvPr id="14338" name="Object 22">
                        <a:extLst>
                          <a:ext uri="{FF2B5EF4-FFF2-40B4-BE49-F238E27FC236}">
                            <a16:creationId xmlns:a16="http://schemas.microsoft.com/office/drawing/2014/main" id="{E2D54B3D-23C2-4F34-3923-B7CD4F70587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82126" y="1021642"/>
                        <a:ext cx="6420854" cy="5178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itle 3">
            <a:extLst>
              <a:ext uri="{FF2B5EF4-FFF2-40B4-BE49-F238E27FC236}">
                <a16:creationId xmlns:a16="http://schemas.microsoft.com/office/drawing/2014/main" id="{56B2A231-19D8-940C-B522-B1050F13922E}"/>
              </a:ext>
            </a:extLst>
          </p:cNvPr>
          <p:cNvSpPr txBox="1">
            <a:spLocks/>
          </p:cNvSpPr>
          <p:nvPr/>
        </p:nvSpPr>
        <p:spPr>
          <a:xfrm>
            <a:off x="112295" y="1313801"/>
            <a:ext cx="4672264" cy="608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altLang="en-US" sz="3200" dirty="0">
                <a:solidFill>
                  <a:srgbClr val="002060"/>
                </a:solidFill>
              </a:rPr>
              <a:t>Technology needed:</a:t>
            </a:r>
          </a:p>
          <a:p>
            <a:endParaRPr lang="en-US" sz="3200" b="0" dirty="0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18D56651-2719-0BDF-006C-4EBA38D5D5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715" y="1642411"/>
            <a:ext cx="6972300" cy="1786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0622" tIns="65311" rIns="130622" bIns="65311"/>
          <a:lstStyle>
            <a:lvl1pPr marL="342900" indent="-342900" defTabSz="1306513">
              <a:spcBef>
                <a:spcPct val="20000"/>
              </a:spcBef>
              <a:buChar char="•"/>
              <a:defRPr sz="4600">
                <a:solidFill>
                  <a:srgbClr val="000066"/>
                </a:solidFill>
                <a:latin typeface="Arial" charset="0"/>
              </a:defRPr>
            </a:lvl1pPr>
            <a:lvl2pPr marL="1062038" indent="-409575" defTabSz="1306513">
              <a:spcBef>
                <a:spcPct val="20000"/>
              </a:spcBef>
              <a:buChar char="–"/>
              <a:defRPr sz="4000">
                <a:solidFill>
                  <a:srgbClr val="000066"/>
                </a:solidFill>
                <a:latin typeface="Arial" charset="0"/>
              </a:defRPr>
            </a:lvl2pPr>
            <a:lvl3pPr marL="1633538" indent="-327025" defTabSz="1306513">
              <a:spcBef>
                <a:spcPct val="20000"/>
              </a:spcBef>
              <a:buChar char="•"/>
              <a:defRPr sz="3400">
                <a:solidFill>
                  <a:srgbClr val="000066"/>
                </a:solidFill>
                <a:latin typeface="Arial" charset="0"/>
              </a:defRPr>
            </a:lvl3pPr>
            <a:lvl4pPr marL="2286000" indent="-327025" defTabSz="1306513">
              <a:spcBef>
                <a:spcPct val="20000"/>
              </a:spcBef>
              <a:buChar char="–"/>
              <a:defRPr sz="2900">
                <a:solidFill>
                  <a:srgbClr val="000066"/>
                </a:solidFill>
                <a:latin typeface="Arial" charset="0"/>
              </a:defRPr>
            </a:lvl4pPr>
            <a:lvl5pPr marL="2938463" indent="-325438" defTabSz="1306513">
              <a:spcBef>
                <a:spcPct val="20000"/>
              </a:spcBef>
              <a:buChar char="»"/>
              <a:defRPr sz="2900">
                <a:solidFill>
                  <a:srgbClr val="000066"/>
                </a:solidFill>
                <a:latin typeface="Arial" charset="0"/>
              </a:defRPr>
            </a:lvl5pPr>
            <a:lvl6pPr marL="33956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charset="0"/>
              </a:defRPr>
            </a:lvl6pPr>
            <a:lvl7pPr marL="38528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charset="0"/>
              </a:defRPr>
            </a:lvl7pPr>
            <a:lvl8pPr marL="43100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charset="0"/>
              </a:defRPr>
            </a:lvl8pPr>
            <a:lvl9pPr marL="47672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000" dirty="0">
                <a:solidFill>
                  <a:srgbClr val="002060"/>
                </a:solidFill>
              </a:rPr>
              <a:t>Vehicles (Capability, Reliability)</a:t>
            </a:r>
          </a:p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000" dirty="0">
                <a:solidFill>
                  <a:srgbClr val="002060"/>
                </a:solidFill>
              </a:rPr>
              <a:t>Autonomy</a:t>
            </a:r>
          </a:p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000" dirty="0">
                <a:solidFill>
                  <a:srgbClr val="002060"/>
                </a:solidFill>
              </a:rPr>
              <a:t>Instrumentation</a:t>
            </a:r>
          </a:p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400" b="1" dirty="0">
                <a:solidFill>
                  <a:srgbClr val="002060"/>
                </a:solidFill>
              </a:rPr>
              <a:t>Energy</a:t>
            </a:r>
          </a:p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000" dirty="0">
                <a:solidFill>
                  <a:srgbClr val="002060"/>
                </a:solidFill>
              </a:rPr>
              <a:t>Communications</a:t>
            </a: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E087B5BC-81A2-889F-F6A2-C29A048D4E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715" y="3960495"/>
            <a:ext cx="4977064" cy="1670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0622" tIns="65311" rIns="130622" bIns="65311"/>
          <a:lstStyle>
            <a:lvl1pPr defTabSz="1306513">
              <a:spcBef>
                <a:spcPct val="20000"/>
              </a:spcBef>
              <a:buChar char="•"/>
              <a:defRPr sz="46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marL="1062038" indent="-409575" defTabSz="1306513">
              <a:spcBef>
                <a:spcPct val="20000"/>
              </a:spcBef>
              <a:buChar char="–"/>
              <a:defRPr sz="40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marL="1633538" indent="-327025" defTabSz="1306513">
              <a:spcBef>
                <a:spcPct val="20000"/>
              </a:spcBef>
              <a:buChar char="•"/>
              <a:defRPr sz="34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marL="2286000" indent="-327025" defTabSz="1306513">
              <a:spcBef>
                <a:spcPct val="20000"/>
              </a:spcBef>
              <a:buChar char="–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marL="2938463" indent="-325438" defTabSz="1306513">
              <a:spcBef>
                <a:spcPct val="20000"/>
              </a:spcBef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33956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38528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43100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47672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200" dirty="0">
                <a:solidFill>
                  <a:srgbClr val="002060"/>
                </a:solidFill>
              </a:rPr>
              <a:t>Energy Options:</a:t>
            </a:r>
            <a:br>
              <a:rPr lang="en-US" altLang="en-US" sz="2000" dirty="0">
                <a:solidFill>
                  <a:srgbClr val="002060"/>
                </a:solidFill>
              </a:rPr>
            </a:br>
            <a:endParaRPr lang="en-US" altLang="en-US" sz="2000" dirty="0">
              <a:solidFill>
                <a:srgbClr val="002060"/>
              </a:solidFill>
            </a:endParaRPr>
          </a:p>
          <a:p>
            <a:pPr marL="342900" indent="-342900" eaLnBrk="1" hangingPunct="1">
              <a:spcBef>
                <a:spcPct val="0"/>
              </a:spcBef>
              <a:buFont typeface="Courier New" panose="02070309020205020404" pitchFamily="49" charset="0"/>
              <a:buChar char="o"/>
            </a:pPr>
            <a:r>
              <a:rPr lang="en-US" altLang="en-US" sz="2000" dirty="0">
                <a:solidFill>
                  <a:srgbClr val="002060"/>
                </a:solidFill>
              </a:rPr>
              <a:t>Bring energy along (in batteries).</a:t>
            </a:r>
          </a:p>
          <a:p>
            <a:pPr marL="342900" indent="-342900" eaLnBrk="1" hangingPunct="1">
              <a:spcBef>
                <a:spcPct val="0"/>
              </a:spcBef>
              <a:buFont typeface="Courier New" panose="02070309020205020404" pitchFamily="49" charset="0"/>
              <a:buChar char="o"/>
            </a:pPr>
            <a:r>
              <a:rPr lang="en-US" altLang="en-US" sz="2000" dirty="0">
                <a:solidFill>
                  <a:srgbClr val="002060"/>
                </a:solidFill>
              </a:rPr>
              <a:t>Collect energy from the environment.</a:t>
            </a:r>
          </a:p>
        </p:txBody>
      </p:sp>
    </p:spTree>
    <p:extLst>
      <p:ext uri="{BB962C8B-B14F-4D97-AF65-F5344CB8AC3E}">
        <p14:creationId xmlns:p14="http://schemas.microsoft.com/office/powerpoint/2010/main" val="3566216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1" descr="pbanimation">
            <a:extLst>
              <a:ext uri="{FF2B5EF4-FFF2-40B4-BE49-F238E27FC236}">
                <a16:creationId xmlns:a16="http://schemas.microsoft.com/office/drawing/2014/main" id="{A6619B22-24EA-43BF-ABF7-4B4AC81CF7DB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128" y="1392691"/>
            <a:ext cx="2689974" cy="4566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C1C5D71-F2C2-4A21-A6B3-4485AB7DF2CB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7248" y="850592"/>
            <a:ext cx="3456432" cy="546791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ED81DF4-28AC-4FD9-8025-C5CB801E98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4959" y="390704"/>
            <a:ext cx="4557444" cy="607659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33F585A-10C3-496C-9F9F-6FE760CDA8AD}"/>
              </a:ext>
            </a:extLst>
          </p:cNvPr>
          <p:cNvSpPr/>
          <p:nvPr/>
        </p:nvSpPr>
        <p:spPr>
          <a:xfrm>
            <a:off x="287128" y="309110"/>
            <a:ext cx="52656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MBARI Wave-Energy Converter</a:t>
            </a:r>
          </a:p>
        </p:txBody>
      </p:sp>
    </p:spTree>
    <p:extLst>
      <p:ext uri="{BB962C8B-B14F-4D97-AF65-F5344CB8AC3E}">
        <p14:creationId xmlns:p14="http://schemas.microsoft.com/office/powerpoint/2010/main" val="2781861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moosII-1_pp">
            <a:extLst>
              <a:ext uri="{FF2B5EF4-FFF2-40B4-BE49-F238E27FC236}">
                <a16:creationId xmlns:a16="http://schemas.microsoft.com/office/drawing/2014/main" id="{C5279F60-68D1-63AD-3CF3-BEEC79450B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67" y="1266721"/>
            <a:ext cx="3214455" cy="4285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Line 10">
            <a:extLst>
              <a:ext uri="{FF2B5EF4-FFF2-40B4-BE49-F238E27FC236}">
                <a16:creationId xmlns:a16="http://schemas.microsoft.com/office/drawing/2014/main" id="{BCA72F92-786A-3D3A-1A51-A684ECBA8A6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418604" y="1775791"/>
            <a:ext cx="653125" cy="55341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stealth" w="lg" len="lg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Box 11">
            <a:extLst>
              <a:ext uri="{FF2B5EF4-FFF2-40B4-BE49-F238E27FC236}">
                <a16:creationId xmlns:a16="http://schemas.microsoft.com/office/drawing/2014/main" id="{D781A215-66D4-80C6-F12E-205D898C6F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1730" y="1129058"/>
            <a:ext cx="3574774" cy="120032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000066"/>
                </a:solidFill>
              </a:rPr>
              <a:t>MBARI Mooring with</a:t>
            </a:r>
          </a:p>
          <a:p>
            <a:pPr algn="ctr"/>
            <a:r>
              <a:rPr lang="en-US" dirty="0">
                <a:solidFill>
                  <a:srgbClr val="000066"/>
                </a:solidFill>
              </a:rPr>
              <a:t>Wind and Solar Collection:</a:t>
            </a:r>
          </a:p>
          <a:p>
            <a:pPr algn="ctr"/>
            <a:r>
              <a:rPr lang="en-US" u="sng" dirty="0">
                <a:solidFill>
                  <a:srgbClr val="000066"/>
                </a:solidFill>
              </a:rPr>
              <a:t>Weight </a:t>
            </a:r>
            <a:r>
              <a:rPr lang="en-US" dirty="0">
                <a:solidFill>
                  <a:srgbClr val="000066"/>
                </a:solidFill>
              </a:rPr>
              <a:t>          </a:t>
            </a:r>
            <a:r>
              <a:rPr lang="en-US" u="sng" dirty="0">
                <a:solidFill>
                  <a:srgbClr val="000066"/>
                </a:solidFill>
              </a:rPr>
              <a:t>Avg. Power</a:t>
            </a:r>
          </a:p>
          <a:p>
            <a:r>
              <a:rPr lang="en-US" dirty="0">
                <a:solidFill>
                  <a:srgbClr val="000066"/>
                </a:solidFill>
              </a:rPr>
              <a:t>      5000lbs                50W</a:t>
            </a:r>
          </a:p>
        </p:txBody>
      </p:sp>
      <p:sp>
        <p:nvSpPr>
          <p:cNvPr id="7" name="Text Box 12">
            <a:extLst>
              <a:ext uri="{FF2B5EF4-FFF2-40B4-BE49-F238E27FC236}">
                <a16:creationId xmlns:a16="http://schemas.microsoft.com/office/drawing/2014/main" id="{4226FCF9-FD3B-F928-CE73-1888B054C1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1729" y="3328464"/>
            <a:ext cx="3468874" cy="9233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000066"/>
                </a:solidFill>
              </a:rPr>
              <a:t>Wave Power Buoy Prototype</a:t>
            </a:r>
          </a:p>
          <a:p>
            <a:pPr algn="ctr"/>
            <a:r>
              <a:rPr lang="en-US" u="sng" dirty="0">
                <a:solidFill>
                  <a:srgbClr val="000066"/>
                </a:solidFill>
              </a:rPr>
              <a:t>Weight </a:t>
            </a:r>
            <a:r>
              <a:rPr lang="en-US" dirty="0">
                <a:solidFill>
                  <a:srgbClr val="000066"/>
                </a:solidFill>
              </a:rPr>
              <a:t>          </a:t>
            </a:r>
            <a:r>
              <a:rPr lang="en-US" u="sng" dirty="0">
                <a:solidFill>
                  <a:srgbClr val="000066"/>
                </a:solidFill>
              </a:rPr>
              <a:t>Avg. Power</a:t>
            </a:r>
          </a:p>
          <a:p>
            <a:r>
              <a:rPr lang="en-US" dirty="0">
                <a:solidFill>
                  <a:srgbClr val="000066"/>
                </a:solidFill>
              </a:rPr>
              <a:t>    5000lbs         200W-300W</a:t>
            </a:r>
          </a:p>
        </p:txBody>
      </p:sp>
      <p:sp>
        <p:nvSpPr>
          <p:cNvPr id="8" name="Line 14">
            <a:extLst>
              <a:ext uri="{FF2B5EF4-FFF2-40B4-BE49-F238E27FC236}">
                <a16:creationId xmlns:a16="http://schemas.microsoft.com/office/drawing/2014/main" id="{0F752398-B921-F5A5-56C0-5852ECABCEE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553738" y="3429000"/>
            <a:ext cx="980847" cy="559904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stealth" w="lg" len="lg"/>
          </a:ln>
        </p:spPr>
        <p:txBody>
          <a:bodyPr/>
          <a:lstStyle/>
          <a:p>
            <a:endParaRPr lang="en-US"/>
          </a:p>
        </p:txBody>
      </p:sp>
      <p:pic>
        <p:nvPicPr>
          <p:cNvPr id="9" name="Picture 17" descr="pb-ocean-andy">
            <a:extLst>
              <a:ext uri="{FF2B5EF4-FFF2-40B4-BE49-F238E27FC236}">
                <a16:creationId xmlns:a16="http://schemas.microsoft.com/office/drawing/2014/main" id="{D9636B9F-42FA-EA94-FC20-CCEE1983FC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34586" y="990600"/>
            <a:ext cx="2931927" cy="4972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6917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33F585A-10C3-496C-9F9F-6FE760CDA8AD}"/>
              </a:ext>
            </a:extLst>
          </p:cNvPr>
          <p:cNvSpPr/>
          <p:nvPr/>
        </p:nvSpPr>
        <p:spPr>
          <a:xfrm>
            <a:off x="278917" y="143378"/>
            <a:ext cx="451918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Oceanographic</a:t>
            </a:r>
            <a:r>
              <a:rPr lang="en-US" sz="3600" dirty="0">
                <a:solidFill>
                  <a:schemeClr val="tx2"/>
                </a:solidFill>
              </a:rPr>
              <a:t> WEC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42DAD7-79DE-4F6D-B737-BCAC6226CC9B}"/>
              </a:ext>
            </a:extLst>
          </p:cNvPr>
          <p:cNvSpPr/>
          <p:nvPr/>
        </p:nvSpPr>
        <p:spPr>
          <a:xfrm>
            <a:off x="246291" y="908125"/>
            <a:ext cx="8488633" cy="13029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10’ diameter Buoy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200W Average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Regular Deployments</a:t>
            </a: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4C438033-37C1-C462-9B4B-AADF7B0C1C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9393" y="264695"/>
            <a:ext cx="1923976" cy="6328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22_11_02_WaveEnergyBuoyDive">
            <a:hlinkClick r:id="" action="ppaction://media"/>
            <a:extLst>
              <a:ext uri="{FF2B5EF4-FFF2-40B4-BE49-F238E27FC236}">
                <a16:creationId xmlns:a16="http://schemas.microsoft.com/office/drawing/2014/main" id="{16C0243D-6590-FC92-BB0F-B1CC226FF38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58615" y="2329462"/>
            <a:ext cx="7122776" cy="403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441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3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A74483C-E812-440B-9A8E-0DA7662EE501}"/>
              </a:ext>
            </a:extLst>
          </p:cNvPr>
          <p:cNvSpPr txBox="1"/>
          <p:nvPr/>
        </p:nvSpPr>
        <p:spPr>
          <a:xfrm>
            <a:off x="3015669" y="447102"/>
            <a:ext cx="61606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2023 Deployment - 232 Days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5E5277-37DA-45AE-A70D-0D349B0B92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41911"/>
            <a:ext cx="12192000" cy="4174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387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62467D-EE85-472E-97F8-184A379805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443" y="177709"/>
            <a:ext cx="5427453" cy="6502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818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8188E28-E9DA-40DC-BAEC-BAF6FF187E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3318" y="3778917"/>
            <a:ext cx="4761502" cy="293570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33F585A-10C3-496C-9F9F-6FE760CDA8AD}"/>
              </a:ext>
            </a:extLst>
          </p:cNvPr>
          <p:cNvSpPr/>
          <p:nvPr/>
        </p:nvSpPr>
        <p:spPr>
          <a:xfrm>
            <a:off x="278917" y="143378"/>
            <a:ext cx="467307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Some design features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42DAD7-79DE-4F6D-B737-BCAC6226CC9B}"/>
              </a:ext>
            </a:extLst>
          </p:cNvPr>
          <p:cNvSpPr/>
          <p:nvPr/>
        </p:nvSpPr>
        <p:spPr>
          <a:xfrm>
            <a:off x="246294" y="916800"/>
            <a:ext cx="8488633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Electro-Hydraulic PTO and Pneumatic Spring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Heave-Cone w/ Trefoil doors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4-Quadrant Power Electronics, 10kW motor/drive.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6kW-Hr On-board Battery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24V Power Supplies and Ethernet Network (instruments)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Linux Control Computer and Cell Connection</a:t>
            </a:r>
          </a:p>
          <a:p>
            <a:endParaRPr lang="en-US" sz="2400" dirty="0">
              <a:solidFill>
                <a:schemeClr val="tx2"/>
              </a:solidFill>
            </a:endParaRPr>
          </a:p>
          <a:p>
            <a:pPr marL="342900" indent="-342900">
              <a:buFontTx/>
              <a:buChar char="-"/>
            </a:pPr>
            <a:endParaRPr lang="en-US" sz="2400" dirty="0">
              <a:solidFill>
                <a:schemeClr val="tx2"/>
              </a:solidFill>
            </a:endParaRPr>
          </a:p>
          <a:p>
            <a:pPr marL="342900" indent="-342900">
              <a:buFontTx/>
              <a:buChar char="-"/>
            </a:pPr>
            <a:endParaRPr lang="en-US" sz="2400" dirty="0">
              <a:solidFill>
                <a:schemeClr val="tx2"/>
              </a:solidFill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9D67D907-1A09-DC1F-927F-D27EA59595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2618" y="264695"/>
            <a:ext cx="1923976" cy="6328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1374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76F479A-1B47-C65A-893F-BF24F89CA997}"/>
              </a:ext>
            </a:extLst>
          </p:cNvPr>
          <p:cNvSpPr/>
          <p:nvPr/>
        </p:nvSpPr>
        <p:spPr>
          <a:xfrm>
            <a:off x="278917" y="251662"/>
            <a:ext cx="99055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Wave-Energy Conversion Technical Challenges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46375D-1EF3-892E-22AF-0B5B6FA2B341}"/>
              </a:ext>
            </a:extLst>
          </p:cNvPr>
          <p:cNvSpPr txBox="1"/>
          <p:nvPr/>
        </p:nvSpPr>
        <p:spPr>
          <a:xfrm>
            <a:off x="477077" y="1179442"/>
            <a:ext cx="108535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en-US" sz="3600" dirty="0">
                <a:solidFill>
                  <a:schemeClr val="tx2"/>
                </a:solidFill>
              </a:rPr>
              <a:t>Reliability and Storm Survivability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2"/>
                </a:solidFill>
              </a:rPr>
              <a:t>3-5 Million wave cycles per year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2"/>
                </a:solidFill>
              </a:rPr>
              <a:t>1-2 Million meters of linear travel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2"/>
                </a:solidFill>
              </a:rPr>
              <a:t>Designed to maximize forces - extreme events</a:t>
            </a:r>
          </a:p>
        </p:txBody>
      </p:sp>
      <p:pic>
        <p:nvPicPr>
          <p:cNvPr id="5" name="Content Placeholder 7">
            <a:extLst>
              <a:ext uri="{FF2B5EF4-FFF2-40B4-BE49-F238E27FC236}">
                <a16:creationId xmlns:a16="http://schemas.microsoft.com/office/drawing/2014/main" id="{94D312C2-76ED-D9D5-E811-84EFAF1A16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6601"/>
          <a:stretch/>
        </p:blipFill>
        <p:spPr>
          <a:xfrm>
            <a:off x="7290138" y="3509856"/>
            <a:ext cx="4040470" cy="309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672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8E801BB-C220-41F2-9315-FD159573328A}"/>
              </a:ext>
            </a:extLst>
          </p:cNvPr>
          <p:cNvSpPr/>
          <p:nvPr/>
        </p:nvSpPr>
        <p:spPr>
          <a:xfrm>
            <a:off x="463349" y="915176"/>
            <a:ext cx="1059750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Simplest approach, PTO force proportional to velocity (RPM)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59F85D2-5DC8-BBFF-5227-17C87606CBCC}"/>
              </a:ext>
            </a:extLst>
          </p:cNvPr>
          <p:cNvSpPr/>
          <p:nvPr/>
        </p:nvSpPr>
        <p:spPr>
          <a:xfrm>
            <a:off x="310951" y="274630"/>
            <a:ext cx="59300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Control-System Approaches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597592-388F-4E32-A829-19CD30E93676}"/>
              </a:ext>
            </a:extLst>
          </p:cNvPr>
          <p:cNvSpPr/>
          <p:nvPr/>
        </p:nvSpPr>
        <p:spPr>
          <a:xfrm>
            <a:off x="7741920" y="6232496"/>
            <a:ext cx="473317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2"/>
                </a:solidFill>
              </a:rPr>
              <a:t>Piston Extension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075F211-8E2F-4EC6-ADFD-019D5C2FCDB2}"/>
              </a:ext>
            </a:extLst>
          </p:cNvPr>
          <p:cNvCxnSpPr/>
          <p:nvPr/>
        </p:nvCxnSpPr>
        <p:spPr>
          <a:xfrm>
            <a:off x="8295951" y="6675361"/>
            <a:ext cx="8534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2880F7B-F024-45FD-8BB9-BA4E28BCBBEE}"/>
              </a:ext>
            </a:extLst>
          </p:cNvPr>
          <p:cNvCxnSpPr>
            <a:cxnSpLocks/>
          </p:cNvCxnSpPr>
          <p:nvPr/>
        </p:nvCxnSpPr>
        <p:spPr>
          <a:xfrm flipH="1">
            <a:off x="5059681" y="6659699"/>
            <a:ext cx="8534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AC7E06F3-6386-494C-90BE-129555E44FE8}"/>
              </a:ext>
            </a:extLst>
          </p:cNvPr>
          <p:cNvSpPr/>
          <p:nvPr/>
        </p:nvSpPr>
        <p:spPr>
          <a:xfrm>
            <a:off x="4416214" y="6248158"/>
            <a:ext cx="473317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2"/>
                </a:solidFill>
              </a:rPr>
              <a:t>Piston Retraction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60324CAB-918E-4E03-A1CC-056EE7D68C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173" y="1463573"/>
            <a:ext cx="7187981" cy="4753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3730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141023E-F662-4339-995A-FA4D54BDAC98}"/>
              </a:ext>
            </a:extLst>
          </p:cNvPr>
          <p:cNvSpPr/>
          <p:nvPr/>
        </p:nvSpPr>
        <p:spPr>
          <a:xfrm>
            <a:off x="310951" y="1057876"/>
            <a:ext cx="3304110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Control Opportunity</a:t>
            </a:r>
          </a:p>
          <a:p>
            <a:endParaRPr lang="en-US" sz="2800" u="sng" dirty="0">
              <a:solidFill>
                <a:schemeClr val="tx2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D813E7-4DDD-426A-84E4-61C65C631E36}"/>
              </a:ext>
            </a:extLst>
          </p:cNvPr>
          <p:cNvSpPr/>
          <p:nvPr/>
        </p:nvSpPr>
        <p:spPr>
          <a:xfrm>
            <a:off x="358364" y="1844089"/>
            <a:ext cx="960419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Make device smaller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Stroke constraint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Increase robustness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Increased energy capture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59F85D2-5DC8-BBFF-5227-17C87606CBCC}"/>
              </a:ext>
            </a:extLst>
          </p:cNvPr>
          <p:cNvSpPr/>
          <p:nvPr/>
        </p:nvSpPr>
        <p:spPr>
          <a:xfrm>
            <a:off x="310951" y="274630"/>
            <a:ext cx="59300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Control-System Approaches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972E73-E000-4D2B-D6F0-83B2D405045E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09"/>
          <a:stretch/>
        </p:blipFill>
        <p:spPr bwMode="auto">
          <a:xfrm>
            <a:off x="5391211" y="2267221"/>
            <a:ext cx="6651776" cy="418776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0563C09-2794-4B64-A5AA-6A149B2D8799}"/>
              </a:ext>
            </a:extLst>
          </p:cNvPr>
          <p:cNvSpPr/>
          <p:nvPr/>
        </p:nvSpPr>
        <p:spPr>
          <a:xfrm>
            <a:off x="7365378" y="2016606"/>
            <a:ext cx="280076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MPC Simulation Example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4176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310951" y="234427"/>
            <a:ext cx="106378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u="sng" dirty="0">
                <a:solidFill>
                  <a:schemeClr val="tx2"/>
                </a:solidFill>
              </a:rPr>
              <a:t>Open Software Interface – Dept of Energy/Open Robotics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29574" y="1100064"/>
            <a:ext cx="100751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Goal:  Make the MBARI WEC available to outside researchers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FF3E6E-2301-4D2E-AD4E-093B0029E0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454" y="2860481"/>
            <a:ext cx="4665326" cy="242495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0EFC85A-4C3C-4B87-B281-DA80D0D7978A}"/>
              </a:ext>
            </a:extLst>
          </p:cNvPr>
          <p:cNvSpPr/>
          <p:nvPr/>
        </p:nvSpPr>
        <p:spPr>
          <a:xfrm>
            <a:off x="310951" y="3211211"/>
            <a:ext cx="7150553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ROS 2 </a:t>
            </a:r>
            <a:endParaRPr lang="en-US" sz="2800" dirty="0">
              <a:solidFill>
                <a:schemeClr val="tx2"/>
              </a:solidFill>
            </a:endParaRPr>
          </a:p>
          <a:p>
            <a:pPr marL="457200" indent="-457200">
              <a:buFontTx/>
              <a:buChar char="-"/>
            </a:pPr>
            <a:r>
              <a:rPr lang="en-US" sz="2800" dirty="0">
                <a:solidFill>
                  <a:schemeClr val="tx2"/>
                </a:solidFill>
              </a:rPr>
              <a:t>Publish/Subscribe message infrastructure.</a:t>
            </a:r>
          </a:p>
          <a:p>
            <a:pPr marL="457200" indent="-457200">
              <a:buFontTx/>
              <a:buChar char="-"/>
            </a:pPr>
            <a:r>
              <a:rPr lang="en-US" sz="2800" dirty="0">
                <a:solidFill>
                  <a:schemeClr val="tx2"/>
                </a:solidFill>
              </a:rPr>
              <a:t>Very popular in robotics</a:t>
            </a:r>
          </a:p>
          <a:p>
            <a:pPr marL="457200" indent="-457200">
              <a:buFontTx/>
              <a:buChar char="-"/>
            </a:pPr>
            <a:r>
              <a:rPr lang="en-US" sz="2800" dirty="0">
                <a:solidFill>
                  <a:schemeClr val="tx2"/>
                </a:solidFill>
              </a:rPr>
              <a:t>Python/C++ Bindings</a:t>
            </a:r>
          </a:p>
          <a:p>
            <a:pPr marL="457200" indent="-457200">
              <a:buFontTx/>
              <a:buChar char="-"/>
            </a:pPr>
            <a:r>
              <a:rPr lang="en-US" sz="2800" dirty="0">
                <a:solidFill>
                  <a:schemeClr val="tx2"/>
                </a:solidFill>
              </a:rPr>
              <a:t>One user process on Linux controls buoy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818CC7-EBE3-4523-9B5E-7A94A1A46DE4}"/>
              </a:ext>
            </a:extLst>
          </p:cNvPr>
          <p:cNvSpPr/>
          <p:nvPr/>
        </p:nvSpPr>
        <p:spPr>
          <a:xfrm>
            <a:off x="429574" y="1834557"/>
            <a:ext cx="10519226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Approach:  ROS 2 software on buoy Linux computer provides all </a:t>
            </a:r>
          </a:p>
          <a:p>
            <a:r>
              <a:rPr lang="en-US" sz="2800" dirty="0">
                <a:solidFill>
                  <a:schemeClr val="tx2"/>
                </a:solidFill>
              </a:rPr>
              <a:t>telemetry data to user process and allows control of WEC</a:t>
            </a:r>
          </a:p>
        </p:txBody>
      </p:sp>
    </p:spTree>
    <p:extLst>
      <p:ext uri="{BB962C8B-B14F-4D97-AF65-F5344CB8AC3E}">
        <p14:creationId xmlns:p14="http://schemas.microsoft.com/office/powerpoint/2010/main" val="3806599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227" y="429245"/>
            <a:ext cx="10970417" cy="868680"/>
          </a:xfrm>
          <a:effectLst/>
        </p:spPr>
        <p:txBody>
          <a:bodyPr anchor="t">
            <a:noAutofit/>
          </a:bodyPr>
          <a:lstStyle/>
          <a:p>
            <a:r>
              <a:rPr lang="en-US" sz="3200" b="0" dirty="0"/>
              <a:t>Compute and Control Architecture</a:t>
            </a:r>
            <a:br>
              <a:rPr lang="en-US" sz="3200" baseline="30000" dirty="0"/>
            </a:br>
            <a:br>
              <a:rPr lang="en-US" sz="3200" baseline="30000" dirty="0"/>
            </a:br>
            <a:endParaRPr lang="en-US" sz="3200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87773D-3243-4B2A-A65D-78D535F71673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700"/>
          <a:stretch/>
        </p:blipFill>
        <p:spPr>
          <a:xfrm>
            <a:off x="6326737" y="1545336"/>
            <a:ext cx="5160526" cy="452608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4437A6-8A94-4607-8A2C-4ACE30F67DE9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12" y="1060714"/>
            <a:ext cx="3006025" cy="5010702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2DA9A24-D48B-46DE-B93F-24C9353A8CF1}"/>
              </a:ext>
            </a:extLst>
          </p:cNvPr>
          <p:cNvCxnSpPr>
            <a:cxnSpLocks/>
          </p:cNvCxnSpPr>
          <p:nvPr/>
        </p:nvCxnSpPr>
        <p:spPr>
          <a:xfrm flipH="1">
            <a:off x="2545748" y="1408177"/>
            <a:ext cx="974258" cy="1734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F55ED280-4964-4E16-8B70-F0AD740CA61A}"/>
              </a:ext>
            </a:extLst>
          </p:cNvPr>
          <p:cNvSpPr txBox="1"/>
          <p:nvPr/>
        </p:nvSpPr>
        <p:spPr>
          <a:xfrm>
            <a:off x="3529584" y="1212271"/>
            <a:ext cx="1813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Linux Computer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C0F4708-8EED-4D62-86FA-FD1B0279031A}"/>
              </a:ext>
            </a:extLst>
          </p:cNvPr>
          <p:cNvSpPr txBox="1"/>
          <p:nvPr/>
        </p:nvSpPr>
        <p:spPr>
          <a:xfrm>
            <a:off x="3661088" y="2571464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Micro-controllers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97BDB14-1949-4AC6-849F-51CF0525C55F}"/>
              </a:ext>
            </a:extLst>
          </p:cNvPr>
          <p:cNvCxnSpPr>
            <a:cxnSpLocks/>
          </p:cNvCxnSpPr>
          <p:nvPr/>
        </p:nvCxnSpPr>
        <p:spPr>
          <a:xfrm flipH="1" flipV="1">
            <a:off x="2441449" y="1746194"/>
            <a:ext cx="1148325" cy="6927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2F961FF-395D-407F-91E7-48393605FE27}"/>
              </a:ext>
            </a:extLst>
          </p:cNvPr>
          <p:cNvCxnSpPr>
            <a:cxnSpLocks/>
          </p:cNvCxnSpPr>
          <p:nvPr/>
        </p:nvCxnSpPr>
        <p:spPr>
          <a:xfrm flipH="1" flipV="1">
            <a:off x="2374777" y="2578608"/>
            <a:ext cx="1088136" cy="878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D30C747-69A4-4D23-86EE-A52F1DD0FBE9}"/>
              </a:ext>
            </a:extLst>
          </p:cNvPr>
          <p:cNvCxnSpPr>
            <a:cxnSpLocks/>
          </p:cNvCxnSpPr>
          <p:nvPr/>
        </p:nvCxnSpPr>
        <p:spPr>
          <a:xfrm flipH="1">
            <a:off x="2374777" y="2944368"/>
            <a:ext cx="1154807" cy="719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6AAB0446-4C88-425A-806C-47DD1F3566E1}"/>
              </a:ext>
            </a:extLst>
          </p:cNvPr>
          <p:cNvCxnSpPr/>
          <p:nvPr/>
        </p:nvCxnSpPr>
        <p:spPr>
          <a:xfrm flipH="1">
            <a:off x="2441448" y="3054620"/>
            <a:ext cx="1230989" cy="26716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2050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D4C7ACF-1F8F-4FE7-9808-CC8090EE0E28}"/>
              </a:ext>
            </a:extLst>
          </p:cNvPr>
          <p:cNvSpPr/>
          <p:nvPr/>
        </p:nvSpPr>
        <p:spPr>
          <a:xfrm>
            <a:off x="167148" y="6300904"/>
            <a:ext cx="5310108" cy="557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2DB326C-B35D-4F6B-8184-86E537CC1EA7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590"/>
          <a:stretch/>
        </p:blipFill>
        <p:spPr>
          <a:xfrm>
            <a:off x="529441" y="960120"/>
            <a:ext cx="5160526" cy="453611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310951" y="289036"/>
            <a:ext cx="39837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Simulation Environment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B8C425-957A-4109-8121-042CC26384C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065"/>
          <a:stretch/>
        </p:blipFill>
        <p:spPr>
          <a:xfrm>
            <a:off x="6274534" y="960120"/>
            <a:ext cx="5160526" cy="467615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3D53138-9DEE-4BD2-B7BB-A21E67B4A542}"/>
              </a:ext>
            </a:extLst>
          </p:cNvPr>
          <p:cNvSpPr/>
          <p:nvPr/>
        </p:nvSpPr>
        <p:spPr>
          <a:xfrm>
            <a:off x="5477256" y="9144"/>
            <a:ext cx="6714744" cy="1463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C29024C-C25F-46A1-873E-0072A060E5E0}"/>
              </a:ext>
            </a:extLst>
          </p:cNvPr>
          <p:cNvSpPr/>
          <p:nvPr/>
        </p:nvSpPr>
        <p:spPr>
          <a:xfrm>
            <a:off x="718037" y="5818309"/>
            <a:ext cx="971960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Goal:  Control software can not tell if its running on the real buoy or on the simulator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4AD9FC4-0E63-48D0-9E5E-D092E054C5F0}"/>
              </a:ext>
            </a:extLst>
          </p:cNvPr>
          <p:cNvCxnSpPr>
            <a:cxnSpLocks/>
          </p:cNvCxnSpPr>
          <p:nvPr/>
        </p:nvCxnSpPr>
        <p:spPr>
          <a:xfrm flipH="1" flipV="1">
            <a:off x="2039112" y="5013638"/>
            <a:ext cx="1444024" cy="8842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F6D4FAC-A5B3-4AD8-9FD0-CC5691CDAC4F}"/>
              </a:ext>
            </a:extLst>
          </p:cNvPr>
          <p:cNvCxnSpPr>
            <a:cxnSpLocks/>
          </p:cNvCxnSpPr>
          <p:nvPr/>
        </p:nvCxnSpPr>
        <p:spPr>
          <a:xfrm flipV="1">
            <a:off x="3776472" y="4764024"/>
            <a:ext cx="2725563" cy="11338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1195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310951" y="234172"/>
            <a:ext cx="20986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Simulation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556115" y="909888"/>
            <a:ext cx="10840753" cy="38625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800" dirty="0">
                <a:solidFill>
                  <a:schemeClr val="tx2"/>
                </a:solidFill>
              </a:rPr>
              <a:t>Gazebo:  Open Robotics supported simulation environment.</a:t>
            </a:r>
          </a:p>
          <a:p>
            <a:pPr marL="457200" indent="-457200">
              <a:spcAft>
                <a:spcPts val="6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Provides physics simulation (rigid body dynamics of joined bodies)</a:t>
            </a:r>
          </a:p>
          <a:p>
            <a:pPr marL="457200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Plugin based, designed for new forcings to be added.</a:t>
            </a:r>
          </a:p>
          <a:p>
            <a:pPr marL="914400" lvl="1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Pneumatic Spring</a:t>
            </a:r>
          </a:p>
          <a:p>
            <a:pPr marL="914400" lvl="1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Electro-Hydraulic PTO</a:t>
            </a:r>
          </a:p>
          <a:p>
            <a:pPr marL="914400" lvl="1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Free-surface hydrodynamics</a:t>
            </a:r>
          </a:p>
          <a:p>
            <a:pPr marL="914400" lvl="1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Flexible tether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Lacked support for added-mass terms!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endParaRPr lang="en-US" sz="2400" dirty="0">
              <a:solidFill>
                <a:schemeClr val="tx2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C46402F-AEA0-4B19-A1E2-25FFEC8C87CE}"/>
              </a:ext>
            </a:extLst>
          </p:cNvPr>
          <p:cNvSpPr/>
          <p:nvPr/>
        </p:nvSpPr>
        <p:spPr>
          <a:xfrm>
            <a:off x="556116" y="4670839"/>
            <a:ext cx="10840753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While running, the ROS interface provided to user software is exactly the same as the real buoy.</a:t>
            </a:r>
          </a:p>
          <a:p>
            <a:pPr marL="457200" indent="-457200">
              <a:spcAft>
                <a:spcPts val="6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Plus, addition information only available in simulation…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0133E642-DA80-42A6-8879-1C8EE7E03E6A}"/>
              </a:ext>
            </a:extLst>
          </p:cNvPr>
          <p:cNvSpPr/>
          <p:nvPr/>
        </p:nvSpPr>
        <p:spPr>
          <a:xfrm rot="10800000">
            <a:off x="6790266" y="3826933"/>
            <a:ext cx="2108200" cy="37253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269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310951" y="234172"/>
            <a:ext cx="20986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Simulation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9FF076B-35AF-6D2A-E083-570F4432C434}"/>
              </a:ext>
            </a:extLst>
          </p:cNvPr>
          <p:cNvGrpSpPr/>
          <p:nvPr/>
        </p:nvGrpSpPr>
        <p:grpSpPr>
          <a:xfrm>
            <a:off x="3711609" y="981968"/>
            <a:ext cx="8169441" cy="5185611"/>
            <a:chOff x="3477127" y="998621"/>
            <a:chExt cx="8542837" cy="5522495"/>
          </a:xfrm>
        </p:grpSpPr>
        <p:pic>
          <p:nvPicPr>
            <p:cNvPr id="3" name="PlotJugglerOutput">
              <a:hlinkClick r:id="" action="ppaction://media"/>
              <a:extLst>
                <a:ext uri="{FF2B5EF4-FFF2-40B4-BE49-F238E27FC236}">
                  <a16:creationId xmlns:a16="http://schemas.microsoft.com/office/drawing/2014/main" id="{344F42A7-7D97-CBF4-2EE9-FB6FBDFBBB19}"/>
                </a:ext>
              </a:extLst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embed="rId3"/>
                </p:ext>
              </p:extLst>
            </p:nvPr>
          </p:nvPicPr>
          <p:blipFill>
            <a:blip r:embed="rId7"/>
            <a:stretch>
              <a:fillRect/>
            </a:stretch>
          </p:blipFill>
          <p:spPr>
            <a:xfrm>
              <a:off x="4482971" y="1149676"/>
              <a:ext cx="7536993" cy="5012286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42708334-5923-C2E7-8E0B-584E78BE6F9A}"/>
                </a:ext>
              </a:extLst>
            </p:cNvPr>
            <p:cNvSpPr/>
            <p:nvPr/>
          </p:nvSpPr>
          <p:spPr>
            <a:xfrm>
              <a:off x="3477127" y="998621"/>
              <a:ext cx="2550695" cy="55224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" name="RoughGazeboModelAnimation-2022-09-06_11.56.03">
            <a:hlinkClick r:id="" action="ppaction://media"/>
            <a:extLst>
              <a:ext uri="{FF2B5EF4-FFF2-40B4-BE49-F238E27FC236}">
                <a16:creationId xmlns:a16="http://schemas.microsoft.com/office/drawing/2014/main" id="{AB765D1D-5C5B-4AA7-A449-E4B0BA393F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10950" y="1080303"/>
            <a:ext cx="5493341" cy="4697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34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9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C8D10-13F1-4D3F-B643-6A233D295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48" y="382780"/>
            <a:ext cx="10515600" cy="608910"/>
          </a:xfrm>
        </p:spPr>
        <p:txBody>
          <a:bodyPr>
            <a:normAutofit/>
          </a:bodyPr>
          <a:lstStyle/>
          <a:p>
            <a:r>
              <a:rPr lang="en-US" sz="3200" b="0" u="sng" dirty="0"/>
              <a:t>Outside Researchers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0DF9D4-2FCC-4D98-9FA5-E51010729BEE}"/>
              </a:ext>
            </a:extLst>
          </p:cNvPr>
          <p:cNvSpPr txBox="1">
            <a:spLocks/>
          </p:cNvSpPr>
          <p:nvPr/>
        </p:nvSpPr>
        <p:spPr>
          <a:xfrm>
            <a:off x="652272" y="1294132"/>
            <a:ext cx="10515600" cy="46769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Simulation first, then on-buoy operations.</a:t>
            </a:r>
          </a:p>
          <a:p>
            <a:pPr>
              <a:spcAft>
                <a:spcPts val="1200"/>
              </a:spcAft>
            </a:pPr>
            <a:endParaRPr lang="en-US" b="0" dirty="0"/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Researchers may be ROS2 beginners, so we’ve tried to make the system approachable.  Simplest solutions possible.</a:t>
            </a:r>
          </a:p>
          <a:p>
            <a:pPr>
              <a:spcAft>
                <a:spcPts val="1200"/>
              </a:spcAft>
            </a:pPr>
            <a:endParaRPr lang="en-US" b="0" dirty="0"/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Tutorials and examples</a:t>
            </a:r>
          </a:p>
          <a:p>
            <a:pPr>
              <a:spcAft>
                <a:spcPts val="1200"/>
              </a:spcAft>
            </a:pPr>
            <a:endParaRPr lang="en-US" b="0" dirty="0"/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Easy access.  GitHub Templates, Docker.</a:t>
            </a:r>
          </a:p>
          <a:p>
            <a:pPr>
              <a:spcAft>
                <a:spcPts val="1200"/>
              </a:spcAft>
            </a:pPr>
            <a:endParaRPr lang="en-US" b="0" dirty="0"/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Discussion forum.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en-US" b="0" dirty="0"/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en-US" b="0" dirty="0"/>
          </a:p>
          <a:p>
            <a:pPr marL="342900" indent="-342900">
              <a:buFontTx/>
              <a:buChar char="-"/>
            </a:pPr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24620343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1B9E4FB-890A-46B3-84E2-D7570422ED77}"/>
              </a:ext>
            </a:extLst>
          </p:cNvPr>
          <p:cNvSpPr/>
          <p:nvPr/>
        </p:nvSpPr>
        <p:spPr>
          <a:xfrm>
            <a:off x="3570515" y="778171"/>
            <a:ext cx="7972222" cy="6079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89586" y="202279"/>
            <a:ext cx="44230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Resources – Open Source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63351" y="953500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E695B8-D091-44CF-B76A-28D8C95E78F9}"/>
              </a:ext>
            </a:extLst>
          </p:cNvPr>
          <p:cNvSpPr/>
          <p:nvPr/>
        </p:nvSpPr>
        <p:spPr>
          <a:xfrm>
            <a:off x="6740434" y="285244"/>
            <a:ext cx="480230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https://github.com/osrf/mbari_wec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9EF6C5-B292-49F1-B7AD-325043B80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183" y="883515"/>
            <a:ext cx="7824176" cy="5896825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BDFD18C2-C402-4E9C-AD0F-C133D578FB0C}"/>
              </a:ext>
            </a:extLst>
          </p:cNvPr>
          <p:cNvSpPr/>
          <p:nvPr/>
        </p:nvSpPr>
        <p:spPr>
          <a:xfrm>
            <a:off x="5181600" y="3637935"/>
            <a:ext cx="914400" cy="264281"/>
          </a:xfrm>
          <a:prstGeom prst="ellipse">
            <a:avLst/>
          </a:prstGeom>
          <a:noFill/>
          <a:ln w="254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03081F5-2091-4669-B996-D9229D12556B}"/>
              </a:ext>
            </a:extLst>
          </p:cNvPr>
          <p:cNvCxnSpPr>
            <a:cxnSpLocks/>
            <a:stCxn id="10" idx="2"/>
          </p:cNvCxnSpPr>
          <p:nvPr/>
        </p:nvCxnSpPr>
        <p:spPr>
          <a:xfrm flipH="1">
            <a:off x="2526890" y="3770076"/>
            <a:ext cx="2654710" cy="11227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9DE20371-6C62-4E3A-91EF-345FBCD4866E}"/>
              </a:ext>
            </a:extLst>
          </p:cNvPr>
          <p:cNvSpPr txBox="1"/>
          <p:nvPr/>
        </p:nvSpPr>
        <p:spPr>
          <a:xfrm>
            <a:off x="605377" y="4885375"/>
            <a:ext cx="2689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Documentation</a:t>
            </a:r>
          </a:p>
        </p:txBody>
      </p:sp>
    </p:spTree>
    <p:extLst>
      <p:ext uri="{BB962C8B-B14F-4D97-AF65-F5344CB8AC3E}">
        <p14:creationId xmlns:p14="http://schemas.microsoft.com/office/powerpoint/2010/main" val="2807081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197740" y="240268"/>
            <a:ext cx="54425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Resources – Documentation Site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63351" y="953500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473526-0D69-4D27-8547-E04803D53BC4}"/>
              </a:ext>
            </a:extLst>
          </p:cNvPr>
          <p:cNvSpPr/>
          <p:nvPr/>
        </p:nvSpPr>
        <p:spPr>
          <a:xfrm>
            <a:off x="3884023" y="763488"/>
            <a:ext cx="7367451" cy="6079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E60FB5-FB18-410B-97DF-6FB4A65E9B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0487" y="814185"/>
            <a:ext cx="7216351" cy="5978434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4E30D7E6-4115-46BF-8629-F23E2C429077}"/>
              </a:ext>
            </a:extLst>
          </p:cNvPr>
          <p:cNvSpPr/>
          <p:nvPr/>
        </p:nvSpPr>
        <p:spPr>
          <a:xfrm>
            <a:off x="5181600" y="2255520"/>
            <a:ext cx="600891" cy="182880"/>
          </a:xfrm>
          <a:prstGeom prst="ellipse">
            <a:avLst/>
          </a:prstGeom>
          <a:noFill/>
          <a:ln w="254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F885823-D165-45E9-B0E9-8261F9A0153B}"/>
              </a:ext>
            </a:extLst>
          </p:cNvPr>
          <p:cNvCxnSpPr>
            <a:cxnSpLocks/>
            <a:stCxn id="7" idx="2"/>
          </p:cNvCxnSpPr>
          <p:nvPr/>
        </p:nvCxnSpPr>
        <p:spPr>
          <a:xfrm flipH="1">
            <a:off x="2526890" y="2346960"/>
            <a:ext cx="2654710" cy="1082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80D646BA-B6EB-45F4-A4AE-1119A7AD904E}"/>
              </a:ext>
            </a:extLst>
          </p:cNvPr>
          <p:cNvSpPr txBox="1"/>
          <p:nvPr/>
        </p:nvSpPr>
        <p:spPr>
          <a:xfrm>
            <a:off x="1055790" y="3287556"/>
            <a:ext cx="1551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Tutorials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4AD1445-8800-4A00-BC18-6A77E6F5FE03}"/>
              </a:ext>
            </a:extLst>
          </p:cNvPr>
          <p:cNvSpPr/>
          <p:nvPr/>
        </p:nvSpPr>
        <p:spPr>
          <a:xfrm>
            <a:off x="6740434" y="285244"/>
            <a:ext cx="480230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https://osrf.github.io/mbari_wec/</a:t>
            </a:r>
          </a:p>
        </p:txBody>
      </p:sp>
    </p:spTree>
    <p:extLst>
      <p:ext uri="{BB962C8B-B14F-4D97-AF65-F5344CB8AC3E}">
        <p14:creationId xmlns:p14="http://schemas.microsoft.com/office/powerpoint/2010/main" val="102453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136802" y="280018"/>
            <a:ext cx="36642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Resources – Tutorials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63351" y="953500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BF1EAE-B0D0-46E6-A530-924CC5B46CF0}"/>
              </a:ext>
            </a:extLst>
          </p:cNvPr>
          <p:cNvSpPr/>
          <p:nvPr/>
        </p:nvSpPr>
        <p:spPr>
          <a:xfrm>
            <a:off x="8390991" y="265940"/>
            <a:ext cx="34900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hamilton@mbari.org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5127C23-4110-4FEE-BC65-4DEE691AC381}"/>
              </a:ext>
            </a:extLst>
          </p:cNvPr>
          <p:cNvSpPr/>
          <p:nvPr/>
        </p:nvSpPr>
        <p:spPr>
          <a:xfrm>
            <a:off x="3244645" y="885409"/>
            <a:ext cx="8636404" cy="58791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E480CE-B72D-4C8D-8FC5-23F57D21D6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0867" y="963332"/>
            <a:ext cx="8449562" cy="5717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5502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87441BB-F8B4-40D9-881D-4F77F54A4AC4}"/>
              </a:ext>
            </a:extLst>
          </p:cNvPr>
          <p:cNvSpPr txBox="1">
            <a:spLocks/>
          </p:cNvSpPr>
          <p:nvPr/>
        </p:nvSpPr>
        <p:spPr>
          <a:xfrm>
            <a:off x="313248" y="1455118"/>
            <a:ext cx="10482325" cy="747363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MBARI-WEC Project Overview (Andy)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43C1A4C-2597-427A-A9BE-AFEBD34A0C32}"/>
              </a:ext>
            </a:extLst>
          </p:cNvPr>
          <p:cNvSpPr txBox="1">
            <a:spLocks/>
          </p:cNvSpPr>
          <p:nvPr/>
        </p:nvSpPr>
        <p:spPr>
          <a:xfrm>
            <a:off x="313248" y="2309881"/>
            <a:ext cx="10482325" cy="137674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/>
              <a:t>On-Buoy Software Interactions</a:t>
            </a:r>
            <a:endParaRPr lang="en-US" sz="2200" dirty="0"/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Log-in and Command Line Interactions (Andy)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ROS2 Features (Michael)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7E18FAA-0BBE-4697-BECB-2591DA51E66B}"/>
              </a:ext>
            </a:extLst>
          </p:cNvPr>
          <p:cNvSpPr txBox="1">
            <a:spLocks/>
          </p:cNvSpPr>
          <p:nvPr/>
        </p:nvSpPr>
        <p:spPr>
          <a:xfrm>
            <a:off x="313248" y="3686629"/>
            <a:ext cx="10482325" cy="137674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Simulator Interactions</a:t>
            </a:r>
            <a:endParaRPr lang="en-US" sz="2200" dirty="0">
              <a:solidFill>
                <a:schemeClr val="bg2">
                  <a:lumMod val="75000"/>
                </a:schemeClr>
              </a:solidFill>
            </a:endParaRP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Installation Overview (Michael)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Running the Simulator (Andy)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Coding for the Simulator (Michael)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09F231F-F348-4609-8E9D-C5C78431EFB0}"/>
              </a:ext>
            </a:extLst>
          </p:cNvPr>
          <p:cNvSpPr txBox="1">
            <a:spLocks/>
          </p:cNvSpPr>
          <p:nvPr/>
        </p:nvSpPr>
        <p:spPr>
          <a:xfrm>
            <a:off x="313248" y="5481252"/>
            <a:ext cx="10482325" cy="747363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Summary, Wrap-Up, and Questions</a:t>
            </a:r>
            <a:endParaRPr lang="en-US" sz="22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8" name="Title 4">
            <a:extLst>
              <a:ext uri="{FF2B5EF4-FFF2-40B4-BE49-F238E27FC236}">
                <a16:creationId xmlns:a16="http://schemas.microsoft.com/office/drawing/2014/main" id="{F125DAED-C7FC-422D-A428-F40F46BCAC62}"/>
              </a:ext>
            </a:extLst>
          </p:cNvPr>
          <p:cNvSpPr txBox="1">
            <a:spLocks/>
          </p:cNvSpPr>
          <p:nvPr/>
        </p:nvSpPr>
        <p:spPr>
          <a:xfrm>
            <a:off x="504372" y="432732"/>
            <a:ext cx="10515600" cy="608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sz="3600" dirty="0"/>
              <a:t>Demo Days Outline</a:t>
            </a:r>
          </a:p>
        </p:txBody>
      </p:sp>
    </p:spTree>
    <p:extLst>
      <p:ext uri="{BB962C8B-B14F-4D97-AF65-F5344CB8AC3E}">
        <p14:creationId xmlns:p14="http://schemas.microsoft.com/office/powerpoint/2010/main" val="39263978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476ABD8-FEF9-453C-B74B-177236F87693}"/>
              </a:ext>
            </a:extLst>
          </p:cNvPr>
          <p:cNvSpPr txBox="1">
            <a:spLocks/>
          </p:cNvSpPr>
          <p:nvPr/>
        </p:nvSpPr>
        <p:spPr>
          <a:xfrm>
            <a:off x="313248" y="1455118"/>
            <a:ext cx="10482325" cy="747363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MBARI-WEC Project Overview (Andy)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6E5288-F67D-4A84-8563-CDD94ECB0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Demo Days Outline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DB2CA4F-BDAF-4A0A-A58C-F8A4A3512F74}"/>
              </a:ext>
            </a:extLst>
          </p:cNvPr>
          <p:cNvSpPr txBox="1">
            <a:spLocks/>
          </p:cNvSpPr>
          <p:nvPr/>
        </p:nvSpPr>
        <p:spPr>
          <a:xfrm>
            <a:off x="313248" y="2309881"/>
            <a:ext cx="10482325" cy="137674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On-Buoy Software Interactions</a:t>
            </a:r>
            <a:endParaRPr lang="en-US" sz="2200" dirty="0">
              <a:solidFill>
                <a:schemeClr val="bg2">
                  <a:lumMod val="75000"/>
                </a:schemeClr>
              </a:solidFill>
            </a:endParaRP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Log-in and Command Line Interactions (Andy)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ROS2 Features (Michael)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ABAD403-A928-458A-98B0-DCCCED908342}"/>
              </a:ext>
            </a:extLst>
          </p:cNvPr>
          <p:cNvSpPr txBox="1">
            <a:spLocks/>
          </p:cNvSpPr>
          <p:nvPr/>
        </p:nvSpPr>
        <p:spPr>
          <a:xfrm>
            <a:off x="313248" y="3686629"/>
            <a:ext cx="10482325" cy="137674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/>
              <a:t>Simulator Interactions</a:t>
            </a:r>
            <a:endParaRPr lang="en-US" sz="2200" dirty="0"/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Installation Overview (Michael)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Running the Simulator (Andy)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Coding for the Simulator (Michael)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6659126-4FA6-4941-8463-615646230250}"/>
              </a:ext>
            </a:extLst>
          </p:cNvPr>
          <p:cNvSpPr txBox="1">
            <a:spLocks/>
          </p:cNvSpPr>
          <p:nvPr/>
        </p:nvSpPr>
        <p:spPr>
          <a:xfrm>
            <a:off x="313248" y="5481252"/>
            <a:ext cx="10482325" cy="747363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Summary, Wrap-Up, and Questions</a:t>
            </a:r>
            <a:endParaRPr lang="en-US" sz="2200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62494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476ABD8-FEF9-453C-B74B-177236F87693}"/>
              </a:ext>
            </a:extLst>
          </p:cNvPr>
          <p:cNvSpPr txBox="1">
            <a:spLocks/>
          </p:cNvSpPr>
          <p:nvPr/>
        </p:nvSpPr>
        <p:spPr>
          <a:xfrm>
            <a:off x="313248" y="1455118"/>
            <a:ext cx="10482325" cy="747363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MBARI-WEC Project Overview (Andy)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6E5288-F67D-4A84-8563-CDD94ECB0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Demo Days Outline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DB2CA4F-BDAF-4A0A-A58C-F8A4A3512F74}"/>
              </a:ext>
            </a:extLst>
          </p:cNvPr>
          <p:cNvSpPr txBox="1">
            <a:spLocks/>
          </p:cNvSpPr>
          <p:nvPr/>
        </p:nvSpPr>
        <p:spPr>
          <a:xfrm>
            <a:off x="313248" y="2309881"/>
            <a:ext cx="10482325" cy="137674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On-Buoy Software Interactions</a:t>
            </a:r>
            <a:endParaRPr lang="en-US" sz="2200" dirty="0">
              <a:solidFill>
                <a:schemeClr val="bg2">
                  <a:lumMod val="75000"/>
                </a:schemeClr>
              </a:solidFill>
            </a:endParaRP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Log-in and Command Line Interactions (Andy)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ROS2 Features (Michael)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ABAD403-A928-458A-98B0-DCCCED908342}"/>
              </a:ext>
            </a:extLst>
          </p:cNvPr>
          <p:cNvSpPr txBox="1">
            <a:spLocks/>
          </p:cNvSpPr>
          <p:nvPr/>
        </p:nvSpPr>
        <p:spPr>
          <a:xfrm>
            <a:off x="313248" y="3686629"/>
            <a:ext cx="10482325" cy="137674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Simulator Interactions</a:t>
            </a:r>
            <a:endParaRPr lang="en-US" sz="2200" dirty="0">
              <a:solidFill>
                <a:schemeClr val="bg2">
                  <a:lumMod val="75000"/>
                </a:schemeClr>
              </a:solidFill>
            </a:endParaRP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Installation Overview (Michael)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Running the Simulator (Andy)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Coding for the Simulator (Michael)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6659126-4FA6-4941-8463-615646230250}"/>
              </a:ext>
            </a:extLst>
          </p:cNvPr>
          <p:cNvSpPr txBox="1">
            <a:spLocks/>
          </p:cNvSpPr>
          <p:nvPr/>
        </p:nvSpPr>
        <p:spPr>
          <a:xfrm>
            <a:off x="313248" y="5481252"/>
            <a:ext cx="10482325" cy="747363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tx2"/>
                </a:solidFill>
              </a:rPr>
              <a:t>Summary, Wrap-Up, and Questions</a:t>
            </a:r>
            <a:endParaRPr lang="en-US" sz="2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4481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0DAD5073-B2B9-4FBF-BC2A-28E1DD177EDD}"/>
              </a:ext>
            </a:extLst>
          </p:cNvPr>
          <p:cNvGrpSpPr/>
          <p:nvPr/>
        </p:nvGrpSpPr>
        <p:grpSpPr>
          <a:xfrm>
            <a:off x="125128" y="212201"/>
            <a:ext cx="7363326" cy="6929744"/>
            <a:chOff x="3551722" y="212201"/>
            <a:chExt cx="7363326" cy="692974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217B041-F492-4DA4-93E6-6A1097A8CD7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667225" y="260326"/>
              <a:ext cx="7026198" cy="6645799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A168D8EB-5DF9-43AD-AD66-495D32A87081}"/>
                </a:ext>
              </a:extLst>
            </p:cNvPr>
            <p:cNvSpPr/>
            <p:nvPr/>
          </p:nvSpPr>
          <p:spPr>
            <a:xfrm>
              <a:off x="3551722" y="212201"/>
              <a:ext cx="7363326" cy="692974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D10AD588-7D24-4005-8F19-B575E1114F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2587" y="260326"/>
            <a:ext cx="3741074" cy="6511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731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D1ECE54-0325-404A-B29E-8507C08FC9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929" y="166157"/>
            <a:ext cx="4280546" cy="68891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5E2B5FC-A00B-40A3-B8E1-31E9386075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8351" y="603566"/>
            <a:ext cx="6955592" cy="5650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987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183132" y="293831"/>
            <a:ext cx="33441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Resources – Forum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63351" y="953500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BF1EAE-B0D0-46E6-A530-924CC5B46CF0}"/>
              </a:ext>
            </a:extLst>
          </p:cNvPr>
          <p:cNvSpPr/>
          <p:nvPr/>
        </p:nvSpPr>
        <p:spPr>
          <a:xfrm>
            <a:off x="4630987" y="265940"/>
            <a:ext cx="75200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https://github.com/osrf/mbari_wec/discussions</a:t>
            </a:r>
            <a:endParaRPr lang="en-US" sz="2800" dirty="0">
              <a:solidFill>
                <a:schemeClr val="tx2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1D1110B-A3F8-4895-834B-A86134D4F7D9}"/>
              </a:ext>
            </a:extLst>
          </p:cNvPr>
          <p:cNvSpPr/>
          <p:nvPr/>
        </p:nvSpPr>
        <p:spPr>
          <a:xfrm>
            <a:off x="1730477" y="953501"/>
            <a:ext cx="9906466" cy="5062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A55AA5-2636-4380-A192-35D97437B7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5599" y="1087656"/>
            <a:ext cx="9651283" cy="478814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6056B9A-98B1-4110-9908-B2616563B2BD}"/>
              </a:ext>
            </a:extLst>
          </p:cNvPr>
          <p:cNvSpPr/>
          <p:nvPr/>
        </p:nvSpPr>
        <p:spPr>
          <a:xfrm>
            <a:off x="3621231" y="6149944"/>
            <a:ext cx="34900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hamilton@mbari.org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D9001B2-E794-4A0E-8950-9DF43A5F0388}"/>
              </a:ext>
            </a:extLst>
          </p:cNvPr>
          <p:cNvSpPr/>
          <p:nvPr/>
        </p:nvSpPr>
        <p:spPr>
          <a:xfrm>
            <a:off x="7925070" y="6155985"/>
            <a:ext cx="35718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anderson@mbari.org</a:t>
            </a:r>
          </a:p>
        </p:txBody>
      </p:sp>
    </p:spTree>
    <p:extLst>
      <p:ext uri="{BB962C8B-B14F-4D97-AF65-F5344CB8AC3E}">
        <p14:creationId xmlns:p14="http://schemas.microsoft.com/office/powerpoint/2010/main" val="11297476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CCEEB-287D-418B-AF7E-51B3F4E2E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Extra Material:</a:t>
            </a:r>
          </a:p>
        </p:txBody>
      </p:sp>
    </p:spTree>
    <p:extLst>
      <p:ext uri="{BB962C8B-B14F-4D97-AF65-F5344CB8AC3E}">
        <p14:creationId xmlns:p14="http://schemas.microsoft.com/office/powerpoint/2010/main" val="4616121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F15D579-7289-CE58-2FF0-56B53B5B3CE1}"/>
              </a:ext>
            </a:extLst>
          </p:cNvPr>
          <p:cNvSpPr/>
          <p:nvPr/>
        </p:nvSpPr>
        <p:spPr>
          <a:xfrm>
            <a:off x="191434" y="281149"/>
            <a:ext cx="1033079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4000" dirty="0">
                <a:solidFill>
                  <a:schemeClr val="tx2"/>
                </a:solidFill>
              </a:rPr>
              <a:t>What is 200 Watts Continuous Used For?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0C7C26-3A99-C5C0-27E1-563833BC2349}"/>
              </a:ext>
            </a:extLst>
          </p:cNvPr>
          <p:cNvSpPr txBox="1"/>
          <p:nvPr/>
        </p:nvSpPr>
        <p:spPr>
          <a:xfrm>
            <a:off x="191433" y="1181656"/>
            <a:ext cx="9218037" cy="14260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3200" dirty="0">
                <a:solidFill>
                  <a:schemeClr val="tx2"/>
                </a:solidFill>
              </a:rPr>
              <a:t>On buoy instrumentation</a:t>
            </a:r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tx2"/>
                </a:solidFill>
              </a:rPr>
              <a:t> - Unusual that typical instrumentation requires hundreds of watts</a:t>
            </a:r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tx2"/>
                </a:solidFill>
              </a:rPr>
              <a:t> - Some exceptions:  Imaging Flow </a:t>
            </a:r>
            <a:r>
              <a:rPr lang="en-US" sz="2400" dirty="0" err="1">
                <a:solidFill>
                  <a:schemeClr val="tx2"/>
                </a:solidFill>
              </a:rPr>
              <a:t>CytoBot</a:t>
            </a:r>
            <a:endParaRPr lang="en-US" sz="2400" dirty="0">
              <a:solidFill>
                <a:schemeClr val="tx2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B75480-82B1-3294-A76E-FA0E99C383B7}"/>
              </a:ext>
            </a:extLst>
          </p:cNvPr>
          <p:cNvSpPr txBox="1"/>
          <p:nvPr/>
        </p:nvSpPr>
        <p:spPr>
          <a:xfrm>
            <a:off x="191434" y="3459734"/>
            <a:ext cx="8488632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3200" dirty="0">
                <a:solidFill>
                  <a:schemeClr val="tx2"/>
                </a:solidFill>
              </a:rPr>
              <a:t>Autonomous vehicle re-charge</a:t>
            </a:r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tx2"/>
                </a:solidFill>
              </a:rPr>
              <a:t> - Requires docking capabilities</a:t>
            </a:r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tx2"/>
                </a:solidFill>
              </a:rPr>
              <a:t> - Fleets of vehicles</a:t>
            </a:r>
          </a:p>
          <a:p>
            <a:pPr>
              <a:spcAft>
                <a:spcPts val="400"/>
              </a:spcAft>
            </a:pPr>
            <a:endParaRPr lang="en-US" sz="2400" dirty="0">
              <a:solidFill>
                <a:schemeClr val="tx2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A29083-EE6A-47E6-A384-53F9E7FB29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944"/>
          <a:stretch/>
        </p:blipFill>
        <p:spPr>
          <a:xfrm>
            <a:off x="6009243" y="3048001"/>
            <a:ext cx="6049033" cy="3702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220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7602E-1001-963A-BBF7-A8ED64B44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662" y="-79454"/>
            <a:ext cx="11346537" cy="853374"/>
          </a:xfrm>
        </p:spPr>
        <p:txBody>
          <a:bodyPr anchor="b">
            <a:normAutofit fontScale="90000"/>
          </a:bodyPr>
          <a:lstStyle/>
          <a:p>
            <a:r>
              <a:rPr lang="en-US" sz="3200" b="0" dirty="0"/>
              <a:t>Imaging Flow </a:t>
            </a:r>
            <a:r>
              <a:rPr lang="en-US" sz="3200" b="0" dirty="0" err="1"/>
              <a:t>Cytobot</a:t>
            </a:r>
            <a:r>
              <a:rPr lang="en-US" sz="3200" b="0" dirty="0"/>
              <a:t> On Wave-Energy Buoy (2022, 2023, 2024)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F5D7E8C-FEEF-59B8-6BE8-0D3991A0DE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38" t="2932" r="11913" b="4604"/>
          <a:stretch/>
        </p:blipFill>
        <p:spPr bwMode="auto">
          <a:xfrm>
            <a:off x="441261" y="948353"/>
            <a:ext cx="2519565" cy="51357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5686F25-FC77-9DBC-AF44-AF0D67CD3AD1}"/>
              </a:ext>
            </a:extLst>
          </p:cNvPr>
          <p:cNvSpPr txBox="1"/>
          <p:nvPr/>
        </p:nvSpPr>
        <p:spPr>
          <a:xfrm>
            <a:off x="0" y="6105402"/>
            <a:ext cx="1599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Photo: McLane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D66B05E-A70E-9AF8-0E17-D4865C114498}"/>
              </a:ext>
            </a:extLst>
          </p:cNvPr>
          <p:cNvGrpSpPr/>
          <p:nvPr/>
        </p:nvGrpSpPr>
        <p:grpSpPr>
          <a:xfrm>
            <a:off x="3540038" y="1142858"/>
            <a:ext cx="3955635" cy="4196888"/>
            <a:chOff x="5120583" y="3265511"/>
            <a:chExt cx="3527012" cy="3673668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AF855F27-6BAF-DDB5-3F3E-89241ADDC76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176767" y="3265511"/>
              <a:ext cx="3470828" cy="3673668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2146D09-3A78-13E0-CAFC-0F353F474D3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934807" y="6292848"/>
              <a:ext cx="386527" cy="181724"/>
            </a:xfrm>
            <a:prstGeom prst="line">
              <a:avLst/>
            </a:prstGeom>
            <a:ln w="57150">
              <a:solidFill>
                <a:schemeClr val="accent2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D6ECD22B-3D6F-8AD2-2D37-448D22C4DB94}"/>
                </a:ext>
              </a:extLst>
            </p:cNvPr>
            <p:cNvSpPr txBox="1"/>
            <p:nvPr/>
          </p:nvSpPr>
          <p:spPr>
            <a:xfrm>
              <a:off x="5120583" y="6292848"/>
              <a:ext cx="107903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latin typeface="Avenir Next" panose="020B0503020202020204" pitchFamily="34" charset="0"/>
                </a:rPr>
                <a:t>Intake</a:t>
              </a:r>
              <a:endParaRPr lang="en-US" sz="1400" b="1" dirty="0">
                <a:latin typeface="Avenir Next" panose="020B0503020202020204" pitchFamily="34" charset="0"/>
              </a:endParaRPr>
            </a:p>
          </p:txBody>
        </p:sp>
      </p:grp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7BFED7AB-3EFC-9482-FA2C-020CDD0D1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0879" y="1121879"/>
            <a:ext cx="4383157" cy="26946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Sampling </a:t>
            </a:r>
            <a:r>
              <a:rPr lang="en-US" sz="2000" b="1" dirty="0" err="1">
                <a:latin typeface="Avenir Next" panose="020B0503020202020204" pitchFamily="34" charset="0"/>
              </a:rPr>
              <a:t>freq</a:t>
            </a:r>
            <a:r>
              <a:rPr lang="en-US" sz="2000" dirty="0">
                <a:latin typeface="Avenir Next" panose="020B0503020202020204" pitchFamily="34" charset="0"/>
              </a:rPr>
              <a:t>: 20-30 mins</a:t>
            </a:r>
          </a:p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Sampling Vol</a:t>
            </a:r>
            <a:r>
              <a:rPr lang="en-US" sz="2000" dirty="0">
                <a:latin typeface="Avenir Next" panose="020B0503020202020204" pitchFamily="34" charset="0"/>
              </a:rPr>
              <a:t>: ~5 ml</a:t>
            </a:r>
          </a:p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Size Range</a:t>
            </a:r>
            <a:r>
              <a:rPr lang="en-US" sz="2000" dirty="0">
                <a:latin typeface="Avenir Next" panose="020B0503020202020204" pitchFamily="34" charset="0"/>
              </a:rPr>
              <a:t>: &lt;10 </a:t>
            </a:r>
            <a:r>
              <a:rPr lang="en-US" sz="2000" dirty="0" err="1">
                <a:latin typeface="Avenir Next" panose="020B0503020202020204" pitchFamily="34" charset="0"/>
              </a:rPr>
              <a:t>μm</a:t>
            </a:r>
            <a:r>
              <a:rPr lang="en-US" sz="2000" dirty="0">
                <a:latin typeface="Avenir Next" panose="020B0503020202020204" pitchFamily="34" charset="0"/>
              </a:rPr>
              <a:t> to 150 </a:t>
            </a:r>
            <a:r>
              <a:rPr lang="en-US" sz="2000" dirty="0" err="1">
                <a:latin typeface="Avenir Next" panose="020B0503020202020204" pitchFamily="34" charset="0"/>
              </a:rPr>
              <a:t>μm</a:t>
            </a:r>
            <a:endParaRPr lang="en-US" sz="2000" dirty="0">
              <a:latin typeface="Avenir Next" panose="020B0503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Image Resolution</a:t>
            </a:r>
            <a:r>
              <a:rPr lang="en-US" sz="2000" dirty="0">
                <a:latin typeface="Avenir Next" panose="020B0503020202020204" pitchFamily="34" charset="0"/>
              </a:rPr>
              <a:t>: ∼ 3.4 pixels/micron </a:t>
            </a:r>
          </a:p>
          <a:p>
            <a:pPr marL="0" indent="0">
              <a:buNone/>
            </a:pPr>
            <a:endParaRPr lang="en-US" sz="2000" dirty="0">
              <a:latin typeface="Avenir Next" panose="020B0503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1000s of images generated every hour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080BB48-03F9-ECFC-70C5-B3142ED99E54}"/>
              </a:ext>
            </a:extLst>
          </p:cNvPr>
          <p:cNvSpPr txBox="1"/>
          <p:nvPr/>
        </p:nvSpPr>
        <p:spPr>
          <a:xfrm>
            <a:off x="7960332" y="4181945"/>
            <a:ext cx="34708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~ 190 Gb of images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DB017B0-9531-03EA-5A88-ED025D2EC042}"/>
              </a:ext>
            </a:extLst>
          </p:cNvPr>
          <p:cNvSpPr txBox="1"/>
          <p:nvPr/>
        </p:nvSpPr>
        <p:spPr>
          <a:xfrm>
            <a:off x="7960332" y="3716361"/>
            <a:ext cx="41857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Over 190 days of Operation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CDB0D6-5007-1520-A193-DB7FA9FA1BB5}"/>
              </a:ext>
            </a:extLst>
          </p:cNvPr>
          <p:cNvSpPr txBox="1"/>
          <p:nvPr/>
        </p:nvSpPr>
        <p:spPr>
          <a:xfrm>
            <a:off x="7960332" y="4752458"/>
            <a:ext cx="19602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~ 45 Watts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B6A5D4-BAD6-3D62-B0EB-25EE56C28F8B}"/>
              </a:ext>
            </a:extLst>
          </p:cNvPr>
          <p:cNvSpPr txBox="1"/>
          <p:nvPr/>
        </p:nvSpPr>
        <p:spPr>
          <a:xfrm>
            <a:off x="4886711" y="5951514"/>
            <a:ext cx="61558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Patrick Daniel (</a:t>
            </a:r>
            <a:r>
              <a:rPr lang="en-US" sz="2800" b="1" dirty="0" err="1"/>
              <a:t>Kudela</a:t>
            </a:r>
            <a:r>
              <a:rPr lang="en-US" sz="2800" b="1" dirty="0"/>
              <a:t> Lab / UCSC)</a:t>
            </a:r>
          </a:p>
        </p:txBody>
      </p:sp>
    </p:spTree>
    <p:extLst>
      <p:ext uri="{BB962C8B-B14F-4D97-AF65-F5344CB8AC3E}">
        <p14:creationId xmlns:p14="http://schemas.microsoft.com/office/powerpoint/2010/main" val="22758246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D309B0F-FEBF-4F08-97DD-B13D7F84ABEF}"/>
              </a:ext>
            </a:extLst>
          </p:cNvPr>
          <p:cNvSpPr/>
          <p:nvPr/>
        </p:nvSpPr>
        <p:spPr>
          <a:xfrm>
            <a:off x="0" y="5358581"/>
            <a:ext cx="5368413" cy="149941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1A73A0F-99B2-B843-6CEF-4CF97AA365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842" y="362834"/>
            <a:ext cx="4724153" cy="6069107"/>
          </a:xfrm>
          <a:prstGeom prst="rect">
            <a:avLst/>
          </a:prstGeom>
        </p:spPr>
      </p:pic>
      <p:pic>
        <p:nvPicPr>
          <p:cNvPr id="5" name="Picture 4" descr="Chart&#10;&#10;Description automatically generated">
            <a:extLst>
              <a:ext uri="{FF2B5EF4-FFF2-40B4-BE49-F238E27FC236}">
                <a16:creationId xmlns:a16="http://schemas.microsoft.com/office/drawing/2014/main" id="{AE6C13B0-2E45-F6D8-AC9C-56672B643C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0122" y="1563970"/>
            <a:ext cx="6020748" cy="50149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6F6835-DE4A-698E-BE0F-572540953133}"/>
              </a:ext>
            </a:extLst>
          </p:cNvPr>
          <p:cNvSpPr txBox="1"/>
          <p:nvPr/>
        </p:nvSpPr>
        <p:spPr>
          <a:xfrm>
            <a:off x="6150262" y="402201"/>
            <a:ext cx="3581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i="1" dirty="0">
                <a:solidFill>
                  <a:schemeClr val="accent1"/>
                </a:solidFill>
              </a:rPr>
              <a:t>Chaetoceros</a:t>
            </a:r>
            <a:r>
              <a:rPr lang="en-US" sz="2800" b="1" dirty="0">
                <a:solidFill>
                  <a:schemeClr val="accent1"/>
                </a:solidFill>
              </a:rPr>
              <a:t> Bloom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A33162-ADB3-4291-B070-7313E1481CC9}"/>
              </a:ext>
            </a:extLst>
          </p:cNvPr>
          <p:cNvSpPr/>
          <p:nvPr/>
        </p:nvSpPr>
        <p:spPr>
          <a:xfrm>
            <a:off x="6718659" y="3931583"/>
            <a:ext cx="15824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1" dirty="0">
                <a:solidFill>
                  <a:schemeClr val="bg1"/>
                </a:solidFill>
                <a:latin typeface=""/>
              </a:rPr>
              <a:t>Chaetoceros</a:t>
            </a:r>
            <a:endParaRPr lang="en-US" b="1" dirty="0">
              <a:solidFill>
                <a:schemeClr val="bg1"/>
              </a:solidFill>
              <a:latin typeface="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F0E1DD-8014-C0AF-AB2C-34799D3DAD30}"/>
              </a:ext>
            </a:extLst>
          </p:cNvPr>
          <p:cNvSpPr/>
          <p:nvPr/>
        </p:nvSpPr>
        <p:spPr>
          <a:xfrm>
            <a:off x="340659" y="286871"/>
            <a:ext cx="4869589" cy="6208295"/>
          </a:xfrm>
          <a:prstGeom prst="rect">
            <a:avLst/>
          </a:prstGeom>
          <a:noFill/>
          <a:ln w="76200">
            <a:solidFill>
              <a:srgbClr val="DBCA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16319C6-854F-CCE5-B759-293FA06B07DC}"/>
              </a:ext>
            </a:extLst>
          </p:cNvPr>
          <p:cNvCxnSpPr>
            <a:cxnSpLocks/>
          </p:cNvCxnSpPr>
          <p:nvPr/>
        </p:nvCxnSpPr>
        <p:spPr>
          <a:xfrm>
            <a:off x="5210248" y="286871"/>
            <a:ext cx="1289164" cy="3110516"/>
          </a:xfrm>
          <a:prstGeom prst="line">
            <a:avLst/>
          </a:prstGeom>
          <a:ln w="76200">
            <a:solidFill>
              <a:srgbClr val="DBCA5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66B0D9E-ADFD-CBF0-870E-9F06E81B52BB}"/>
              </a:ext>
            </a:extLst>
          </p:cNvPr>
          <p:cNvCxnSpPr>
            <a:cxnSpLocks/>
          </p:cNvCxnSpPr>
          <p:nvPr/>
        </p:nvCxnSpPr>
        <p:spPr>
          <a:xfrm flipV="1">
            <a:off x="5203178" y="4823012"/>
            <a:ext cx="1296234" cy="1672154"/>
          </a:xfrm>
          <a:prstGeom prst="line">
            <a:avLst/>
          </a:prstGeom>
          <a:ln w="76200">
            <a:solidFill>
              <a:srgbClr val="DBCA5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09494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4FF2C-9C9B-30C0-510C-3AA1E20B9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230" y="365125"/>
            <a:ext cx="4902836" cy="1325563"/>
          </a:xfrm>
        </p:spPr>
        <p:txBody>
          <a:bodyPr>
            <a:normAutofit/>
          </a:bodyPr>
          <a:lstStyle/>
          <a:p>
            <a:r>
              <a:rPr lang="en-US" sz="3200" dirty="0"/>
              <a:t>Machine Classifier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18427-C697-6CEA-86D5-9CA4EED0F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721" y="2533837"/>
            <a:ext cx="5095345" cy="43898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51 class CNN (</a:t>
            </a:r>
            <a:r>
              <a:rPr lang="en-US" sz="2800" dirty="0" err="1"/>
              <a:t>Xception</a:t>
            </a:r>
            <a:r>
              <a:rPr lang="en-US" sz="2800" dirty="0"/>
              <a:t>) 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100k + manually classified images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Work in progress… </a:t>
            </a:r>
          </a:p>
          <a:p>
            <a:pPr marL="0" indent="0">
              <a:buNone/>
            </a:pPr>
            <a:r>
              <a:rPr lang="en-US" sz="2800" dirty="0"/>
              <a:t>Accuracy (f-1 score) = .93</a:t>
            </a:r>
          </a:p>
        </p:txBody>
      </p:sp>
      <p:pic>
        <p:nvPicPr>
          <p:cNvPr id="5" name="Picture 4" descr="Chart, scatter chart&#10;&#10;Description automatically generated">
            <a:extLst>
              <a:ext uri="{FF2B5EF4-FFF2-40B4-BE49-F238E27FC236}">
                <a16:creationId xmlns:a16="http://schemas.microsoft.com/office/drawing/2014/main" id="{C092325F-C2E0-08B2-BA9A-FCA1132C59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9066" y="365125"/>
            <a:ext cx="6230361" cy="57806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51C6BB-3734-441E-13A5-ACF25AFE5825}"/>
              </a:ext>
            </a:extLst>
          </p:cNvPr>
          <p:cNvSpPr txBox="1"/>
          <p:nvPr/>
        </p:nvSpPr>
        <p:spPr>
          <a:xfrm>
            <a:off x="6216009" y="5918886"/>
            <a:ext cx="4696029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Confusion Matrix:</a:t>
            </a:r>
          </a:p>
          <a:p>
            <a:r>
              <a:rPr lang="en-US" sz="2800" dirty="0"/>
              <a:t>True images vs Class Prediction</a:t>
            </a:r>
          </a:p>
        </p:txBody>
      </p:sp>
    </p:spTree>
    <p:extLst>
      <p:ext uri="{BB962C8B-B14F-4D97-AF65-F5344CB8AC3E}">
        <p14:creationId xmlns:p14="http://schemas.microsoft.com/office/powerpoint/2010/main" val="23445184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497B6D6-39A7-3D76-7545-34DF090E63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85" t="8439" r="9380" b="7811"/>
          <a:stretch/>
        </p:blipFill>
        <p:spPr>
          <a:xfrm>
            <a:off x="3333135" y="334296"/>
            <a:ext cx="6174659" cy="6485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1430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2.jpg">
            <a:extLst>
              <a:ext uri="{FF2B5EF4-FFF2-40B4-BE49-F238E27FC236}">
                <a16:creationId xmlns:a16="http://schemas.microsoft.com/office/drawing/2014/main" id="{E22B37E0-4D5F-4B10-8382-C540C8B23AB6}"/>
              </a:ext>
            </a:extLst>
          </p:cNvPr>
          <p:cNvPicPr/>
          <p:nvPr/>
        </p:nvPicPr>
        <p:blipFill>
          <a:blip r:embed="rId3"/>
          <a:srcRect l="24136" t="9749" r="24136" b="14109"/>
          <a:stretch>
            <a:fillRect/>
          </a:stretch>
        </p:blipFill>
        <p:spPr>
          <a:xfrm>
            <a:off x="338405" y="317810"/>
            <a:ext cx="6144322" cy="6428678"/>
          </a:xfrm>
          <a:prstGeom prst="rect">
            <a:avLst/>
          </a:prstGeom>
          <a:ln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79BA427-C22A-45C2-BD19-F7CC824077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631" y="317810"/>
            <a:ext cx="4472964" cy="6037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4798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rm Demo in Lab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/>
          <a:stretch/>
        </p:blipFill>
        <p:spPr>
          <a:xfrm>
            <a:off x="752475" y="247649"/>
            <a:ext cx="10972800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29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93985"/>
            <a:ext cx="10515600" cy="608910"/>
          </a:xfrm>
        </p:spPr>
        <p:txBody>
          <a:bodyPr>
            <a:normAutofit/>
          </a:bodyPr>
          <a:lstStyle/>
          <a:p>
            <a:r>
              <a:rPr lang="en-US" sz="3600" dirty="0" err="1"/>
              <a:t>Niobicon</a:t>
            </a:r>
            <a:r>
              <a:rPr lang="en-US" sz="3600" dirty="0"/>
              <a:t> technology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12620" y="1016369"/>
            <a:ext cx="1136503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Patented and developed by Northrop-Grumman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Uses pure niobium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Thin film isolates niobium in water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Can allow axial and rotary 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Limited to 60 V and moderate power</a:t>
            </a:r>
          </a:p>
          <a:p>
            <a:pPr lvl="2"/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1026" name="Picture 2" descr="Niobium-Based Connector Technology Licensed to Monterey Bay Aquarium Research Institute MBAR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262" y="2955687"/>
            <a:ext cx="6164568" cy="360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373798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ocked_w_Dock_light">
            <a:hlinkClick r:id="" action="ppaction://media"/>
            <a:extLst>
              <a:ext uri="{FF2B5EF4-FFF2-40B4-BE49-F238E27FC236}">
                <a16:creationId xmlns:a16="http://schemas.microsoft.com/office/drawing/2014/main" id="{D8352F08-D190-489F-A473-EA79D2274BE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68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499D0-AD18-4805-B879-450DD657B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592" y="203201"/>
            <a:ext cx="10515600" cy="608910"/>
          </a:xfrm>
        </p:spPr>
        <p:txBody>
          <a:bodyPr>
            <a:normAutofit/>
          </a:bodyPr>
          <a:lstStyle/>
          <a:p>
            <a:r>
              <a:rPr lang="en-US" sz="2800" b="0" dirty="0"/>
              <a:t>2024 Dock Deployment and Use  -  May 2024</a:t>
            </a:r>
          </a:p>
        </p:txBody>
      </p:sp>
      <p:pic>
        <p:nvPicPr>
          <p:cNvPr id="2052" name="Picture 4" descr="https://lh7-us.googleusercontent.com/BLt4Z0zZnAdK2GlxaeE6JMjFgNc74CfFd5aT0sQQHOL842Cwm6h_-ovRsXuQUBnvGdbHLu8XSffwZfFiHFVwAziDVnMc_dkvtpvpEwkwF0FEl8CNugZCurdGdP0kNoF_BSGpwsAtw6h7WwIkEAY=s2048">
            <a:extLst>
              <a:ext uri="{FF2B5EF4-FFF2-40B4-BE49-F238E27FC236}">
                <a16:creationId xmlns:a16="http://schemas.microsoft.com/office/drawing/2014/main" id="{D687050F-D596-4270-96B2-2A33F5D9E54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01" t="12361" r="6711" b="17712"/>
          <a:stretch/>
        </p:blipFill>
        <p:spPr bwMode="auto">
          <a:xfrm>
            <a:off x="1025665" y="700087"/>
            <a:ext cx="9715527" cy="5601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962075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3F351F4-BACE-7C9D-B7BB-A595AB248F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513" y="-613568"/>
            <a:ext cx="13182600" cy="563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2800" dirty="0">
              <a:solidFill>
                <a:schemeClr val="accent1"/>
              </a:solidFill>
            </a:endParaRPr>
          </a:p>
          <a:p>
            <a:endParaRPr lang="en-US" altLang="en-US" sz="2800" dirty="0">
              <a:solidFill>
                <a:schemeClr val="accent1"/>
              </a:solidFill>
            </a:endParaRPr>
          </a:p>
          <a:p>
            <a:r>
              <a:rPr lang="en-US" altLang="en-US" sz="3200" dirty="0">
                <a:solidFill>
                  <a:schemeClr val="accent1"/>
                </a:solidFill>
              </a:rPr>
              <a:t>People:</a:t>
            </a:r>
          </a:p>
          <a:p>
            <a:r>
              <a:rPr lang="en-US" altLang="en-US" sz="2800" dirty="0">
                <a:solidFill>
                  <a:schemeClr val="accent1"/>
                </a:solidFill>
              </a:rPr>
              <a:t> </a:t>
            </a:r>
            <a:r>
              <a:rPr lang="en-US" altLang="en-US" sz="2400" dirty="0">
                <a:solidFill>
                  <a:schemeClr val="accent1"/>
                </a:solidFill>
              </a:rPr>
              <a:t>- François </a:t>
            </a:r>
            <a:r>
              <a:rPr lang="en-US" altLang="en-US" sz="2400" dirty="0" err="1">
                <a:solidFill>
                  <a:schemeClr val="accent1"/>
                </a:solidFill>
              </a:rPr>
              <a:t>Cazenave</a:t>
            </a:r>
            <a:endParaRPr lang="en-US" altLang="en-US" sz="2400" dirty="0">
              <a:solidFill>
                <a:schemeClr val="accent1"/>
              </a:solidFill>
            </a:endParaRPr>
          </a:p>
          <a:p>
            <a:r>
              <a:rPr lang="en-US" altLang="en-US" sz="2400" dirty="0">
                <a:solidFill>
                  <a:schemeClr val="accent1"/>
                </a:solidFill>
              </a:rPr>
              <a:t> - Scott Jensen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Michael Anderson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Jon Erickson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Rich Henthorn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Eric Martin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Denis </a:t>
            </a:r>
            <a:r>
              <a:rPr lang="en-US" altLang="en-US" sz="2400" dirty="0" err="1">
                <a:solidFill>
                  <a:schemeClr val="accent1"/>
                </a:solidFill>
              </a:rPr>
              <a:t>Klimov</a:t>
            </a:r>
            <a:endParaRPr lang="en-US" altLang="en-US" sz="2400" dirty="0">
              <a:solidFill>
                <a:schemeClr val="accent1"/>
              </a:solidFill>
            </a:endParaRPr>
          </a:p>
          <a:p>
            <a:r>
              <a:rPr lang="en-US" altLang="en-US" sz="2400" dirty="0">
                <a:solidFill>
                  <a:schemeClr val="accent1"/>
                </a:solidFill>
              </a:rPr>
              <a:t> - Rob McEwen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Jose </a:t>
            </a:r>
            <a:r>
              <a:rPr lang="en-US" altLang="en-US" sz="2400" dirty="0" err="1">
                <a:solidFill>
                  <a:schemeClr val="accent1"/>
                </a:solidFill>
              </a:rPr>
              <a:t>Rosal</a:t>
            </a:r>
            <a:endParaRPr lang="en-US" altLang="en-US" sz="2400" dirty="0">
              <a:solidFill>
                <a:schemeClr val="accent1"/>
              </a:solidFill>
            </a:endParaRPr>
          </a:p>
          <a:p>
            <a:r>
              <a:rPr lang="en-US" altLang="en-US" sz="2400" dirty="0">
                <a:solidFill>
                  <a:schemeClr val="accent1"/>
                </a:solidFill>
              </a:rPr>
              <a:t> - John </a:t>
            </a:r>
            <a:r>
              <a:rPr lang="en-US" altLang="en-US" sz="2400" dirty="0" err="1">
                <a:solidFill>
                  <a:schemeClr val="accent1"/>
                </a:solidFill>
              </a:rPr>
              <a:t>Ferrierra</a:t>
            </a:r>
            <a:endParaRPr lang="en-US" altLang="en-US" sz="2400" dirty="0">
              <a:solidFill>
                <a:schemeClr val="accent1"/>
              </a:solidFill>
            </a:endParaRPr>
          </a:p>
          <a:p>
            <a:endParaRPr lang="en-US" altLang="en-US" sz="2800" dirty="0">
              <a:solidFill>
                <a:schemeClr val="accent1"/>
              </a:solidFill>
            </a:endParaRP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8E35948D-8A2F-8370-7F8F-A7CDA70810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872" y="3518696"/>
            <a:ext cx="4229100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7AE8439F-0511-629C-1C34-AF74347EA3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0470" y="3282951"/>
            <a:ext cx="4133850" cy="2732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0A4A07D-5C8C-51C0-8F11-1DCA9C8894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082" y="581527"/>
            <a:ext cx="4133850" cy="2756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>
            <a:extLst>
              <a:ext uri="{FF2B5EF4-FFF2-40B4-BE49-F238E27FC236}">
                <a16:creationId xmlns:a16="http://schemas.microsoft.com/office/drawing/2014/main" id="{50FA3F2C-8FA0-11D1-1409-DC3B326F7C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9058" y="236537"/>
            <a:ext cx="3876675" cy="2579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277930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A1513AA-C401-4455-BBCF-7CD60A72E5B6}"/>
              </a:ext>
            </a:extLst>
          </p:cNvPr>
          <p:cNvSpPr/>
          <p:nvPr/>
        </p:nvSpPr>
        <p:spPr>
          <a:xfrm>
            <a:off x="0" y="162224"/>
            <a:ext cx="55964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Custom Power Electronics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900FDA-8C21-48D3-B3F5-97B6A22B15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456" y="953869"/>
            <a:ext cx="5461349" cy="52339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2016BE0-E65E-4BBC-81E4-B6FDDA95E5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1060" y="363488"/>
            <a:ext cx="3898959" cy="582437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4AC4CAB-7E4F-489A-A38B-C3EA1379689C}"/>
              </a:ext>
            </a:extLst>
          </p:cNvPr>
          <p:cNvSpPr txBox="1"/>
          <p:nvPr/>
        </p:nvSpPr>
        <p:spPr>
          <a:xfrm>
            <a:off x="3688565" y="5541615"/>
            <a:ext cx="4205270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000" dirty="0"/>
              <a:t>16bit DSP based controller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350V Bus, 35A Winding Current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10 kW Device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F4BFB6-CFD3-4BC2-9812-99B51C1014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56658" y="2030882"/>
            <a:ext cx="4205269" cy="290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769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FFFFF"/>
      </a:lt1>
      <a:dk2>
        <a:srgbClr val="004161"/>
      </a:dk2>
      <a:lt2>
        <a:srgbClr val="E7E6E6"/>
      </a:lt2>
      <a:accent1>
        <a:srgbClr val="004161"/>
      </a:accent1>
      <a:accent2>
        <a:srgbClr val="34698E"/>
      </a:accent2>
      <a:accent3>
        <a:srgbClr val="002B46"/>
      </a:accent3>
      <a:accent4>
        <a:srgbClr val="90301E"/>
      </a:accent4>
      <a:accent5>
        <a:srgbClr val="002B46"/>
      </a:accent5>
      <a:accent6>
        <a:srgbClr val="F16851"/>
      </a:accent6>
      <a:hlink>
        <a:srgbClr val="0563C1"/>
      </a:hlink>
      <a:folHlink>
        <a:srgbClr val="954F72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13597</TotalTime>
  <Words>946</Words>
  <Application>Microsoft Office PowerPoint</Application>
  <PresentationFormat>Widescreen</PresentationFormat>
  <Paragraphs>214</Paragraphs>
  <Slides>40</Slides>
  <Notes>15</Notes>
  <HiddenSlides>0</HiddenSlides>
  <MMClips>5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6" baseType="lpstr">
      <vt:lpstr>Arial</vt:lpstr>
      <vt:lpstr>Avenir Next</vt:lpstr>
      <vt:lpstr>Courier New</vt:lpstr>
      <vt:lpstr>Wingdings</vt:lpstr>
      <vt:lpstr>Office Theme</vt:lpstr>
      <vt:lpstr>Visio</vt:lpstr>
      <vt:lpstr>MBARI-WEC  Software And Simulator   Andrew Hamilton and Michael Anderson   MBARI </vt:lpstr>
      <vt:lpstr>Demo Days Outline</vt:lpstr>
      <vt:lpstr>Persistent Presence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Compute and Control Architecture  </vt:lpstr>
      <vt:lpstr>PowerPoint Presentation</vt:lpstr>
      <vt:lpstr>PowerPoint Presentation</vt:lpstr>
      <vt:lpstr>PowerPoint Presentation</vt:lpstr>
      <vt:lpstr>Outside Researchers</vt:lpstr>
      <vt:lpstr>PowerPoint Presentation</vt:lpstr>
      <vt:lpstr>PowerPoint Presentation</vt:lpstr>
      <vt:lpstr>PowerPoint Presentation</vt:lpstr>
      <vt:lpstr>PowerPoint Presentation</vt:lpstr>
      <vt:lpstr>Demo Days Outline</vt:lpstr>
      <vt:lpstr>Demo Days Outline</vt:lpstr>
      <vt:lpstr>PowerPoint Presentation</vt:lpstr>
      <vt:lpstr>PowerPoint Presentation</vt:lpstr>
      <vt:lpstr>PowerPoint Presentation</vt:lpstr>
      <vt:lpstr>Extra Material:</vt:lpstr>
      <vt:lpstr>PowerPoint Presentation</vt:lpstr>
      <vt:lpstr>Imaging Flow Cytobot On Wave-Energy Buoy (2022, 2023, 2024)</vt:lpstr>
      <vt:lpstr>PowerPoint Presentation</vt:lpstr>
      <vt:lpstr>Machine Classifier</vt:lpstr>
      <vt:lpstr>PowerPoint Presentation</vt:lpstr>
      <vt:lpstr>PowerPoint Presentation</vt:lpstr>
      <vt:lpstr>PowerPoint Presentation</vt:lpstr>
      <vt:lpstr>Niobicon technology</vt:lpstr>
      <vt:lpstr>PowerPoint Presentation</vt:lpstr>
      <vt:lpstr>2024 Dock Deployment and Use  -  May 2024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Heidi Cullen</dc:creator>
  <cp:lastModifiedBy>Andrew Hamilton</cp:lastModifiedBy>
  <cp:revision>590</cp:revision>
  <cp:lastPrinted>2019-01-30T18:37:10Z</cp:lastPrinted>
  <dcterms:created xsi:type="dcterms:W3CDTF">2019-01-30T18:15:38Z</dcterms:created>
  <dcterms:modified xsi:type="dcterms:W3CDTF">2025-06-04T03:52:06Z</dcterms:modified>
</cp:coreProperties>
</file>