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458" r:id="rId2"/>
    <p:sldId id="544" r:id="rId3"/>
    <p:sldId id="460" r:id="rId4"/>
    <p:sldId id="436" r:id="rId5"/>
    <p:sldId id="503" r:id="rId6"/>
    <p:sldId id="501" r:id="rId7"/>
    <p:sldId id="511" r:id="rId8"/>
    <p:sldId id="512" r:id="rId9"/>
    <p:sldId id="462" r:id="rId10"/>
    <p:sldId id="493" r:id="rId11"/>
    <p:sldId id="500" r:id="rId12"/>
    <p:sldId id="547" r:id="rId13"/>
    <p:sldId id="451" r:id="rId14"/>
    <p:sldId id="438" r:id="rId15"/>
    <p:sldId id="452" r:id="rId16"/>
    <p:sldId id="453" r:id="rId17"/>
    <p:sldId id="502" r:id="rId18"/>
    <p:sldId id="439" r:id="rId19"/>
    <p:sldId id="454" r:id="rId20"/>
    <p:sldId id="457" r:id="rId21"/>
    <p:sldId id="504" r:id="rId22"/>
    <p:sldId id="542" r:id="rId23"/>
    <p:sldId id="545" r:id="rId24"/>
    <p:sldId id="546" r:id="rId25"/>
    <p:sldId id="534" r:id="rId26"/>
    <p:sldId id="535" r:id="rId27"/>
    <p:sldId id="513" r:id="rId28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B47"/>
    <a:srgbClr val="004261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52" autoAdjust="0"/>
    <p:restoredTop sz="82024"/>
  </p:normalViewPr>
  <p:slideViewPr>
    <p:cSldViewPr snapToGrid="0" snapToObjects="1">
      <p:cViewPr varScale="1">
        <p:scale>
          <a:sx n="106" d="100"/>
          <a:sy n="106" d="100"/>
        </p:scale>
        <p:origin x="47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6/4/2025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6/4/2025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927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53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47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523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658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274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5544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30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0226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719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E8379-E34A-7C90-4EAC-0648E9C33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68B34-7F59-01F5-EA6D-0C16193E0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320B9-A769-6BEE-E8D5-E3AC3E3B6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2D95-5DA0-D14D-840A-1C27A8EAD7DC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A61A6-3AE8-32C4-92AD-917FE18FB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34BCC-D532-6A19-81F4-A49A67F2B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005E-0A50-5E47-B7F5-9D1066013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96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  <p:sldLayoutId id="214748371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3.mp4"/><Relationship Id="rId7" Type="http://schemas.openxmlformats.org/officeDocument/2006/relationships/image" Target="../media/image2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3.mp4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791" y="1146751"/>
            <a:ext cx="10482325" cy="4319337"/>
          </a:xfrm>
          <a:effectLst/>
        </p:spPr>
        <p:txBody>
          <a:bodyPr>
            <a:noAutofit/>
          </a:bodyPr>
          <a:lstStyle/>
          <a:p>
            <a:pPr algn="ctr"/>
            <a:r>
              <a:rPr lang="en-US" sz="3200" dirty="0"/>
              <a:t>MBARI-WEC  Software And Simulator</a:t>
            </a:r>
            <a:br>
              <a:rPr lang="en-US" sz="3200" dirty="0"/>
            </a:br>
            <a:br>
              <a:rPr lang="en-US" sz="3200" dirty="0"/>
            </a:br>
            <a:br>
              <a:rPr lang="en-US" dirty="0"/>
            </a:br>
            <a:r>
              <a:rPr lang="en-US" sz="3200" dirty="0"/>
              <a:t>Andrew Hamilton and Michael Anderson 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MBARI</a:t>
            </a:r>
            <a:br>
              <a:rPr lang="en-US" sz="3600" dirty="0"/>
            </a:br>
            <a:endParaRPr lang="en-US" sz="3600" b="0" dirty="0"/>
          </a:p>
        </p:txBody>
      </p:sp>
    </p:spTree>
    <p:extLst>
      <p:ext uri="{BB962C8B-B14F-4D97-AF65-F5344CB8AC3E}">
        <p14:creationId xmlns:p14="http://schemas.microsoft.com/office/powerpoint/2010/main" val="2230012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6F479A-1B47-C65A-893F-BF24F89CA997}"/>
              </a:ext>
            </a:extLst>
          </p:cNvPr>
          <p:cNvSpPr/>
          <p:nvPr/>
        </p:nvSpPr>
        <p:spPr>
          <a:xfrm>
            <a:off x="278917" y="251662"/>
            <a:ext cx="99055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>
                <a:solidFill>
                  <a:schemeClr val="tx2"/>
                </a:solidFill>
              </a:rPr>
              <a:t>Wave-Energy Conversion Technical Challenges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46375D-1EF3-892E-22AF-0B5B6FA2B341}"/>
              </a:ext>
            </a:extLst>
          </p:cNvPr>
          <p:cNvSpPr txBox="1"/>
          <p:nvPr/>
        </p:nvSpPr>
        <p:spPr>
          <a:xfrm>
            <a:off x="477077" y="1179442"/>
            <a:ext cx="108535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en-US" sz="3600" dirty="0">
                <a:solidFill>
                  <a:schemeClr val="tx2"/>
                </a:solidFill>
              </a:rPr>
              <a:t>Reliability and Storm Survivability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3-5 Million wave cycles per year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1-2 Million meters of linear travel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Designed to maximize forces - extreme events</a:t>
            </a:r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94D312C2-76ED-D9D5-E811-84EFAF1A16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01"/>
          <a:stretch/>
        </p:blipFill>
        <p:spPr>
          <a:xfrm>
            <a:off x="7290138" y="3509856"/>
            <a:ext cx="4040470" cy="309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672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8E801BB-C220-41F2-9315-FD159573328A}"/>
              </a:ext>
            </a:extLst>
          </p:cNvPr>
          <p:cNvSpPr/>
          <p:nvPr/>
        </p:nvSpPr>
        <p:spPr>
          <a:xfrm>
            <a:off x="463349" y="915176"/>
            <a:ext cx="105975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Simplest approach, PTO force proportional to velocity (RPM)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9F85D2-5DC8-BBFF-5227-17C87606CBCC}"/>
              </a:ext>
            </a:extLst>
          </p:cNvPr>
          <p:cNvSpPr/>
          <p:nvPr/>
        </p:nvSpPr>
        <p:spPr>
          <a:xfrm>
            <a:off x="310951" y="274630"/>
            <a:ext cx="59300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>
                <a:solidFill>
                  <a:schemeClr val="tx2"/>
                </a:solidFill>
              </a:rPr>
              <a:t>Control-System Approaches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597592-388F-4E32-A829-19CD30E93676}"/>
              </a:ext>
            </a:extLst>
          </p:cNvPr>
          <p:cNvSpPr/>
          <p:nvPr/>
        </p:nvSpPr>
        <p:spPr>
          <a:xfrm>
            <a:off x="7741920" y="6232496"/>
            <a:ext cx="47331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Piston Extension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075F211-8E2F-4EC6-ADFD-019D5C2FCDB2}"/>
              </a:ext>
            </a:extLst>
          </p:cNvPr>
          <p:cNvCxnSpPr/>
          <p:nvPr/>
        </p:nvCxnSpPr>
        <p:spPr>
          <a:xfrm>
            <a:off x="8295951" y="6675361"/>
            <a:ext cx="8534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2880F7B-F024-45FD-8BB9-BA4E28BCBBEE}"/>
              </a:ext>
            </a:extLst>
          </p:cNvPr>
          <p:cNvCxnSpPr>
            <a:cxnSpLocks/>
          </p:cNvCxnSpPr>
          <p:nvPr/>
        </p:nvCxnSpPr>
        <p:spPr>
          <a:xfrm flipH="1">
            <a:off x="5059681" y="6659699"/>
            <a:ext cx="8534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AC7E06F3-6386-494C-90BE-129555E44FE8}"/>
              </a:ext>
            </a:extLst>
          </p:cNvPr>
          <p:cNvSpPr/>
          <p:nvPr/>
        </p:nvSpPr>
        <p:spPr>
          <a:xfrm>
            <a:off x="4416214" y="6248158"/>
            <a:ext cx="47331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Piston Retraction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0324CAB-918E-4E03-A1CC-056EE7D68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1173" y="1463573"/>
            <a:ext cx="7187981" cy="475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373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141023E-F662-4339-995A-FA4D54BDAC98}"/>
              </a:ext>
            </a:extLst>
          </p:cNvPr>
          <p:cNvSpPr/>
          <p:nvPr/>
        </p:nvSpPr>
        <p:spPr>
          <a:xfrm>
            <a:off x="310951" y="1057876"/>
            <a:ext cx="330411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Control Opportunity</a:t>
            </a:r>
          </a:p>
          <a:p>
            <a:endParaRPr lang="en-US" sz="2800" u="sng" dirty="0">
              <a:solidFill>
                <a:schemeClr val="tx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D813E7-4DDD-426A-84E4-61C65C631E36}"/>
              </a:ext>
            </a:extLst>
          </p:cNvPr>
          <p:cNvSpPr/>
          <p:nvPr/>
        </p:nvSpPr>
        <p:spPr>
          <a:xfrm>
            <a:off x="358364" y="1844089"/>
            <a:ext cx="96041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Make device smaller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Stroke constraint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Increase robustness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Increased energy capture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9F85D2-5DC8-BBFF-5227-17C87606CBCC}"/>
              </a:ext>
            </a:extLst>
          </p:cNvPr>
          <p:cNvSpPr/>
          <p:nvPr/>
        </p:nvSpPr>
        <p:spPr>
          <a:xfrm>
            <a:off x="310951" y="274630"/>
            <a:ext cx="59300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>
                <a:solidFill>
                  <a:schemeClr val="tx2"/>
                </a:solidFill>
              </a:rPr>
              <a:t>Control-System Approaches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972E73-E000-4D2B-D6F0-83B2D405045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9"/>
          <a:stretch/>
        </p:blipFill>
        <p:spPr bwMode="auto">
          <a:xfrm>
            <a:off x="5391211" y="2267221"/>
            <a:ext cx="6651776" cy="41877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0563C09-2794-4B64-A5AA-6A149B2D8799}"/>
              </a:ext>
            </a:extLst>
          </p:cNvPr>
          <p:cNvSpPr/>
          <p:nvPr/>
        </p:nvSpPr>
        <p:spPr>
          <a:xfrm>
            <a:off x="7365378" y="2016606"/>
            <a:ext cx="28007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MPC Simulation Example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17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310951" y="234427"/>
            <a:ext cx="106378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u="sng" dirty="0">
                <a:solidFill>
                  <a:schemeClr val="tx2"/>
                </a:solidFill>
              </a:rPr>
              <a:t>Open Software Interface – Dept of Energy/Open Robotics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38915F-2C9D-479F-B072-736631098312}"/>
              </a:ext>
            </a:extLst>
          </p:cNvPr>
          <p:cNvSpPr/>
          <p:nvPr/>
        </p:nvSpPr>
        <p:spPr>
          <a:xfrm>
            <a:off x="429574" y="1100064"/>
            <a:ext cx="100751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Goal:  Make the MBARI WEC available to outside researchers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FF3E6E-2301-4D2E-AD4E-093B0029E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454" y="2860481"/>
            <a:ext cx="4665326" cy="242495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0EFC85A-4C3C-4B87-B281-DA80D0D7978A}"/>
              </a:ext>
            </a:extLst>
          </p:cNvPr>
          <p:cNvSpPr/>
          <p:nvPr/>
        </p:nvSpPr>
        <p:spPr>
          <a:xfrm>
            <a:off x="310951" y="3211211"/>
            <a:ext cx="715055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ROS 2 </a:t>
            </a:r>
            <a:endParaRPr lang="en-US" sz="2800" dirty="0">
              <a:solidFill>
                <a:schemeClr val="tx2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Publish/Subscribe message infrastructure.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Very popular in robotics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Python/C++ Bindings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One user process on Linux controls buoy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8CC7-EBE3-4523-9B5E-7A94A1A46DE4}"/>
              </a:ext>
            </a:extLst>
          </p:cNvPr>
          <p:cNvSpPr/>
          <p:nvPr/>
        </p:nvSpPr>
        <p:spPr>
          <a:xfrm>
            <a:off x="429574" y="1834557"/>
            <a:ext cx="1051922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Approach:  ROS 2 software on buoy Linux computer provides all </a:t>
            </a:r>
          </a:p>
          <a:p>
            <a:r>
              <a:rPr lang="en-US" sz="2800" dirty="0">
                <a:solidFill>
                  <a:schemeClr val="tx2"/>
                </a:solidFill>
              </a:rPr>
              <a:t>telemetry data to user process and allows control of WEC</a:t>
            </a:r>
          </a:p>
        </p:txBody>
      </p:sp>
    </p:spTree>
    <p:extLst>
      <p:ext uri="{BB962C8B-B14F-4D97-AF65-F5344CB8AC3E}">
        <p14:creationId xmlns:p14="http://schemas.microsoft.com/office/powerpoint/2010/main" val="380659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227" y="429245"/>
            <a:ext cx="10970417" cy="868680"/>
          </a:xfrm>
          <a:effectLst/>
        </p:spPr>
        <p:txBody>
          <a:bodyPr anchor="t">
            <a:noAutofit/>
          </a:bodyPr>
          <a:lstStyle/>
          <a:p>
            <a:r>
              <a:rPr lang="en-US" sz="3200" b="0" dirty="0"/>
              <a:t>Compute and Control Architecture</a:t>
            </a:r>
            <a:br>
              <a:rPr lang="en-US" sz="3200" baseline="30000" dirty="0"/>
            </a:br>
            <a:br>
              <a:rPr lang="en-US" sz="3200" baseline="30000" dirty="0"/>
            </a:br>
            <a:endParaRPr lang="en-US" sz="3200" b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87773D-3243-4B2A-A65D-78D535F71673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700"/>
          <a:stretch/>
        </p:blipFill>
        <p:spPr>
          <a:xfrm>
            <a:off x="6326737" y="1545336"/>
            <a:ext cx="5160526" cy="45260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4437A6-8A94-4607-8A2C-4ACE30F67DE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12" y="1060714"/>
            <a:ext cx="3006025" cy="5010702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2DA9A24-D48B-46DE-B93F-24C9353A8CF1}"/>
              </a:ext>
            </a:extLst>
          </p:cNvPr>
          <p:cNvCxnSpPr>
            <a:cxnSpLocks/>
          </p:cNvCxnSpPr>
          <p:nvPr/>
        </p:nvCxnSpPr>
        <p:spPr>
          <a:xfrm flipH="1">
            <a:off x="2545748" y="1408177"/>
            <a:ext cx="974258" cy="173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55ED280-4964-4E16-8B70-F0AD740CA61A}"/>
              </a:ext>
            </a:extLst>
          </p:cNvPr>
          <p:cNvSpPr txBox="1"/>
          <p:nvPr/>
        </p:nvSpPr>
        <p:spPr>
          <a:xfrm>
            <a:off x="3529584" y="1212271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Linux Computer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0F4708-8EED-4D62-86FA-FD1B0279031A}"/>
              </a:ext>
            </a:extLst>
          </p:cNvPr>
          <p:cNvSpPr txBox="1"/>
          <p:nvPr/>
        </p:nvSpPr>
        <p:spPr>
          <a:xfrm>
            <a:off x="3661088" y="2571464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Micro-controllers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97BDB14-1949-4AC6-849F-51CF0525C55F}"/>
              </a:ext>
            </a:extLst>
          </p:cNvPr>
          <p:cNvCxnSpPr>
            <a:cxnSpLocks/>
          </p:cNvCxnSpPr>
          <p:nvPr/>
        </p:nvCxnSpPr>
        <p:spPr>
          <a:xfrm flipH="1" flipV="1">
            <a:off x="2441449" y="1746194"/>
            <a:ext cx="1148325" cy="6927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2F961FF-395D-407F-91E7-48393605FE27}"/>
              </a:ext>
            </a:extLst>
          </p:cNvPr>
          <p:cNvCxnSpPr>
            <a:cxnSpLocks/>
          </p:cNvCxnSpPr>
          <p:nvPr/>
        </p:nvCxnSpPr>
        <p:spPr>
          <a:xfrm flipH="1" flipV="1">
            <a:off x="2374777" y="2578608"/>
            <a:ext cx="1088136" cy="878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D30C747-69A4-4D23-86EE-A52F1DD0FBE9}"/>
              </a:ext>
            </a:extLst>
          </p:cNvPr>
          <p:cNvCxnSpPr>
            <a:cxnSpLocks/>
          </p:cNvCxnSpPr>
          <p:nvPr/>
        </p:nvCxnSpPr>
        <p:spPr>
          <a:xfrm flipH="1">
            <a:off x="2374777" y="2944368"/>
            <a:ext cx="1154807" cy="719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AAB0446-4C88-425A-806C-47DD1F3566E1}"/>
              </a:ext>
            </a:extLst>
          </p:cNvPr>
          <p:cNvCxnSpPr/>
          <p:nvPr/>
        </p:nvCxnSpPr>
        <p:spPr>
          <a:xfrm flipH="1">
            <a:off x="2441448" y="3054620"/>
            <a:ext cx="1230989" cy="2671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205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D4C7ACF-1F8F-4FE7-9808-CC8090EE0E28}"/>
              </a:ext>
            </a:extLst>
          </p:cNvPr>
          <p:cNvSpPr/>
          <p:nvPr/>
        </p:nvSpPr>
        <p:spPr>
          <a:xfrm>
            <a:off x="167148" y="6300904"/>
            <a:ext cx="5310108" cy="557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DB326C-B35D-4F6B-8184-86E537CC1EA7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590"/>
          <a:stretch/>
        </p:blipFill>
        <p:spPr>
          <a:xfrm>
            <a:off x="529441" y="960120"/>
            <a:ext cx="5160526" cy="453611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310951" y="289036"/>
            <a:ext cx="39837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Simulation Environment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B8C425-957A-4109-8121-042CC26384CB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65"/>
          <a:stretch/>
        </p:blipFill>
        <p:spPr>
          <a:xfrm>
            <a:off x="6274534" y="960120"/>
            <a:ext cx="5160526" cy="467615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D53138-9DEE-4BD2-B7BB-A21E67B4A542}"/>
              </a:ext>
            </a:extLst>
          </p:cNvPr>
          <p:cNvSpPr/>
          <p:nvPr/>
        </p:nvSpPr>
        <p:spPr>
          <a:xfrm>
            <a:off x="5477256" y="9144"/>
            <a:ext cx="6714744" cy="1463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29024C-C25F-46A1-873E-0072A060E5E0}"/>
              </a:ext>
            </a:extLst>
          </p:cNvPr>
          <p:cNvSpPr/>
          <p:nvPr/>
        </p:nvSpPr>
        <p:spPr>
          <a:xfrm>
            <a:off x="718037" y="5818309"/>
            <a:ext cx="97196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Goal:  Control software can not tell if its running on the real buoy or on the simulator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4AD9FC4-0E63-48D0-9E5E-D092E054C5F0}"/>
              </a:ext>
            </a:extLst>
          </p:cNvPr>
          <p:cNvCxnSpPr>
            <a:cxnSpLocks/>
          </p:cNvCxnSpPr>
          <p:nvPr/>
        </p:nvCxnSpPr>
        <p:spPr>
          <a:xfrm flipH="1" flipV="1">
            <a:off x="2039112" y="5013638"/>
            <a:ext cx="1444024" cy="884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F6D4FAC-A5B3-4AD8-9FD0-CC5691CDAC4F}"/>
              </a:ext>
            </a:extLst>
          </p:cNvPr>
          <p:cNvCxnSpPr>
            <a:cxnSpLocks/>
          </p:cNvCxnSpPr>
          <p:nvPr/>
        </p:nvCxnSpPr>
        <p:spPr>
          <a:xfrm flipV="1">
            <a:off x="3776472" y="4764024"/>
            <a:ext cx="2725563" cy="11338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119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310951" y="234172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Simulation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38915F-2C9D-479F-B072-736631098312}"/>
              </a:ext>
            </a:extLst>
          </p:cNvPr>
          <p:cNvSpPr/>
          <p:nvPr/>
        </p:nvSpPr>
        <p:spPr>
          <a:xfrm>
            <a:off x="556115" y="909888"/>
            <a:ext cx="10840753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>
                <a:solidFill>
                  <a:schemeClr val="tx2"/>
                </a:solidFill>
              </a:rPr>
              <a:t>Gazebo:  Open Robotics supported simulation environment.</a:t>
            </a:r>
          </a:p>
          <a:p>
            <a:pPr marL="457200" indent="-457200">
              <a:spcAft>
                <a:spcPts val="6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Provides physics simulation (rigid body dynamics of joined bodies)</a:t>
            </a:r>
          </a:p>
          <a:p>
            <a:pPr marL="457200" indent="-457200"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Plugin based, designed for new forcings to be added.</a:t>
            </a:r>
          </a:p>
          <a:p>
            <a:pPr marL="914400" lvl="1" indent="-457200"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Pneumatic Spring</a:t>
            </a:r>
          </a:p>
          <a:p>
            <a:pPr marL="914400" lvl="1" indent="-457200"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Electro-Hydraulic PTO</a:t>
            </a:r>
          </a:p>
          <a:p>
            <a:pPr marL="914400" lvl="1" indent="-457200"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Free-surface hydrodynamics</a:t>
            </a:r>
          </a:p>
          <a:p>
            <a:pPr marL="914400" lvl="1" indent="-457200"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Flexible tether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Lacked support for added-mass terms!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46402F-AEA0-4B19-A1E2-25FFEC8C87CE}"/>
              </a:ext>
            </a:extLst>
          </p:cNvPr>
          <p:cNvSpPr/>
          <p:nvPr/>
        </p:nvSpPr>
        <p:spPr>
          <a:xfrm>
            <a:off x="556116" y="4670839"/>
            <a:ext cx="10840753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While running, the ROS interface provided to user software is exactly the same as the real buoy.</a:t>
            </a:r>
          </a:p>
          <a:p>
            <a:pPr marL="457200" indent="-457200">
              <a:spcAft>
                <a:spcPts val="6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Plus, addition information only available in simulation…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0133E642-DA80-42A6-8879-1C8EE7E03E6A}"/>
              </a:ext>
            </a:extLst>
          </p:cNvPr>
          <p:cNvSpPr/>
          <p:nvPr/>
        </p:nvSpPr>
        <p:spPr>
          <a:xfrm rot="10800000">
            <a:off x="6790266" y="3826933"/>
            <a:ext cx="2108200" cy="3725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26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310951" y="234172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Simulation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9FF076B-35AF-6D2A-E083-570F4432C434}"/>
              </a:ext>
            </a:extLst>
          </p:cNvPr>
          <p:cNvGrpSpPr/>
          <p:nvPr/>
        </p:nvGrpSpPr>
        <p:grpSpPr>
          <a:xfrm>
            <a:off x="3711609" y="981968"/>
            <a:ext cx="8169441" cy="5185611"/>
            <a:chOff x="3477127" y="998621"/>
            <a:chExt cx="8542837" cy="5522495"/>
          </a:xfrm>
        </p:grpSpPr>
        <p:pic>
          <p:nvPicPr>
            <p:cNvPr id="3" name="PlotJugglerOutput">
              <a:hlinkClick r:id="" action="ppaction://media"/>
              <a:extLst>
                <a:ext uri="{FF2B5EF4-FFF2-40B4-BE49-F238E27FC236}">
                  <a16:creationId xmlns:a16="http://schemas.microsoft.com/office/drawing/2014/main" id="{344F42A7-7D97-CBF4-2EE9-FB6FBDFBBB19}"/>
                </a:ext>
              </a:extLst>
            </p:cNvPr>
            <p:cNvPicPr>
              <a:picLocks noChangeAspect="1"/>
            </p:cNvPicPr>
            <p:nvPr>
              <a:vide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7"/>
            <a:stretch>
              <a:fillRect/>
            </a:stretch>
          </p:blipFill>
          <p:spPr>
            <a:xfrm>
              <a:off x="4482971" y="1149676"/>
              <a:ext cx="7536993" cy="5012286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2708334-5923-C2E7-8E0B-584E78BE6F9A}"/>
                </a:ext>
              </a:extLst>
            </p:cNvPr>
            <p:cNvSpPr/>
            <p:nvPr/>
          </p:nvSpPr>
          <p:spPr>
            <a:xfrm>
              <a:off x="3477127" y="998621"/>
              <a:ext cx="2550695" cy="55224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RoughGazeboModelAnimation-2022-09-06_11.56.03">
            <a:hlinkClick r:id="" action="ppaction://media"/>
            <a:extLst>
              <a:ext uri="{FF2B5EF4-FFF2-40B4-BE49-F238E27FC236}">
                <a16:creationId xmlns:a16="http://schemas.microsoft.com/office/drawing/2014/main" id="{AB765D1D-5C5B-4AA7-A449-E4B0BA393F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0950" y="1080303"/>
            <a:ext cx="5493341" cy="469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4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9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C8D10-13F1-4D3F-B643-6A233D295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48" y="382780"/>
            <a:ext cx="10515600" cy="608910"/>
          </a:xfrm>
        </p:spPr>
        <p:txBody>
          <a:bodyPr>
            <a:normAutofit/>
          </a:bodyPr>
          <a:lstStyle/>
          <a:p>
            <a:r>
              <a:rPr lang="en-US" sz="3200" b="0" u="sng" dirty="0"/>
              <a:t>Outside Researchers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E0DF9D4-2FCC-4D98-9FA5-E51010729BEE}"/>
              </a:ext>
            </a:extLst>
          </p:cNvPr>
          <p:cNvSpPr txBox="1">
            <a:spLocks/>
          </p:cNvSpPr>
          <p:nvPr/>
        </p:nvSpPr>
        <p:spPr>
          <a:xfrm>
            <a:off x="652272" y="1294132"/>
            <a:ext cx="10515600" cy="467690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Simulation first, then on-buoy operations.</a:t>
            </a:r>
          </a:p>
          <a:p>
            <a:pPr>
              <a:spcAft>
                <a:spcPts val="1200"/>
              </a:spcAft>
            </a:pPr>
            <a:endParaRPr lang="en-US" b="0" dirty="0"/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Researchers may be ROS2 beginners, so we’ve tried to make the system approachable.  Simplest solutions possible.</a:t>
            </a:r>
          </a:p>
          <a:p>
            <a:pPr>
              <a:spcAft>
                <a:spcPts val="1200"/>
              </a:spcAft>
            </a:pPr>
            <a:endParaRPr lang="en-US" b="0" dirty="0"/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Tutorials and examples</a:t>
            </a:r>
          </a:p>
          <a:p>
            <a:pPr>
              <a:spcAft>
                <a:spcPts val="1200"/>
              </a:spcAft>
            </a:pPr>
            <a:endParaRPr lang="en-US" b="0" dirty="0"/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Easy access.  GitHub Templates, Docker.</a:t>
            </a:r>
          </a:p>
          <a:p>
            <a:pPr>
              <a:spcAft>
                <a:spcPts val="1200"/>
              </a:spcAft>
            </a:pPr>
            <a:endParaRPr lang="en-US" b="0" dirty="0"/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Discussion forum.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endParaRPr lang="en-US" b="0" dirty="0"/>
          </a:p>
          <a:p>
            <a:pPr marL="342900" indent="-342900">
              <a:spcAft>
                <a:spcPts val="600"/>
              </a:spcAft>
              <a:buFontTx/>
              <a:buChar char="-"/>
            </a:pPr>
            <a:endParaRPr lang="en-US" b="0" dirty="0"/>
          </a:p>
          <a:p>
            <a:pPr marL="342900" indent="-342900">
              <a:buFontTx/>
              <a:buChar char="-"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4620343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1B9E4FB-890A-46B3-84E2-D7570422ED77}"/>
              </a:ext>
            </a:extLst>
          </p:cNvPr>
          <p:cNvSpPr/>
          <p:nvPr/>
        </p:nvSpPr>
        <p:spPr>
          <a:xfrm>
            <a:off x="3570515" y="778171"/>
            <a:ext cx="7972222" cy="60798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89586" y="202279"/>
            <a:ext cx="44230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Resources – Open Source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38915F-2C9D-479F-B072-736631098312}"/>
              </a:ext>
            </a:extLst>
          </p:cNvPr>
          <p:cNvSpPr/>
          <p:nvPr/>
        </p:nvSpPr>
        <p:spPr>
          <a:xfrm>
            <a:off x="463351" y="953500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E695B8-D091-44CF-B76A-28D8C95E78F9}"/>
              </a:ext>
            </a:extLst>
          </p:cNvPr>
          <p:cNvSpPr/>
          <p:nvPr/>
        </p:nvSpPr>
        <p:spPr>
          <a:xfrm>
            <a:off x="6740434" y="285244"/>
            <a:ext cx="48023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https://github.com/osrf/mbari_wec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9EF6C5-B292-49F1-B7AD-325043B80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183" y="883515"/>
            <a:ext cx="7824176" cy="5896825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DFD18C2-C402-4E9C-AD0F-C133D578FB0C}"/>
              </a:ext>
            </a:extLst>
          </p:cNvPr>
          <p:cNvSpPr/>
          <p:nvPr/>
        </p:nvSpPr>
        <p:spPr>
          <a:xfrm>
            <a:off x="5181600" y="3637935"/>
            <a:ext cx="914400" cy="264281"/>
          </a:xfrm>
          <a:prstGeom prst="ellipse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03081F5-2091-4669-B996-D9229D12556B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2526890" y="3770076"/>
            <a:ext cx="2654710" cy="11227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DE20371-6C62-4E3A-91EF-345FBCD4866E}"/>
              </a:ext>
            </a:extLst>
          </p:cNvPr>
          <p:cNvSpPr txBox="1"/>
          <p:nvPr/>
        </p:nvSpPr>
        <p:spPr>
          <a:xfrm>
            <a:off x="605377" y="4885375"/>
            <a:ext cx="2689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Documentation</a:t>
            </a:r>
          </a:p>
        </p:txBody>
      </p:sp>
    </p:spTree>
    <p:extLst>
      <p:ext uri="{BB962C8B-B14F-4D97-AF65-F5344CB8AC3E}">
        <p14:creationId xmlns:p14="http://schemas.microsoft.com/office/powerpoint/2010/main" val="280708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476ABD8-FEF9-453C-B74B-177236F87693}"/>
              </a:ext>
            </a:extLst>
          </p:cNvPr>
          <p:cNvSpPr txBox="1">
            <a:spLocks/>
          </p:cNvSpPr>
          <p:nvPr/>
        </p:nvSpPr>
        <p:spPr>
          <a:xfrm>
            <a:off x="313248" y="1455118"/>
            <a:ext cx="10482325" cy="74736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/>
              <a:t>MBARI-WEC Project Overview (Andy)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86E5288-F67D-4A84-8563-CDD94ECB0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Demo Days Outline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DB2CA4F-BDAF-4A0A-A58C-F8A4A3512F74}"/>
              </a:ext>
            </a:extLst>
          </p:cNvPr>
          <p:cNvSpPr txBox="1">
            <a:spLocks/>
          </p:cNvSpPr>
          <p:nvPr/>
        </p:nvSpPr>
        <p:spPr>
          <a:xfrm>
            <a:off x="313248" y="2309881"/>
            <a:ext cx="10482325" cy="137674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/>
              <a:t>On-Buoy Software Interactions</a:t>
            </a:r>
            <a:endParaRPr lang="en-US" sz="2200" dirty="0"/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tx2"/>
                </a:solidFill>
              </a:rPr>
              <a:t>Log-in and Command Line Interactions (Andy)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tx2"/>
                </a:solidFill>
              </a:rPr>
              <a:t>ROS2 Features (Michael)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ABAD403-A928-458A-98B0-DCCCED908342}"/>
              </a:ext>
            </a:extLst>
          </p:cNvPr>
          <p:cNvSpPr txBox="1">
            <a:spLocks/>
          </p:cNvSpPr>
          <p:nvPr/>
        </p:nvSpPr>
        <p:spPr>
          <a:xfrm>
            <a:off x="313248" y="3686629"/>
            <a:ext cx="10482325" cy="137674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/>
              <a:t>Simulator Interactions</a:t>
            </a:r>
            <a:endParaRPr lang="en-US" sz="2200" dirty="0"/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tx2"/>
                </a:solidFill>
              </a:rPr>
              <a:t>Installation Overview (Michael)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tx2"/>
                </a:solidFill>
              </a:rPr>
              <a:t>Running the Simulator (Andy)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tx2"/>
                </a:solidFill>
              </a:rPr>
              <a:t>Coding for the Simulator (Michael)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6659126-4FA6-4941-8463-615646230250}"/>
              </a:ext>
            </a:extLst>
          </p:cNvPr>
          <p:cNvSpPr txBox="1">
            <a:spLocks/>
          </p:cNvSpPr>
          <p:nvPr/>
        </p:nvSpPr>
        <p:spPr>
          <a:xfrm>
            <a:off x="313248" y="5481252"/>
            <a:ext cx="10482325" cy="74736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/>
              <a:t>Summary, Wrap-Up, and Questions</a:t>
            </a:r>
            <a:endParaRPr lang="en-US" sz="2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650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197740" y="240268"/>
            <a:ext cx="54425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Resources – Documentation Site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38915F-2C9D-479F-B072-736631098312}"/>
              </a:ext>
            </a:extLst>
          </p:cNvPr>
          <p:cNvSpPr/>
          <p:nvPr/>
        </p:nvSpPr>
        <p:spPr>
          <a:xfrm>
            <a:off x="463351" y="953500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473526-0D69-4D27-8547-E04803D53BC4}"/>
              </a:ext>
            </a:extLst>
          </p:cNvPr>
          <p:cNvSpPr/>
          <p:nvPr/>
        </p:nvSpPr>
        <p:spPr>
          <a:xfrm>
            <a:off x="3884023" y="763488"/>
            <a:ext cx="7367451" cy="60798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E60FB5-FB18-410B-97DF-6FB4A65E9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0487" y="814185"/>
            <a:ext cx="7216351" cy="597843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4E30D7E6-4115-46BF-8629-F23E2C429077}"/>
              </a:ext>
            </a:extLst>
          </p:cNvPr>
          <p:cNvSpPr/>
          <p:nvPr/>
        </p:nvSpPr>
        <p:spPr>
          <a:xfrm>
            <a:off x="5181600" y="2255520"/>
            <a:ext cx="600891" cy="182880"/>
          </a:xfrm>
          <a:prstGeom prst="ellipse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F885823-D165-45E9-B0E9-8261F9A0153B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2526890" y="2346960"/>
            <a:ext cx="2654710" cy="1082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0D646BA-B6EB-45F4-A4AE-1119A7AD904E}"/>
              </a:ext>
            </a:extLst>
          </p:cNvPr>
          <p:cNvSpPr txBox="1"/>
          <p:nvPr/>
        </p:nvSpPr>
        <p:spPr>
          <a:xfrm>
            <a:off x="1055790" y="3287556"/>
            <a:ext cx="1551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Tutorials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4AD1445-8800-4A00-BC18-6A77E6F5FE03}"/>
              </a:ext>
            </a:extLst>
          </p:cNvPr>
          <p:cNvSpPr/>
          <p:nvPr/>
        </p:nvSpPr>
        <p:spPr>
          <a:xfrm>
            <a:off x="6740434" y="285244"/>
            <a:ext cx="48023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https://osrf.github.io/mbari_wec/</a:t>
            </a:r>
          </a:p>
        </p:txBody>
      </p:sp>
    </p:spTree>
    <p:extLst>
      <p:ext uri="{BB962C8B-B14F-4D97-AF65-F5344CB8AC3E}">
        <p14:creationId xmlns:p14="http://schemas.microsoft.com/office/powerpoint/2010/main" val="102453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136802" y="280018"/>
            <a:ext cx="36642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Resources – Tutorials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38915F-2C9D-479F-B072-736631098312}"/>
              </a:ext>
            </a:extLst>
          </p:cNvPr>
          <p:cNvSpPr/>
          <p:nvPr/>
        </p:nvSpPr>
        <p:spPr>
          <a:xfrm>
            <a:off x="463351" y="953500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BF1EAE-B0D0-46E6-A530-924CC5B46CF0}"/>
              </a:ext>
            </a:extLst>
          </p:cNvPr>
          <p:cNvSpPr/>
          <p:nvPr/>
        </p:nvSpPr>
        <p:spPr>
          <a:xfrm>
            <a:off x="8390991" y="265940"/>
            <a:ext cx="34900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hamilton@mbari.org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127C23-4110-4FEE-BC65-4DEE691AC381}"/>
              </a:ext>
            </a:extLst>
          </p:cNvPr>
          <p:cNvSpPr/>
          <p:nvPr/>
        </p:nvSpPr>
        <p:spPr>
          <a:xfrm>
            <a:off x="3244645" y="885409"/>
            <a:ext cx="8636404" cy="58791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E480CE-B72D-4C8D-8FC5-23F57D21D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867" y="963332"/>
            <a:ext cx="8449562" cy="571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502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87441BB-F8B4-40D9-881D-4F77F54A4AC4}"/>
              </a:ext>
            </a:extLst>
          </p:cNvPr>
          <p:cNvSpPr txBox="1">
            <a:spLocks/>
          </p:cNvSpPr>
          <p:nvPr/>
        </p:nvSpPr>
        <p:spPr>
          <a:xfrm>
            <a:off x="313248" y="1455118"/>
            <a:ext cx="10482325" cy="74736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bg2">
                    <a:lumMod val="75000"/>
                  </a:schemeClr>
                </a:solidFill>
              </a:rPr>
              <a:t>MBARI-WEC Project Overview (Andy)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43C1A4C-2597-427A-A9BE-AFEBD34A0C32}"/>
              </a:ext>
            </a:extLst>
          </p:cNvPr>
          <p:cNvSpPr txBox="1">
            <a:spLocks/>
          </p:cNvSpPr>
          <p:nvPr/>
        </p:nvSpPr>
        <p:spPr>
          <a:xfrm>
            <a:off x="313248" y="2309881"/>
            <a:ext cx="10482325" cy="137674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/>
              <a:t>On-Buoy Software Interactions</a:t>
            </a:r>
            <a:endParaRPr lang="en-US" sz="2200" dirty="0"/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tx2"/>
                </a:solidFill>
              </a:rPr>
              <a:t>Log-in and Command Line Interactions (Andy)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tx2"/>
                </a:solidFill>
              </a:rPr>
              <a:t>ROS2 Features (Michael)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7E18FAA-0BBE-4697-BECB-2591DA51E66B}"/>
              </a:ext>
            </a:extLst>
          </p:cNvPr>
          <p:cNvSpPr txBox="1">
            <a:spLocks/>
          </p:cNvSpPr>
          <p:nvPr/>
        </p:nvSpPr>
        <p:spPr>
          <a:xfrm>
            <a:off x="313248" y="3686629"/>
            <a:ext cx="10482325" cy="137674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bg2">
                    <a:lumMod val="75000"/>
                  </a:schemeClr>
                </a:solidFill>
              </a:rPr>
              <a:t>Simulator Interactions</a:t>
            </a:r>
            <a:endParaRPr lang="en-US" sz="2200" dirty="0">
              <a:solidFill>
                <a:schemeClr val="bg2">
                  <a:lumMod val="75000"/>
                </a:schemeClr>
              </a:solidFill>
            </a:endParaRP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Installation Overview (Michael)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Running the Simulator (Andy)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Coding for the Simulator (Michael)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09F231F-F348-4609-8E9D-C5C78431EFB0}"/>
              </a:ext>
            </a:extLst>
          </p:cNvPr>
          <p:cNvSpPr txBox="1">
            <a:spLocks/>
          </p:cNvSpPr>
          <p:nvPr/>
        </p:nvSpPr>
        <p:spPr>
          <a:xfrm>
            <a:off x="313248" y="5481252"/>
            <a:ext cx="10482325" cy="74736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bg2">
                    <a:lumMod val="75000"/>
                  </a:schemeClr>
                </a:solidFill>
              </a:rPr>
              <a:t>Summary, Wrap-Up, and Questions</a:t>
            </a:r>
            <a:endParaRPr lang="en-US" sz="2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F125DAED-C7FC-422D-A428-F40F46BCAC62}"/>
              </a:ext>
            </a:extLst>
          </p:cNvPr>
          <p:cNvSpPr txBox="1">
            <a:spLocks/>
          </p:cNvSpPr>
          <p:nvPr/>
        </p:nvSpPr>
        <p:spPr>
          <a:xfrm>
            <a:off x="504372" y="432732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600" dirty="0"/>
              <a:t>Demo Days Outline</a:t>
            </a:r>
          </a:p>
        </p:txBody>
      </p:sp>
    </p:spTree>
    <p:extLst>
      <p:ext uri="{BB962C8B-B14F-4D97-AF65-F5344CB8AC3E}">
        <p14:creationId xmlns:p14="http://schemas.microsoft.com/office/powerpoint/2010/main" val="39263978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476ABD8-FEF9-453C-B74B-177236F87693}"/>
              </a:ext>
            </a:extLst>
          </p:cNvPr>
          <p:cNvSpPr txBox="1">
            <a:spLocks/>
          </p:cNvSpPr>
          <p:nvPr/>
        </p:nvSpPr>
        <p:spPr>
          <a:xfrm>
            <a:off x="313248" y="1455118"/>
            <a:ext cx="10482325" cy="74736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bg2">
                    <a:lumMod val="75000"/>
                  </a:schemeClr>
                </a:solidFill>
              </a:rPr>
              <a:t>MBARI-WEC Project Overview (Andy)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86E5288-F67D-4A84-8563-CDD94ECB0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Demo Days Outline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DB2CA4F-BDAF-4A0A-A58C-F8A4A3512F74}"/>
              </a:ext>
            </a:extLst>
          </p:cNvPr>
          <p:cNvSpPr txBox="1">
            <a:spLocks/>
          </p:cNvSpPr>
          <p:nvPr/>
        </p:nvSpPr>
        <p:spPr>
          <a:xfrm>
            <a:off x="313248" y="2309881"/>
            <a:ext cx="10482325" cy="137674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bg2">
                    <a:lumMod val="75000"/>
                  </a:schemeClr>
                </a:solidFill>
              </a:rPr>
              <a:t>On-Buoy Software Interactions</a:t>
            </a:r>
            <a:endParaRPr lang="en-US" sz="2200" dirty="0">
              <a:solidFill>
                <a:schemeClr val="bg2">
                  <a:lumMod val="75000"/>
                </a:schemeClr>
              </a:solidFill>
            </a:endParaRP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Log-in and Command Line Interactions (Andy)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ROS2 Features (Michael)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ABAD403-A928-458A-98B0-DCCCED908342}"/>
              </a:ext>
            </a:extLst>
          </p:cNvPr>
          <p:cNvSpPr txBox="1">
            <a:spLocks/>
          </p:cNvSpPr>
          <p:nvPr/>
        </p:nvSpPr>
        <p:spPr>
          <a:xfrm>
            <a:off x="313248" y="3686629"/>
            <a:ext cx="10482325" cy="137674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/>
              <a:t>Simulator Interactions</a:t>
            </a:r>
            <a:endParaRPr lang="en-US" sz="2200" dirty="0"/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tx2"/>
                </a:solidFill>
              </a:rPr>
              <a:t>Installation Overview (Michael)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tx2"/>
                </a:solidFill>
              </a:rPr>
              <a:t>Running the Simulator (Andy)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tx2"/>
                </a:solidFill>
              </a:rPr>
              <a:t>Coding for the Simulator (Michael)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6659126-4FA6-4941-8463-615646230250}"/>
              </a:ext>
            </a:extLst>
          </p:cNvPr>
          <p:cNvSpPr txBox="1">
            <a:spLocks/>
          </p:cNvSpPr>
          <p:nvPr/>
        </p:nvSpPr>
        <p:spPr>
          <a:xfrm>
            <a:off x="313248" y="5481252"/>
            <a:ext cx="10482325" cy="74736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bg2">
                    <a:lumMod val="75000"/>
                  </a:schemeClr>
                </a:solidFill>
              </a:rPr>
              <a:t>Summary, Wrap-Up, and Questions</a:t>
            </a:r>
            <a:endParaRPr lang="en-US" sz="2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2494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476ABD8-FEF9-453C-B74B-177236F87693}"/>
              </a:ext>
            </a:extLst>
          </p:cNvPr>
          <p:cNvSpPr txBox="1">
            <a:spLocks/>
          </p:cNvSpPr>
          <p:nvPr/>
        </p:nvSpPr>
        <p:spPr>
          <a:xfrm>
            <a:off x="313248" y="1455118"/>
            <a:ext cx="10482325" cy="74736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bg2">
                    <a:lumMod val="75000"/>
                  </a:schemeClr>
                </a:solidFill>
              </a:rPr>
              <a:t>MBARI-WEC Project Overview (Andy)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86E5288-F67D-4A84-8563-CDD94ECB0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Demo Days Outline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DB2CA4F-BDAF-4A0A-A58C-F8A4A3512F74}"/>
              </a:ext>
            </a:extLst>
          </p:cNvPr>
          <p:cNvSpPr txBox="1">
            <a:spLocks/>
          </p:cNvSpPr>
          <p:nvPr/>
        </p:nvSpPr>
        <p:spPr>
          <a:xfrm>
            <a:off x="313248" y="2309881"/>
            <a:ext cx="10482325" cy="137674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bg2">
                    <a:lumMod val="75000"/>
                  </a:schemeClr>
                </a:solidFill>
              </a:rPr>
              <a:t>On-Buoy Software Interactions</a:t>
            </a:r>
            <a:endParaRPr lang="en-US" sz="2200" dirty="0">
              <a:solidFill>
                <a:schemeClr val="bg2">
                  <a:lumMod val="75000"/>
                </a:schemeClr>
              </a:solidFill>
            </a:endParaRP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Log-in and Command Line Interactions (Andy)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ROS2 Features (Michael)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ABAD403-A928-458A-98B0-DCCCED908342}"/>
              </a:ext>
            </a:extLst>
          </p:cNvPr>
          <p:cNvSpPr txBox="1">
            <a:spLocks/>
          </p:cNvSpPr>
          <p:nvPr/>
        </p:nvSpPr>
        <p:spPr>
          <a:xfrm>
            <a:off x="313248" y="3686629"/>
            <a:ext cx="10482325" cy="137674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bg2">
                    <a:lumMod val="75000"/>
                  </a:schemeClr>
                </a:solidFill>
              </a:rPr>
              <a:t>Simulator Interactions</a:t>
            </a:r>
            <a:endParaRPr lang="en-US" sz="2200" dirty="0">
              <a:solidFill>
                <a:schemeClr val="bg2">
                  <a:lumMod val="75000"/>
                </a:schemeClr>
              </a:solidFill>
            </a:endParaRP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Installation Overview (Michael)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Running the Simulator (Andy)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Coding for the Simulator (Michael)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6659126-4FA6-4941-8463-615646230250}"/>
              </a:ext>
            </a:extLst>
          </p:cNvPr>
          <p:cNvSpPr txBox="1">
            <a:spLocks/>
          </p:cNvSpPr>
          <p:nvPr/>
        </p:nvSpPr>
        <p:spPr>
          <a:xfrm>
            <a:off x="313248" y="5481252"/>
            <a:ext cx="10482325" cy="74736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tx2"/>
                </a:solidFill>
              </a:rPr>
              <a:t>Summary, Wrap-Up, and Questions</a:t>
            </a:r>
            <a:endParaRPr lang="en-US" sz="2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48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DAD5073-B2B9-4FBF-BC2A-28E1DD177EDD}"/>
              </a:ext>
            </a:extLst>
          </p:cNvPr>
          <p:cNvGrpSpPr/>
          <p:nvPr/>
        </p:nvGrpSpPr>
        <p:grpSpPr>
          <a:xfrm>
            <a:off x="125128" y="212201"/>
            <a:ext cx="7363326" cy="6929744"/>
            <a:chOff x="3551722" y="212201"/>
            <a:chExt cx="7363326" cy="692974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217B041-F492-4DA4-93E6-6A1097A8C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67225" y="260326"/>
              <a:ext cx="7026198" cy="6645799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168D8EB-5DF9-43AD-AD66-495D32A87081}"/>
                </a:ext>
              </a:extLst>
            </p:cNvPr>
            <p:cNvSpPr/>
            <p:nvPr/>
          </p:nvSpPr>
          <p:spPr>
            <a:xfrm>
              <a:off x="3551722" y="212201"/>
              <a:ext cx="7363326" cy="692974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D10AD588-7D24-4005-8F19-B575E1114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587" y="260326"/>
            <a:ext cx="3741074" cy="651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73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D1ECE54-0325-404A-B29E-8507C08FC9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929" y="166157"/>
            <a:ext cx="4280546" cy="68891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E2B5FC-A00B-40A3-B8E1-31E938607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8351" y="603566"/>
            <a:ext cx="6955592" cy="565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987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183132" y="293831"/>
            <a:ext cx="33441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Resources – Forum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38915F-2C9D-479F-B072-736631098312}"/>
              </a:ext>
            </a:extLst>
          </p:cNvPr>
          <p:cNvSpPr/>
          <p:nvPr/>
        </p:nvSpPr>
        <p:spPr>
          <a:xfrm>
            <a:off x="463351" y="953500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BF1EAE-B0D0-46E6-A530-924CC5B46CF0}"/>
              </a:ext>
            </a:extLst>
          </p:cNvPr>
          <p:cNvSpPr/>
          <p:nvPr/>
        </p:nvSpPr>
        <p:spPr>
          <a:xfrm>
            <a:off x="4630987" y="265940"/>
            <a:ext cx="7520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tx2"/>
                </a:solidFill>
              </a:rPr>
              <a:t>https://github.com/osrf/mbari_wec/discussions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D1110B-A3F8-4895-834B-A86134D4F7D9}"/>
              </a:ext>
            </a:extLst>
          </p:cNvPr>
          <p:cNvSpPr/>
          <p:nvPr/>
        </p:nvSpPr>
        <p:spPr>
          <a:xfrm>
            <a:off x="1730477" y="953501"/>
            <a:ext cx="9906466" cy="5062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A55AA5-2636-4380-A192-35D97437B7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599" y="1087656"/>
            <a:ext cx="9651283" cy="478814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6056B9A-98B1-4110-9908-B2616563B2BD}"/>
              </a:ext>
            </a:extLst>
          </p:cNvPr>
          <p:cNvSpPr/>
          <p:nvPr/>
        </p:nvSpPr>
        <p:spPr>
          <a:xfrm>
            <a:off x="3621231" y="6149944"/>
            <a:ext cx="34900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hamilton@mbari.org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9001B2-E794-4A0E-8950-9DF43A5F0388}"/>
              </a:ext>
            </a:extLst>
          </p:cNvPr>
          <p:cNvSpPr/>
          <p:nvPr/>
        </p:nvSpPr>
        <p:spPr>
          <a:xfrm>
            <a:off x="7925070" y="6155985"/>
            <a:ext cx="35718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anderson@mbari.org</a:t>
            </a:r>
          </a:p>
        </p:txBody>
      </p:sp>
    </p:spTree>
    <p:extLst>
      <p:ext uri="{BB962C8B-B14F-4D97-AF65-F5344CB8AC3E}">
        <p14:creationId xmlns:p14="http://schemas.microsoft.com/office/powerpoint/2010/main" val="1129747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13FE8DA-93C0-777A-A524-7DDF3A0A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5" y="232779"/>
            <a:ext cx="4672264" cy="608910"/>
          </a:xfrm>
        </p:spPr>
        <p:txBody>
          <a:bodyPr>
            <a:normAutofit/>
          </a:bodyPr>
          <a:lstStyle/>
          <a:p>
            <a:r>
              <a:rPr lang="en-US" sz="3600" b="0" u="sng" dirty="0"/>
              <a:t>Persistent Presence</a:t>
            </a:r>
          </a:p>
        </p:txBody>
      </p:sp>
      <p:graphicFrame>
        <p:nvGraphicFramePr>
          <p:cNvPr id="6" name="Object 22">
            <a:extLst>
              <a:ext uri="{FF2B5EF4-FFF2-40B4-BE49-F238E27FC236}">
                <a16:creationId xmlns:a16="http://schemas.microsoft.com/office/drawing/2014/main" id="{D9BA8978-B364-C81A-F6DC-1EC480423C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2493183"/>
              </p:ext>
            </p:extLst>
          </p:nvPr>
        </p:nvGraphicFramePr>
        <p:xfrm>
          <a:off x="5382126" y="1021642"/>
          <a:ext cx="6420854" cy="517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Visio" r:id="rId4" imgW="9029700" imgH="7289800" progId="Visio.Drawing.11">
                  <p:embed/>
                </p:oleObj>
              </mc:Choice>
              <mc:Fallback>
                <p:oleObj name="Visio" r:id="rId4" imgW="9029700" imgH="7289800" progId="Visio.Drawing.11">
                  <p:embed/>
                  <p:pic>
                    <p:nvPicPr>
                      <p:cNvPr id="14338" name="Object 22">
                        <a:extLst>
                          <a:ext uri="{FF2B5EF4-FFF2-40B4-BE49-F238E27FC236}">
                            <a16:creationId xmlns:a16="http://schemas.microsoft.com/office/drawing/2014/main" id="{E2D54B3D-23C2-4F34-3923-B7CD4F7058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2126" y="1021642"/>
                        <a:ext cx="6420854" cy="5178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3">
            <a:extLst>
              <a:ext uri="{FF2B5EF4-FFF2-40B4-BE49-F238E27FC236}">
                <a16:creationId xmlns:a16="http://schemas.microsoft.com/office/drawing/2014/main" id="{56B2A231-19D8-940C-B522-B1050F13922E}"/>
              </a:ext>
            </a:extLst>
          </p:cNvPr>
          <p:cNvSpPr txBox="1">
            <a:spLocks/>
          </p:cNvSpPr>
          <p:nvPr/>
        </p:nvSpPr>
        <p:spPr>
          <a:xfrm>
            <a:off x="112295" y="1313801"/>
            <a:ext cx="4672264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en-US" sz="3200" dirty="0">
                <a:solidFill>
                  <a:srgbClr val="002060"/>
                </a:solidFill>
              </a:rPr>
              <a:t>Technology needed:</a:t>
            </a:r>
          </a:p>
          <a:p>
            <a:endParaRPr lang="en-US" sz="3200" b="0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8D56651-2719-0BDF-006C-4EBA38D5D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1642411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Vehicles (Capability, Reliability)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Autonomy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Instrumentation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b="1" dirty="0">
                <a:solidFill>
                  <a:srgbClr val="002060"/>
                </a:solidFill>
              </a:rPr>
              <a:t>Energy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Communications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087B5BC-81A2-889F-F6A2-C29A048D4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3960495"/>
            <a:ext cx="4977064" cy="1670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 dirty="0">
                <a:solidFill>
                  <a:srgbClr val="002060"/>
                </a:solidFill>
              </a:rPr>
              <a:t>Energy Options:</a:t>
            </a:r>
            <a:br>
              <a:rPr lang="en-US" altLang="en-US" sz="2000" dirty="0">
                <a:solidFill>
                  <a:srgbClr val="002060"/>
                </a:solidFill>
              </a:rPr>
            </a:br>
            <a:endParaRPr lang="en-US" altLang="en-US" sz="2000" dirty="0">
              <a:solidFill>
                <a:srgbClr val="002060"/>
              </a:solidFill>
            </a:endParaRPr>
          </a:p>
          <a:p>
            <a:pPr marL="342900" indent="-342900" eaLnBrk="1" hangingPunct="1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rgbClr val="002060"/>
                </a:solidFill>
              </a:rPr>
              <a:t>Bring energy along (in batteries).</a:t>
            </a:r>
          </a:p>
          <a:p>
            <a:pPr marL="342900" indent="-342900" eaLnBrk="1" hangingPunct="1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rgbClr val="002060"/>
                </a:solidFill>
              </a:rPr>
              <a:t>Collect energy from the environment.</a:t>
            </a:r>
          </a:p>
        </p:txBody>
      </p:sp>
    </p:spTree>
    <p:extLst>
      <p:ext uri="{BB962C8B-B14F-4D97-AF65-F5344CB8AC3E}">
        <p14:creationId xmlns:p14="http://schemas.microsoft.com/office/powerpoint/2010/main" val="356621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pbanimation">
            <a:extLst>
              <a:ext uri="{FF2B5EF4-FFF2-40B4-BE49-F238E27FC236}">
                <a16:creationId xmlns:a16="http://schemas.microsoft.com/office/drawing/2014/main" id="{A6619B22-24EA-43BF-ABF7-4B4AC81CF7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28" y="1392691"/>
            <a:ext cx="2689974" cy="456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1C5D71-F2C2-4A21-A6B3-4485AB7DF2C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8" y="850592"/>
            <a:ext cx="3456432" cy="54679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D81DF4-28AC-4FD9-8025-C5CB801E98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4959" y="390704"/>
            <a:ext cx="4557444" cy="60765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3F585A-10C3-496C-9F9F-6FE760CDA8AD}"/>
              </a:ext>
            </a:extLst>
          </p:cNvPr>
          <p:cNvSpPr/>
          <p:nvPr/>
        </p:nvSpPr>
        <p:spPr>
          <a:xfrm>
            <a:off x="287128" y="309110"/>
            <a:ext cx="52656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MBARI Wave-Energy Converter</a:t>
            </a:r>
          </a:p>
        </p:txBody>
      </p:sp>
    </p:spTree>
    <p:extLst>
      <p:ext uri="{BB962C8B-B14F-4D97-AF65-F5344CB8AC3E}">
        <p14:creationId xmlns:p14="http://schemas.microsoft.com/office/powerpoint/2010/main" val="2781861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moosII-1_pp">
            <a:extLst>
              <a:ext uri="{FF2B5EF4-FFF2-40B4-BE49-F238E27FC236}">
                <a16:creationId xmlns:a16="http://schemas.microsoft.com/office/drawing/2014/main" id="{C5279F60-68D1-63AD-3CF3-BEEC79450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67" y="1266721"/>
            <a:ext cx="3214455" cy="428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10">
            <a:extLst>
              <a:ext uri="{FF2B5EF4-FFF2-40B4-BE49-F238E27FC236}">
                <a16:creationId xmlns:a16="http://schemas.microsoft.com/office/drawing/2014/main" id="{BCA72F92-786A-3D3A-1A51-A684ECBA8A6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18604" y="1775791"/>
            <a:ext cx="653125" cy="55341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Box 11">
            <a:extLst>
              <a:ext uri="{FF2B5EF4-FFF2-40B4-BE49-F238E27FC236}">
                <a16:creationId xmlns:a16="http://schemas.microsoft.com/office/drawing/2014/main" id="{D781A215-66D4-80C6-F12E-205D898C6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730" y="1129058"/>
            <a:ext cx="3574774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0066"/>
                </a:solidFill>
              </a:rPr>
              <a:t>MBARI Mooring with</a:t>
            </a:r>
          </a:p>
          <a:p>
            <a:pPr algn="ctr"/>
            <a:r>
              <a:rPr lang="en-US" dirty="0">
                <a:solidFill>
                  <a:srgbClr val="000066"/>
                </a:solidFill>
              </a:rPr>
              <a:t>Wind and Solar Collection:</a:t>
            </a:r>
          </a:p>
          <a:p>
            <a:pPr algn="ctr"/>
            <a:r>
              <a:rPr lang="en-US" u="sng" dirty="0">
                <a:solidFill>
                  <a:srgbClr val="000066"/>
                </a:solidFill>
              </a:rPr>
              <a:t>Weight </a:t>
            </a:r>
            <a:r>
              <a:rPr lang="en-US" dirty="0">
                <a:solidFill>
                  <a:srgbClr val="000066"/>
                </a:solidFill>
              </a:rPr>
              <a:t>          </a:t>
            </a:r>
            <a:r>
              <a:rPr lang="en-US" u="sng" dirty="0">
                <a:solidFill>
                  <a:srgbClr val="000066"/>
                </a:solidFill>
              </a:rPr>
              <a:t>Avg. Power</a:t>
            </a:r>
          </a:p>
          <a:p>
            <a:r>
              <a:rPr lang="en-US" dirty="0">
                <a:solidFill>
                  <a:srgbClr val="000066"/>
                </a:solidFill>
              </a:rPr>
              <a:t>      5000lbs                50W</a:t>
            </a:r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id="{4226FCF9-FD3B-F928-CE73-1888B054C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729" y="3328464"/>
            <a:ext cx="3468874" cy="9233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0066"/>
                </a:solidFill>
              </a:rPr>
              <a:t>Wave Power Buoy Prototype</a:t>
            </a:r>
          </a:p>
          <a:p>
            <a:pPr algn="ctr"/>
            <a:r>
              <a:rPr lang="en-US" u="sng" dirty="0">
                <a:solidFill>
                  <a:srgbClr val="000066"/>
                </a:solidFill>
              </a:rPr>
              <a:t>Weight </a:t>
            </a:r>
            <a:r>
              <a:rPr lang="en-US" dirty="0">
                <a:solidFill>
                  <a:srgbClr val="000066"/>
                </a:solidFill>
              </a:rPr>
              <a:t>          </a:t>
            </a:r>
            <a:r>
              <a:rPr lang="en-US" u="sng" dirty="0">
                <a:solidFill>
                  <a:srgbClr val="000066"/>
                </a:solidFill>
              </a:rPr>
              <a:t>Avg. Power</a:t>
            </a:r>
          </a:p>
          <a:p>
            <a:r>
              <a:rPr lang="en-US" dirty="0">
                <a:solidFill>
                  <a:srgbClr val="000066"/>
                </a:solidFill>
              </a:rPr>
              <a:t>    5000lbs         200W-300W</a:t>
            </a:r>
          </a:p>
        </p:txBody>
      </p:sp>
      <p:sp>
        <p:nvSpPr>
          <p:cNvPr id="8" name="Line 14">
            <a:extLst>
              <a:ext uri="{FF2B5EF4-FFF2-40B4-BE49-F238E27FC236}">
                <a16:creationId xmlns:a16="http://schemas.microsoft.com/office/drawing/2014/main" id="{0F752398-B921-F5A5-56C0-5852ECABCEE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53738" y="3429000"/>
            <a:ext cx="980847" cy="55990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9" name="Picture 17" descr="pb-ocean-andy">
            <a:extLst>
              <a:ext uri="{FF2B5EF4-FFF2-40B4-BE49-F238E27FC236}">
                <a16:creationId xmlns:a16="http://schemas.microsoft.com/office/drawing/2014/main" id="{D9636B9F-42FA-EA94-FC20-CCEE1983F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4586" y="990600"/>
            <a:ext cx="2931927" cy="4972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917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585A-10C3-496C-9F9F-6FE760CDA8AD}"/>
              </a:ext>
            </a:extLst>
          </p:cNvPr>
          <p:cNvSpPr/>
          <p:nvPr/>
        </p:nvSpPr>
        <p:spPr>
          <a:xfrm>
            <a:off x="278917" y="143378"/>
            <a:ext cx="45191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>
                <a:solidFill>
                  <a:schemeClr val="tx2"/>
                </a:solidFill>
              </a:rPr>
              <a:t>Oceanographic</a:t>
            </a:r>
            <a:r>
              <a:rPr lang="en-US" sz="3600" dirty="0">
                <a:solidFill>
                  <a:schemeClr val="tx2"/>
                </a:solidFill>
              </a:rPr>
              <a:t> WEC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42DAD7-79DE-4F6D-B737-BCAC6226CC9B}"/>
              </a:ext>
            </a:extLst>
          </p:cNvPr>
          <p:cNvSpPr/>
          <p:nvPr/>
        </p:nvSpPr>
        <p:spPr>
          <a:xfrm>
            <a:off x="246291" y="908125"/>
            <a:ext cx="8488633" cy="130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10’ diameter Buoy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200W Average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Regular Deployments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4C438033-37C1-C462-9B4B-AADF7B0C1C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393" y="264695"/>
            <a:ext cx="1923976" cy="632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22_11_02_WaveEnergyBuoyDive">
            <a:hlinkClick r:id="" action="ppaction://media"/>
            <a:extLst>
              <a:ext uri="{FF2B5EF4-FFF2-40B4-BE49-F238E27FC236}">
                <a16:creationId xmlns:a16="http://schemas.microsoft.com/office/drawing/2014/main" id="{16C0243D-6590-FC92-BB0F-B1CC226FF3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8615" y="2329462"/>
            <a:ext cx="7122776" cy="403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4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3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A74483C-E812-440B-9A8E-0DA7662EE501}"/>
              </a:ext>
            </a:extLst>
          </p:cNvPr>
          <p:cNvSpPr txBox="1"/>
          <p:nvPr/>
        </p:nvSpPr>
        <p:spPr>
          <a:xfrm>
            <a:off x="3015669" y="447102"/>
            <a:ext cx="61606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2023 Deployment - 232 Days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5E5277-37DA-45AE-A70D-0D349B0B9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1911"/>
            <a:ext cx="12192000" cy="417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387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62467D-EE85-472E-97F8-184A37980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7443" y="177709"/>
            <a:ext cx="5427453" cy="650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18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8188E28-E9DA-40DC-BAEC-BAF6FF187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318" y="3778917"/>
            <a:ext cx="4761502" cy="293570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3F585A-10C3-496C-9F9F-6FE760CDA8AD}"/>
              </a:ext>
            </a:extLst>
          </p:cNvPr>
          <p:cNvSpPr/>
          <p:nvPr/>
        </p:nvSpPr>
        <p:spPr>
          <a:xfrm>
            <a:off x="278917" y="143378"/>
            <a:ext cx="46730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>
                <a:solidFill>
                  <a:schemeClr val="tx2"/>
                </a:solidFill>
              </a:rPr>
              <a:t>Some design features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42DAD7-79DE-4F6D-B737-BCAC6226CC9B}"/>
              </a:ext>
            </a:extLst>
          </p:cNvPr>
          <p:cNvSpPr/>
          <p:nvPr/>
        </p:nvSpPr>
        <p:spPr>
          <a:xfrm>
            <a:off x="246294" y="916800"/>
            <a:ext cx="8488633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Electro-Hydraulic PTO and Pneumatic Spring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Heave-Cone w/ Trefoil doors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4-Quadrant Power Electronics, 10kW motor/drive.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6kW-Hr On-board Battery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24V Power Supplies and Ethernet Network (instruments)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Linux Control Computer and Cell Connection</a:t>
            </a:r>
          </a:p>
          <a:p>
            <a:endParaRPr lang="en-US" sz="2400" dirty="0">
              <a:solidFill>
                <a:schemeClr val="tx2"/>
              </a:solidFill>
            </a:endParaRPr>
          </a:p>
          <a:p>
            <a:pPr marL="342900" indent="-342900">
              <a:buFontTx/>
              <a:buChar char="-"/>
            </a:pPr>
            <a:endParaRPr lang="en-US" sz="2400" dirty="0">
              <a:solidFill>
                <a:schemeClr val="tx2"/>
              </a:solidFill>
            </a:endParaRPr>
          </a:p>
          <a:p>
            <a:pPr marL="342900" indent="-342900">
              <a:buFontTx/>
              <a:buChar char="-"/>
            </a:pP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9D67D907-1A09-DC1F-927F-D27EA5959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618" y="264695"/>
            <a:ext cx="1923976" cy="632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374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13597</TotalTime>
  <Words>688</Words>
  <Application>Microsoft Office PowerPoint</Application>
  <PresentationFormat>Widescreen</PresentationFormat>
  <Paragraphs>151</Paragraphs>
  <Slides>27</Slides>
  <Notes>10</Notes>
  <HiddenSlides>0</HiddenSlides>
  <MMClips>3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Courier New</vt:lpstr>
      <vt:lpstr>Wingdings</vt:lpstr>
      <vt:lpstr>Office Theme</vt:lpstr>
      <vt:lpstr>Visio</vt:lpstr>
      <vt:lpstr>MBARI-WEC  Software And Simulator   Andrew Hamilton and Michael Anderson   MBARI </vt:lpstr>
      <vt:lpstr>Demo Days Outline</vt:lpstr>
      <vt:lpstr>Persistent Presence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Compute and Control Architecture  </vt:lpstr>
      <vt:lpstr>PowerPoint Presentation</vt:lpstr>
      <vt:lpstr>PowerPoint Presentation</vt:lpstr>
      <vt:lpstr>PowerPoint Presentation</vt:lpstr>
      <vt:lpstr>Outside Researchers</vt:lpstr>
      <vt:lpstr>PowerPoint Presentation</vt:lpstr>
      <vt:lpstr>PowerPoint Presentation</vt:lpstr>
      <vt:lpstr>PowerPoint Presentation</vt:lpstr>
      <vt:lpstr>PowerPoint Presentation</vt:lpstr>
      <vt:lpstr>Demo Days Outline</vt:lpstr>
      <vt:lpstr>Demo Days Outline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Andrew Hamilton</cp:lastModifiedBy>
  <cp:revision>591</cp:revision>
  <cp:lastPrinted>2019-01-30T18:37:10Z</cp:lastPrinted>
  <dcterms:created xsi:type="dcterms:W3CDTF">2019-01-30T18:15:38Z</dcterms:created>
  <dcterms:modified xsi:type="dcterms:W3CDTF">2025-06-04T21:37:59Z</dcterms:modified>
</cp:coreProperties>
</file>