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1" r:id="rId2"/>
    <p:sldId id="272" r:id="rId3"/>
    <p:sldId id="273" r:id="rId4"/>
    <p:sldId id="270" r:id="rId5"/>
    <p:sldId id="257" r:id="rId6"/>
    <p:sldId id="258" r:id="rId7"/>
    <p:sldId id="268" r:id="rId8"/>
    <p:sldId id="266" r:id="rId9"/>
    <p:sldId id="263" r:id="rId10"/>
    <p:sldId id="261" r:id="rId11"/>
    <p:sldId id="259" r:id="rId12"/>
    <p:sldId id="260" r:id="rId13"/>
    <p:sldId id="262" r:id="rId14"/>
    <p:sldId id="264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785" autoAdjust="0"/>
  </p:normalViewPr>
  <p:slideViewPr>
    <p:cSldViewPr>
      <p:cViewPr varScale="1">
        <p:scale>
          <a:sx n="120" d="100"/>
          <a:sy n="120" d="100"/>
        </p:scale>
        <p:origin x="-13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64E15-0F30-4FC0-985F-23EF56968284}" type="datetimeFigureOut">
              <a:rPr lang="en-US" smtClean="0"/>
              <a:t>12/7/2016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8A392-67E2-4189-99DA-3C3D0F99E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2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" dirty="0" smtClean="0"/>
              <a:t>Still actively developing new capabilities, but</a:t>
            </a:r>
            <a:r>
              <a:rPr lang="en" baseline="0" dirty="0" smtClean="0"/>
              <a:t> MTBCF* over 140 hours when we stop fiddling and just let it work.</a:t>
            </a:r>
          </a:p>
          <a:p>
            <a:endParaRPr lang="en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 smtClean="0"/>
              <a:t>Iridium messages are 270 bytes. Typically</a:t>
            </a:r>
            <a:r>
              <a:rPr lang="en" baseline="0" dirty="0" smtClean="0"/>
              <a:t> we get a couple messages a minute. So how to we interact? </a:t>
            </a:r>
            <a:r>
              <a:rPr lang="en-US" baseline="0" dirty="0" smtClean="0"/>
              <a:t>H</a:t>
            </a:r>
            <a:r>
              <a:rPr lang="en" baseline="0" dirty="0" smtClean="0"/>
              <a:t>ow do we keep a common ops picture?</a:t>
            </a:r>
            <a:endParaRPr lang="en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" dirty="0" smtClean="0"/>
              <a:t>Still actively developing new capabilities, but</a:t>
            </a:r>
            <a:r>
              <a:rPr lang="en" baseline="0" dirty="0" smtClean="0"/>
              <a:t> MTBCF* over 140 hours when we stop fiddling and just let it work.</a:t>
            </a:r>
          </a:p>
          <a:p>
            <a:endParaRPr lang="en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 smtClean="0"/>
              <a:t>Iridium messages are 270 bytes. Typically</a:t>
            </a:r>
            <a:r>
              <a:rPr lang="en" baseline="0" dirty="0" smtClean="0"/>
              <a:t> we get a couple messages a minute. So how to we interact? </a:t>
            </a:r>
            <a:r>
              <a:rPr lang="en-US" baseline="0" dirty="0" smtClean="0"/>
              <a:t>H</a:t>
            </a:r>
            <a:r>
              <a:rPr lang="en" baseline="0" dirty="0" smtClean="0"/>
              <a:t>ow do we keep a common ops picture?</a:t>
            </a:r>
            <a:endParaRPr lang="en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" dirty="0" smtClean="0"/>
              <a:t>Still actively developing new capabilities, but</a:t>
            </a:r>
            <a:r>
              <a:rPr lang="en" baseline="0" dirty="0" smtClean="0"/>
              <a:t> MTBCF* over 140 hours when we stop fiddling and just let it work.</a:t>
            </a:r>
          </a:p>
          <a:p>
            <a:endParaRPr lang="en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 smtClean="0"/>
              <a:t>Iridium messages are 270 bytes. Typically</a:t>
            </a:r>
            <a:r>
              <a:rPr lang="en" baseline="0" dirty="0" smtClean="0"/>
              <a:t> we get a couple messages a minute. So how to we interact? </a:t>
            </a:r>
            <a:r>
              <a:rPr lang="en-US" baseline="0" dirty="0" smtClean="0"/>
              <a:t>H</a:t>
            </a:r>
            <a:r>
              <a:rPr lang="en" baseline="0" dirty="0" smtClean="0"/>
              <a:t>ow do we keep a common ops picture?</a:t>
            </a:r>
            <a:endParaRPr lang="en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1047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Shape 4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13881" y="-65855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1783955" y="-65855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buNone/>
            </a:pPr>
            <a:r>
              <a:rPr lang="en" dirty="0" smtClean="0"/>
              <a:t>LRAUV Project Update</a:t>
            </a:r>
            <a:endParaRPr lang="en" dirty="0"/>
          </a:p>
          <a:p>
            <a:pPr lvl="0" rtl="0">
              <a:buNone/>
            </a:pPr>
            <a:r>
              <a:rPr lang="en" sz="2400" b="0" i="1" dirty="0">
                <a:solidFill>
                  <a:srgbClr val="666666"/>
                </a:solidFill>
              </a:rPr>
              <a:t>Long-Range Autonomous Underwater Vehicle</a:t>
            </a:r>
          </a:p>
        </p:txBody>
      </p:sp>
    </p:spTree>
    <p:extLst>
      <p:ext uri="{BB962C8B-B14F-4D97-AF65-F5344CB8AC3E}">
        <p14:creationId xmlns:p14="http://schemas.microsoft.com/office/powerpoint/2010/main" val="31970880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10</a:t>
            </a:fld>
            <a:endParaRPr lang="en-US"/>
          </a:p>
        </p:txBody>
      </p:sp>
      <p:pic>
        <p:nvPicPr>
          <p:cNvPr id="6147" name="Picture 3" descr="X:\706001 Great Lakes LRAUV\pictures\IMG_5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23900"/>
            <a:ext cx="472440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X:\706001 Great Lakes LRAUV\pictures\IMG_50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2" t="14070" b="20000"/>
          <a:stretch/>
        </p:blipFill>
        <p:spPr bwMode="auto">
          <a:xfrm>
            <a:off x="4262194" y="3962400"/>
            <a:ext cx="4433306" cy="2466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X:\706001 Great Lakes LRAUV\pictures\IMG_19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09600" y="-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alibri"/>
                <a:cs typeface="Calibri"/>
              </a:rPr>
              <a:t>Shipping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405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Great Lakes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11</a:t>
            </a:fld>
            <a:endParaRPr lang="en-US"/>
          </a:p>
        </p:txBody>
      </p:sp>
      <p:pic>
        <p:nvPicPr>
          <p:cNvPr id="3075" name="Picture 3" descr="X:\706001 Great Lakes LRAUV\pictures\IMG_20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74"/>
          <a:stretch/>
        </p:blipFill>
        <p:spPr bwMode="auto">
          <a:xfrm>
            <a:off x="76200" y="1066800"/>
            <a:ext cx="464592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09600" y="-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alibri"/>
                <a:cs typeface="Calibri"/>
              </a:rPr>
              <a:t>Transport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1026" name="Picture 2" descr="X:\706001 Great Lakes LRAUV\pictures\IMG_202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5" r="6170"/>
          <a:stretch/>
        </p:blipFill>
        <p:spPr bwMode="auto">
          <a:xfrm>
            <a:off x="4800600" y="1066800"/>
            <a:ext cx="421790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X:\706001 Great Lakes LRAUV\pictures\IMG_202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7" r="12098" b="8392"/>
          <a:stretch/>
        </p:blipFill>
        <p:spPr bwMode="auto">
          <a:xfrm>
            <a:off x="3207909" y="4038600"/>
            <a:ext cx="3032982" cy="263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09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Great Lakes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12</a:t>
            </a:fld>
            <a:endParaRPr lang="en-US"/>
          </a:p>
        </p:txBody>
      </p:sp>
      <p:pic>
        <p:nvPicPr>
          <p:cNvPr id="4098" name="Picture 2" descr="rbz-obama-in-austin-scenes-011.jpg (1440×91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34" y="761998"/>
            <a:ext cx="7870276" cy="499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X:\706001 Great Lakes LRAUV\pictures\IMG_202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06" b="66612" l="7639" r="73173">
                        <a14:foregroundMark x1="62610" y1="37719" x2="62610" y2="37719"/>
                        <a14:foregroundMark x1="60599" y1="39035" x2="60599" y2="39035"/>
                        <a14:foregroundMark x1="65534" y1="39967" x2="65534" y2="39967"/>
                        <a14:foregroundMark x1="17398" y1="51151" x2="17398" y2="51151"/>
                        <a14:foregroundMark x1="12098" y1="59814" x2="12098" y2="59814"/>
                        <a14:foregroundMark x1="16009" y1="58114" x2="16009" y2="58114"/>
                        <a14:foregroundMark x1="10709" y1="61732" x2="10709" y2="61732"/>
                        <a14:foregroundMark x1="11440" y1="63980" x2="11440" y2="63980"/>
                        <a14:foregroundMark x1="71455" y1="47149" x2="71455" y2="47149"/>
                        <a14:foregroundMark x1="70687" y1="52632" x2="70687" y2="52632"/>
                        <a14:foregroundMark x1="62500" y1="55318" x2="62500" y2="55318"/>
                        <a14:foregroundMark x1="63743" y1="53618" x2="63743" y2="53618"/>
                        <a14:foregroundMark x1="9686" y1="63980" x2="9686" y2="63980"/>
                        <a14:foregroundMark x1="38048" y1="37884" x2="38048" y2="37884"/>
                        <a14:foregroundMark x1="66776" y1="45833" x2="66776" y2="45833"/>
                        <a14:backgroundMark x1="30373" y1="40735" x2="30373" y2="40735"/>
                        <a14:backgroundMark x1="24452" y1="37884" x2="24452" y2="37884"/>
                        <a14:backgroundMark x1="23319" y1="45285" x2="23319" y2="45285"/>
                        <a14:backgroundMark x1="31360" y1="37884" x2="31360" y2="37884"/>
                        <a14:backgroundMark x1="74598" y1="35088" x2="74598" y2="350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85" t="3388" r="25611" b="32148"/>
          <a:stretch/>
        </p:blipFill>
        <p:spPr bwMode="auto">
          <a:xfrm rot="21219036">
            <a:off x="1549157" y="1847526"/>
            <a:ext cx="3602913" cy="228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09600" y="-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alibri"/>
                <a:cs typeface="Calibri"/>
              </a:rPr>
              <a:t>Transport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110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Great Lakes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13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alibri"/>
                <a:cs typeface="Calibri"/>
              </a:rPr>
              <a:t>Publicity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8194" name="Picture 2" descr="X:\706001 Great Lakes LRAUV\pictures\JIM_07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512978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X:\706001 Great Lakes LRAUV\pictures\JIM_07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394" y="1371600"/>
            <a:ext cx="290251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X:\706001 Great Lakes LRAUV\pictures\IMG_512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5" r="33515"/>
          <a:stretch/>
        </p:blipFill>
        <p:spPr bwMode="auto">
          <a:xfrm>
            <a:off x="152400" y="2819400"/>
            <a:ext cx="1630907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8" t="10526" r="27862" b="8616"/>
          <a:stretch/>
        </p:blipFill>
        <p:spPr bwMode="auto">
          <a:xfrm>
            <a:off x="4397991" y="1066800"/>
            <a:ext cx="3732663" cy="444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3" t="18298" r="40431" b="8587"/>
          <a:stretch/>
        </p:blipFill>
        <p:spPr bwMode="auto">
          <a:xfrm>
            <a:off x="838200" y="1063174"/>
            <a:ext cx="3356137" cy="5643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218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0" t="25976" r="54253" b="35931"/>
          <a:stretch/>
        </p:blipFill>
        <p:spPr bwMode="auto">
          <a:xfrm>
            <a:off x="1143000" y="2667000"/>
            <a:ext cx="4597513" cy="3554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Great Lakes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14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85800" y="938065"/>
            <a:ext cx="289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cs typeface="Calibri"/>
              </a:rPr>
              <a:t>Challenges</a:t>
            </a:r>
            <a:r>
              <a:rPr lang="en-US" dirty="0" smtClean="0">
                <a:cs typeface="Calibri"/>
              </a:rPr>
              <a:t>:</a:t>
            </a:r>
          </a:p>
          <a:p>
            <a:pPr marL="285750" indent="-285750">
              <a:buFontTx/>
              <a:buChar char="-"/>
            </a:pPr>
            <a:endParaRPr lang="en-US" dirty="0" smtClean="0">
              <a:cs typeface="Calibri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Charts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Altimeter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Network Outage</a:t>
            </a:r>
          </a:p>
          <a:p>
            <a:pPr marL="285750" indent="-285750">
              <a:buFontTx/>
              <a:buChar char="-"/>
            </a:pPr>
            <a:endParaRPr lang="en-US" dirty="0" smtClean="0">
              <a:cs typeface="Calibri"/>
            </a:endParaRPr>
          </a:p>
          <a:p>
            <a:pPr marL="285750" indent="-285750">
              <a:buFontTx/>
              <a:buChar char="-"/>
            </a:pPr>
            <a:endParaRPr lang="en-US" dirty="0" smtClean="0">
              <a:cs typeface="Calibri"/>
            </a:endParaRPr>
          </a:p>
          <a:p>
            <a:endParaRPr lang="en-US" dirty="0" smtClean="0">
              <a:cs typeface="Calibri"/>
            </a:endParaRPr>
          </a:p>
        </p:txBody>
      </p:sp>
      <p:pic>
        <p:nvPicPr>
          <p:cNvPr id="8197" name="Picture 5" descr="C:\Users\bkieft\Desktop\chart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7"/>
          <a:stretch/>
        </p:blipFill>
        <p:spPr bwMode="auto">
          <a:xfrm>
            <a:off x="205238" y="2819399"/>
            <a:ext cx="5585961" cy="383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X:\706001 Great Lakes LRAUV\pictures\IMG_51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1" r="26567"/>
          <a:stretch/>
        </p:blipFill>
        <p:spPr bwMode="auto">
          <a:xfrm rot="5400000">
            <a:off x="4918979" y="1177021"/>
            <a:ext cx="3954242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2" t="17934" r="17124" b="12146"/>
          <a:stretch/>
        </p:blipFill>
        <p:spPr bwMode="auto">
          <a:xfrm>
            <a:off x="76200" y="2514600"/>
            <a:ext cx="4747762" cy="403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bkieft\Desktop\manitoupassag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903843"/>
            <a:ext cx="5262325" cy="3686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81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15</a:t>
            </a:fld>
            <a:endParaRPr lang="en-US"/>
          </a:p>
        </p:txBody>
      </p:sp>
      <p:pic>
        <p:nvPicPr>
          <p:cNvPr id="3074" name="Picture 2" descr="X:\706001 Great Lakes LRAUV\pictures\JIM_066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48" r="38066" b="10818"/>
          <a:stretch/>
        </p:blipFill>
        <p:spPr bwMode="auto">
          <a:xfrm>
            <a:off x="-76480" y="-1"/>
            <a:ext cx="9273420" cy="696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93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Shape 4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13881" y="-65855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1783955" y="-65855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buNone/>
            </a:pPr>
            <a:r>
              <a:rPr lang="en" dirty="0" smtClean="0"/>
              <a:t>LRAUV Project Update</a:t>
            </a:r>
            <a:endParaRPr lang="en" dirty="0"/>
          </a:p>
          <a:p>
            <a:pPr lvl="0" rtl="0">
              <a:buNone/>
            </a:pPr>
            <a:r>
              <a:rPr lang="en" sz="2400" b="0" i="1" dirty="0">
                <a:solidFill>
                  <a:srgbClr val="666666"/>
                </a:solidFill>
              </a:rPr>
              <a:t>Long-Range Autonomous Underwater Vehicle</a:t>
            </a:r>
          </a:p>
        </p:txBody>
      </p:sp>
      <p:sp>
        <p:nvSpPr>
          <p:cNvPr id="45" name="Shape 45"/>
          <p:cNvSpPr/>
          <p:nvPr/>
        </p:nvSpPr>
        <p:spPr>
          <a:xfrm>
            <a:off x="2971800" y="1423679"/>
            <a:ext cx="2514600" cy="2467782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b="1" u="sng" dirty="0" smtClean="0"/>
              <a:t>1. Develop</a:t>
            </a:r>
            <a:r>
              <a:rPr lang="en-US" dirty="0" smtClean="0"/>
              <a:t> </a:t>
            </a:r>
          </a:p>
          <a:p>
            <a:r>
              <a:rPr lang="en-US" dirty="0" smtClean="0"/>
              <a:t>or </a:t>
            </a:r>
            <a:r>
              <a:rPr lang="en-US" dirty="0"/>
              <a:t>adapt innovative technologies that allow researchers to identify and resolve important questions and advance our understanding of the ocean. </a:t>
            </a:r>
            <a:endParaRPr lang="en" sz="1800" dirty="0">
              <a:solidFill>
                <a:schemeClr val="dk1"/>
              </a:solidFill>
            </a:endParaRPr>
          </a:p>
        </p:txBody>
      </p:sp>
      <p:sp>
        <p:nvSpPr>
          <p:cNvPr id="6" name="Shape 45"/>
          <p:cNvSpPr/>
          <p:nvPr/>
        </p:nvSpPr>
        <p:spPr>
          <a:xfrm>
            <a:off x="5791200" y="1447800"/>
            <a:ext cx="2743200" cy="2448784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b="1" u="sng" dirty="0" smtClean="0"/>
              <a:t>2. Utilize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those </a:t>
            </a:r>
            <a:r>
              <a:rPr lang="en-US" dirty="0"/>
              <a:t>developments to explore and understand how natural ocean systems operate and how they respond to natural and anthropogenic </a:t>
            </a:r>
            <a:r>
              <a:rPr lang="en-US" dirty="0" smtClean="0"/>
              <a:t>change</a:t>
            </a:r>
            <a:endParaRPr lang="en" sz="1800" dirty="0">
              <a:solidFill>
                <a:schemeClr val="dk1"/>
              </a:solidFill>
            </a:endParaRPr>
          </a:p>
        </p:txBody>
      </p:sp>
      <p:sp>
        <p:nvSpPr>
          <p:cNvPr id="7" name="Shape 45"/>
          <p:cNvSpPr/>
          <p:nvPr/>
        </p:nvSpPr>
        <p:spPr>
          <a:xfrm>
            <a:off x="2895600" y="5257800"/>
            <a:ext cx="6019800" cy="1381945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b="1" u="sng" dirty="0" smtClean="0"/>
              <a:t>3. Transfer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the </a:t>
            </a:r>
            <a:r>
              <a:rPr lang="en-US" dirty="0"/>
              <a:t>knowledge gained, solutions devised, and the technology developed to communities outside of MBARI—researchers, educators, policy makers, resource managers, industry, and the general public</a:t>
            </a:r>
            <a:r>
              <a:rPr lang="en-US" dirty="0" smtClean="0"/>
              <a:t>.</a:t>
            </a:r>
            <a:endParaRPr lang="en" sz="1800" dirty="0">
              <a:solidFill>
                <a:schemeClr val="dk1"/>
              </a:solidFill>
            </a:endParaRPr>
          </a:p>
        </p:txBody>
      </p:sp>
      <p:sp>
        <p:nvSpPr>
          <p:cNvPr id="8" name="Shape 45"/>
          <p:cNvSpPr/>
          <p:nvPr/>
        </p:nvSpPr>
        <p:spPr>
          <a:xfrm>
            <a:off x="1338303" y="1447800"/>
            <a:ext cx="1524000" cy="533400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b="1" u="sng" dirty="0" smtClean="0"/>
              <a:t>MBARI Goals:</a:t>
            </a:r>
            <a:endParaRPr lang="en" sz="18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0126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Shape 4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13881" y="-65855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1783955" y="-65855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buNone/>
            </a:pPr>
            <a:r>
              <a:rPr lang="en" dirty="0" smtClean="0"/>
              <a:t>LRAUV Project Update</a:t>
            </a:r>
            <a:endParaRPr lang="en" dirty="0"/>
          </a:p>
          <a:p>
            <a:pPr lvl="0" rtl="0">
              <a:buNone/>
            </a:pPr>
            <a:r>
              <a:rPr lang="en" sz="2400" b="0" i="1" dirty="0">
                <a:solidFill>
                  <a:srgbClr val="666666"/>
                </a:solidFill>
              </a:rPr>
              <a:t>Long-Range Autonomous Underwater Vehicle</a:t>
            </a:r>
          </a:p>
        </p:txBody>
      </p:sp>
      <p:sp>
        <p:nvSpPr>
          <p:cNvPr id="45" name="Shape 45"/>
          <p:cNvSpPr/>
          <p:nvPr/>
        </p:nvSpPr>
        <p:spPr>
          <a:xfrm>
            <a:off x="2971800" y="1423679"/>
            <a:ext cx="2514600" cy="2467782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b="1" u="sng" dirty="0" smtClean="0"/>
              <a:t>1. Develop</a:t>
            </a:r>
            <a:r>
              <a:rPr lang="en-US" dirty="0" smtClean="0"/>
              <a:t> </a:t>
            </a:r>
          </a:p>
          <a:p>
            <a:r>
              <a:rPr lang="en-US" dirty="0" smtClean="0"/>
              <a:t>or </a:t>
            </a:r>
            <a:r>
              <a:rPr lang="en-US" dirty="0"/>
              <a:t>adapt innovative technologies that allow researchers to identify and resolve important questions and advance our understanding of the ocean. </a:t>
            </a:r>
            <a:endParaRPr lang="en" sz="1800" dirty="0">
              <a:solidFill>
                <a:schemeClr val="dk1"/>
              </a:solidFill>
            </a:endParaRPr>
          </a:p>
        </p:txBody>
      </p:sp>
      <p:sp>
        <p:nvSpPr>
          <p:cNvPr id="6" name="Shape 45"/>
          <p:cNvSpPr/>
          <p:nvPr/>
        </p:nvSpPr>
        <p:spPr>
          <a:xfrm>
            <a:off x="5791200" y="1447800"/>
            <a:ext cx="2743200" cy="2448784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b="1" u="sng" dirty="0" smtClean="0"/>
              <a:t>2. Utilize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those </a:t>
            </a:r>
            <a:r>
              <a:rPr lang="en-US" dirty="0"/>
              <a:t>developments to explore and understand how natural ocean systems operate and how they respond to natural and anthropogenic </a:t>
            </a:r>
            <a:r>
              <a:rPr lang="en-US" dirty="0" smtClean="0"/>
              <a:t>change</a:t>
            </a:r>
            <a:endParaRPr lang="en" sz="1800" dirty="0">
              <a:solidFill>
                <a:schemeClr val="dk1"/>
              </a:solidFill>
            </a:endParaRPr>
          </a:p>
        </p:txBody>
      </p:sp>
      <p:sp>
        <p:nvSpPr>
          <p:cNvPr id="7" name="Shape 45"/>
          <p:cNvSpPr/>
          <p:nvPr/>
        </p:nvSpPr>
        <p:spPr>
          <a:xfrm>
            <a:off x="2895600" y="5257800"/>
            <a:ext cx="6019800" cy="1381945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b="1" u="sng" dirty="0" smtClean="0"/>
              <a:t>3. Transfer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the </a:t>
            </a:r>
            <a:r>
              <a:rPr lang="en-US" dirty="0"/>
              <a:t>knowledge gained, solutions devised, and the technology developed to communities outside of MBARI—researchers, educators, policy makers, resource managers, industry, and the general public</a:t>
            </a:r>
            <a:r>
              <a:rPr lang="en-US" dirty="0" smtClean="0"/>
              <a:t>.</a:t>
            </a:r>
            <a:endParaRPr lang="en" sz="1800" dirty="0">
              <a:solidFill>
                <a:schemeClr val="dk1"/>
              </a:solidFill>
            </a:endParaRPr>
          </a:p>
        </p:txBody>
      </p:sp>
      <p:sp>
        <p:nvSpPr>
          <p:cNvPr id="8" name="Shape 45"/>
          <p:cNvSpPr/>
          <p:nvPr/>
        </p:nvSpPr>
        <p:spPr>
          <a:xfrm>
            <a:off x="1338303" y="1447800"/>
            <a:ext cx="1524000" cy="533400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b="1" u="sng" dirty="0" smtClean="0"/>
              <a:t>MBARI Goals:</a:t>
            </a:r>
            <a:endParaRPr lang="en" sz="1800" dirty="0">
              <a:solidFill>
                <a:schemeClr val="dk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62302" y="5181599"/>
            <a:ext cx="6205497" cy="1458145"/>
          </a:xfrm>
          <a:prstGeom prst="rect">
            <a:avLst/>
          </a:prstGeom>
          <a:noFill/>
          <a:ln w="63500" cap="rnd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86787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7" r="13145" b="27529"/>
          <a:stretch/>
        </p:blipFill>
        <p:spPr>
          <a:xfrm>
            <a:off x="-17585" y="1072267"/>
            <a:ext cx="9161585" cy="5789641"/>
          </a:xfrm>
          <a:prstGeom prst="rect">
            <a:avLst/>
          </a:prstGeom>
        </p:spPr>
      </p:pic>
      <p:sp>
        <p:nvSpPr>
          <p:cNvPr id="5" name="Shape 45"/>
          <p:cNvSpPr/>
          <p:nvPr/>
        </p:nvSpPr>
        <p:spPr>
          <a:xfrm>
            <a:off x="-50800" y="0"/>
            <a:ext cx="9194800" cy="1143000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" sz="1800" b="1" dirty="0" smtClean="0">
                <a:solidFill>
                  <a:schemeClr val="dk1"/>
                </a:solidFill>
              </a:rPr>
              <a:t>Develop - MBARI Long Range AUV:</a:t>
            </a:r>
          </a:p>
          <a:p>
            <a:r>
              <a:rPr lang="en" dirty="0">
                <a:solidFill>
                  <a:schemeClr val="dk1"/>
                </a:solidFill>
              </a:rPr>
              <a:t>(Jim </a:t>
            </a:r>
            <a:r>
              <a:rPr lang="en" dirty="0" smtClean="0">
                <a:solidFill>
                  <a:schemeClr val="dk1"/>
                </a:solidFill>
              </a:rPr>
              <a:t>Bellingham), Brett Hobson, Brian Kieft, Ed Mellinger, Jon Erickson, Denis Klimov, </a:t>
            </a:r>
            <a:r>
              <a:rPr lang="en" dirty="0">
                <a:solidFill>
                  <a:schemeClr val="dk1"/>
                </a:solidFill>
              </a:rPr>
              <a:t>Brent </a:t>
            </a:r>
            <a:r>
              <a:rPr lang="en" dirty="0" smtClean="0">
                <a:solidFill>
                  <a:schemeClr val="dk1"/>
                </a:solidFill>
              </a:rPr>
              <a:t>Jones, Carlos Rueda, Tom O’Reilly, Kent Headly, </a:t>
            </a:r>
            <a:r>
              <a:rPr lang="en" dirty="0">
                <a:solidFill>
                  <a:schemeClr val="dk1"/>
                </a:solidFill>
              </a:rPr>
              <a:t>Jordan Stanway</a:t>
            </a:r>
            <a:endParaRPr lang="en" dirty="0" smtClean="0">
              <a:solidFill>
                <a:schemeClr val="dk1"/>
              </a:solidFill>
            </a:endParaRPr>
          </a:p>
          <a:p>
            <a:r>
              <a:rPr lang="en" dirty="0" smtClean="0">
                <a:solidFill>
                  <a:schemeClr val="dk1"/>
                </a:solidFill>
              </a:rPr>
              <a:t>Jim Schofield, Paul Coenen, Tom Marion, Jose Rosal</a:t>
            </a:r>
            <a:endParaRPr lang="en" sz="1800" dirty="0">
              <a:solidFill>
                <a:schemeClr val="dk1"/>
              </a:solidFill>
            </a:endParaRPr>
          </a:p>
        </p:txBody>
      </p:sp>
      <p:sp>
        <p:nvSpPr>
          <p:cNvPr id="6" name="Shape 45"/>
          <p:cNvSpPr/>
          <p:nvPr/>
        </p:nvSpPr>
        <p:spPr>
          <a:xfrm>
            <a:off x="1676400" y="1676400"/>
            <a:ext cx="6629400" cy="1511825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" sz="1800" b="1" dirty="0" smtClean="0">
                <a:solidFill>
                  <a:schemeClr val="dk1"/>
                </a:solidFill>
              </a:rPr>
              <a:t>Utilize - Active LRAUV Pilots:</a:t>
            </a:r>
          </a:p>
          <a:p>
            <a:r>
              <a:rPr lang="en" dirty="0" smtClean="0">
                <a:solidFill>
                  <a:schemeClr val="dk1"/>
                </a:solidFill>
              </a:rPr>
              <a:t>Brian Kieft, Jordan Stanway*</a:t>
            </a:r>
          </a:p>
          <a:p>
            <a:r>
              <a:rPr lang="en" dirty="0" smtClean="0">
                <a:solidFill>
                  <a:schemeClr val="dk1"/>
                </a:solidFill>
              </a:rPr>
              <a:t>Brett Hobson, </a:t>
            </a:r>
            <a:r>
              <a:rPr lang="en" dirty="0">
                <a:solidFill>
                  <a:schemeClr val="dk1"/>
                </a:solidFill>
              </a:rPr>
              <a:t>Ed Mellinger, Denis Klimov, Yanwu Zhang, </a:t>
            </a:r>
          </a:p>
          <a:p>
            <a:r>
              <a:rPr lang="en" dirty="0">
                <a:solidFill>
                  <a:schemeClr val="dk1"/>
                </a:solidFill>
              </a:rPr>
              <a:t>Brent </a:t>
            </a:r>
            <a:r>
              <a:rPr lang="en" dirty="0" smtClean="0">
                <a:solidFill>
                  <a:schemeClr val="dk1"/>
                </a:solidFill>
              </a:rPr>
              <a:t>Jones, </a:t>
            </a:r>
            <a:r>
              <a:rPr lang="en" dirty="0">
                <a:solidFill>
                  <a:schemeClr val="dk1"/>
                </a:solidFill>
              </a:rPr>
              <a:t>Chris </a:t>
            </a:r>
            <a:r>
              <a:rPr lang="en" dirty="0" smtClean="0">
                <a:solidFill>
                  <a:schemeClr val="dk1"/>
                </a:solidFill>
              </a:rPr>
              <a:t>Wahl, </a:t>
            </a:r>
            <a:r>
              <a:rPr lang="en-US" dirty="0" smtClean="0">
                <a:solidFill>
                  <a:schemeClr val="dk1"/>
                </a:solidFill>
              </a:rPr>
              <a:t>Kris</a:t>
            </a:r>
            <a:r>
              <a:rPr lang="en" dirty="0" smtClean="0">
                <a:solidFill>
                  <a:schemeClr val="dk1"/>
                </a:solidFill>
              </a:rPr>
              <a:t> Walz, John Ryan, Monique Messie, Roman Marin, Reiko Mischisaki, Bill Ussler, Ben Raanan</a:t>
            </a:r>
            <a:endParaRPr lang="en" dirty="0">
              <a:solidFill>
                <a:schemeClr val="dk1"/>
              </a:solidFill>
            </a:endParaRPr>
          </a:p>
        </p:txBody>
      </p:sp>
      <p:sp>
        <p:nvSpPr>
          <p:cNvPr id="7" name="Shape 45"/>
          <p:cNvSpPr/>
          <p:nvPr/>
        </p:nvSpPr>
        <p:spPr>
          <a:xfrm>
            <a:off x="5105400" y="3429000"/>
            <a:ext cx="3886200" cy="3276600"/>
          </a:xfrm>
          <a:prstGeom prst="roundRect">
            <a:avLst>
              <a:gd name="adj" fmla="val 7859"/>
            </a:avLst>
          </a:prstGeom>
          <a:solidFill>
            <a:schemeClr val="bg1">
              <a:lumMod val="85000"/>
            </a:schemeClr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" b="1" dirty="0" smtClean="0">
                <a:solidFill>
                  <a:schemeClr val="dk1"/>
                </a:solidFill>
              </a:rPr>
              <a:t>Share - Early Adoptors for Science</a:t>
            </a:r>
            <a:endParaRPr lang="en" sz="1800" b="1" dirty="0" smtClean="0">
              <a:solidFill>
                <a:schemeClr val="dk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dk1"/>
                </a:solidFill>
              </a:rPr>
              <a:t>Francisco </a:t>
            </a:r>
            <a:r>
              <a:rPr lang="en" dirty="0" smtClean="0">
                <a:solidFill>
                  <a:schemeClr val="dk1"/>
                </a:solidFill>
              </a:rPr>
              <a:t>Chavez – MBTS, CANON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dirty="0" smtClean="0">
                <a:solidFill>
                  <a:schemeClr val="dk1"/>
                </a:solidFill>
              </a:rPr>
              <a:t>Chris Scholin – 3G ESP, MiVEGAS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dirty="0" smtClean="0">
                <a:solidFill>
                  <a:schemeClr val="dk1"/>
                </a:solidFill>
              </a:rPr>
              <a:t>Yanwu Zhang – Targeted Sampling</a:t>
            </a:r>
            <a:endParaRPr lang="en" dirty="0">
              <a:solidFill>
                <a:schemeClr val="dk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dirty="0" smtClean="0">
              <a:solidFill>
                <a:schemeClr val="dk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dirty="0" smtClean="0">
                <a:solidFill>
                  <a:schemeClr val="dk1"/>
                </a:solidFill>
              </a:rPr>
              <a:t>Kelley Benoit-Bird</a:t>
            </a:r>
            <a:r>
              <a:rPr lang="en" dirty="0">
                <a:solidFill>
                  <a:schemeClr val="dk1"/>
                </a:solidFill>
              </a:rPr>
              <a:t>, </a:t>
            </a:r>
            <a:r>
              <a:rPr lang="en" dirty="0" smtClean="0">
                <a:solidFill>
                  <a:schemeClr val="dk1"/>
                </a:solidFill>
              </a:rPr>
              <a:t>Mathieu Kemp</a:t>
            </a:r>
          </a:p>
          <a:p>
            <a:endParaRPr lang="en" dirty="0" smtClean="0">
              <a:solidFill>
                <a:schemeClr val="dk1"/>
              </a:solidFill>
            </a:endParaRPr>
          </a:p>
          <a:p>
            <a:r>
              <a:rPr lang="en" dirty="0" smtClean="0">
                <a:solidFill>
                  <a:schemeClr val="dk1"/>
                </a:solidFill>
              </a:rPr>
              <a:t>Outside MBARI (require funding)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dirty="0" smtClean="0">
                <a:solidFill>
                  <a:schemeClr val="dk1"/>
                </a:solidFill>
              </a:rPr>
              <a:t>University </a:t>
            </a:r>
            <a:r>
              <a:rPr lang="en" dirty="0">
                <a:solidFill>
                  <a:schemeClr val="dk1"/>
                </a:solidFill>
              </a:rPr>
              <a:t>of Hawaii </a:t>
            </a:r>
            <a:r>
              <a:rPr lang="en" dirty="0" smtClean="0">
                <a:solidFill>
                  <a:schemeClr val="dk1"/>
                </a:solidFill>
              </a:rPr>
              <a:t>– CMORE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b="1" u="sng" dirty="0" smtClean="0">
                <a:solidFill>
                  <a:schemeClr val="dk1"/>
                </a:solidFill>
                <a:cs typeface="Calibri"/>
              </a:rPr>
              <a:t>USGS Great Lakes Science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dirty="0" smtClean="0">
              <a:solidFill>
                <a:schemeClr val="dk1"/>
              </a:solidFill>
              <a:cs typeface="Calibri"/>
            </a:endParaRPr>
          </a:p>
          <a:p>
            <a:r>
              <a:rPr lang="en" sz="1800" b="1" dirty="0" smtClean="0">
                <a:solidFill>
                  <a:schemeClr val="dk1"/>
                </a:solidFill>
              </a:rPr>
              <a:t>License technology for general sales</a:t>
            </a:r>
          </a:p>
        </p:txBody>
      </p:sp>
    </p:spTree>
    <p:extLst>
      <p:ext uri="{BB962C8B-B14F-4D97-AF65-F5344CB8AC3E}">
        <p14:creationId xmlns:p14="http://schemas.microsoft.com/office/powerpoint/2010/main" val="233194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X:\706001 Great Lakes LRAUV\pictures\JIM_06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169"/>
            <a:ext cx="9144001" cy="590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2476C-83E7-4313-A721-E348D1972772}" type="slidenum">
              <a:rPr lang="en-US" smtClean="0"/>
              <a:t>5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4495800"/>
            <a:ext cx="8382000" cy="1500187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Project Summary – Peter Esselman, Dave Warner, Brett Hobson, Brian Kieft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685800"/>
            <a:ext cx="6629400" cy="136207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GREAT LAKES LONG RANGE AUV  A New Kind of Expedition</a:t>
            </a:r>
            <a:endParaRPr lang="en-US" sz="3600" dirty="0"/>
          </a:p>
        </p:txBody>
      </p:sp>
      <p:pic>
        <p:nvPicPr>
          <p:cNvPr id="10" name="Picture 9" descr="Logo MBARI whit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627" y="12464"/>
            <a:ext cx="2438400" cy="216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40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kieft\Desktop\lake_mi_notrac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8" b="8326"/>
          <a:stretch/>
        </p:blipFill>
        <p:spPr bwMode="auto">
          <a:xfrm>
            <a:off x="10562" y="795856"/>
            <a:ext cx="9116190" cy="560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libri"/>
                <a:cs typeface="Calibri"/>
              </a:rPr>
              <a:t>Lake Michigan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6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3962400"/>
            <a:ext cx="3650926" cy="18288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3200 mi coast</a:t>
            </a:r>
          </a:p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&lt; 6 mi from water</a:t>
            </a:r>
          </a:p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116 lighthouses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4799" y="4267200"/>
            <a:ext cx="5562601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  <a:cs typeface="Calibri"/>
              </a:rPr>
              <a:t>Non ship-based</a:t>
            </a:r>
          </a:p>
          <a:p>
            <a:r>
              <a:rPr lang="en-US" dirty="0" smtClean="0">
                <a:solidFill>
                  <a:schemeClr val="bg1"/>
                </a:solidFill>
                <a:cs typeface="Calibri"/>
              </a:rPr>
              <a:t>Basin scale synoptic observing</a:t>
            </a:r>
          </a:p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More with less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936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7" grpId="1" build="p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bkieft\Desktop\lake_mi_trac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6" b="8177"/>
          <a:stretch/>
        </p:blipFill>
        <p:spPr bwMode="auto">
          <a:xfrm>
            <a:off x="7031" y="805315"/>
            <a:ext cx="9106373" cy="560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libri"/>
                <a:cs typeface="Calibri"/>
              </a:rPr>
              <a:t>Lake Michigan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7</a:t>
            </a:fld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14928" y="1981200"/>
            <a:ext cx="2819400" cy="2027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1400 km</a:t>
            </a:r>
          </a:p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1 month</a:t>
            </a:r>
          </a:p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&lt; $65k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799" y="4267200"/>
            <a:ext cx="5562601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  <a:cs typeface="Calibri"/>
              </a:rPr>
              <a:t>Non ship-based</a:t>
            </a:r>
          </a:p>
          <a:p>
            <a:r>
              <a:rPr lang="en-US" dirty="0" smtClean="0">
                <a:solidFill>
                  <a:schemeClr val="bg1"/>
                </a:solidFill>
                <a:cs typeface="Calibri"/>
              </a:rPr>
              <a:t>Basin scale synoptic observing</a:t>
            </a:r>
          </a:p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More with less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856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Great Lakes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8</a:t>
            </a:fld>
            <a:endParaRPr lang="en-US"/>
          </a:p>
        </p:txBody>
      </p:sp>
      <p:pic>
        <p:nvPicPr>
          <p:cNvPr id="11266" name="Picture 2" descr="C:\Users\bkieft\Desktop\CH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0"/>
            <a:ext cx="8524536" cy="597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sceneonerichmond.files.wordpress.com/2013/09/2013-0718-chx-aerial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09600"/>
            <a:ext cx="7251045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609600" y="-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alibri"/>
                <a:cs typeface="Calibri"/>
              </a:rPr>
              <a:t>Charlevoix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533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/>
                <a:cs typeface="Calibri"/>
              </a:rPr>
              <a:t>Great Lakes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68C2-C090-2D40-82F7-566EBEA31A58}" type="slidenum">
              <a:rPr lang="en-US" smtClean="0"/>
              <a:t>9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352800" y="685800"/>
            <a:ext cx="289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cs typeface="Calibri"/>
              </a:rPr>
              <a:t>Same</a:t>
            </a:r>
            <a:r>
              <a:rPr lang="en-US" dirty="0" smtClean="0">
                <a:cs typeface="Calibri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Small boat ops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Unattended </a:t>
            </a:r>
          </a:p>
          <a:p>
            <a:endParaRPr lang="en-US" dirty="0" smtClean="0">
              <a:cs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685800"/>
            <a:ext cx="2895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cs typeface="Calibri"/>
              </a:rPr>
              <a:t>Different</a:t>
            </a:r>
            <a:r>
              <a:rPr lang="en-US" dirty="0" smtClean="0">
                <a:cs typeface="Calibri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dirty="0">
                <a:cs typeface="Calibri"/>
              </a:rPr>
              <a:t>Freshwater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Shallow (280m)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ROV?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New ADCP/Altimeter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Transport logistics</a:t>
            </a:r>
          </a:p>
          <a:p>
            <a:pPr marL="285750" indent="-285750">
              <a:buFontTx/>
              <a:buChar char="-"/>
            </a:pPr>
            <a:r>
              <a:rPr lang="en-US" dirty="0">
                <a:cs typeface="Calibri"/>
              </a:rPr>
              <a:t>&gt; 45° </a:t>
            </a:r>
            <a:r>
              <a:rPr lang="en-US" dirty="0" smtClean="0">
                <a:cs typeface="Calibri"/>
              </a:rPr>
              <a:t>North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UTM zone / charts</a:t>
            </a:r>
            <a:endParaRPr lang="en-US" dirty="0">
              <a:cs typeface="Calibri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Wide temp range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cs typeface="Calibri"/>
              </a:rPr>
              <a:t>No sharks</a:t>
            </a:r>
          </a:p>
          <a:p>
            <a:pPr marL="285750" indent="-285750">
              <a:buFontTx/>
              <a:buChar char="-"/>
            </a:pPr>
            <a:endParaRPr lang="en-US" dirty="0" smtClean="0">
              <a:cs typeface="Calibri"/>
            </a:endParaRPr>
          </a:p>
          <a:p>
            <a:endParaRPr lang="en-US" dirty="0" smtClean="0">
              <a:cs typeface="Calibri"/>
            </a:endParaRPr>
          </a:p>
        </p:txBody>
      </p:sp>
      <p:pic>
        <p:nvPicPr>
          <p:cNvPr id="3074" name="Picture 2" descr="Plot of sectio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533400" y="4038600"/>
            <a:ext cx="609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X:\706001 Great Lakes LRAUV\pictures\IMG_19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371600"/>
            <a:ext cx="36576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44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630</Words>
  <Application>Microsoft Office PowerPoint</Application>
  <PresentationFormat>On-screen Show (4:3)</PresentationFormat>
  <Paragraphs>105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LRAUV Project Update Long-Range Autonomous Underwater Vehicle</vt:lpstr>
      <vt:lpstr>LRAUV Project Update Long-Range Autonomous Underwater Vehicle</vt:lpstr>
      <vt:lpstr>LRAUV Project Update Long-Range Autonomous Underwater Vehicle</vt:lpstr>
      <vt:lpstr>PowerPoint Presentation</vt:lpstr>
      <vt:lpstr>GREAT LAKES LONG RANGE AUV  A New Kind of Expedition</vt:lpstr>
      <vt:lpstr>Lake Michigan</vt:lpstr>
      <vt:lpstr>Lake Michigan</vt:lpstr>
      <vt:lpstr>Great Lakes</vt:lpstr>
      <vt:lpstr>Great Lakes</vt:lpstr>
      <vt:lpstr>PowerPoint Presentation</vt:lpstr>
      <vt:lpstr>Great Lakes</vt:lpstr>
      <vt:lpstr>Great Lakes</vt:lpstr>
      <vt:lpstr>Great Lakes</vt:lpstr>
      <vt:lpstr>Great Lakes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Monterey Bay Aquarium  Research Institute</dc:title>
  <dc:creator>Brian Kieft</dc:creator>
  <cp:lastModifiedBy>meteor</cp:lastModifiedBy>
  <cp:revision>40</cp:revision>
  <dcterms:created xsi:type="dcterms:W3CDTF">2006-08-16T00:00:00Z</dcterms:created>
  <dcterms:modified xsi:type="dcterms:W3CDTF">2016-12-08T03:02:45Z</dcterms:modified>
</cp:coreProperties>
</file>