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90" r:id="rId7"/>
    <p:sldId id="261" r:id="rId8"/>
    <p:sldId id="262" r:id="rId9"/>
    <p:sldId id="263" r:id="rId10"/>
    <p:sldId id="264" r:id="rId11"/>
    <p:sldId id="265" r:id="rId12"/>
    <p:sldId id="266" r:id="rId13"/>
    <p:sldId id="288" r:id="rId14"/>
    <p:sldId id="292" r:id="rId15"/>
    <p:sldId id="26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6" autoAdjust="0"/>
    <p:restoredTop sz="94660"/>
  </p:normalViewPr>
  <p:slideViewPr>
    <p:cSldViewPr snapToGrid="0">
      <p:cViewPr varScale="1">
        <p:scale>
          <a:sx n="106" d="100"/>
          <a:sy n="106" d="100"/>
        </p:scale>
        <p:origin x="120" y="3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15533-A857-4606-849B-B25BBB1F5684}" type="datetimeFigureOut">
              <a:rPr lang="en-US" smtClean="0"/>
              <a:t>2/28/2022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762BC3-C730-40EC-AD7F-8899CFB6E802}" type="slidenum">
              <a:rPr lang="en-US" smtClean="0"/>
              <a:t>‹#›</a:t>
            </a:fld>
            <a:endParaRPr lang="en-US"/>
          </a:p>
        </p:txBody>
      </p:sp>
    </p:spTree>
    <p:extLst>
      <p:ext uri="{BB962C8B-B14F-4D97-AF65-F5344CB8AC3E}">
        <p14:creationId xmlns:p14="http://schemas.microsoft.com/office/powerpoint/2010/main" val="415038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maps give some idea of the geographic distributions of the main players.  The % are the estimated surface areas occupied. We have a lot of bloater in the western arm, especially on the south shore &amp; in the Apostle Islands.  Juvenile cisco are nearshore &amp; adults can be found everywhere. </a:t>
            </a:r>
            <a:r>
              <a:rPr lang="en-US" dirty="0" err="1"/>
              <a:t>Kiyi</a:t>
            </a:r>
            <a:r>
              <a:rPr lang="en-US" dirty="0"/>
              <a:t> are offshore.  The lake is rather deep in most places so smelt are confined to about 16% of the lake surface area.  We have good numbers of all the main players to study in the western arm.</a:t>
            </a:r>
          </a:p>
          <a:p>
            <a:endParaRPr lang="en-US" dirty="0"/>
          </a:p>
        </p:txBody>
      </p:sp>
      <p:sp>
        <p:nvSpPr>
          <p:cNvPr id="4" name="Slide Number Placeholder 3"/>
          <p:cNvSpPr>
            <a:spLocks noGrp="1"/>
          </p:cNvSpPr>
          <p:nvPr>
            <p:ph type="sldNum" sz="quarter" idx="5"/>
          </p:nvPr>
        </p:nvSpPr>
        <p:spPr/>
        <p:txBody>
          <a:bodyPr/>
          <a:lstStyle/>
          <a:p>
            <a:fld id="{0A193246-B111-4CFA-8E91-C339665579C8}" type="slidenum">
              <a:rPr lang="en-US" smtClean="0"/>
              <a:t>14</a:t>
            </a:fld>
            <a:endParaRPr lang="en-US"/>
          </a:p>
        </p:txBody>
      </p:sp>
    </p:spTree>
    <p:extLst>
      <p:ext uri="{BB962C8B-B14F-4D97-AF65-F5344CB8AC3E}">
        <p14:creationId xmlns:p14="http://schemas.microsoft.com/office/powerpoint/2010/main" val="1086969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catches from the 2016 MTR survey shown in a different way.  Catches are on the y-axis on a log scale.  Catches are plotted against headrope depth in the top graph and bathy depth in the bottom graph.  The actual trawl mouth opening is about 10 m. Two things to note.  Catches drop quickly below 35 m water column depths.  Again, most of the action is at the surface.  Catches are also much lower where bathymetric depths are less than 100 m because smelt drop out. </a:t>
            </a:r>
          </a:p>
        </p:txBody>
      </p:sp>
      <p:sp>
        <p:nvSpPr>
          <p:cNvPr id="4" name="Slide Number Placeholder 3"/>
          <p:cNvSpPr>
            <a:spLocks noGrp="1"/>
          </p:cNvSpPr>
          <p:nvPr>
            <p:ph type="sldNum" sz="quarter" idx="5"/>
          </p:nvPr>
        </p:nvSpPr>
        <p:spPr/>
        <p:txBody>
          <a:bodyPr/>
          <a:lstStyle/>
          <a:p>
            <a:fld id="{0A193246-B111-4CFA-8E91-C339665579C8}" type="slidenum">
              <a:rPr lang="en-US" smtClean="0"/>
              <a:t>15</a:t>
            </a:fld>
            <a:endParaRPr lang="en-US"/>
          </a:p>
        </p:txBody>
      </p:sp>
    </p:spTree>
    <p:extLst>
      <p:ext uri="{BB962C8B-B14F-4D97-AF65-F5344CB8AC3E}">
        <p14:creationId xmlns:p14="http://schemas.microsoft.com/office/powerpoint/2010/main" val="144604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532D-B649-473C-9B08-0F77B7CE94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E425CB-8257-49E9-AD71-AE7695B143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C55E3F-D961-4285-9BF9-939DC2880E67}"/>
              </a:ext>
            </a:extLst>
          </p:cNvPr>
          <p:cNvSpPr>
            <a:spLocks noGrp="1"/>
          </p:cNvSpPr>
          <p:nvPr>
            <p:ph type="dt" sz="half" idx="10"/>
          </p:nvPr>
        </p:nvSpPr>
        <p:spPr/>
        <p:txBody>
          <a:bodyPr/>
          <a:lstStyle/>
          <a:p>
            <a:fld id="{5509B7E3-F96A-4A58-B816-BE01F3D28F1D}" type="datetimeFigureOut">
              <a:rPr lang="en-US" smtClean="0"/>
              <a:t>2/28/2022</a:t>
            </a:fld>
            <a:endParaRPr lang="en-US"/>
          </a:p>
        </p:txBody>
      </p:sp>
      <p:sp>
        <p:nvSpPr>
          <p:cNvPr id="5" name="Footer Placeholder 4">
            <a:extLst>
              <a:ext uri="{FF2B5EF4-FFF2-40B4-BE49-F238E27FC236}">
                <a16:creationId xmlns:a16="http://schemas.microsoft.com/office/drawing/2014/main" id="{FB1F8961-3475-431E-BB04-B72EC8E5F9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8D271E-CAC3-4286-8BEA-43A29095A2B4}"/>
              </a:ext>
            </a:extLst>
          </p:cNvPr>
          <p:cNvSpPr>
            <a:spLocks noGrp="1"/>
          </p:cNvSpPr>
          <p:nvPr>
            <p:ph type="sldNum" sz="quarter" idx="12"/>
          </p:nvPr>
        </p:nvSpPr>
        <p:spPr/>
        <p:txBody>
          <a:bodyPr/>
          <a:lstStyle/>
          <a:p>
            <a:fld id="{F043A73E-66AC-4843-85A5-C902537BC115}" type="slidenum">
              <a:rPr lang="en-US" smtClean="0"/>
              <a:t>‹#›</a:t>
            </a:fld>
            <a:endParaRPr lang="en-US"/>
          </a:p>
        </p:txBody>
      </p:sp>
    </p:spTree>
    <p:extLst>
      <p:ext uri="{BB962C8B-B14F-4D97-AF65-F5344CB8AC3E}">
        <p14:creationId xmlns:p14="http://schemas.microsoft.com/office/powerpoint/2010/main" val="3116711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8569E-FFA4-46C0-9DDE-58B8B0F51E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BA96F2-4BCE-420E-974B-556AFDB289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2BC1CD-CEE5-42DE-9742-868D9F8A2A36}"/>
              </a:ext>
            </a:extLst>
          </p:cNvPr>
          <p:cNvSpPr>
            <a:spLocks noGrp="1"/>
          </p:cNvSpPr>
          <p:nvPr>
            <p:ph type="dt" sz="half" idx="10"/>
          </p:nvPr>
        </p:nvSpPr>
        <p:spPr/>
        <p:txBody>
          <a:bodyPr/>
          <a:lstStyle/>
          <a:p>
            <a:fld id="{5509B7E3-F96A-4A58-B816-BE01F3D28F1D}" type="datetimeFigureOut">
              <a:rPr lang="en-US" smtClean="0"/>
              <a:t>2/28/2022</a:t>
            </a:fld>
            <a:endParaRPr lang="en-US"/>
          </a:p>
        </p:txBody>
      </p:sp>
      <p:sp>
        <p:nvSpPr>
          <p:cNvPr id="5" name="Footer Placeholder 4">
            <a:extLst>
              <a:ext uri="{FF2B5EF4-FFF2-40B4-BE49-F238E27FC236}">
                <a16:creationId xmlns:a16="http://schemas.microsoft.com/office/drawing/2014/main" id="{442575A6-0F6C-4AF3-AF1F-94F1CB613A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D06D04-2522-4C4B-88F2-2B7515D190A3}"/>
              </a:ext>
            </a:extLst>
          </p:cNvPr>
          <p:cNvSpPr>
            <a:spLocks noGrp="1"/>
          </p:cNvSpPr>
          <p:nvPr>
            <p:ph type="sldNum" sz="quarter" idx="12"/>
          </p:nvPr>
        </p:nvSpPr>
        <p:spPr/>
        <p:txBody>
          <a:bodyPr/>
          <a:lstStyle/>
          <a:p>
            <a:fld id="{F043A73E-66AC-4843-85A5-C902537BC115}" type="slidenum">
              <a:rPr lang="en-US" smtClean="0"/>
              <a:t>‹#›</a:t>
            </a:fld>
            <a:endParaRPr lang="en-US"/>
          </a:p>
        </p:txBody>
      </p:sp>
    </p:spTree>
    <p:extLst>
      <p:ext uri="{BB962C8B-B14F-4D97-AF65-F5344CB8AC3E}">
        <p14:creationId xmlns:p14="http://schemas.microsoft.com/office/powerpoint/2010/main" val="3219837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62C21F-8507-4926-8131-FA14B2FCC0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924E08F-D13D-46AA-857E-5B0F9A4EE74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7C1068-B485-415D-9382-EFC69C992E3E}"/>
              </a:ext>
            </a:extLst>
          </p:cNvPr>
          <p:cNvSpPr>
            <a:spLocks noGrp="1"/>
          </p:cNvSpPr>
          <p:nvPr>
            <p:ph type="dt" sz="half" idx="10"/>
          </p:nvPr>
        </p:nvSpPr>
        <p:spPr/>
        <p:txBody>
          <a:bodyPr/>
          <a:lstStyle/>
          <a:p>
            <a:fld id="{5509B7E3-F96A-4A58-B816-BE01F3D28F1D}" type="datetimeFigureOut">
              <a:rPr lang="en-US" smtClean="0"/>
              <a:t>2/28/2022</a:t>
            </a:fld>
            <a:endParaRPr lang="en-US"/>
          </a:p>
        </p:txBody>
      </p:sp>
      <p:sp>
        <p:nvSpPr>
          <p:cNvPr id="5" name="Footer Placeholder 4">
            <a:extLst>
              <a:ext uri="{FF2B5EF4-FFF2-40B4-BE49-F238E27FC236}">
                <a16:creationId xmlns:a16="http://schemas.microsoft.com/office/drawing/2014/main" id="{397F1925-353E-4B82-A115-F358CAC2E3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B1C25E-D60E-4F07-BCA4-0C2A67FF85C5}"/>
              </a:ext>
            </a:extLst>
          </p:cNvPr>
          <p:cNvSpPr>
            <a:spLocks noGrp="1"/>
          </p:cNvSpPr>
          <p:nvPr>
            <p:ph type="sldNum" sz="quarter" idx="12"/>
          </p:nvPr>
        </p:nvSpPr>
        <p:spPr/>
        <p:txBody>
          <a:bodyPr/>
          <a:lstStyle/>
          <a:p>
            <a:fld id="{F043A73E-66AC-4843-85A5-C902537BC115}" type="slidenum">
              <a:rPr lang="en-US" smtClean="0"/>
              <a:t>‹#›</a:t>
            </a:fld>
            <a:endParaRPr lang="en-US"/>
          </a:p>
        </p:txBody>
      </p:sp>
    </p:spTree>
    <p:extLst>
      <p:ext uri="{BB962C8B-B14F-4D97-AF65-F5344CB8AC3E}">
        <p14:creationId xmlns:p14="http://schemas.microsoft.com/office/powerpoint/2010/main" val="3451020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01FE9-B3F6-4955-A57C-F4CE9B0AFE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3D3A11-99C7-49E4-9575-8E8F4DB8A7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790E5-7760-4290-AF18-4E0E3BBB321D}"/>
              </a:ext>
            </a:extLst>
          </p:cNvPr>
          <p:cNvSpPr>
            <a:spLocks noGrp="1"/>
          </p:cNvSpPr>
          <p:nvPr>
            <p:ph type="dt" sz="half" idx="10"/>
          </p:nvPr>
        </p:nvSpPr>
        <p:spPr/>
        <p:txBody>
          <a:bodyPr/>
          <a:lstStyle/>
          <a:p>
            <a:fld id="{5509B7E3-F96A-4A58-B816-BE01F3D28F1D}" type="datetimeFigureOut">
              <a:rPr lang="en-US" smtClean="0"/>
              <a:t>2/28/2022</a:t>
            </a:fld>
            <a:endParaRPr lang="en-US"/>
          </a:p>
        </p:txBody>
      </p:sp>
      <p:sp>
        <p:nvSpPr>
          <p:cNvPr id="5" name="Footer Placeholder 4">
            <a:extLst>
              <a:ext uri="{FF2B5EF4-FFF2-40B4-BE49-F238E27FC236}">
                <a16:creationId xmlns:a16="http://schemas.microsoft.com/office/drawing/2014/main" id="{3A088786-B96D-4117-8C00-6CDBD5B576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62A625-F426-4B7B-8AA2-BED32A8960AA}"/>
              </a:ext>
            </a:extLst>
          </p:cNvPr>
          <p:cNvSpPr>
            <a:spLocks noGrp="1"/>
          </p:cNvSpPr>
          <p:nvPr>
            <p:ph type="sldNum" sz="quarter" idx="12"/>
          </p:nvPr>
        </p:nvSpPr>
        <p:spPr/>
        <p:txBody>
          <a:bodyPr/>
          <a:lstStyle/>
          <a:p>
            <a:fld id="{F043A73E-66AC-4843-85A5-C902537BC115}" type="slidenum">
              <a:rPr lang="en-US" smtClean="0"/>
              <a:t>‹#›</a:t>
            </a:fld>
            <a:endParaRPr lang="en-US"/>
          </a:p>
        </p:txBody>
      </p:sp>
    </p:spTree>
    <p:extLst>
      <p:ext uri="{BB962C8B-B14F-4D97-AF65-F5344CB8AC3E}">
        <p14:creationId xmlns:p14="http://schemas.microsoft.com/office/powerpoint/2010/main" val="682688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8E429-1CB5-4209-92F4-EF1427EB997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EC6D225-41AA-4177-A953-70BBB588D9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F1906E-5A80-4BE0-8164-FEDE947790B7}"/>
              </a:ext>
            </a:extLst>
          </p:cNvPr>
          <p:cNvSpPr>
            <a:spLocks noGrp="1"/>
          </p:cNvSpPr>
          <p:nvPr>
            <p:ph type="dt" sz="half" idx="10"/>
          </p:nvPr>
        </p:nvSpPr>
        <p:spPr/>
        <p:txBody>
          <a:bodyPr/>
          <a:lstStyle/>
          <a:p>
            <a:fld id="{5509B7E3-F96A-4A58-B816-BE01F3D28F1D}" type="datetimeFigureOut">
              <a:rPr lang="en-US" smtClean="0"/>
              <a:t>2/28/2022</a:t>
            </a:fld>
            <a:endParaRPr lang="en-US"/>
          </a:p>
        </p:txBody>
      </p:sp>
      <p:sp>
        <p:nvSpPr>
          <p:cNvPr id="5" name="Footer Placeholder 4">
            <a:extLst>
              <a:ext uri="{FF2B5EF4-FFF2-40B4-BE49-F238E27FC236}">
                <a16:creationId xmlns:a16="http://schemas.microsoft.com/office/drawing/2014/main" id="{E25555EF-C016-4441-A785-2D1563B085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A045A5-6E02-4992-BBB3-DB737AB3CED6}"/>
              </a:ext>
            </a:extLst>
          </p:cNvPr>
          <p:cNvSpPr>
            <a:spLocks noGrp="1"/>
          </p:cNvSpPr>
          <p:nvPr>
            <p:ph type="sldNum" sz="quarter" idx="12"/>
          </p:nvPr>
        </p:nvSpPr>
        <p:spPr/>
        <p:txBody>
          <a:bodyPr/>
          <a:lstStyle/>
          <a:p>
            <a:fld id="{F043A73E-66AC-4843-85A5-C902537BC115}" type="slidenum">
              <a:rPr lang="en-US" smtClean="0"/>
              <a:t>‹#›</a:t>
            </a:fld>
            <a:endParaRPr lang="en-US"/>
          </a:p>
        </p:txBody>
      </p:sp>
    </p:spTree>
    <p:extLst>
      <p:ext uri="{BB962C8B-B14F-4D97-AF65-F5344CB8AC3E}">
        <p14:creationId xmlns:p14="http://schemas.microsoft.com/office/powerpoint/2010/main" val="1706937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9F1BC-122D-47D6-92DD-B09516C193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2F2E4E-E157-4AED-A4DA-95EAB9E2BA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1BDC817-06DE-4652-A4C1-0F931D89C67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CA19CF3-EB35-4663-9B9D-6FF485216936}"/>
              </a:ext>
            </a:extLst>
          </p:cNvPr>
          <p:cNvSpPr>
            <a:spLocks noGrp="1"/>
          </p:cNvSpPr>
          <p:nvPr>
            <p:ph type="dt" sz="half" idx="10"/>
          </p:nvPr>
        </p:nvSpPr>
        <p:spPr/>
        <p:txBody>
          <a:bodyPr/>
          <a:lstStyle/>
          <a:p>
            <a:fld id="{5509B7E3-F96A-4A58-B816-BE01F3D28F1D}" type="datetimeFigureOut">
              <a:rPr lang="en-US" smtClean="0"/>
              <a:t>2/28/2022</a:t>
            </a:fld>
            <a:endParaRPr lang="en-US"/>
          </a:p>
        </p:txBody>
      </p:sp>
      <p:sp>
        <p:nvSpPr>
          <p:cNvPr id="6" name="Footer Placeholder 5">
            <a:extLst>
              <a:ext uri="{FF2B5EF4-FFF2-40B4-BE49-F238E27FC236}">
                <a16:creationId xmlns:a16="http://schemas.microsoft.com/office/drawing/2014/main" id="{D4369C67-F1BE-4F25-9B84-3AFC8F84FE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D1AE19-58E0-47E2-85F1-F6BFFBAD8825}"/>
              </a:ext>
            </a:extLst>
          </p:cNvPr>
          <p:cNvSpPr>
            <a:spLocks noGrp="1"/>
          </p:cNvSpPr>
          <p:nvPr>
            <p:ph type="sldNum" sz="quarter" idx="12"/>
          </p:nvPr>
        </p:nvSpPr>
        <p:spPr/>
        <p:txBody>
          <a:bodyPr/>
          <a:lstStyle/>
          <a:p>
            <a:fld id="{F043A73E-66AC-4843-85A5-C902537BC115}" type="slidenum">
              <a:rPr lang="en-US" smtClean="0"/>
              <a:t>‹#›</a:t>
            </a:fld>
            <a:endParaRPr lang="en-US"/>
          </a:p>
        </p:txBody>
      </p:sp>
    </p:spTree>
    <p:extLst>
      <p:ext uri="{BB962C8B-B14F-4D97-AF65-F5344CB8AC3E}">
        <p14:creationId xmlns:p14="http://schemas.microsoft.com/office/powerpoint/2010/main" val="1691010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8C13C-DAAB-4280-938B-60F1D0A72B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4DE1FF8-FBAC-4620-AC60-84F50FE801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5B053E-D0D8-4632-AFA3-60E075DC6E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FC09F9-56CF-4F7B-B083-840E2D4FD6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D950A3-407C-46F6-97C4-25DEB2BAF9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2D4B99-7104-4F71-939B-7D9BD6042D31}"/>
              </a:ext>
            </a:extLst>
          </p:cNvPr>
          <p:cNvSpPr>
            <a:spLocks noGrp="1"/>
          </p:cNvSpPr>
          <p:nvPr>
            <p:ph type="dt" sz="half" idx="10"/>
          </p:nvPr>
        </p:nvSpPr>
        <p:spPr/>
        <p:txBody>
          <a:bodyPr/>
          <a:lstStyle/>
          <a:p>
            <a:fld id="{5509B7E3-F96A-4A58-B816-BE01F3D28F1D}" type="datetimeFigureOut">
              <a:rPr lang="en-US" smtClean="0"/>
              <a:t>2/28/2022</a:t>
            </a:fld>
            <a:endParaRPr lang="en-US"/>
          </a:p>
        </p:txBody>
      </p:sp>
      <p:sp>
        <p:nvSpPr>
          <p:cNvPr id="8" name="Footer Placeholder 7">
            <a:extLst>
              <a:ext uri="{FF2B5EF4-FFF2-40B4-BE49-F238E27FC236}">
                <a16:creationId xmlns:a16="http://schemas.microsoft.com/office/drawing/2014/main" id="{E6BA50C7-35F0-4AF6-B8EF-420A2C4A0B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442ED46-5517-4B58-9852-42A2A40C918C}"/>
              </a:ext>
            </a:extLst>
          </p:cNvPr>
          <p:cNvSpPr>
            <a:spLocks noGrp="1"/>
          </p:cNvSpPr>
          <p:nvPr>
            <p:ph type="sldNum" sz="quarter" idx="12"/>
          </p:nvPr>
        </p:nvSpPr>
        <p:spPr/>
        <p:txBody>
          <a:bodyPr/>
          <a:lstStyle/>
          <a:p>
            <a:fld id="{F043A73E-66AC-4843-85A5-C902537BC115}" type="slidenum">
              <a:rPr lang="en-US" smtClean="0"/>
              <a:t>‹#›</a:t>
            </a:fld>
            <a:endParaRPr lang="en-US"/>
          </a:p>
        </p:txBody>
      </p:sp>
    </p:spTree>
    <p:extLst>
      <p:ext uri="{BB962C8B-B14F-4D97-AF65-F5344CB8AC3E}">
        <p14:creationId xmlns:p14="http://schemas.microsoft.com/office/powerpoint/2010/main" val="1436979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C579A-5FE4-443B-B9E7-86CDA055DC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3F0A7D-908B-4137-84E9-925F02BD3E3F}"/>
              </a:ext>
            </a:extLst>
          </p:cNvPr>
          <p:cNvSpPr>
            <a:spLocks noGrp="1"/>
          </p:cNvSpPr>
          <p:nvPr>
            <p:ph type="dt" sz="half" idx="10"/>
          </p:nvPr>
        </p:nvSpPr>
        <p:spPr/>
        <p:txBody>
          <a:bodyPr/>
          <a:lstStyle/>
          <a:p>
            <a:fld id="{5509B7E3-F96A-4A58-B816-BE01F3D28F1D}" type="datetimeFigureOut">
              <a:rPr lang="en-US" smtClean="0"/>
              <a:t>2/28/2022</a:t>
            </a:fld>
            <a:endParaRPr lang="en-US"/>
          </a:p>
        </p:txBody>
      </p:sp>
      <p:sp>
        <p:nvSpPr>
          <p:cNvPr id="4" name="Footer Placeholder 3">
            <a:extLst>
              <a:ext uri="{FF2B5EF4-FFF2-40B4-BE49-F238E27FC236}">
                <a16:creationId xmlns:a16="http://schemas.microsoft.com/office/drawing/2014/main" id="{9C5FA7F8-F539-478F-AAFC-68DA543B758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969EF0-2A6E-41DC-81E7-D9A7B90BD6B2}"/>
              </a:ext>
            </a:extLst>
          </p:cNvPr>
          <p:cNvSpPr>
            <a:spLocks noGrp="1"/>
          </p:cNvSpPr>
          <p:nvPr>
            <p:ph type="sldNum" sz="quarter" idx="12"/>
          </p:nvPr>
        </p:nvSpPr>
        <p:spPr/>
        <p:txBody>
          <a:bodyPr/>
          <a:lstStyle/>
          <a:p>
            <a:fld id="{F043A73E-66AC-4843-85A5-C902537BC115}" type="slidenum">
              <a:rPr lang="en-US" smtClean="0"/>
              <a:t>‹#›</a:t>
            </a:fld>
            <a:endParaRPr lang="en-US"/>
          </a:p>
        </p:txBody>
      </p:sp>
    </p:spTree>
    <p:extLst>
      <p:ext uri="{BB962C8B-B14F-4D97-AF65-F5344CB8AC3E}">
        <p14:creationId xmlns:p14="http://schemas.microsoft.com/office/powerpoint/2010/main" val="735720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73675D-B921-4FF6-AF91-AD735DDDB124}"/>
              </a:ext>
            </a:extLst>
          </p:cNvPr>
          <p:cNvSpPr>
            <a:spLocks noGrp="1"/>
          </p:cNvSpPr>
          <p:nvPr>
            <p:ph type="dt" sz="half" idx="10"/>
          </p:nvPr>
        </p:nvSpPr>
        <p:spPr/>
        <p:txBody>
          <a:bodyPr/>
          <a:lstStyle/>
          <a:p>
            <a:fld id="{5509B7E3-F96A-4A58-B816-BE01F3D28F1D}" type="datetimeFigureOut">
              <a:rPr lang="en-US" smtClean="0"/>
              <a:t>2/28/2022</a:t>
            </a:fld>
            <a:endParaRPr lang="en-US"/>
          </a:p>
        </p:txBody>
      </p:sp>
      <p:sp>
        <p:nvSpPr>
          <p:cNvPr id="3" name="Footer Placeholder 2">
            <a:extLst>
              <a:ext uri="{FF2B5EF4-FFF2-40B4-BE49-F238E27FC236}">
                <a16:creationId xmlns:a16="http://schemas.microsoft.com/office/drawing/2014/main" id="{62A7D261-93A2-4FD5-B45B-1B8D7D1056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A1F8F7C-6EE9-4269-BBB1-0455E8D528A1}"/>
              </a:ext>
            </a:extLst>
          </p:cNvPr>
          <p:cNvSpPr>
            <a:spLocks noGrp="1"/>
          </p:cNvSpPr>
          <p:nvPr>
            <p:ph type="sldNum" sz="quarter" idx="12"/>
          </p:nvPr>
        </p:nvSpPr>
        <p:spPr/>
        <p:txBody>
          <a:bodyPr/>
          <a:lstStyle/>
          <a:p>
            <a:fld id="{F043A73E-66AC-4843-85A5-C902537BC115}" type="slidenum">
              <a:rPr lang="en-US" smtClean="0"/>
              <a:t>‹#›</a:t>
            </a:fld>
            <a:endParaRPr lang="en-US"/>
          </a:p>
        </p:txBody>
      </p:sp>
    </p:spTree>
    <p:extLst>
      <p:ext uri="{BB962C8B-B14F-4D97-AF65-F5344CB8AC3E}">
        <p14:creationId xmlns:p14="http://schemas.microsoft.com/office/powerpoint/2010/main" val="2507721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8B1D2-E18B-4060-B7BE-4F756B04E9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B8BD31-C636-466F-8674-00D43636EC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FA2441-B782-4B2C-A241-9772059AD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F5E043-1299-44A9-80D7-16079E6B4C59}"/>
              </a:ext>
            </a:extLst>
          </p:cNvPr>
          <p:cNvSpPr>
            <a:spLocks noGrp="1"/>
          </p:cNvSpPr>
          <p:nvPr>
            <p:ph type="dt" sz="half" idx="10"/>
          </p:nvPr>
        </p:nvSpPr>
        <p:spPr/>
        <p:txBody>
          <a:bodyPr/>
          <a:lstStyle/>
          <a:p>
            <a:fld id="{5509B7E3-F96A-4A58-B816-BE01F3D28F1D}" type="datetimeFigureOut">
              <a:rPr lang="en-US" smtClean="0"/>
              <a:t>2/28/2022</a:t>
            </a:fld>
            <a:endParaRPr lang="en-US"/>
          </a:p>
        </p:txBody>
      </p:sp>
      <p:sp>
        <p:nvSpPr>
          <p:cNvPr id="6" name="Footer Placeholder 5">
            <a:extLst>
              <a:ext uri="{FF2B5EF4-FFF2-40B4-BE49-F238E27FC236}">
                <a16:creationId xmlns:a16="http://schemas.microsoft.com/office/drawing/2014/main" id="{3D093B97-0F44-4481-B2EF-CF1090852D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9DADFA-04B4-4ACD-BD27-FB63D3B4CA57}"/>
              </a:ext>
            </a:extLst>
          </p:cNvPr>
          <p:cNvSpPr>
            <a:spLocks noGrp="1"/>
          </p:cNvSpPr>
          <p:nvPr>
            <p:ph type="sldNum" sz="quarter" idx="12"/>
          </p:nvPr>
        </p:nvSpPr>
        <p:spPr/>
        <p:txBody>
          <a:bodyPr/>
          <a:lstStyle/>
          <a:p>
            <a:fld id="{F043A73E-66AC-4843-85A5-C902537BC115}" type="slidenum">
              <a:rPr lang="en-US" smtClean="0"/>
              <a:t>‹#›</a:t>
            </a:fld>
            <a:endParaRPr lang="en-US"/>
          </a:p>
        </p:txBody>
      </p:sp>
    </p:spTree>
    <p:extLst>
      <p:ext uri="{BB962C8B-B14F-4D97-AF65-F5344CB8AC3E}">
        <p14:creationId xmlns:p14="http://schemas.microsoft.com/office/powerpoint/2010/main" val="2424188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641CF-8712-4EE2-B653-1D3900C6A7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1C95640-3281-452D-847F-18A2590D9A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43F1CE-2572-4E5D-9330-E2BB6253CE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723BA5-76D7-4E13-8279-292F2F8ED505}"/>
              </a:ext>
            </a:extLst>
          </p:cNvPr>
          <p:cNvSpPr>
            <a:spLocks noGrp="1"/>
          </p:cNvSpPr>
          <p:nvPr>
            <p:ph type="dt" sz="half" idx="10"/>
          </p:nvPr>
        </p:nvSpPr>
        <p:spPr/>
        <p:txBody>
          <a:bodyPr/>
          <a:lstStyle/>
          <a:p>
            <a:fld id="{5509B7E3-F96A-4A58-B816-BE01F3D28F1D}" type="datetimeFigureOut">
              <a:rPr lang="en-US" smtClean="0"/>
              <a:t>2/28/2022</a:t>
            </a:fld>
            <a:endParaRPr lang="en-US"/>
          </a:p>
        </p:txBody>
      </p:sp>
      <p:sp>
        <p:nvSpPr>
          <p:cNvPr id="6" name="Footer Placeholder 5">
            <a:extLst>
              <a:ext uri="{FF2B5EF4-FFF2-40B4-BE49-F238E27FC236}">
                <a16:creationId xmlns:a16="http://schemas.microsoft.com/office/drawing/2014/main" id="{2612D7B2-143E-4F4B-B4BF-E17B3F6B55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3AF4F0-8B0F-4D10-8729-F4D816A72843}"/>
              </a:ext>
            </a:extLst>
          </p:cNvPr>
          <p:cNvSpPr>
            <a:spLocks noGrp="1"/>
          </p:cNvSpPr>
          <p:nvPr>
            <p:ph type="sldNum" sz="quarter" idx="12"/>
          </p:nvPr>
        </p:nvSpPr>
        <p:spPr/>
        <p:txBody>
          <a:bodyPr/>
          <a:lstStyle/>
          <a:p>
            <a:fld id="{F043A73E-66AC-4843-85A5-C902537BC115}" type="slidenum">
              <a:rPr lang="en-US" smtClean="0"/>
              <a:t>‹#›</a:t>
            </a:fld>
            <a:endParaRPr lang="en-US"/>
          </a:p>
        </p:txBody>
      </p:sp>
    </p:spTree>
    <p:extLst>
      <p:ext uri="{BB962C8B-B14F-4D97-AF65-F5344CB8AC3E}">
        <p14:creationId xmlns:p14="http://schemas.microsoft.com/office/powerpoint/2010/main" val="4014815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AC83E9-0FDE-4867-84ED-7D406EE016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448C8C-6609-4198-BCF6-0FC6C42935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96C6E4-1C25-4720-B6E5-E311E76055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09B7E3-F96A-4A58-B816-BE01F3D28F1D}" type="datetimeFigureOut">
              <a:rPr lang="en-US" smtClean="0"/>
              <a:t>2/28/2022</a:t>
            </a:fld>
            <a:endParaRPr lang="en-US"/>
          </a:p>
        </p:txBody>
      </p:sp>
      <p:sp>
        <p:nvSpPr>
          <p:cNvPr id="5" name="Footer Placeholder 4">
            <a:extLst>
              <a:ext uri="{FF2B5EF4-FFF2-40B4-BE49-F238E27FC236}">
                <a16:creationId xmlns:a16="http://schemas.microsoft.com/office/drawing/2014/main" id="{F2807CFF-AB51-4924-9FA3-43682E93EB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15937B-0C66-4245-82BE-8440DDAF6F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43A73E-66AC-4843-85A5-C902537BC115}" type="slidenum">
              <a:rPr lang="en-US" smtClean="0"/>
              <a:t>‹#›</a:t>
            </a:fld>
            <a:endParaRPr lang="en-US"/>
          </a:p>
        </p:txBody>
      </p:sp>
    </p:spTree>
    <p:extLst>
      <p:ext uri="{BB962C8B-B14F-4D97-AF65-F5344CB8AC3E}">
        <p14:creationId xmlns:p14="http://schemas.microsoft.com/office/powerpoint/2010/main" val="39954142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337828F-DECF-45D6-AA98-C73BF5B88F17}"/>
              </a:ext>
            </a:extLst>
          </p:cNvPr>
          <p:cNvSpPr txBox="1"/>
          <p:nvPr/>
        </p:nvSpPr>
        <p:spPr>
          <a:xfrm>
            <a:off x="3519377" y="108405"/>
            <a:ext cx="4836132" cy="523220"/>
          </a:xfrm>
          <a:prstGeom prst="rect">
            <a:avLst/>
          </a:prstGeom>
          <a:noFill/>
        </p:spPr>
        <p:txBody>
          <a:bodyPr wrap="none" rtlCol="0">
            <a:spAutoFit/>
          </a:bodyPr>
          <a:lstStyle/>
          <a:p>
            <a:r>
              <a:rPr lang="en-US" sz="2800" dirty="0"/>
              <a:t>Possible Lake Superior transects</a:t>
            </a:r>
          </a:p>
        </p:txBody>
      </p:sp>
      <p:pic>
        <p:nvPicPr>
          <p:cNvPr id="3" name="Picture 2" descr="Map&#10;&#10;Description automatically generated">
            <a:extLst>
              <a:ext uri="{FF2B5EF4-FFF2-40B4-BE49-F238E27FC236}">
                <a16:creationId xmlns:a16="http://schemas.microsoft.com/office/drawing/2014/main" id="{EDE75680-9CAE-445A-8FB2-F8530160157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774889" y="647574"/>
            <a:ext cx="6900739" cy="5332389"/>
          </a:xfrm>
          <a:prstGeom prst="rect">
            <a:avLst/>
          </a:prstGeom>
        </p:spPr>
      </p:pic>
      <p:sp>
        <p:nvSpPr>
          <p:cNvPr id="4" name="TextBox 3">
            <a:extLst>
              <a:ext uri="{FF2B5EF4-FFF2-40B4-BE49-F238E27FC236}">
                <a16:creationId xmlns:a16="http://schemas.microsoft.com/office/drawing/2014/main" id="{5F0AF9B3-C17E-406D-9A76-4D186E3E4666}"/>
              </a:ext>
            </a:extLst>
          </p:cNvPr>
          <p:cNvSpPr txBox="1"/>
          <p:nvPr/>
        </p:nvSpPr>
        <p:spPr>
          <a:xfrm>
            <a:off x="159489" y="5816009"/>
            <a:ext cx="11494813" cy="954107"/>
          </a:xfrm>
          <a:prstGeom prst="rect">
            <a:avLst/>
          </a:prstGeom>
          <a:noFill/>
        </p:spPr>
        <p:txBody>
          <a:bodyPr wrap="none" rtlCol="0">
            <a:spAutoFit/>
          </a:bodyPr>
          <a:lstStyle/>
          <a:p>
            <a:r>
              <a:rPr lang="en-US" sz="2800" dirty="0"/>
              <a:t>The idea is for MBARI AUV, </a:t>
            </a:r>
            <a:r>
              <a:rPr lang="en-US" sz="2800" dirty="0" err="1"/>
              <a:t>Saildrone</a:t>
            </a:r>
            <a:r>
              <a:rPr lang="en-US" sz="2800" dirty="0"/>
              <a:t> and the USGS R/V </a:t>
            </a:r>
            <a:r>
              <a:rPr lang="en-US" sz="2800" dirty="0" err="1"/>
              <a:t>Kiyi</a:t>
            </a:r>
            <a:r>
              <a:rPr lang="en-US" sz="2800" dirty="0"/>
              <a:t> to all run these @</a:t>
            </a:r>
          </a:p>
          <a:p>
            <a:r>
              <a:rPr lang="en-US" sz="2800" dirty="0"/>
              <a:t>night.</a:t>
            </a:r>
          </a:p>
        </p:txBody>
      </p:sp>
    </p:spTree>
    <p:extLst>
      <p:ext uri="{BB962C8B-B14F-4D97-AF65-F5344CB8AC3E}">
        <p14:creationId xmlns:p14="http://schemas.microsoft.com/office/powerpoint/2010/main" val="1697989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59F6D5-9425-4BD6-8724-52ADF320EF54}"/>
              </a:ext>
            </a:extLst>
          </p:cNvPr>
          <p:cNvPicPr>
            <a:picLocks noChangeAspect="1"/>
          </p:cNvPicPr>
          <p:nvPr/>
        </p:nvPicPr>
        <p:blipFill>
          <a:blip r:embed="rId2"/>
          <a:stretch>
            <a:fillRect/>
          </a:stretch>
        </p:blipFill>
        <p:spPr>
          <a:xfrm>
            <a:off x="0" y="1276447"/>
            <a:ext cx="12192000" cy="4815467"/>
          </a:xfrm>
          <a:prstGeom prst="rect">
            <a:avLst/>
          </a:prstGeom>
        </p:spPr>
      </p:pic>
      <p:sp>
        <p:nvSpPr>
          <p:cNvPr id="5" name="TextBox 4">
            <a:extLst>
              <a:ext uri="{FF2B5EF4-FFF2-40B4-BE49-F238E27FC236}">
                <a16:creationId xmlns:a16="http://schemas.microsoft.com/office/drawing/2014/main" id="{C4664608-9606-4070-B6F2-B47874550A28}"/>
              </a:ext>
            </a:extLst>
          </p:cNvPr>
          <p:cNvSpPr txBox="1"/>
          <p:nvPr/>
        </p:nvSpPr>
        <p:spPr>
          <a:xfrm>
            <a:off x="3715803" y="0"/>
            <a:ext cx="6057043" cy="1569660"/>
          </a:xfrm>
          <a:prstGeom prst="rect">
            <a:avLst/>
          </a:prstGeom>
          <a:noFill/>
        </p:spPr>
        <p:txBody>
          <a:bodyPr wrap="none" rtlCol="0">
            <a:spAutoFit/>
          </a:bodyPr>
          <a:lstStyle/>
          <a:p>
            <a:r>
              <a:rPr lang="en-US" sz="3200" dirty="0"/>
              <a:t>Sand to Duluth (120-160 m depths)</a:t>
            </a:r>
          </a:p>
          <a:p>
            <a:pPr algn="ctr"/>
            <a:r>
              <a:rPr lang="en-US" sz="3200" dirty="0"/>
              <a:t>SID-1 to SID-2 (40 km)</a:t>
            </a:r>
          </a:p>
          <a:p>
            <a:endParaRPr lang="en-US" sz="3200" dirty="0"/>
          </a:p>
        </p:txBody>
      </p:sp>
      <p:sp>
        <p:nvSpPr>
          <p:cNvPr id="6" name="TextBox 5">
            <a:extLst>
              <a:ext uri="{FF2B5EF4-FFF2-40B4-BE49-F238E27FC236}">
                <a16:creationId xmlns:a16="http://schemas.microsoft.com/office/drawing/2014/main" id="{496B8FEF-4207-4772-8EA6-4EB96662EF74}"/>
              </a:ext>
            </a:extLst>
          </p:cNvPr>
          <p:cNvSpPr txBox="1"/>
          <p:nvPr/>
        </p:nvSpPr>
        <p:spPr>
          <a:xfrm>
            <a:off x="0" y="6096681"/>
            <a:ext cx="1064715" cy="584775"/>
          </a:xfrm>
          <a:prstGeom prst="rect">
            <a:avLst/>
          </a:prstGeom>
          <a:noFill/>
        </p:spPr>
        <p:txBody>
          <a:bodyPr wrap="none" rtlCol="0">
            <a:spAutoFit/>
          </a:bodyPr>
          <a:lstStyle/>
          <a:p>
            <a:r>
              <a:rPr lang="en-US" sz="3200" dirty="0"/>
              <a:t>SID-1</a:t>
            </a:r>
          </a:p>
        </p:txBody>
      </p:sp>
      <p:sp>
        <p:nvSpPr>
          <p:cNvPr id="7" name="TextBox 6">
            <a:extLst>
              <a:ext uri="{FF2B5EF4-FFF2-40B4-BE49-F238E27FC236}">
                <a16:creationId xmlns:a16="http://schemas.microsoft.com/office/drawing/2014/main" id="{46850F58-D4D7-4034-93E4-02A062125CF0}"/>
              </a:ext>
            </a:extLst>
          </p:cNvPr>
          <p:cNvSpPr txBox="1"/>
          <p:nvPr/>
        </p:nvSpPr>
        <p:spPr>
          <a:xfrm>
            <a:off x="10430364" y="6090815"/>
            <a:ext cx="1064715" cy="584775"/>
          </a:xfrm>
          <a:prstGeom prst="rect">
            <a:avLst/>
          </a:prstGeom>
          <a:noFill/>
        </p:spPr>
        <p:txBody>
          <a:bodyPr wrap="none" rtlCol="0">
            <a:spAutoFit/>
          </a:bodyPr>
          <a:lstStyle/>
          <a:p>
            <a:r>
              <a:rPr lang="en-US" sz="3200" dirty="0"/>
              <a:t>SID-2</a:t>
            </a:r>
          </a:p>
        </p:txBody>
      </p:sp>
    </p:spTree>
    <p:extLst>
      <p:ext uri="{BB962C8B-B14F-4D97-AF65-F5344CB8AC3E}">
        <p14:creationId xmlns:p14="http://schemas.microsoft.com/office/powerpoint/2010/main" val="23073126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FEB23A5-53D9-4D02-97BF-63E32C646D96}"/>
              </a:ext>
            </a:extLst>
          </p:cNvPr>
          <p:cNvSpPr txBox="1"/>
          <p:nvPr/>
        </p:nvSpPr>
        <p:spPr>
          <a:xfrm>
            <a:off x="1068296" y="246326"/>
            <a:ext cx="10831876" cy="1077218"/>
          </a:xfrm>
          <a:prstGeom prst="rect">
            <a:avLst/>
          </a:prstGeom>
          <a:noFill/>
        </p:spPr>
        <p:txBody>
          <a:bodyPr wrap="none" rtlCol="0">
            <a:spAutoFit/>
          </a:bodyPr>
          <a:lstStyle/>
          <a:p>
            <a:r>
              <a:rPr lang="en-US" sz="3200" dirty="0"/>
              <a:t>Yule has no acoustic data between T1-1 and T1-2 of Transect 1.  </a:t>
            </a:r>
          </a:p>
          <a:p>
            <a:r>
              <a:rPr lang="en-US" sz="3200" dirty="0"/>
              <a:t>This is what the chart looks like. Readings are in feet.</a:t>
            </a:r>
          </a:p>
        </p:txBody>
      </p:sp>
      <p:pic>
        <p:nvPicPr>
          <p:cNvPr id="9" name="Picture 8" descr="Map&#10;&#10;Description automatically generated">
            <a:extLst>
              <a:ext uri="{FF2B5EF4-FFF2-40B4-BE49-F238E27FC236}">
                <a16:creationId xmlns:a16="http://schemas.microsoft.com/office/drawing/2014/main" id="{8556904D-DD3D-4EBD-A780-D031F3DF50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051" y="1578725"/>
            <a:ext cx="6889898" cy="5167424"/>
          </a:xfrm>
          <a:prstGeom prst="rect">
            <a:avLst/>
          </a:prstGeom>
        </p:spPr>
      </p:pic>
    </p:spTree>
    <p:extLst>
      <p:ext uri="{BB962C8B-B14F-4D97-AF65-F5344CB8AC3E}">
        <p14:creationId xmlns:p14="http://schemas.microsoft.com/office/powerpoint/2010/main" val="42655602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F74354C-AA27-49EC-A051-8B2C0062CEF7}"/>
              </a:ext>
            </a:extLst>
          </p:cNvPr>
          <p:cNvSpPr txBox="1"/>
          <p:nvPr/>
        </p:nvSpPr>
        <p:spPr>
          <a:xfrm>
            <a:off x="2950259" y="-42086"/>
            <a:ext cx="4941994" cy="1077218"/>
          </a:xfrm>
          <a:prstGeom prst="rect">
            <a:avLst/>
          </a:prstGeom>
          <a:noFill/>
        </p:spPr>
        <p:txBody>
          <a:bodyPr wrap="none" rtlCol="0">
            <a:spAutoFit/>
          </a:bodyPr>
          <a:lstStyle/>
          <a:p>
            <a:r>
              <a:rPr lang="en-US" sz="3200" dirty="0"/>
              <a:t>Transect 1 (60-70 m depths )</a:t>
            </a:r>
          </a:p>
          <a:p>
            <a:pPr algn="ctr"/>
            <a:r>
              <a:rPr lang="en-US" sz="3200" dirty="0"/>
              <a:t>T1-2 to T1-5 (20 km)</a:t>
            </a:r>
          </a:p>
        </p:txBody>
      </p:sp>
      <p:pic>
        <p:nvPicPr>
          <p:cNvPr id="5" name="Picture 4">
            <a:extLst>
              <a:ext uri="{FF2B5EF4-FFF2-40B4-BE49-F238E27FC236}">
                <a16:creationId xmlns:a16="http://schemas.microsoft.com/office/drawing/2014/main" id="{2BF1B78D-78F1-40EA-BD3F-48CCD31C6937}"/>
              </a:ext>
            </a:extLst>
          </p:cNvPr>
          <p:cNvPicPr>
            <a:picLocks noChangeAspect="1"/>
          </p:cNvPicPr>
          <p:nvPr/>
        </p:nvPicPr>
        <p:blipFill>
          <a:blip r:embed="rId2"/>
          <a:stretch>
            <a:fillRect/>
          </a:stretch>
        </p:blipFill>
        <p:spPr>
          <a:xfrm>
            <a:off x="1246072" y="905676"/>
            <a:ext cx="9699856" cy="5537210"/>
          </a:xfrm>
          <a:prstGeom prst="rect">
            <a:avLst/>
          </a:prstGeom>
        </p:spPr>
      </p:pic>
      <p:sp>
        <p:nvSpPr>
          <p:cNvPr id="6" name="TextBox 5">
            <a:extLst>
              <a:ext uri="{FF2B5EF4-FFF2-40B4-BE49-F238E27FC236}">
                <a16:creationId xmlns:a16="http://schemas.microsoft.com/office/drawing/2014/main" id="{71B96E9A-FFF0-41B8-A909-98B8DCDCADB8}"/>
              </a:ext>
            </a:extLst>
          </p:cNvPr>
          <p:cNvSpPr txBox="1"/>
          <p:nvPr/>
        </p:nvSpPr>
        <p:spPr>
          <a:xfrm>
            <a:off x="693937" y="6348334"/>
            <a:ext cx="822661" cy="584775"/>
          </a:xfrm>
          <a:prstGeom prst="rect">
            <a:avLst/>
          </a:prstGeom>
          <a:noFill/>
        </p:spPr>
        <p:txBody>
          <a:bodyPr wrap="none" rtlCol="0">
            <a:spAutoFit/>
          </a:bodyPr>
          <a:lstStyle/>
          <a:p>
            <a:r>
              <a:rPr lang="en-US" sz="3200" dirty="0"/>
              <a:t>TI-2</a:t>
            </a:r>
          </a:p>
        </p:txBody>
      </p:sp>
      <p:sp>
        <p:nvSpPr>
          <p:cNvPr id="7" name="TextBox 6">
            <a:extLst>
              <a:ext uri="{FF2B5EF4-FFF2-40B4-BE49-F238E27FC236}">
                <a16:creationId xmlns:a16="http://schemas.microsoft.com/office/drawing/2014/main" id="{BEC192A2-EC63-4EC7-89F2-43FC1096109C}"/>
              </a:ext>
            </a:extLst>
          </p:cNvPr>
          <p:cNvSpPr txBox="1"/>
          <p:nvPr/>
        </p:nvSpPr>
        <p:spPr>
          <a:xfrm>
            <a:off x="10275151" y="6348334"/>
            <a:ext cx="822661" cy="584775"/>
          </a:xfrm>
          <a:prstGeom prst="rect">
            <a:avLst/>
          </a:prstGeom>
          <a:noFill/>
        </p:spPr>
        <p:txBody>
          <a:bodyPr wrap="none" rtlCol="0">
            <a:spAutoFit/>
          </a:bodyPr>
          <a:lstStyle/>
          <a:p>
            <a:r>
              <a:rPr lang="en-US" sz="3200" dirty="0"/>
              <a:t>TI-5</a:t>
            </a:r>
          </a:p>
        </p:txBody>
      </p:sp>
    </p:spTree>
    <p:extLst>
      <p:ext uri="{BB962C8B-B14F-4D97-AF65-F5344CB8AC3E}">
        <p14:creationId xmlns:p14="http://schemas.microsoft.com/office/powerpoint/2010/main" val="4568489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2E4E2B-D34B-47A5-9299-1A0D4956C644}"/>
              </a:ext>
            </a:extLst>
          </p:cNvPr>
          <p:cNvPicPr>
            <a:picLocks noChangeAspect="1"/>
          </p:cNvPicPr>
          <p:nvPr/>
        </p:nvPicPr>
        <p:blipFill>
          <a:blip r:embed="rId2"/>
          <a:stretch>
            <a:fillRect/>
          </a:stretch>
        </p:blipFill>
        <p:spPr>
          <a:xfrm>
            <a:off x="1199769" y="997131"/>
            <a:ext cx="9792459" cy="4953962"/>
          </a:xfrm>
          <a:prstGeom prst="rect">
            <a:avLst/>
          </a:prstGeom>
        </p:spPr>
      </p:pic>
      <p:sp>
        <p:nvSpPr>
          <p:cNvPr id="6" name="TextBox 5">
            <a:extLst>
              <a:ext uri="{FF2B5EF4-FFF2-40B4-BE49-F238E27FC236}">
                <a16:creationId xmlns:a16="http://schemas.microsoft.com/office/drawing/2014/main" id="{8E444F6D-CC1E-4514-B4D6-17E34C2377F6}"/>
              </a:ext>
            </a:extLst>
          </p:cNvPr>
          <p:cNvSpPr txBox="1"/>
          <p:nvPr/>
        </p:nvSpPr>
        <p:spPr>
          <a:xfrm>
            <a:off x="3833817" y="0"/>
            <a:ext cx="5465599" cy="1077218"/>
          </a:xfrm>
          <a:prstGeom prst="rect">
            <a:avLst/>
          </a:prstGeom>
          <a:noFill/>
        </p:spPr>
        <p:txBody>
          <a:bodyPr wrap="none" rtlCol="0">
            <a:spAutoFit/>
          </a:bodyPr>
          <a:lstStyle/>
          <a:p>
            <a:r>
              <a:rPr lang="en-US" sz="3200" dirty="0"/>
              <a:t>Two Harbors (40-160 m depths)</a:t>
            </a:r>
          </a:p>
          <a:p>
            <a:pPr algn="ctr"/>
            <a:r>
              <a:rPr lang="en-US" sz="3200" dirty="0"/>
              <a:t>TH-1 to TH-6 (20 km)</a:t>
            </a:r>
          </a:p>
        </p:txBody>
      </p:sp>
      <p:sp>
        <p:nvSpPr>
          <p:cNvPr id="7" name="TextBox 6">
            <a:extLst>
              <a:ext uri="{FF2B5EF4-FFF2-40B4-BE49-F238E27FC236}">
                <a16:creationId xmlns:a16="http://schemas.microsoft.com/office/drawing/2014/main" id="{70E6FE34-EDDF-42A3-9792-66FBC3342898}"/>
              </a:ext>
            </a:extLst>
          </p:cNvPr>
          <p:cNvSpPr txBox="1"/>
          <p:nvPr/>
        </p:nvSpPr>
        <p:spPr>
          <a:xfrm>
            <a:off x="10193067" y="5861074"/>
            <a:ext cx="974947" cy="584775"/>
          </a:xfrm>
          <a:prstGeom prst="rect">
            <a:avLst/>
          </a:prstGeom>
          <a:noFill/>
        </p:spPr>
        <p:txBody>
          <a:bodyPr wrap="none" rtlCol="0">
            <a:spAutoFit/>
          </a:bodyPr>
          <a:lstStyle/>
          <a:p>
            <a:r>
              <a:rPr lang="en-US" sz="3200" dirty="0"/>
              <a:t>TH-6</a:t>
            </a:r>
          </a:p>
        </p:txBody>
      </p:sp>
      <p:sp>
        <p:nvSpPr>
          <p:cNvPr id="8" name="TextBox 7">
            <a:extLst>
              <a:ext uri="{FF2B5EF4-FFF2-40B4-BE49-F238E27FC236}">
                <a16:creationId xmlns:a16="http://schemas.microsoft.com/office/drawing/2014/main" id="{031D09BD-AA63-41E6-8520-3E72DC9D79CE}"/>
              </a:ext>
            </a:extLst>
          </p:cNvPr>
          <p:cNvSpPr txBox="1"/>
          <p:nvPr/>
        </p:nvSpPr>
        <p:spPr>
          <a:xfrm>
            <a:off x="636476" y="5951093"/>
            <a:ext cx="974947" cy="584775"/>
          </a:xfrm>
          <a:prstGeom prst="rect">
            <a:avLst/>
          </a:prstGeom>
          <a:noFill/>
        </p:spPr>
        <p:txBody>
          <a:bodyPr wrap="none" rtlCol="0">
            <a:spAutoFit/>
          </a:bodyPr>
          <a:lstStyle/>
          <a:p>
            <a:r>
              <a:rPr lang="en-US" sz="3200" dirty="0"/>
              <a:t>TH-1</a:t>
            </a:r>
          </a:p>
        </p:txBody>
      </p:sp>
    </p:spTree>
    <p:extLst>
      <p:ext uri="{BB962C8B-B14F-4D97-AF65-F5344CB8AC3E}">
        <p14:creationId xmlns:p14="http://schemas.microsoft.com/office/powerpoint/2010/main" val="42441007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523A08-C2D9-4BA7-90E6-D71EA9BC07AE}"/>
              </a:ext>
            </a:extLst>
          </p:cNvPr>
          <p:cNvPicPr>
            <a:picLocks noChangeAspect="1"/>
          </p:cNvPicPr>
          <p:nvPr/>
        </p:nvPicPr>
        <p:blipFill>
          <a:blip r:embed="rId3"/>
          <a:stretch>
            <a:fillRect/>
          </a:stretch>
        </p:blipFill>
        <p:spPr>
          <a:xfrm>
            <a:off x="281481" y="1193579"/>
            <a:ext cx="5561179" cy="5055617"/>
          </a:xfrm>
          <a:prstGeom prst="rect">
            <a:avLst/>
          </a:prstGeom>
        </p:spPr>
      </p:pic>
      <p:sp>
        <p:nvSpPr>
          <p:cNvPr id="6" name="TextBox 5">
            <a:extLst>
              <a:ext uri="{FF2B5EF4-FFF2-40B4-BE49-F238E27FC236}">
                <a16:creationId xmlns:a16="http://schemas.microsoft.com/office/drawing/2014/main" id="{1FCCE971-085F-4957-96C5-99BAF139CF14}"/>
              </a:ext>
            </a:extLst>
          </p:cNvPr>
          <p:cNvSpPr txBox="1"/>
          <p:nvPr/>
        </p:nvSpPr>
        <p:spPr>
          <a:xfrm>
            <a:off x="150381" y="6488668"/>
            <a:ext cx="2118337" cy="369332"/>
          </a:xfrm>
          <a:prstGeom prst="rect">
            <a:avLst/>
          </a:prstGeom>
          <a:noFill/>
        </p:spPr>
        <p:txBody>
          <a:bodyPr wrap="none" rtlCol="0">
            <a:spAutoFit/>
          </a:bodyPr>
          <a:lstStyle/>
          <a:p>
            <a:r>
              <a:rPr lang="en-US" dirty="0"/>
              <a:t>Rosinski et al. (2020)</a:t>
            </a:r>
          </a:p>
        </p:txBody>
      </p:sp>
      <p:sp>
        <p:nvSpPr>
          <p:cNvPr id="7" name="TextBox 6">
            <a:extLst>
              <a:ext uri="{FF2B5EF4-FFF2-40B4-BE49-F238E27FC236}">
                <a16:creationId xmlns:a16="http://schemas.microsoft.com/office/drawing/2014/main" id="{996308BD-4913-4539-9E38-A5CAD9B9CFDF}"/>
              </a:ext>
            </a:extLst>
          </p:cNvPr>
          <p:cNvSpPr txBox="1"/>
          <p:nvPr/>
        </p:nvSpPr>
        <p:spPr>
          <a:xfrm>
            <a:off x="1745193" y="0"/>
            <a:ext cx="8701613" cy="954107"/>
          </a:xfrm>
          <a:prstGeom prst="rect">
            <a:avLst/>
          </a:prstGeom>
          <a:noFill/>
        </p:spPr>
        <p:txBody>
          <a:bodyPr wrap="none" rtlCol="0">
            <a:spAutoFit/>
          </a:bodyPr>
          <a:lstStyle/>
          <a:p>
            <a:pPr algn="ctr"/>
            <a:r>
              <a:rPr lang="en-US" sz="3600" dirty="0"/>
              <a:t>Prey fish distributions in Lake Superior</a:t>
            </a:r>
          </a:p>
          <a:p>
            <a:pPr algn="ctr"/>
            <a:r>
              <a:rPr lang="en-US" sz="2000" dirty="0"/>
              <a:t>These plots combine 2011 &amp; 2016 CSMI bottom trawl and midwater trawl samples</a:t>
            </a:r>
          </a:p>
        </p:txBody>
      </p:sp>
      <p:sp>
        <p:nvSpPr>
          <p:cNvPr id="2" name="TextBox 1">
            <a:extLst>
              <a:ext uri="{FF2B5EF4-FFF2-40B4-BE49-F238E27FC236}">
                <a16:creationId xmlns:a16="http://schemas.microsoft.com/office/drawing/2014/main" id="{97E235B5-6311-4032-B269-7A64867FFA89}"/>
              </a:ext>
            </a:extLst>
          </p:cNvPr>
          <p:cNvSpPr txBox="1"/>
          <p:nvPr/>
        </p:nvSpPr>
        <p:spPr>
          <a:xfrm>
            <a:off x="6466796" y="1820039"/>
            <a:ext cx="5058501" cy="3539430"/>
          </a:xfrm>
          <a:prstGeom prst="rect">
            <a:avLst/>
          </a:prstGeom>
          <a:noFill/>
        </p:spPr>
        <p:txBody>
          <a:bodyPr wrap="none" rtlCol="0">
            <a:spAutoFit/>
          </a:bodyPr>
          <a:lstStyle/>
          <a:p>
            <a:pPr marL="457200" indent="-457200">
              <a:buFont typeface="Wingdings" panose="05000000000000000000" pitchFamily="2" charset="2"/>
              <a:buChar char="Ø"/>
            </a:pPr>
            <a:r>
              <a:rPr lang="en-US" sz="2800" dirty="0"/>
              <a:t>%s are estimated areas</a:t>
            </a:r>
          </a:p>
          <a:p>
            <a:r>
              <a:rPr lang="en-US" sz="2800" dirty="0"/>
              <a:t>     occupied.</a:t>
            </a:r>
          </a:p>
          <a:p>
            <a:endParaRPr lang="en-US" sz="2800" dirty="0"/>
          </a:p>
          <a:p>
            <a:pPr marL="457200" indent="-457200">
              <a:buFont typeface="Wingdings" panose="05000000000000000000" pitchFamily="2" charset="2"/>
              <a:buChar char="Ø"/>
            </a:pPr>
            <a:r>
              <a:rPr lang="en-US" sz="2800" dirty="0"/>
              <a:t>Smelt have the smallest</a:t>
            </a:r>
          </a:p>
          <a:p>
            <a:r>
              <a:rPr lang="en-US" sz="2800" dirty="0"/>
              <a:t>     spatial extent (16%).</a:t>
            </a:r>
          </a:p>
          <a:p>
            <a:endParaRPr lang="en-US" sz="2800" dirty="0"/>
          </a:p>
          <a:p>
            <a:pPr marL="457200" indent="-457200">
              <a:buFont typeface="Wingdings" panose="05000000000000000000" pitchFamily="2" charset="2"/>
              <a:buChar char="Ø"/>
            </a:pPr>
            <a:r>
              <a:rPr lang="en-US" sz="2800" dirty="0"/>
              <a:t>Bloater, cisco, smelt &amp; </a:t>
            </a:r>
            <a:r>
              <a:rPr lang="en-US" sz="2800" dirty="0" err="1"/>
              <a:t>kiyi</a:t>
            </a:r>
            <a:r>
              <a:rPr lang="en-US" sz="2800" dirty="0"/>
              <a:t> are </a:t>
            </a:r>
          </a:p>
          <a:p>
            <a:r>
              <a:rPr lang="en-US" sz="2800" dirty="0"/>
              <a:t>     all common in western arm.</a:t>
            </a:r>
          </a:p>
        </p:txBody>
      </p:sp>
    </p:spTree>
    <p:extLst>
      <p:ext uri="{BB962C8B-B14F-4D97-AF65-F5344CB8AC3E}">
        <p14:creationId xmlns:p14="http://schemas.microsoft.com/office/powerpoint/2010/main" val="32431953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8730FB-8106-4622-B004-94CA81B05A56}"/>
              </a:ext>
            </a:extLst>
          </p:cNvPr>
          <p:cNvPicPr>
            <a:picLocks noChangeAspect="1"/>
          </p:cNvPicPr>
          <p:nvPr/>
        </p:nvPicPr>
        <p:blipFill>
          <a:blip r:embed="rId3"/>
          <a:stretch>
            <a:fillRect/>
          </a:stretch>
        </p:blipFill>
        <p:spPr>
          <a:xfrm>
            <a:off x="700268" y="915227"/>
            <a:ext cx="4730906" cy="2651990"/>
          </a:xfrm>
          <a:prstGeom prst="rect">
            <a:avLst/>
          </a:prstGeom>
        </p:spPr>
      </p:pic>
      <p:pic>
        <p:nvPicPr>
          <p:cNvPr id="7" name="Picture 6">
            <a:extLst>
              <a:ext uri="{FF2B5EF4-FFF2-40B4-BE49-F238E27FC236}">
                <a16:creationId xmlns:a16="http://schemas.microsoft.com/office/drawing/2014/main" id="{18FA1985-B623-4725-8BF7-2FC4FCB86F2A}"/>
              </a:ext>
            </a:extLst>
          </p:cNvPr>
          <p:cNvPicPr>
            <a:picLocks noChangeAspect="1"/>
          </p:cNvPicPr>
          <p:nvPr/>
        </p:nvPicPr>
        <p:blipFill>
          <a:blip r:embed="rId4"/>
          <a:stretch>
            <a:fillRect/>
          </a:stretch>
        </p:blipFill>
        <p:spPr>
          <a:xfrm>
            <a:off x="700268" y="3812607"/>
            <a:ext cx="4730906" cy="2651990"/>
          </a:xfrm>
          <a:prstGeom prst="rect">
            <a:avLst/>
          </a:prstGeom>
        </p:spPr>
      </p:pic>
      <p:sp>
        <p:nvSpPr>
          <p:cNvPr id="8" name="TextBox 7">
            <a:extLst>
              <a:ext uri="{FF2B5EF4-FFF2-40B4-BE49-F238E27FC236}">
                <a16:creationId xmlns:a16="http://schemas.microsoft.com/office/drawing/2014/main" id="{E4CD4A4B-3EC2-4F71-B24C-CB3A08AC086E}"/>
              </a:ext>
            </a:extLst>
          </p:cNvPr>
          <p:cNvSpPr txBox="1"/>
          <p:nvPr/>
        </p:nvSpPr>
        <p:spPr>
          <a:xfrm flipH="1">
            <a:off x="1743740" y="0"/>
            <a:ext cx="8874997" cy="646331"/>
          </a:xfrm>
          <a:prstGeom prst="rect">
            <a:avLst/>
          </a:prstGeom>
          <a:noFill/>
        </p:spPr>
        <p:txBody>
          <a:bodyPr wrap="square" rtlCol="0">
            <a:spAutoFit/>
          </a:bodyPr>
          <a:lstStyle/>
          <a:p>
            <a:r>
              <a:rPr lang="en-US" sz="3600" dirty="0"/>
              <a:t>2016 Lake-wide midwater trawl survey (N =64)</a:t>
            </a:r>
          </a:p>
        </p:txBody>
      </p:sp>
      <p:sp>
        <p:nvSpPr>
          <p:cNvPr id="2" name="TextBox 1">
            <a:extLst>
              <a:ext uri="{FF2B5EF4-FFF2-40B4-BE49-F238E27FC236}">
                <a16:creationId xmlns:a16="http://schemas.microsoft.com/office/drawing/2014/main" id="{0DBDCE03-1B2D-42FE-B68A-B21E9BA2B919}"/>
              </a:ext>
            </a:extLst>
          </p:cNvPr>
          <p:cNvSpPr txBox="1"/>
          <p:nvPr/>
        </p:nvSpPr>
        <p:spPr>
          <a:xfrm flipH="1">
            <a:off x="6760828" y="3120108"/>
            <a:ext cx="4345527" cy="1384995"/>
          </a:xfrm>
          <a:prstGeom prst="rect">
            <a:avLst/>
          </a:prstGeom>
          <a:noFill/>
        </p:spPr>
        <p:txBody>
          <a:bodyPr wrap="square" rtlCol="0">
            <a:spAutoFit/>
          </a:bodyPr>
          <a:lstStyle/>
          <a:p>
            <a:pPr marL="285750" indent="-285750">
              <a:buFont typeface="Wingdings" panose="05000000000000000000" pitchFamily="2" charset="2"/>
              <a:buChar char="Ø"/>
            </a:pPr>
            <a:r>
              <a:rPr lang="en-US" sz="2800" dirty="0"/>
              <a:t> Catches below 35 m water column depth are trivial.</a:t>
            </a:r>
          </a:p>
        </p:txBody>
      </p:sp>
      <p:sp>
        <p:nvSpPr>
          <p:cNvPr id="6" name="TextBox 5">
            <a:extLst>
              <a:ext uri="{FF2B5EF4-FFF2-40B4-BE49-F238E27FC236}">
                <a16:creationId xmlns:a16="http://schemas.microsoft.com/office/drawing/2014/main" id="{0FD36D2E-4751-44CD-A50D-78B47C276F51}"/>
              </a:ext>
            </a:extLst>
          </p:cNvPr>
          <p:cNvSpPr txBox="1"/>
          <p:nvPr/>
        </p:nvSpPr>
        <p:spPr>
          <a:xfrm flipH="1">
            <a:off x="6760828" y="4661548"/>
            <a:ext cx="5431172" cy="2246769"/>
          </a:xfrm>
          <a:prstGeom prst="rect">
            <a:avLst/>
          </a:prstGeom>
          <a:noFill/>
        </p:spPr>
        <p:txBody>
          <a:bodyPr wrap="square" rtlCol="0">
            <a:spAutoFit/>
          </a:bodyPr>
          <a:lstStyle/>
          <a:p>
            <a:pPr marL="285750" indent="-285750">
              <a:buFont typeface="Wingdings" panose="05000000000000000000" pitchFamily="2" charset="2"/>
              <a:buChar char="Ø"/>
            </a:pPr>
            <a:r>
              <a:rPr lang="en-US" sz="2800" dirty="0"/>
              <a:t> Catches also drop rapidly @ bathy depths &gt;100 m.</a:t>
            </a:r>
          </a:p>
          <a:p>
            <a:pPr marL="285750" indent="-285750">
              <a:buFont typeface="Wingdings" panose="05000000000000000000" pitchFamily="2" charset="2"/>
              <a:buChar char="Ø"/>
            </a:pPr>
            <a:endParaRPr lang="en-US" sz="2800" dirty="0"/>
          </a:p>
          <a:p>
            <a:pPr marL="285750" indent="-285750">
              <a:buFont typeface="Wingdings" panose="05000000000000000000" pitchFamily="2" charset="2"/>
              <a:buChar char="Ø"/>
            </a:pPr>
            <a:r>
              <a:rPr lang="en-US" sz="2800" dirty="0"/>
              <a:t> Again – surface is where the action is at!</a:t>
            </a:r>
          </a:p>
        </p:txBody>
      </p:sp>
      <p:sp>
        <p:nvSpPr>
          <p:cNvPr id="3" name="TextBox 2">
            <a:extLst>
              <a:ext uri="{FF2B5EF4-FFF2-40B4-BE49-F238E27FC236}">
                <a16:creationId xmlns:a16="http://schemas.microsoft.com/office/drawing/2014/main" id="{73EFEE3E-B82F-497A-97AE-46FE9341F24F}"/>
              </a:ext>
            </a:extLst>
          </p:cNvPr>
          <p:cNvSpPr txBox="1"/>
          <p:nvPr/>
        </p:nvSpPr>
        <p:spPr>
          <a:xfrm>
            <a:off x="6760828" y="1063256"/>
            <a:ext cx="4189352" cy="954107"/>
          </a:xfrm>
          <a:prstGeom prst="rect">
            <a:avLst/>
          </a:prstGeom>
          <a:noFill/>
        </p:spPr>
        <p:txBody>
          <a:bodyPr wrap="none" rtlCol="0">
            <a:spAutoFit/>
          </a:bodyPr>
          <a:lstStyle/>
          <a:p>
            <a:pPr marL="457200" indent="-457200">
              <a:buFont typeface="Wingdings" panose="05000000000000000000" pitchFamily="2" charset="2"/>
              <a:buChar char="Ø"/>
            </a:pPr>
            <a:r>
              <a:rPr lang="en-US" sz="2800" dirty="0"/>
              <a:t>Catches are on y-axes &amp; </a:t>
            </a:r>
          </a:p>
          <a:p>
            <a:r>
              <a:rPr lang="en-US" sz="2800" dirty="0"/>
              <a:t>      log scale.</a:t>
            </a:r>
          </a:p>
        </p:txBody>
      </p:sp>
      <p:sp>
        <p:nvSpPr>
          <p:cNvPr id="9" name="TextBox 8">
            <a:extLst>
              <a:ext uri="{FF2B5EF4-FFF2-40B4-BE49-F238E27FC236}">
                <a16:creationId xmlns:a16="http://schemas.microsoft.com/office/drawing/2014/main" id="{314C0EF8-E0B3-468D-BB40-D31D259E523A}"/>
              </a:ext>
            </a:extLst>
          </p:cNvPr>
          <p:cNvSpPr txBox="1"/>
          <p:nvPr/>
        </p:nvSpPr>
        <p:spPr>
          <a:xfrm>
            <a:off x="6760828" y="2091682"/>
            <a:ext cx="4725011" cy="954107"/>
          </a:xfrm>
          <a:prstGeom prst="rect">
            <a:avLst/>
          </a:prstGeom>
          <a:noFill/>
        </p:spPr>
        <p:txBody>
          <a:bodyPr wrap="none" rtlCol="0">
            <a:spAutoFit/>
          </a:bodyPr>
          <a:lstStyle/>
          <a:p>
            <a:pPr marL="457200" indent="-457200">
              <a:buFont typeface="Wingdings" panose="05000000000000000000" pitchFamily="2" charset="2"/>
              <a:buChar char="Ø"/>
            </a:pPr>
            <a:r>
              <a:rPr lang="en-US" sz="2800" dirty="0"/>
              <a:t>Fishing depth is headrope &amp;</a:t>
            </a:r>
          </a:p>
          <a:p>
            <a:r>
              <a:rPr lang="en-US" sz="2800" dirty="0"/>
              <a:t>      MTR mouth is ~10 m high.</a:t>
            </a:r>
          </a:p>
        </p:txBody>
      </p:sp>
      <p:cxnSp>
        <p:nvCxnSpPr>
          <p:cNvPr id="10" name="Straight Connector 9">
            <a:extLst>
              <a:ext uri="{FF2B5EF4-FFF2-40B4-BE49-F238E27FC236}">
                <a16:creationId xmlns:a16="http://schemas.microsoft.com/office/drawing/2014/main" id="{449906EE-E198-4159-9E17-A20C3D6AE78D}"/>
              </a:ext>
            </a:extLst>
          </p:cNvPr>
          <p:cNvCxnSpPr/>
          <p:nvPr/>
        </p:nvCxnSpPr>
        <p:spPr>
          <a:xfrm>
            <a:off x="1019331" y="2488367"/>
            <a:ext cx="3582649"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8902D9F-BD85-4C54-945B-E6A7DCE29BFF}"/>
              </a:ext>
            </a:extLst>
          </p:cNvPr>
          <p:cNvCxnSpPr>
            <a:cxnSpLocks/>
          </p:cNvCxnSpPr>
          <p:nvPr/>
        </p:nvCxnSpPr>
        <p:spPr>
          <a:xfrm>
            <a:off x="3060491" y="4505103"/>
            <a:ext cx="0" cy="1571469"/>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96516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BC8239-E1AF-4F8D-BE56-D6EDF6F17EA4}"/>
              </a:ext>
            </a:extLst>
          </p:cNvPr>
          <p:cNvSpPr txBox="1"/>
          <p:nvPr/>
        </p:nvSpPr>
        <p:spPr>
          <a:xfrm>
            <a:off x="4795804" y="135968"/>
            <a:ext cx="2600392" cy="523220"/>
          </a:xfrm>
          <a:prstGeom prst="rect">
            <a:avLst/>
          </a:prstGeom>
          <a:noFill/>
        </p:spPr>
        <p:txBody>
          <a:bodyPr wrap="none" rtlCol="0">
            <a:spAutoFit/>
          </a:bodyPr>
          <a:lstStyle/>
          <a:p>
            <a:r>
              <a:rPr lang="en-US" sz="2800" dirty="0"/>
              <a:t>Possible logistics</a:t>
            </a:r>
          </a:p>
        </p:txBody>
      </p:sp>
      <p:graphicFrame>
        <p:nvGraphicFramePr>
          <p:cNvPr id="5" name="Table 5">
            <a:extLst>
              <a:ext uri="{FF2B5EF4-FFF2-40B4-BE49-F238E27FC236}">
                <a16:creationId xmlns:a16="http://schemas.microsoft.com/office/drawing/2014/main" id="{E1E2B9A2-FFB9-4A7A-8593-0A9800ED846A}"/>
              </a:ext>
            </a:extLst>
          </p:cNvPr>
          <p:cNvGraphicFramePr>
            <a:graphicFrameLocks noGrp="1"/>
          </p:cNvGraphicFramePr>
          <p:nvPr>
            <p:extLst>
              <p:ext uri="{D42A27DB-BD31-4B8C-83A1-F6EECF244321}">
                <p14:modId xmlns:p14="http://schemas.microsoft.com/office/powerpoint/2010/main" val="2877264263"/>
              </p:ext>
            </p:extLst>
          </p:nvPr>
        </p:nvGraphicFramePr>
        <p:xfrm>
          <a:off x="467833" y="1070540"/>
          <a:ext cx="11546959" cy="2966720"/>
        </p:xfrm>
        <a:graphic>
          <a:graphicData uri="http://schemas.openxmlformats.org/drawingml/2006/table">
            <a:tbl>
              <a:tblPr firstRow="1" bandRow="1">
                <a:tableStyleId>{5C22544A-7EE6-4342-B048-85BDC9FD1C3A}</a:tableStyleId>
              </a:tblPr>
              <a:tblGrid>
                <a:gridCol w="2886740">
                  <a:extLst>
                    <a:ext uri="{9D8B030D-6E8A-4147-A177-3AD203B41FA5}">
                      <a16:colId xmlns:a16="http://schemas.microsoft.com/office/drawing/2014/main" val="1239762381"/>
                    </a:ext>
                  </a:extLst>
                </a:gridCol>
                <a:gridCol w="2886740">
                  <a:extLst>
                    <a:ext uri="{9D8B030D-6E8A-4147-A177-3AD203B41FA5}">
                      <a16:colId xmlns:a16="http://schemas.microsoft.com/office/drawing/2014/main" val="3366940465"/>
                    </a:ext>
                  </a:extLst>
                </a:gridCol>
                <a:gridCol w="1637413">
                  <a:extLst>
                    <a:ext uri="{9D8B030D-6E8A-4147-A177-3AD203B41FA5}">
                      <a16:colId xmlns:a16="http://schemas.microsoft.com/office/drawing/2014/main" val="1426411966"/>
                    </a:ext>
                  </a:extLst>
                </a:gridCol>
                <a:gridCol w="4136066">
                  <a:extLst>
                    <a:ext uri="{9D8B030D-6E8A-4147-A177-3AD203B41FA5}">
                      <a16:colId xmlns:a16="http://schemas.microsoft.com/office/drawing/2014/main" val="2527462647"/>
                    </a:ext>
                  </a:extLst>
                </a:gridCol>
              </a:tblGrid>
              <a:tr h="370840">
                <a:tc>
                  <a:txBody>
                    <a:bodyPr/>
                    <a:lstStyle/>
                    <a:p>
                      <a:r>
                        <a:rPr lang="en-US" dirty="0"/>
                        <a:t>Night</a:t>
                      </a:r>
                    </a:p>
                  </a:txBody>
                  <a:tcPr/>
                </a:tc>
                <a:tc>
                  <a:txBody>
                    <a:bodyPr/>
                    <a:lstStyle/>
                    <a:p>
                      <a:r>
                        <a:rPr lang="en-US" dirty="0"/>
                        <a:t>Transect</a:t>
                      </a:r>
                    </a:p>
                  </a:txBody>
                  <a:tcPr/>
                </a:tc>
                <a:tc>
                  <a:txBody>
                    <a:bodyPr/>
                    <a:lstStyle/>
                    <a:p>
                      <a:r>
                        <a:rPr lang="en-US" dirty="0"/>
                        <a:t>Distance (km)</a:t>
                      </a:r>
                    </a:p>
                  </a:txBody>
                  <a:tcPr/>
                </a:tc>
                <a:tc>
                  <a:txBody>
                    <a:bodyPr/>
                    <a:lstStyle/>
                    <a:p>
                      <a:r>
                        <a:rPr lang="en-US" dirty="0"/>
                        <a:t>Day transit to next to next transect (km)</a:t>
                      </a:r>
                    </a:p>
                  </a:txBody>
                  <a:tcPr/>
                </a:tc>
                <a:extLst>
                  <a:ext uri="{0D108BD9-81ED-4DB2-BD59-A6C34878D82A}">
                    <a16:rowId xmlns:a16="http://schemas.microsoft.com/office/drawing/2014/main" val="2535933550"/>
                  </a:ext>
                </a:extLst>
              </a:tr>
              <a:tr h="370840">
                <a:tc>
                  <a:txBody>
                    <a:bodyPr/>
                    <a:lstStyle/>
                    <a:p>
                      <a:r>
                        <a:rPr lang="en-US" dirty="0"/>
                        <a:t>1</a:t>
                      </a:r>
                    </a:p>
                  </a:txBody>
                  <a:tcPr/>
                </a:tc>
                <a:tc>
                  <a:txBody>
                    <a:bodyPr/>
                    <a:lstStyle/>
                    <a:p>
                      <a:r>
                        <a:rPr lang="en-US" dirty="0"/>
                        <a:t>Inner Apostle Islands</a:t>
                      </a:r>
                    </a:p>
                  </a:txBody>
                  <a:tcPr/>
                </a:tc>
                <a:tc>
                  <a:txBody>
                    <a:bodyPr/>
                    <a:lstStyle/>
                    <a:p>
                      <a:r>
                        <a:rPr lang="en-US" dirty="0"/>
                        <a:t>40</a:t>
                      </a:r>
                    </a:p>
                  </a:txBody>
                  <a:tcPr/>
                </a:tc>
                <a:tc>
                  <a:txBody>
                    <a:bodyPr/>
                    <a:lstStyle/>
                    <a:p>
                      <a:r>
                        <a:rPr lang="en-US" dirty="0"/>
                        <a:t>13</a:t>
                      </a:r>
                    </a:p>
                  </a:txBody>
                  <a:tcPr/>
                </a:tc>
                <a:extLst>
                  <a:ext uri="{0D108BD9-81ED-4DB2-BD59-A6C34878D82A}">
                    <a16:rowId xmlns:a16="http://schemas.microsoft.com/office/drawing/2014/main" val="2226649680"/>
                  </a:ext>
                </a:extLst>
              </a:tr>
              <a:tr h="370840">
                <a:tc>
                  <a:txBody>
                    <a:bodyPr/>
                    <a:lstStyle/>
                    <a:p>
                      <a:r>
                        <a:rPr lang="en-US" dirty="0"/>
                        <a:t>2</a:t>
                      </a:r>
                    </a:p>
                  </a:txBody>
                  <a:tcPr/>
                </a:tc>
                <a:tc>
                  <a:txBody>
                    <a:bodyPr/>
                    <a:lstStyle/>
                    <a:p>
                      <a:r>
                        <a:rPr lang="en-US" dirty="0"/>
                        <a:t>Transect 3</a:t>
                      </a:r>
                    </a:p>
                  </a:txBody>
                  <a:tcPr/>
                </a:tc>
                <a:tc>
                  <a:txBody>
                    <a:bodyPr/>
                    <a:lstStyle/>
                    <a:p>
                      <a:r>
                        <a:rPr lang="en-US" dirty="0"/>
                        <a:t>46</a:t>
                      </a:r>
                    </a:p>
                  </a:txBody>
                  <a:tcPr/>
                </a:tc>
                <a:tc>
                  <a:txBody>
                    <a:bodyPr/>
                    <a:lstStyle/>
                    <a:p>
                      <a:r>
                        <a:rPr lang="en-US" dirty="0"/>
                        <a:t>24</a:t>
                      </a:r>
                    </a:p>
                  </a:txBody>
                  <a:tcPr/>
                </a:tc>
                <a:extLst>
                  <a:ext uri="{0D108BD9-81ED-4DB2-BD59-A6C34878D82A}">
                    <a16:rowId xmlns:a16="http://schemas.microsoft.com/office/drawing/2014/main" val="589789859"/>
                  </a:ext>
                </a:extLst>
              </a:tr>
              <a:tr h="370840">
                <a:tc>
                  <a:txBody>
                    <a:bodyPr/>
                    <a:lstStyle/>
                    <a:p>
                      <a:r>
                        <a:rPr lang="en-US" dirty="0"/>
                        <a:t>3</a:t>
                      </a:r>
                    </a:p>
                  </a:txBody>
                  <a:tcPr/>
                </a:tc>
                <a:tc>
                  <a:txBody>
                    <a:bodyPr/>
                    <a:lstStyle/>
                    <a:p>
                      <a:r>
                        <a:rPr lang="en-US" dirty="0"/>
                        <a:t>Transects 2</a:t>
                      </a:r>
                    </a:p>
                  </a:txBody>
                  <a:tcPr/>
                </a:tc>
                <a:tc>
                  <a:txBody>
                    <a:bodyPr/>
                    <a:lstStyle/>
                    <a:p>
                      <a:r>
                        <a:rPr lang="en-US" dirty="0"/>
                        <a:t>40</a:t>
                      </a:r>
                    </a:p>
                  </a:txBody>
                  <a:tcPr/>
                </a:tc>
                <a:tc>
                  <a:txBody>
                    <a:bodyPr/>
                    <a:lstStyle/>
                    <a:p>
                      <a:r>
                        <a:rPr lang="en-US" dirty="0"/>
                        <a:t>4</a:t>
                      </a:r>
                    </a:p>
                  </a:txBody>
                  <a:tcPr/>
                </a:tc>
                <a:extLst>
                  <a:ext uri="{0D108BD9-81ED-4DB2-BD59-A6C34878D82A}">
                    <a16:rowId xmlns:a16="http://schemas.microsoft.com/office/drawing/2014/main" val="1765396295"/>
                  </a:ext>
                </a:extLst>
              </a:tr>
              <a:tr h="370840">
                <a:tc>
                  <a:txBody>
                    <a:bodyPr/>
                    <a:lstStyle/>
                    <a:p>
                      <a:r>
                        <a:rPr lang="en-US" dirty="0"/>
                        <a:t>4</a:t>
                      </a:r>
                    </a:p>
                  </a:txBody>
                  <a:tcPr/>
                </a:tc>
                <a:tc>
                  <a:txBody>
                    <a:bodyPr/>
                    <a:lstStyle/>
                    <a:p>
                      <a:r>
                        <a:rPr lang="en-US" dirty="0"/>
                        <a:t>Sand Island</a:t>
                      </a:r>
                    </a:p>
                  </a:txBody>
                  <a:tcPr/>
                </a:tc>
                <a:tc>
                  <a:txBody>
                    <a:bodyPr/>
                    <a:lstStyle/>
                    <a:p>
                      <a:r>
                        <a:rPr lang="en-US" dirty="0"/>
                        <a:t>59</a:t>
                      </a:r>
                    </a:p>
                  </a:txBody>
                  <a:tcPr/>
                </a:tc>
                <a:tc>
                  <a:txBody>
                    <a:bodyPr/>
                    <a:lstStyle/>
                    <a:p>
                      <a:r>
                        <a:rPr lang="en-US" dirty="0"/>
                        <a:t>12</a:t>
                      </a:r>
                    </a:p>
                  </a:txBody>
                  <a:tcPr/>
                </a:tc>
                <a:extLst>
                  <a:ext uri="{0D108BD9-81ED-4DB2-BD59-A6C34878D82A}">
                    <a16:rowId xmlns:a16="http://schemas.microsoft.com/office/drawing/2014/main" val="2078341547"/>
                  </a:ext>
                </a:extLst>
              </a:tr>
              <a:tr h="370840">
                <a:tc>
                  <a:txBody>
                    <a:bodyPr/>
                    <a:lstStyle/>
                    <a:p>
                      <a:r>
                        <a:rPr lang="en-US" dirty="0"/>
                        <a:t>5</a:t>
                      </a:r>
                    </a:p>
                  </a:txBody>
                  <a:tcPr/>
                </a:tc>
                <a:tc>
                  <a:txBody>
                    <a:bodyPr/>
                    <a:lstStyle/>
                    <a:p>
                      <a:r>
                        <a:rPr lang="en-US" dirty="0"/>
                        <a:t>Sand to Duluth</a:t>
                      </a:r>
                    </a:p>
                  </a:txBody>
                  <a:tcPr/>
                </a:tc>
                <a:tc>
                  <a:txBody>
                    <a:bodyPr/>
                    <a:lstStyle/>
                    <a:p>
                      <a:r>
                        <a:rPr lang="en-US" dirty="0"/>
                        <a:t>40</a:t>
                      </a:r>
                    </a:p>
                  </a:txBody>
                  <a:tcPr/>
                </a:tc>
                <a:tc>
                  <a:txBody>
                    <a:bodyPr/>
                    <a:lstStyle/>
                    <a:p>
                      <a:r>
                        <a:rPr lang="en-US" dirty="0"/>
                        <a:t>19</a:t>
                      </a:r>
                    </a:p>
                  </a:txBody>
                  <a:tcPr/>
                </a:tc>
                <a:extLst>
                  <a:ext uri="{0D108BD9-81ED-4DB2-BD59-A6C34878D82A}">
                    <a16:rowId xmlns:a16="http://schemas.microsoft.com/office/drawing/2014/main" val="2614704019"/>
                  </a:ext>
                </a:extLst>
              </a:tr>
              <a:tr h="370840">
                <a:tc>
                  <a:txBody>
                    <a:bodyPr/>
                    <a:lstStyle/>
                    <a:p>
                      <a:r>
                        <a:rPr lang="en-US" dirty="0"/>
                        <a:t>6</a:t>
                      </a:r>
                    </a:p>
                  </a:txBody>
                  <a:tcPr/>
                </a:tc>
                <a:tc>
                  <a:txBody>
                    <a:bodyPr/>
                    <a:lstStyle/>
                    <a:p>
                      <a:r>
                        <a:rPr lang="en-US" dirty="0"/>
                        <a:t>Transect 1</a:t>
                      </a:r>
                    </a:p>
                  </a:txBody>
                  <a:tcPr/>
                </a:tc>
                <a:tc>
                  <a:txBody>
                    <a:bodyPr/>
                    <a:lstStyle/>
                    <a:p>
                      <a:r>
                        <a:rPr lang="en-US" dirty="0"/>
                        <a:t>34</a:t>
                      </a:r>
                    </a:p>
                  </a:txBody>
                  <a:tcPr/>
                </a:tc>
                <a:tc>
                  <a:txBody>
                    <a:bodyPr/>
                    <a:lstStyle/>
                    <a:p>
                      <a:r>
                        <a:rPr lang="en-US" dirty="0"/>
                        <a:t>6</a:t>
                      </a:r>
                    </a:p>
                  </a:txBody>
                  <a:tcPr/>
                </a:tc>
                <a:extLst>
                  <a:ext uri="{0D108BD9-81ED-4DB2-BD59-A6C34878D82A}">
                    <a16:rowId xmlns:a16="http://schemas.microsoft.com/office/drawing/2014/main" val="769769905"/>
                  </a:ext>
                </a:extLst>
              </a:tr>
              <a:tr h="370840">
                <a:tc>
                  <a:txBody>
                    <a:bodyPr/>
                    <a:lstStyle/>
                    <a:p>
                      <a:r>
                        <a:rPr lang="en-US" dirty="0"/>
                        <a:t>7</a:t>
                      </a:r>
                    </a:p>
                  </a:txBody>
                  <a:tcPr/>
                </a:tc>
                <a:tc>
                  <a:txBody>
                    <a:bodyPr/>
                    <a:lstStyle/>
                    <a:p>
                      <a:r>
                        <a:rPr lang="en-US" dirty="0"/>
                        <a:t>Two Harbors</a:t>
                      </a:r>
                    </a:p>
                  </a:txBody>
                  <a:tcPr/>
                </a:tc>
                <a:tc>
                  <a:txBody>
                    <a:bodyPr/>
                    <a:lstStyle/>
                    <a:p>
                      <a:r>
                        <a:rPr lang="en-US" dirty="0"/>
                        <a:t>21</a:t>
                      </a:r>
                    </a:p>
                  </a:txBody>
                  <a:tcPr/>
                </a:tc>
                <a:tc>
                  <a:txBody>
                    <a:bodyPr/>
                    <a:lstStyle/>
                    <a:p>
                      <a:endParaRPr lang="en-US" dirty="0"/>
                    </a:p>
                  </a:txBody>
                  <a:tcPr/>
                </a:tc>
                <a:extLst>
                  <a:ext uri="{0D108BD9-81ED-4DB2-BD59-A6C34878D82A}">
                    <a16:rowId xmlns:a16="http://schemas.microsoft.com/office/drawing/2014/main" val="3147300223"/>
                  </a:ext>
                </a:extLst>
              </a:tr>
            </a:tbl>
          </a:graphicData>
        </a:graphic>
      </p:graphicFrame>
      <p:sp>
        <p:nvSpPr>
          <p:cNvPr id="6" name="TextBox 5">
            <a:extLst>
              <a:ext uri="{FF2B5EF4-FFF2-40B4-BE49-F238E27FC236}">
                <a16:creationId xmlns:a16="http://schemas.microsoft.com/office/drawing/2014/main" id="{A32896B2-BE0D-4E56-B092-271F6D14A1CF}"/>
              </a:ext>
            </a:extLst>
          </p:cNvPr>
          <p:cNvSpPr txBox="1"/>
          <p:nvPr/>
        </p:nvSpPr>
        <p:spPr>
          <a:xfrm>
            <a:off x="2285999" y="4710222"/>
            <a:ext cx="8220327" cy="923330"/>
          </a:xfrm>
          <a:prstGeom prst="rect">
            <a:avLst/>
          </a:prstGeom>
          <a:noFill/>
        </p:spPr>
        <p:txBody>
          <a:bodyPr wrap="none" rtlCol="0">
            <a:spAutoFit/>
          </a:bodyPr>
          <a:lstStyle/>
          <a:p>
            <a:r>
              <a:rPr lang="en-US" dirty="0"/>
              <a:t>Propose launch from Washburn, WI &amp; retrieving @ Two Harbors, MN.</a:t>
            </a:r>
          </a:p>
          <a:p>
            <a:r>
              <a:rPr lang="en-US" dirty="0"/>
              <a:t>Yule has asked local FWS to deploy and retrieve AUV but that commitment is still TBD.</a:t>
            </a:r>
          </a:p>
          <a:p>
            <a:r>
              <a:rPr lang="en-US" dirty="0"/>
              <a:t>In the </a:t>
            </a:r>
            <a:r>
              <a:rPr lang="en-US" dirty="0" err="1"/>
              <a:t>Echogams</a:t>
            </a:r>
            <a:r>
              <a:rPr lang="en-US" dirty="0"/>
              <a:t> that follow I refer to waypoints sent in Possible AUV transects.xls</a:t>
            </a:r>
          </a:p>
        </p:txBody>
      </p:sp>
    </p:spTree>
    <p:extLst>
      <p:ext uri="{BB962C8B-B14F-4D97-AF65-F5344CB8AC3E}">
        <p14:creationId xmlns:p14="http://schemas.microsoft.com/office/powerpoint/2010/main" val="24840063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AEA3BA-9840-4AB4-9DEC-008E4ED75101}"/>
              </a:ext>
            </a:extLst>
          </p:cNvPr>
          <p:cNvSpPr txBox="1"/>
          <p:nvPr/>
        </p:nvSpPr>
        <p:spPr>
          <a:xfrm>
            <a:off x="3083442" y="170121"/>
            <a:ext cx="5214889" cy="830997"/>
          </a:xfrm>
          <a:prstGeom prst="rect">
            <a:avLst/>
          </a:prstGeom>
          <a:noFill/>
        </p:spPr>
        <p:txBody>
          <a:bodyPr wrap="none" rtlCol="0">
            <a:spAutoFit/>
          </a:bodyPr>
          <a:lstStyle/>
          <a:p>
            <a:r>
              <a:rPr lang="en-US" sz="2400" dirty="0"/>
              <a:t>Inner Apostle Islands  (25-50 m depths)</a:t>
            </a:r>
          </a:p>
          <a:p>
            <a:pPr algn="ctr"/>
            <a:r>
              <a:rPr lang="en-US" sz="2400" dirty="0"/>
              <a:t>AII-1 to AII-2 (16 km)</a:t>
            </a:r>
          </a:p>
        </p:txBody>
      </p:sp>
      <p:pic>
        <p:nvPicPr>
          <p:cNvPr id="7" name="Picture 6">
            <a:extLst>
              <a:ext uri="{FF2B5EF4-FFF2-40B4-BE49-F238E27FC236}">
                <a16:creationId xmlns:a16="http://schemas.microsoft.com/office/drawing/2014/main" id="{8ABC5B66-C81F-48E3-A7BC-2A5E65548DBB}"/>
              </a:ext>
            </a:extLst>
          </p:cNvPr>
          <p:cNvPicPr>
            <a:picLocks noChangeAspect="1"/>
          </p:cNvPicPr>
          <p:nvPr/>
        </p:nvPicPr>
        <p:blipFill>
          <a:blip r:embed="rId2"/>
          <a:stretch>
            <a:fillRect/>
          </a:stretch>
        </p:blipFill>
        <p:spPr>
          <a:xfrm>
            <a:off x="1099797" y="1014223"/>
            <a:ext cx="9992406" cy="4829554"/>
          </a:xfrm>
          <a:prstGeom prst="rect">
            <a:avLst/>
          </a:prstGeom>
        </p:spPr>
      </p:pic>
      <p:sp>
        <p:nvSpPr>
          <p:cNvPr id="8" name="TextBox 7">
            <a:extLst>
              <a:ext uri="{FF2B5EF4-FFF2-40B4-BE49-F238E27FC236}">
                <a16:creationId xmlns:a16="http://schemas.microsoft.com/office/drawing/2014/main" id="{D1DD13E3-012B-44E9-9575-53BD52D7FA88}"/>
              </a:ext>
            </a:extLst>
          </p:cNvPr>
          <p:cNvSpPr txBox="1"/>
          <p:nvPr/>
        </p:nvSpPr>
        <p:spPr>
          <a:xfrm>
            <a:off x="669851" y="6164659"/>
            <a:ext cx="11004698" cy="523220"/>
          </a:xfrm>
          <a:prstGeom prst="rect">
            <a:avLst/>
          </a:prstGeom>
          <a:noFill/>
        </p:spPr>
        <p:txBody>
          <a:bodyPr wrap="square" rtlCol="0">
            <a:spAutoFit/>
          </a:bodyPr>
          <a:lstStyle/>
          <a:p>
            <a:r>
              <a:rPr lang="en-US" sz="2800" dirty="0"/>
              <a:t>AII-1										AII-2</a:t>
            </a:r>
          </a:p>
        </p:txBody>
      </p:sp>
      <p:sp>
        <p:nvSpPr>
          <p:cNvPr id="9" name="Rectangle 8">
            <a:extLst>
              <a:ext uri="{FF2B5EF4-FFF2-40B4-BE49-F238E27FC236}">
                <a16:creationId xmlns:a16="http://schemas.microsoft.com/office/drawing/2014/main" id="{EF6B4720-E6AF-4058-B871-98C8723ED08F}"/>
              </a:ext>
            </a:extLst>
          </p:cNvPr>
          <p:cNvSpPr/>
          <p:nvPr/>
        </p:nvSpPr>
        <p:spPr>
          <a:xfrm>
            <a:off x="10377377" y="1456660"/>
            <a:ext cx="839972" cy="438711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49048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FDC39FD-4E6C-4577-B2DB-086D18B75EB7}"/>
              </a:ext>
            </a:extLst>
          </p:cNvPr>
          <p:cNvSpPr txBox="1"/>
          <p:nvPr/>
        </p:nvSpPr>
        <p:spPr>
          <a:xfrm>
            <a:off x="1570338" y="140000"/>
            <a:ext cx="10431702" cy="3046988"/>
          </a:xfrm>
          <a:prstGeom prst="rect">
            <a:avLst/>
          </a:prstGeom>
          <a:noFill/>
        </p:spPr>
        <p:txBody>
          <a:bodyPr wrap="none" rtlCol="0">
            <a:spAutoFit/>
          </a:bodyPr>
          <a:lstStyle/>
          <a:p>
            <a:r>
              <a:rPr lang="en-US" sz="3200" dirty="0"/>
              <a:t>There are some gaps along the Inner Island transect that</a:t>
            </a:r>
          </a:p>
          <a:p>
            <a:r>
              <a:rPr lang="en-US" sz="3200" dirty="0"/>
              <a:t>Yule has no acoustic data, but he can provide chart soundings.</a:t>
            </a:r>
          </a:p>
          <a:p>
            <a:endParaRPr lang="en-US" sz="3200" dirty="0"/>
          </a:p>
          <a:p>
            <a:r>
              <a:rPr lang="en-US" sz="3200" dirty="0"/>
              <a:t>Gaps include 	AII-2 to AII-3</a:t>
            </a:r>
          </a:p>
          <a:p>
            <a:r>
              <a:rPr lang="en-US" sz="3200" dirty="0"/>
              <a:t>			AII-6 to AI-7</a:t>
            </a:r>
          </a:p>
          <a:p>
            <a:r>
              <a:rPr lang="en-US" sz="3200" dirty="0"/>
              <a:t>			AII-8 to AII-9</a:t>
            </a:r>
          </a:p>
        </p:txBody>
      </p:sp>
    </p:spTree>
    <p:extLst>
      <p:ext uri="{BB962C8B-B14F-4D97-AF65-F5344CB8AC3E}">
        <p14:creationId xmlns:p14="http://schemas.microsoft.com/office/powerpoint/2010/main" val="636288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847D94-8F49-4CE0-9AB9-E9D877831015}"/>
              </a:ext>
            </a:extLst>
          </p:cNvPr>
          <p:cNvSpPr txBox="1"/>
          <p:nvPr/>
        </p:nvSpPr>
        <p:spPr>
          <a:xfrm>
            <a:off x="1610556" y="299489"/>
            <a:ext cx="7516417" cy="1077218"/>
          </a:xfrm>
          <a:prstGeom prst="rect">
            <a:avLst/>
          </a:prstGeom>
          <a:noFill/>
        </p:spPr>
        <p:txBody>
          <a:bodyPr wrap="none" rtlCol="0">
            <a:spAutoFit/>
          </a:bodyPr>
          <a:lstStyle/>
          <a:p>
            <a:r>
              <a:rPr lang="en-US" sz="3200" dirty="0"/>
              <a:t>Inner Apostle Islands Continued (45 -110 m)</a:t>
            </a:r>
          </a:p>
          <a:p>
            <a:pPr algn="ctr"/>
            <a:r>
              <a:rPr lang="en-US" sz="3200" dirty="0"/>
              <a:t>AI-4 to AI-5</a:t>
            </a:r>
          </a:p>
        </p:txBody>
      </p:sp>
      <p:pic>
        <p:nvPicPr>
          <p:cNvPr id="7" name="Picture 6">
            <a:extLst>
              <a:ext uri="{FF2B5EF4-FFF2-40B4-BE49-F238E27FC236}">
                <a16:creationId xmlns:a16="http://schemas.microsoft.com/office/drawing/2014/main" id="{512498A9-4B6F-487A-AF61-C241EF48ECAD}"/>
              </a:ext>
            </a:extLst>
          </p:cNvPr>
          <p:cNvPicPr>
            <a:picLocks noChangeAspect="1"/>
          </p:cNvPicPr>
          <p:nvPr/>
        </p:nvPicPr>
        <p:blipFill>
          <a:blip r:embed="rId2"/>
          <a:stretch>
            <a:fillRect/>
          </a:stretch>
        </p:blipFill>
        <p:spPr>
          <a:xfrm>
            <a:off x="0" y="810665"/>
            <a:ext cx="12192000" cy="5236670"/>
          </a:xfrm>
          <a:prstGeom prst="rect">
            <a:avLst/>
          </a:prstGeom>
        </p:spPr>
      </p:pic>
      <p:sp>
        <p:nvSpPr>
          <p:cNvPr id="8" name="Rectangle 7">
            <a:extLst>
              <a:ext uri="{FF2B5EF4-FFF2-40B4-BE49-F238E27FC236}">
                <a16:creationId xmlns:a16="http://schemas.microsoft.com/office/drawing/2014/main" id="{05A04B72-8802-4CF4-8914-7638CBA4597B}"/>
              </a:ext>
            </a:extLst>
          </p:cNvPr>
          <p:cNvSpPr/>
          <p:nvPr/>
        </p:nvSpPr>
        <p:spPr>
          <a:xfrm>
            <a:off x="478465" y="838098"/>
            <a:ext cx="5617535" cy="520923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DDCC8ED-D537-46AA-8329-9993FA774286}"/>
              </a:ext>
            </a:extLst>
          </p:cNvPr>
          <p:cNvSpPr txBox="1"/>
          <p:nvPr/>
        </p:nvSpPr>
        <p:spPr>
          <a:xfrm>
            <a:off x="5745126" y="6198782"/>
            <a:ext cx="6446874" cy="523220"/>
          </a:xfrm>
          <a:prstGeom prst="rect">
            <a:avLst/>
          </a:prstGeom>
          <a:noFill/>
        </p:spPr>
        <p:txBody>
          <a:bodyPr wrap="square" rtlCol="0">
            <a:spAutoFit/>
          </a:bodyPr>
          <a:lstStyle/>
          <a:p>
            <a:r>
              <a:rPr lang="en-US" sz="2800" dirty="0"/>
              <a:t>AII-6						 AII-3</a:t>
            </a:r>
          </a:p>
        </p:txBody>
      </p:sp>
    </p:spTree>
    <p:extLst>
      <p:ext uri="{BB962C8B-B14F-4D97-AF65-F5344CB8AC3E}">
        <p14:creationId xmlns:p14="http://schemas.microsoft.com/office/powerpoint/2010/main" val="36770206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7E24D7-C9D6-41AA-88F0-6CA5F069E38B}"/>
              </a:ext>
            </a:extLst>
          </p:cNvPr>
          <p:cNvPicPr>
            <a:picLocks noChangeAspect="1"/>
          </p:cNvPicPr>
          <p:nvPr/>
        </p:nvPicPr>
        <p:blipFill>
          <a:blip r:embed="rId2"/>
          <a:stretch>
            <a:fillRect/>
          </a:stretch>
        </p:blipFill>
        <p:spPr>
          <a:xfrm>
            <a:off x="1031560" y="1153665"/>
            <a:ext cx="10515600" cy="5088194"/>
          </a:xfrm>
          <a:prstGeom prst="rect">
            <a:avLst/>
          </a:prstGeom>
        </p:spPr>
      </p:pic>
      <p:sp>
        <p:nvSpPr>
          <p:cNvPr id="6" name="TextBox 5">
            <a:extLst>
              <a:ext uri="{FF2B5EF4-FFF2-40B4-BE49-F238E27FC236}">
                <a16:creationId xmlns:a16="http://schemas.microsoft.com/office/drawing/2014/main" id="{73B57BE6-7E74-4C91-8D04-2DEC1F80B6BA}"/>
              </a:ext>
            </a:extLst>
          </p:cNvPr>
          <p:cNvSpPr txBox="1"/>
          <p:nvPr/>
        </p:nvSpPr>
        <p:spPr>
          <a:xfrm>
            <a:off x="822959" y="6241859"/>
            <a:ext cx="10932801" cy="523220"/>
          </a:xfrm>
          <a:prstGeom prst="rect">
            <a:avLst/>
          </a:prstGeom>
          <a:noFill/>
        </p:spPr>
        <p:txBody>
          <a:bodyPr wrap="none" rtlCol="0">
            <a:spAutoFit/>
          </a:bodyPr>
          <a:lstStyle/>
          <a:p>
            <a:r>
              <a:rPr lang="en-US" sz="2800" dirty="0"/>
              <a:t>AI-8											AI-7</a:t>
            </a:r>
          </a:p>
        </p:txBody>
      </p:sp>
      <p:sp>
        <p:nvSpPr>
          <p:cNvPr id="7" name="TextBox 6">
            <a:extLst>
              <a:ext uri="{FF2B5EF4-FFF2-40B4-BE49-F238E27FC236}">
                <a16:creationId xmlns:a16="http://schemas.microsoft.com/office/drawing/2014/main" id="{F0CFA5B2-EB08-4BBC-9430-B57DDCEB4140}"/>
              </a:ext>
            </a:extLst>
          </p:cNvPr>
          <p:cNvSpPr txBox="1"/>
          <p:nvPr/>
        </p:nvSpPr>
        <p:spPr>
          <a:xfrm>
            <a:off x="1610556" y="299489"/>
            <a:ext cx="10322364" cy="1077218"/>
          </a:xfrm>
          <a:prstGeom prst="rect">
            <a:avLst/>
          </a:prstGeom>
          <a:noFill/>
        </p:spPr>
        <p:txBody>
          <a:bodyPr wrap="square" rtlCol="0">
            <a:spAutoFit/>
          </a:bodyPr>
          <a:lstStyle/>
          <a:p>
            <a:pPr algn="ctr"/>
            <a:r>
              <a:rPr lang="en-US" sz="3200" dirty="0"/>
              <a:t>Inner Apostle Islands Continued (30 m)</a:t>
            </a:r>
          </a:p>
          <a:p>
            <a:pPr algn="ctr"/>
            <a:r>
              <a:rPr lang="en-US" sz="3200" dirty="0"/>
              <a:t>AI-7 to AI-8 (1.5 km)</a:t>
            </a:r>
          </a:p>
        </p:txBody>
      </p:sp>
      <p:sp>
        <p:nvSpPr>
          <p:cNvPr id="2" name="TextBox 1">
            <a:extLst>
              <a:ext uri="{FF2B5EF4-FFF2-40B4-BE49-F238E27FC236}">
                <a16:creationId xmlns:a16="http://schemas.microsoft.com/office/drawing/2014/main" id="{0BC69BC7-D4D7-44A8-BF92-370D4943E7DE}"/>
              </a:ext>
            </a:extLst>
          </p:cNvPr>
          <p:cNvSpPr txBox="1"/>
          <p:nvPr/>
        </p:nvSpPr>
        <p:spPr>
          <a:xfrm>
            <a:off x="1641900" y="6334780"/>
            <a:ext cx="9386287" cy="523220"/>
          </a:xfrm>
          <a:prstGeom prst="rect">
            <a:avLst/>
          </a:prstGeom>
          <a:noFill/>
        </p:spPr>
        <p:txBody>
          <a:bodyPr wrap="none" rtlCol="0">
            <a:spAutoFit/>
          </a:bodyPr>
          <a:lstStyle/>
          <a:p>
            <a:r>
              <a:rPr lang="en-US" sz="2800" dirty="0"/>
              <a:t>This segment east of Stockton is a known whitefish honey hole.</a:t>
            </a:r>
          </a:p>
        </p:txBody>
      </p:sp>
    </p:spTree>
    <p:extLst>
      <p:ext uri="{BB962C8B-B14F-4D97-AF65-F5344CB8AC3E}">
        <p14:creationId xmlns:p14="http://schemas.microsoft.com/office/powerpoint/2010/main" val="21800268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A63BEA8-9361-42B9-A3C1-65BE33189F4E}"/>
              </a:ext>
            </a:extLst>
          </p:cNvPr>
          <p:cNvPicPr>
            <a:picLocks noChangeAspect="1"/>
          </p:cNvPicPr>
          <p:nvPr/>
        </p:nvPicPr>
        <p:blipFill>
          <a:blip r:embed="rId2"/>
          <a:stretch>
            <a:fillRect/>
          </a:stretch>
        </p:blipFill>
        <p:spPr>
          <a:xfrm>
            <a:off x="1375695" y="989945"/>
            <a:ext cx="9704678" cy="5184274"/>
          </a:xfrm>
          <a:prstGeom prst="rect">
            <a:avLst/>
          </a:prstGeom>
        </p:spPr>
      </p:pic>
      <p:sp>
        <p:nvSpPr>
          <p:cNvPr id="5" name="TextBox 4">
            <a:extLst>
              <a:ext uri="{FF2B5EF4-FFF2-40B4-BE49-F238E27FC236}">
                <a16:creationId xmlns:a16="http://schemas.microsoft.com/office/drawing/2014/main" id="{B9431406-20C5-4D55-847D-B3F10045F061}"/>
              </a:ext>
            </a:extLst>
          </p:cNvPr>
          <p:cNvSpPr txBox="1"/>
          <p:nvPr/>
        </p:nvSpPr>
        <p:spPr>
          <a:xfrm>
            <a:off x="3715803" y="0"/>
            <a:ext cx="5057410" cy="1569660"/>
          </a:xfrm>
          <a:prstGeom prst="rect">
            <a:avLst/>
          </a:prstGeom>
          <a:noFill/>
        </p:spPr>
        <p:txBody>
          <a:bodyPr wrap="none" rtlCol="0">
            <a:spAutoFit/>
          </a:bodyPr>
          <a:lstStyle/>
          <a:p>
            <a:pPr algn="ctr"/>
            <a:r>
              <a:rPr lang="en-US" sz="3200" dirty="0"/>
              <a:t>Transect 3 (50-250 m depths)</a:t>
            </a:r>
          </a:p>
          <a:p>
            <a:pPr algn="ctr"/>
            <a:r>
              <a:rPr lang="en-US" sz="3200" dirty="0"/>
              <a:t>T3-3 to T3-1 (46 km)</a:t>
            </a:r>
          </a:p>
          <a:p>
            <a:endParaRPr lang="en-US" sz="3200" dirty="0"/>
          </a:p>
        </p:txBody>
      </p:sp>
      <p:sp>
        <p:nvSpPr>
          <p:cNvPr id="6" name="TextBox 5">
            <a:extLst>
              <a:ext uri="{FF2B5EF4-FFF2-40B4-BE49-F238E27FC236}">
                <a16:creationId xmlns:a16="http://schemas.microsoft.com/office/drawing/2014/main" id="{DAAF4EAD-0B96-4B86-AC3F-96401EB494BB}"/>
              </a:ext>
            </a:extLst>
          </p:cNvPr>
          <p:cNvSpPr txBox="1"/>
          <p:nvPr/>
        </p:nvSpPr>
        <p:spPr>
          <a:xfrm>
            <a:off x="749682" y="6214753"/>
            <a:ext cx="926857" cy="584775"/>
          </a:xfrm>
          <a:prstGeom prst="rect">
            <a:avLst/>
          </a:prstGeom>
          <a:noFill/>
        </p:spPr>
        <p:txBody>
          <a:bodyPr wrap="none" rtlCol="0">
            <a:spAutoFit/>
          </a:bodyPr>
          <a:lstStyle/>
          <a:p>
            <a:r>
              <a:rPr lang="en-US" sz="3200" dirty="0"/>
              <a:t>T3-4</a:t>
            </a:r>
          </a:p>
        </p:txBody>
      </p:sp>
      <p:sp>
        <p:nvSpPr>
          <p:cNvPr id="7" name="TextBox 6">
            <a:extLst>
              <a:ext uri="{FF2B5EF4-FFF2-40B4-BE49-F238E27FC236}">
                <a16:creationId xmlns:a16="http://schemas.microsoft.com/office/drawing/2014/main" id="{099DF79E-E289-461D-8FED-F0633EF0577F}"/>
              </a:ext>
            </a:extLst>
          </p:cNvPr>
          <p:cNvSpPr txBox="1"/>
          <p:nvPr/>
        </p:nvSpPr>
        <p:spPr>
          <a:xfrm>
            <a:off x="10432955" y="6273225"/>
            <a:ext cx="926857" cy="584775"/>
          </a:xfrm>
          <a:prstGeom prst="rect">
            <a:avLst/>
          </a:prstGeom>
          <a:noFill/>
        </p:spPr>
        <p:txBody>
          <a:bodyPr wrap="none" rtlCol="0">
            <a:spAutoFit/>
          </a:bodyPr>
          <a:lstStyle/>
          <a:p>
            <a:r>
              <a:rPr lang="en-US" sz="3200" dirty="0"/>
              <a:t>T3-1</a:t>
            </a:r>
          </a:p>
        </p:txBody>
      </p:sp>
    </p:spTree>
    <p:extLst>
      <p:ext uri="{BB962C8B-B14F-4D97-AF65-F5344CB8AC3E}">
        <p14:creationId xmlns:p14="http://schemas.microsoft.com/office/powerpoint/2010/main" val="33351334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84E1AD-67A2-4149-8948-B59E8C164E15}"/>
              </a:ext>
            </a:extLst>
          </p:cNvPr>
          <p:cNvSpPr txBox="1"/>
          <p:nvPr/>
        </p:nvSpPr>
        <p:spPr>
          <a:xfrm>
            <a:off x="3715803" y="0"/>
            <a:ext cx="5057410" cy="1077218"/>
          </a:xfrm>
          <a:prstGeom prst="rect">
            <a:avLst/>
          </a:prstGeom>
          <a:noFill/>
        </p:spPr>
        <p:txBody>
          <a:bodyPr wrap="none" rtlCol="0">
            <a:spAutoFit/>
          </a:bodyPr>
          <a:lstStyle/>
          <a:p>
            <a:r>
              <a:rPr lang="en-US" sz="3200" dirty="0"/>
              <a:t>Transect 2 (70-220 m depths)</a:t>
            </a:r>
          </a:p>
          <a:p>
            <a:pPr algn="ctr"/>
            <a:r>
              <a:rPr lang="en-US" sz="3200" dirty="0"/>
              <a:t>T2-1 to T2-4 (40 km)</a:t>
            </a:r>
          </a:p>
        </p:txBody>
      </p:sp>
      <p:pic>
        <p:nvPicPr>
          <p:cNvPr id="5" name="Picture 4">
            <a:extLst>
              <a:ext uri="{FF2B5EF4-FFF2-40B4-BE49-F238E27FC236}">
                <a16:creationId xmlns:a16="http://schemas.microsoft.com/office/drawing/2014/main" id="{FEFC9D1F-EF61-4010-8093-5834589740A8}"/>
              </a:ext>
            </a:extLst>
          </p:cNvPr>
          <p:cNvPicPr>
            <a:picLocks noChangeAspect="1"/>
          </p:cNvPicPr>
          <p:nvPr/>
        </p:nvPicPr>
        <p:blipFill>
          <a:blip r:embed="rId2"/>
          <a:stretch>
            <a:fillRect/>
          </a:stretch>
        </p:blipFill>
        <p:spPr>
          <a:xfrm>
            <a:off x="707036" y="922929"/>
            <a:ext cx="10777928" cy="5350295"/>
          </a:xfrm>
          <a:prstGeom prst="rect">
            <a:avLst/>
          </a:prstGeom>
        </p:spPr>
      </p:pic>
      <p:sp>
        <p:nvSpPr>
          <p:cNvPr id="6" name="TextBox 5">
            <a:extLst>
              <a:ext uri="{FF2B5EF4-FFF2-40B4-BE49-F238E27FC236}">
                <a16:creationId xmlns:a16="http://schemas.microsoft.com/office/drawing/2014/main" id="{41F2B554-130E-4361-A48E-7DC92D8D21ED}"/>
              </a:ext>
            </a:extLst>
          </p:cNvPr>
          <p:cNvSpPr txBox="1"/>
          <p:nvPr/>
        </p:nvSpPr>
        <p:spPr>
          <a:xfrm>
            <a:off x="256725" y="6273225"/>
            <a:ext cx="926857" cy="584775"/>
          </a:xfrm>
          <a:prstGeom prst="rect">
            <a:avLst/>
          </a:prstGeom>
          <a:noFill/>
        </p:spPr>
        <p:txBody>
          <a:bodyPr wrap="none" rtlCol="0">
            <a:spAutoFit/>
          </a:bodyPr>
          <a:lstStyle/>
          <a:p>
            <a:r>
              <a:rPr lang="en-US" sz="3200" dirty="0"/>
              <a:t>T2-4</a:t>
            </a:r>
          </a:p>
        </p:txBody>
      </p:sp>
      <p:sp>
        <p:nvSpPr>
          <p:cNvPr id="7" name="TextBox 6">
            <a:extLst>
              <a:ext uri="{FF2B5EF4-FFF2-40B4-BE49-F238E27FC236}">
                <a16:creationId xmlns:a16="http://schemas.microsoft.com/office/drawing/2014/main" id="{6B720E8F-9AD4-4A88-8555-8C5D44509622}"/>
              </a:ext>
            </a:extLst>
          </p:cNvPr>
          <p:cNvSpPr txBox="1"/>
          <p:nvPr/>
        </p:nvSpPr>
        <p:spPr>
          <a:xfrm>
            <a:off x="10746703" y="6273225"/>
            <a:ext cx="926857" cy="584775"/>
          </a:xfrm>
          <a:prstGeom prst="rect">
            <a:avLst/>
          </a:prstGeom>
          <a:noFill/>
        </p:spPr>
        <p:txBody>
          <a:bodyPr wrap="none" rtlCol="0">
            <a:spAutoFit/>
          </a:bodyPr>
          <a:lstStyle/>
          <a:p>
            <a:r>
              <a:rPr lang="en-US" sz="3200" dirty="0"/>
              <a:t>T2-1</a:t>
            </a:r>
          </a:p>
        </p:txBody>
      </p:sp>
    </p:spTree>
    <p:extLst>
      <p:ext uri="{BB962C8B-B14F-4D97-AF65-F5344CB8AC3E}">
        <p14:creationId xmlns:p14="http://schemas.microsoft.com/office/powerpoint/2010/main" val="237446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4C168B-EF77-4B3B-9676-B6363CC0881D}"/>
              </a:ext>
            </a:extLst>
          </p:cNvPr>
          <p:cNvPicPr>
            <a:picLocks noChangeAspect="1"/>
          </p:cNvPicPr>
          <p:nvPr/>
        </p:nvPicPr>
        <p:blipFill>
          <a:blip r:embed="rId2"/>
          <a:stretch>
            <a:fillRect/>
          </a:stretch>
        </p:blipFill>
        <p:spPr>
          <a:xfrm>
            <a:off x="1592622" y="1251919"/>
            <a:ext cx="9006755" cy="4534045"/>
          </a:xfrm>
          <a:prstGeom prst="rect">
            <a:avLst/>
          </a:prstGeom>
        </p:spPr>
      </p:pic>
      <p:sp>
        <p:nvSpPr>
          <p:cNvPr id="5" name="TextBox 4">
            <a:extLst>
              <a:ext uri="{FF2B5EF4-FFF2-40B4-BE49-F238E27FC236}">
                <a16:creationId xmlns:a16="http://schemas.microsoft.com/office/drawing/2014/main" id="{D8B44B89-1204-4E50-91F4-A71784E6BFF1}"/>
              </a:ext>
            </a:extLst>
          </p:cNvPr>
          <p:cNvSpPr txBox="1"/>
          <p:nvPr/>
        </p:nvSpPr>
        <p:spPr>
          <a:xfrm>
            <a:off x="3715803" y="0"/>
            <a:ext cx="5259581" cy="1077218"/>
          </a:xfrm>
          <a:prstGeom prst="rect">
            <a:avLst/>
          </a:prstGeom>
          <a:noFill/>
        </p:spPr>
        <p:txBody>
          <a:bodyPr wrap="none" rtlCol="0">
            <a:spAutoFit/>
          </a:bodyPr>
          <a:lstStyle/>
          <a:p>
            <a:r>
              <a:rPr lang="en-US" sz="3200" dirty="0"/>
              <a:t>Sand Island (50-140 m depths)</a:t>
            </a:r>
          </a:p>
          <a:p>
            <a:pPr algn="ctr"/>
            <a:r>
              <a:rPr lang="en-US" sz="3200" dirty="0"/>
              <a:t>SI-1 to SI-11 (59 km).</a:t>
            </a:r>
          </a:p>
        </p:txBody>
      </p:sp>
      <p:sp>
        <p:nvSpPr>
          <p:cNvPr id="6" name="TextBox 5">
            <a:extLst>
              <a:ext uri="{FF2B5EF4-FFF2-40B4-BE49-F238E27FC236}">
                <a16:creationId xmlns:a16="http://schemas.microsoft.com/office/drawing/2014/main" id="{E8181C35-8D48-408D-B7A5-97364183EF15}"/>
              </a:ext>
            </a:extLst>
          </p:cNvPr>
          <p:cNvSpPr txBox="1"/>
          <p:nvPr/>
        </p:nvSpPr>
        <p:spPr>
          <a:xfrm>
            <a:off x="1325965" y="6058923"/>
            <a:ext cx="1124026" cy="584775"/>
          </a:xfrm>
          <a:prstGeom prst="rect">
            <a:avLst/>
          </a:prstGeom>
          <a:noFill/>
        </p:spPr>
        <p:txBody>
          <a:bodyPr wrap="none" rtlCol="0">
            <a:spAutoFit/>
          </a:bodyPr>
          <a:lstStyle/>
          <a:p>
            <a:r>
              <a:rPr lang="en-US" sz="3200" dirty="0"/>
              <a:t>SII-11</a:t>
            </a:r>
          </a:p>
        </p:txBody>
      </p:sp>
      <p:sp>
        <p:nvSpPr>
          <p:cNvPr id="7" name="TextBox 6">
            <a:extLst>
              <a:ext uri="{FF2B5EF4-FFF2-40B4-BE49-F238E27FC236}">
                <a16:creationId xmlns:a16="http://schemas.microsoft.com/office/drawing/2014/main" id="{7EB55B81-0246-4B22-BE7C-7B82949B18BC}"/>
              </a:ext>
            </a:extLst>
          </p:cNvPr>
          <p:cNvSpPr txBox="1"/>
          <p:nvPr/>
        </p:nvSpPr>
        <p:spPr>
          <a:xfrm>
            <a:off x="10066873" y="6041331"/>
            <a:ext cx="915635" cy="584775"/>
          </a:xfrm>
          <a:prstGeom prst="rect">
            <a:avLst/>
          </a:prstGeom>
          <a:noFill/>
        </p:spPr>
        <p:txBody>
          <a:bodyPr wrap="none" rtlCol="0">
            <a:spAutoFit/>
          </a:bodyPr>
          <a:lstStyle/>
          <a:p>
            <a:r>
              <a:rPr lang="en-US" sz="3200" dirty="0"/>
              <a:t>SII-1</a:t>
            </a:r>
          </a:p>
        </p:txBody>
      </p:sp>
    </p:spTree>
    <p:extLst>
      <p:ext uri="{BB962C8B-B14F-4D97-AF65-F5344CB8AC3E}">
        <p14:creationId xmlns:p14="http://schemas.microsoft.com/office/powerpoint/2010/main" val="33408892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TotalTime>
  <Words>699</Words>
  <Application>Microsoft Office PowerPoint</Application>
  <PresentationFormat>Widescreen</PresentationFormat>
  <Paragraphs>104</Paragraphs>
  <Slides>15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Yule, Daniel</dc:creator>
  <cp:lastModifiedBy>Brett Hobson</cp:lastModifiedBy>
  <cp:revision>20</cp:revision>
  <dcterms:created xsi:type="dcterms:W3CDTF">2022-02-03T13:31:14Z</dcterms:created>
  <dcterms:modified xsi:type="dcterms:W3CDTF">2022-02-28T23:08:43Z</dcterms:modified>
</cp:coreProperties>
</file>