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6" r:id="rId5"/>
    <p:sldId id="278" r:id="rId6"/>
    <p:sldId id="279" r:id="rId7"/>
    <p:sldId id="259" r:id="rId8"/>
    <p:sldId id="260" r:id="rId9"/>
    <p:sldId id="261" r:id="rId10"/>
    <p:sldId id="264" r:id="rId11"/>
    <p:sldId id="262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5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7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9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6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9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8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9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8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2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01176-2A75-4293-8BCD-F5AB484910D2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9CEF1-4380-4E86-B034-380A4FE8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6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087853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Strength of components in the load path of the wave energy buoy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Engineer: François Cazenave</a:t>
            </a:r>
          </a:p>
          <a:p>
            <a:r>
              <a:rPr lang="en-US" dirty="0" smtClean="0"/>
              <a:t>Date: December 18 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879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66611" y="705851"/>
            <a:ext cx="54382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Body</a:t>
            </a:r>
          </a:p>
          <a:p>
            <a:r>
              <a:rPr lang="en-US" dirty="0" smtClean="0"/>
              <a:t>This part has been modified, due to the risk of failure of the upper holes.</a:t>
            </a:r>
          </a:p>
          <a:p>
            <a:r>
              <a:rPr lang="en-US" dirty="0" smtClean="0"/>
              <a:t>Yield </a:t>
            </a:r>
            <a:r>
              <a:rPr lang="en-US" dirty="0"/>
              <a:t>load of lower hole = </a:t>
            </a:r>
            <a:r>
              <a:rPr lang="en-US" dirty="0" smtClean="0"/>
              <a:t>18300 </a:t>
            </a:r>
            <a:r>
              <a:rPr lang="en-US" dirty="0" err="1" smtClean="0"/>
              <a:t>lb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Failure load of lower hole = </a:t>
            </a:r>
            <a:r>
              <a:rPr lang="en-US" dirty="0" smtClean="0"/>
              <a:t>42700 </a:t>
            </a:r>
            <a:r>
              <a:rPr lang="en-US" dirty="0" err="1" smtClean="0"/>
              <a:t>lb</a:t>
            </a:r>
            <a:endParaRPr lang="en-US" dirty="0"/>
          </a:p>
          <a:p>
            <a:r>
              <a:rPr lang="en-US" dirty="0"/>
              <a:t>Yield load of upper </a:t>
            </a:r>
            <a:r>
              <a:rPr lang="en-US" dirty="0" smtClean="0"/>
              <a:t>holes </a:t>
            </a:r>
            <a:r>
              <a:rPr lang="en-US" dirty="0"/>
              <a:t>= </a:t>
            </a:r>
            <a:r>
              <a:rPr lang="en-US" dirty="0" smtClean="0"/>
              <a:t>47000lb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Failure load of upper </a:t>
            </a:r>
            <a:r>
              <a:rPr lang="en-US" dirty="0" smtClean="0"/>
              <a:t>holes </a:t>
            </a:r>
            <a:r>
              <a:rPr lang="en-US" dirty="0"/>
              <a:t>= </a:t>
            </a:r>
            <a:r>
              <a:rPr lang="en-US" dirty="0" smtClean="0"/>
              <a:t>109600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2D050"/>
                </a:solidFill>
              </a:rPr>
              <a:t>Factor of safety = 42700/15000 = 2.85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55369" y="3978443"/>
            <a:ext cx="4773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Cross Section area of lower ‘bridge’: 0.93 in2.</a:t>
            </a:r>
          </a:p>
          <a:p>
            <a:r>
              <a:rPr lang="en-US" dirty="0" smtClean="0"/>
              <a:t>Cross Section area of upper ‘bridge’: 2 x 0.64 in2.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8" t="15421" r="24826" b="11623"/>
          <a:stretch/>
        </p:blipFill>
        <p:spPr>
          <a:xfrm>
            <a:off x="320842" y="433135"/>
            <a:ext cx="4895292" cy="567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03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5518484"/>
            <a:ext cx="3473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Pull testing is a possibility.</a:t>
            </a:r>
          </a:p>
          <a:p>
            <a:r>
              <a:rPr lang="en-US" dirty="0" smtClean="0"/>
              <a:t>Cost at Carpenter rigging: $550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15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1621" y="794083"/>
            <a:ext cx="54382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Bottom Tether termination</a:t>
            </a:r>
          </a:p>
          <a:p>
            <a:endParaRPr lang="en-US" b="1" dirty="0"/>
          </a:p>
          <a:p>
            <a:r>
              <a:rPr lang="en-US" b="1" dirty="0" smtClean="0"/>
              <a:t>Screws:</a:t>
            </a:r>
          </a:p>
          <a:p>
            <a:endParaRPr lang="en-US" dirty="0"/>
          </a:p>
          <a:p>
            <a:r>
              <a:rPr lang="en-US" dirty="0" smtClean="0"/>
              <a:t>12 x ¼“-20 </a:t>
            </a:r>
            <a:r>
              <a:rPr lang="en-US" dirty="0" err="1" smtClean="0"/>
              <a:t>Bumax</a:t>
            </a:r>
            <a:r>
              <a:rPr lang="en-US" dirty="0" smtClean="0"/>
              <a:t> screw. Total breaking strength = 3820 </a:t>
            </a:r>
            <a:r>
              <a:rPr lang="en-US" dirty="0" err="1" smtClean="0"/>
              <a:t>lb</a:t>
            </a:r>
            <a:r>
              <a:rPr lang="en-US" dirty="0" smtClean="0"/>
              <a:t> x 12 = 45840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>
                <a:solidFill>
                  <a:srgbClr val="92D050"/>
                </a:solidFill>
              </a:rPr>
              <a:t>FOS = 45840 /15000 = 3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Lower hole: </a:t>
            </a:r>
          </a:p>
          <a:p>
            <a:r>
              <a:rPr lang="en-US" dirty="0" smtClean="0"/>
              <a:t>Over 50000 </a:t>
            </a:r>
            <a:r>
              <a:rPr lang="en-US" dirty="0" err="1" smtClean="0"/>
              <a:t>lb</a:t>
            </a:r>
            <a:r>
              <a:rPr lang="en-US" dirty="0" smtClean="0"/>
              <a:t> breaking strength (17-4PH stainless steel)</a:t>
            </a:r>
          </a:p>
          <a:p>
            <a:endParaRPr lang="en-US" dirty="0"/>
          </a:p>
          <a:p>
            <a:r>
              <a:rPr lang="en-US" b="1" dirty="0" smtClean="0"/>
              <a:t>Cable socket termination:</a:t>
            </a:r>
          </a:p>
          <a:p>
            <a:r>
              <a:rPr lang="en-US" dirty="0" smtClean="0"/>
              <a:t>100 % cable strength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2" t="8070" r="20808" b="7836"/>
          <a:stretch/>
        </p:blipFill>
        <p:spPr>
          <a:xfrm>
            <a:off x="1267326" y="553453"/>
            <a:ext cx="2959769" cy="576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3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5495" y="1098883"/>
            <a:ext cx="5438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Tether</a:t>
            </a:r>
          </a:p>
          <a:p>
            <a:endParaRPr lang="en-US" b="1" dirty="0" smtClean="0"/>
          </a:p>
          <a:p>
            <a:r>
              <a:rPr lang="en-US" b="1" dirty="0" smtClean="0"/>
              <a:t>9/16” 3x19  wire rope: 32500 </a:t>
            </a:r>
            <a:r>
              <a:rPr lang="en-US" b="1" dirty="0" err="1" smtClean="0"/>
              <a:t>lb</a:t>
            </a:r>
            <a:r>
              <a:rPr lang="en-US" b="1" dirty="0" smtClean="0"/>
              <a:t> breaking strength</a:t>
            </a:r>
          </a:p>
          <a:p>
            <a:r>
              <a:rPr lang="en-US" b="1" dirty="0" smtClean="0"/>
              <a:t>5/8” flex 6 wire: 45400 </a:t>
            </a:r>
            <a:r>
              <a:rPr lang="en-US" b="1" dirty="0" err="1" smtClean="0"/>
              <a:t>lb</a:t>
            </a:r>
            <a:r>
              <a:rPr lang="en-US" b="1" dirty="0" smtClean="0"/>
              <a:t> breaking strength</a:t>
            </a:r>
          </a:p>
        </p:txBody>
      </p:sp>
    </p:spTree>
    <p:extLst>
      <p:ext uri="{BB962C8B-B14F-4D97-AF65-F5344CB8AC3E}">
        <p14:creationId xmlns:p14="http://schemas.microsoft.com/office/powerpoint/2010/main" val="156133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1621" y="794083"/>
            <a:ext cx="54382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Top Tether termination</a:t>
            </a:r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/>
              <a:t>Cable socket termination:</a:t>
            </a:r>
          </a:p>
          <a:p>
            <a:r>
              <a:rPr lang="en-US" dirty="0" smtClean="0"/>
              <a:t>100% cable strength</a:t>
            </a:r>
          </a:p>
          <a:p>
            <a:endParaRPr lang="en-US" b="1" dirty="0"/>
          </a:p>
          <a:p>
            <a:r>
              <a:rPr lang="en-US" b="1" dirty="0" smtClean="0"/>
              <a:t>Screws:</a:t>
            </a:r>
          </a:p>
          <a:p>
            <a:endParaRPr lang="en-US" dirty="0"/>
          </a:p>
          <a:p>
            <a:r>
              <a:rPr lang="en-US" dirty="0" smtClean="0"/>
              <a:t>12 x ¼“-20 </a:t>
            </a:r>
            <a:r>
              <a:rPr lang="en-US" dirty="0" err="1" smtClean="0"/>
              <a:t>Bumax</a:t>
            </a:r>
            <a:r>
              <a:rPr lang="en-US" dirty="0" smtClean="0"/>
              <a:t> screw. Total breaking strength = 3820 </a:t>
            </a:r>
            <a:r>
              <a:rPr lang="en-US" dirty="0" err="1" smtClean="0"/>
              <a:t>lb</a:t>
            </a:r>
            <a:r>
              <a:rPr lang="en-US" dirty="0" smtClean="0"/>
              <a:t> x 12 = 45840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>
                <a:solidFill>
                  <a:srgbClr val="92D050"/>
                </a:solidFill>
              </a:rPr>
              <a:t>FOS = 45840 /15000 = 3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Threaded connection to rod:</a:t>
            </a:r>
          </a:p>
          <a:p>
            <a:endParaRPr lang="en-US" dirty="0"/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8" t="5873" r="27309" b="6825"/>
          <a:stretch/>
        </p:blipFill>
        <p:spPr>
          <a:xfrm>
            <a:off x="1306285" y="402771"/>
            <a:ext cx="3048000" cy="598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08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1621" y="794083"/>
            <a:ext cx="5438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Lower hydraulic rod:</a:t>
            </a:r>
          </a:p>
          <a:p>
            <a:endParaRPr lang="en-US" dirty="0" smtClean="0"/>
          </a:p>
          <a:p>
            <a:r>
              <a:rPr lang="en-US" dirty="0" smtClean="0"/>
              <a:t>88400 </a:t>
            </a:r>
            <a:r>
              <a:rPr lang="en-US" dirty="0" err="1" smtClean="0"/>
              <a:t>lb</a:t>
            </a:r>
            <a:r>
              <a:rPr lang="en-US" dirty="0" smtClean="0"/>
              <a:t> breaking strength</a:t>
            </a:r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/>
              <a:t>Threaded connection between rods: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9" t="3333" r="13572" b="1429"/>
          <a:stretch/>
        </p:blipFill>
        <p:spPr>
          <a:xfrm>
            <a:off x="272143" y="163285"/>
            <a:ext cx="4876800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6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1621" y="794083"/>
            <a:ext cx="54382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 area between upper rod and top of piston (in compression)</a:t>
            </a:r>
            <a:r>
              <a:rPr lang="en-US" b="1" dirty="0" smtClean="0"/>
              <a:t> :</a:t>
            </a:r>
          </a:p>
          <a:p>
            <a:r>
              <a:rPr lang="en-US" dirty="0" smtClean="0"/>
              <a:t>Area = 0.377 in2</a:t>
            </a:r>
          </a:p>
          <a:p>
            <a:r>
              <a:rPr lang="en-US" dirty="0" smtClean="0"/>
              <a:t>Compressive strength of piston material = 65000 psi</a:t>
            </a:r>
          </a:p>
          <a:p>
            <a:r>
              <a:rPr lang="en-US" dirty="0" smtClean="0"/>
              <a:t>0.377 x 65000 = 24500 </a:t>
            </a:r>
            <a:r>
              <a:rPr lang="en-US" dirty="0" err="1" smtClean="0"/>
              <a:t>lb</a:t>
            </a:r>
            <a:r>
              <a:rPr lang="en-US" dirty="0" smtClean="0"/>
              <a:t> compressive strength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By comparison: clamping load of 1-12 grade 5 bolt = 52000 lb.</a:t>
            </a:r>
          </a:p>
          <a:p>
            <a:r>
              <a:rPr lang="en-US" dirty="0" smtClean="0"/>
              <a:t>Area may yield a bit during assembly.</a:t>
            </a:r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Piston and stop tube: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0" t="14603" r="22894"/>
          <a:stretch/>
        </p:blipFill>
        <p:spPr>
          <a:xfrm>
            <a:off x="816429" y="451149"/>
            <a:ext cx="3875314" cy="585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41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59642" y="272715"/>
            <a:ext cx="5438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 area between </a:t>
            </a:r>
            <a:r>
              <a:rPr lang="en-US" b="1" dirty="0" smtClean="0"/>
              <a:t>stop tube and seal retainer:</a:t>
            </a:r>
          </a:p>
          <a:p>
            <a:endParaRPr lang="en-US" dirty="0" smtClean="0"/>
          </a:p>
          <a:p>
            <a:r>
              <a:rPr lang="en-US" dirty="0" smtClean="0"/>
              <a:t>Groove is now 3/16” instead of ¼”.</a:t>
            </a:r>
          </a:p>
          <a:p>
            <a:r>
              <a:rPr lang="en-US" dirty="0" smtClean="0"/>
              <a:t>FEA shows yield starting around 13000 lb. Serious damage occurs at about 25000 lb.</a:t>
            </a:r>
          </a:p>
          <a:p>
            <a:endParaRPr lang="en-US" dirty="0" smtClean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6" t="15030" r="21209" b="29919"/>
          <a:stretch/>
        </p:blipFill>
        <p:spPr>
          <a:xfrm>
            <a:off x="433136" y="1243264"/>
            <a:ext cx="4818165" cy="42992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8" t="14815" r="23016" b="27385"/>
          <a:stretch/>
        </p:blipFill>
        <p:spPr>
          <a:xfrm>
            <a:off x="5959642" y="2299290"/>
            <a:ext cx="4948990" cy="367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21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87979" y="1582340"/>
            <a:ext cx="54382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PTO body: 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Bronze bearings: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r>
              <a:rPr lang="en-US" dirty="0" smtClean="0"/>
              <a:t> compressive strength, but they do wear.</a:t>
            </a:r>
          </a:p>
          <a:p>
            <a:endParaRPr lang="en-US" dirty="0"/>
          </a:p>
          <a:p>
            <a:r>
              <a:rPr lang="en-US" b="1" dirty="0" smtClean="0"/>
              <a:t>1” stainless steel shackles:</a:t>
            </a:r>
          </a:p>
          <a:p>
            <a:r>
              <a:rPr lang="en-US" dirty="0"/>
              <a:t>&gt;50000 </a:t>
            </a:r>
            <a:r>
              <a:rPr lang="en-US" dirty="0" err="1"/>
              <a:t>lb</a:t>
            </a:r>
            <a:r>
              <a:rPr lang="en-US" dirty="0"/>
              <a:t> (10000 SWL)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b="1" dirty="0" smtClean="0"/>
              <a:t>Buoy bottom pad eye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4 </a:t>
            </a:r>
            <a:r>
              <a:rPr lang="en-US" b="1" dirty="0"/>
              <a:t>x 3/4"-10 316SS bolts for pad eye</a:t>
            </a:r>
            <a:r>
              <a:rPr lang="en-US" b="1" dirty="0" smtClean="0"/>
              <a:t> 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0" r="22435"/>
          <a:stretch/>
        </p:blipFill>
        <p:spPr>
          <a:xfrm>
            <a:off x="1171073" y="0"/>
            <a:ext cx="3304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94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80611" y="748151"/>
            <a:ext cx="5438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Buoy bottom plate: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Buoy rods</a:t>
            </a:r>
          </a:p>
          <a:p>
            <a:r>
              <a:rPr lang="en-US" dirty="0" smtClean="0"/>
              <a:t>&gt;50000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Buoy top plate</a:t>
            </a:r>
          </a:p>
          <a:p>
            <a:r>
              <a:rPr lang="en-US" dirty="0"/>
              <a:t>&gt;50000 </a:t>
            </a:r>
            <a:r>
              <a:rPr lang="en-US" dirty="0" err="1" smtClean="0"/>
              <a:t>lb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9" t="13092" r="10803" b="43180"/>
          <a:stretch/>
        </p:blipFill>
        <p:spPr>
          <a:xfrm>
            <a:off x="1684421" y="3507834"/>
            <a:ext cx="7628021" cy="25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Recorded 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 used load cell data from the last two deployments to determine how much load would be applied to the components. </a:t>
            </a:r>
          </a:p>
          <a:p>
            <a:r>
              <a:rPr lang="en-US" dirty="0"/>
              <a:t>Mean load over entire deployment = 2700 </a:t>
            </a:r>
            <a:r>
              <a:rPr lang="en-US" dirty="0" err="1"/>
              <a:t>lb</a:t>
            </a:r>
            <a:endParaRPr lang="en-US" dirty="0"/>
          </a:p>
          <a:p>
            <a:r>
              <a:rPr lang="en-US" dirty="0"/>
              <a:t>Mean peak load = 3400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/>
              <a:t>Max load during strong wave event: 8000 to 9000 </a:t>
            </a:r>
            <a:r>
              <a:rPr lang="en-US" dirty="0" err="1" smtClean="0"/>
              <a:t>lb</a:t>
            </a:r>
            <a:endParaRPr lang="en-US" dirty="0"/>
          </a:p>
          <a:p>
            <a:r>
              <a:rPr lang="en-US" dirty="0" smtClean="0"/>
              <a:t>Absolute max load </a:t>
            </a:r>
            <a:r>
              <a:rPr lang="en-US" dirty="0"/>
              <a:t>&gt;10000 </a:t>
            </a:r>
            <a:r>
              <a:rPr lang="en-US" dirty="0" err="1"/>
              <a:t>lb</a:t>
            </a:r>
            <a:r>
              <a:rPr lang="en-US" dirty="0"/>
              <a:t> </a:t>
            </a:r>
            <a:r>
              <a:rPr lang="en-US" dirty="0" smtClean="0"/>
              <a:t>(the exact value is </a:t>
            </a:r>
            <a:r>
              <a:rPr lang="en-US" dirty="0"/>
              <a:t>unknown because </a:t>
            </a:r>
            <a:r>
              <a:rPr lang="en-US" dirty="0" smtClean="0"/>
              <a:t>the load </a:t>
            </a:r>
            <a:r>
              <a:rPr lang="en-US" dirty="0"/>
              <a:t>cell was saturating). This only occurred 3 times, when </a:t>
            </a:r>
            <a:r>
              <a:rPr lang="en-US" dirty="0" smtClean="0"/>
              <a:t>the piston </a:t>
            </a:r>
            <a:r>
              <a:rPr lang="en-US" dirty="0"/>
              <a:t>was bottomed </a:t>
            </a:r>
            <a:r>
              <a:rPr lang="en-US" dirty="0" smtClean="0"/>
              <a:t>out. It’s reasonable to assume that the max load never exceeded 15000 lb. Considering that the tether has a breaking strength of 35000 </a:t>
            </a:r>
            <a:r>
              <a:rPr lang="en-US" dirty="0" err="1" smtClean="0"/>
              <a:t>lb</a:t>
            </a:r>
            <a:r>
              <a:rPr lang="en-US" dirty="0" smtClean="0"/>
              <a:t>, the factor of safety is 2.3.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All components must have a breaking strength of at least 35000 </a:t>
            </a:r>
            <a:r>
              <a:rPr lang="en-US" dirty="0" err="1" smtClean="0">
                <a:solidFill>
                  <a:srgbClr val="92D050"/>
                </a:solidFill>
              </a:rPr>
              <a:t>lb</a:t>
            </a:r>
            <a:endParaRPr lang="en-US" dirty="0">
              <a:solidFill>
                <a:srgbClr val="92D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432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5559" y="1058779"/>
            <a:ext cx="93284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</a:t>
            </a:r>
          </a:p>
          <a:p>
            <a:endParaRPr lang="en-US" dirty="0" smtClean="0"/>
          </a:p>
          <a:p>
            <a:r>
              <a:rPr lang="en-US" dirty="0" smtClean="0"/>
              <a:t>15000 </a:t>
            </a:r>
            <a:r>
              <a:rPr lang="en-US" dirty="0" err="1" smtClean="0"/>
              <a:t>lb</a:t>
            </a:r>
            <a:r>
              <a:rPr lang="en-US" dirty="0" smtClean="0"/>
              <a:t> is the max expected load. All component must have a </a:t>
            </a:r>
          </a:p>
          <a:p>
            <a:r>
              <a:rPr lang="en-US" dirty="0" smtClean="0"/>
              <a:t>strength equal or greater than the tether (35000 </a:t>
            </a:r>
            <a:r>
              <a:rPr lang="en-US" dirty="0" err="1" smtClean="0"/>
              <a:t>lb</a:t>
            </a:r>
            <a:r>
              <a:rPr lang="en-US" dirty="0" smtClean="0"/>
              <a:t> breaking strength).</a:t>
            </a:r>
          </a:p>
          <a:p>
            <a:r>
              <a:rPr lang="en-US" dirty="0"/>
              <a:t>Most components </a:t>
            </a:r>
            <a:r>
              <a:rPr lang="en-US" dirty="0" smtClean="0"/>
              <a:t>are far stronger than the tether.</a:t>
            </a:r>
            <a:endParaRPr lang="en-US" dirty="0"/>
          </a:p>
          <a:p>
            <a:r>
              <a:rPr lang="en-US" dirty="0" smtClean="0"/>
              <a:t>The heave cone’s tether link has been modified and has a higher FOS.</a:t>
            </a:r>
          </a:p>
          <a:p>
            <a:r>
              <a:rPr lang="en-US" dirty="0" smtClean="0"/>
              <a:t>The </a:t>
            </a:r>
            <a:r>
              <a:rPr lang="en-US" dirty="0"/>
              <a:t>lower seal </a:t>
            </a:r>
            <a:r>
              <a:rPr lang="en-US" dirty="0" smtClean="0"/>
              <a:t>retainer’s </a:t>
            </a:r>
            <a:r>
              <a:rPr lang="en-US" dirty="0"/>
              <a:t>contact area with stop </a:t>
            </a:r>
            <a:r>
              <a:rPr lang="en-US" dirty="0" smtClean="0"/>
              <a:t>tube is likely to yield at 13000 </a:t>
            </a:r>
            <a:r>
              <a:rPr lang="en-US" dirty="0" err="1" smtClean="0"/>
              <a:t>lb</a:t>
            </a:r>
            <a:r>
              <a:rPr lang="en-US" dirty="0" smtClean="0"/>
              <a:t> but complete failure would occur at much greater load. The new retainer is stronger than the old one, which yielded but did not cause any problems.</a:t>
            </a:r>
          </a:p>
          <a:p>
            <a:r>
              <a:rPr lang="en-US" dirty="0" smtClean="0"/>
              <a:t>Fatigue failure is unlikely to occur because stress in the components is lower than the fatigue limit most or all of the time.</a:t>
            </a:r>
            <a:endParaRPr lang="en-US" dirty="0"/>
          </a:p>
          <a:p>
            <a:r>
              <a:rPr lang="en-US" dirty="0" smtClean="0"/>
              <a:t>A spreadsheet saved in this folder contains a list of all the components, their breaking strength and factor of safety.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54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8905" y="1179095"/>
            <a:ext cx="6625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Appendix:</a:t>
            </a:r>
          </a:p>
          <a:p>
            <a:endParaRPr lang="en-US" dirty="0" smtClean="0"/>
          </a:p>
          <a:p>
            <a:r>
              <a:rPr lang="en-US" dirty="0" smtClean="0"/>
              <a:t>Notes on tether link bearing:</a:t>
            </a:r>
          </a:p>
          <a:p>
            <a:r>
              <a:rPr lang="en-US" dirty="0" smtClean="0"/>
              <a:t>I inspected the bearings that were used on the tether link during the 2018 and 2019 deployments of the heave cone. </a:t>
            </a:r>
            <a:r>
              <a:rPr lang="en-US" dirty="0"/>
              <a:t> </a:t>
            </a:r>
            <a:r>
              <a:rPr lang="en-US" dirty="0" smtClean="0"/>
              <a:t>The upper bearing have measurable wear.  At the ‘top’ of the bearing (where the load was highest), the wear was approximately 0.005”.</a:t>
            </a:r>
          </a:p>
          <a:p>
            <a:r>
              <a:rPr lang="en-US" dirty="0" smtClean="0"/>
              <a:t>Considering that the bearing is 0.125” thick, that’s about 4%. At this rate (0.0025” per month), it would take many months to wear through the entire bearing. The new longer bearing will wear even more slowly.</a:t>
            </a:r>
          </a:p>
          <a:p>
            <a:r>
              <a:rPr lang="en-US" dirty="0" smtClean="0"/>
              <a:t>There was no measureable wear on the </a:t>
            </a:r>
            <a:r>
              <a:rPr lang="en-US" smtClean="0"/>
              <a:t>stainless steel pins.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2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Peak loads 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76411" y="5229725"/>
            <a:ext cx="5812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set length is 68 days and was recorded during winter. Peak loads during the rest of the year are likely to be much lower.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557936"/>
              </p:ext>
            </p:extLst>
          </p:nvPr>
        </p:nvGraphicFramePr>
        <p:xfrm>
          <a:off x="2007603" y="1990223"/>
          <a:ext cx="7150100" cy="2476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5656">
                  <a:extLst>
                    <a:ext uri="{9D8B030D-6E8A-4147-A177-3AD203B41FA5}">
                      <a16:colId xmlns:a16="http://schemas.microsoft.com/office/drawing/2014/main" val="100528459"/>
                    </a:ext>
                  </a:extLst>
                </a:gridCol>
                <a:gridCol w="1193270">
                  <a:extLst>
                    <a:ext uri="{9D8B030D-6E8A-4147-A177-3AD203B41FA5}">
                      <a16:colId xmlns:a16="http://schemas.microsoft.com/office/drawing/2014/main" val="4222515141"/>
                    </a:ext>
                  </a:extLst>
                </a:gridCol>
                <a:gridCol w="1117104">
                  <a:extLst>
                    <a:ext uri="{9D8B030D-6E8A-4147-A177-3AD203B41FA5}">
                      <a16:colId xmlns:a16="http://schemas.microsoft.com/office/drawing/2014/main" val="1899583221"/>
                    </a:ext>
                  </a:extLst>
                </a:gridCol>
                <a:gridCol w="1399554">
                  <a:extLst>
                    <a:ext uri="{9D8B030D-6E8A-4147-A177-3AD203B41FA5}">
                      <a16:colId xmlns:a16="http://schemas.microsoft.com/office/drawing/2014/main" val="975883595"/>
                    </a:ext>
                  </a:extLst>
                </a:gridCol>
                <a:gridCol w="913994">
                  <a:extLst>
                    <a:ext uri="{9D8B030D-6E8A-4147-A177-3AD203B41FA5}">
                      <a16:colId xmlns:a16="http://schemas.microsoft.com/office/drawing/2014/main" val="4188555619"/>
                    </a:ext>
                  </a:extLst>
                </a:gridCol>
                <a:gridCol w="850522">
                  <a:extLst>
                    <a:ext uri="{9D8B030D-6E8A-4147-A177-3AD203B41FA5}">
                      <a16:colId xmlns:a16="http://schemas.microsoft.com/office/drawing/2014/main" val="564057887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Peak load range (PSI)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Number of Peaks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Extended to one year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Number of peaks in or above range (1 year)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Percent of peaks in or above range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Percent of peaks in on below range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35426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&gt;3000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263000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1411190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8171273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99.98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9353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3000-4000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819000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4394542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6760083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82.72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17.28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33271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4000-5000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335000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1797523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2365541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28.95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71.05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30857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5000-6000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90510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485653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568018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6.95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93.05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13409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6000-7000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13230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70989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82364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98.99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5248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7000-8000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10925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99.86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28655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8000-9000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99.99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10975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9000-10000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339204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10000-15000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100.00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26511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1522860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8171273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7947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902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 of load peaks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8" t="3761" r="8457" b="5732"/>
          <a:stretch/>
        </p:blipFill>
        <p:spPr>
          <a:xfrm>
            <a:off x="1740568" y="1473894"/>
            <a:ext cx="8293769" cy="4830653"/>
          </a:xfrm>
        </p:spPr>
      </p:pic>
    </p:spTree>
    <p:extLst>
      <p:ext uri="{BB962C8B-B14F-4D97-AF65-F5344CB8AC3E}">
        <p14:creationId xmlns:p14="http://schemas.microsoft.com/office/powerpoint/2010/main" val="342670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Fatigue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There is large difference between the max expected peak load (15000 </a:t>
            </a:r>
            <a:r>
              <a:rPr lang="en-US" sz="1800" dirty="0" err="1" smtClean="0"/>
              <a:t>lb</a:t>
            </a:r>
            <a:r>
              <a:rPr lang="en-US" sz="1800" dirty="0" smtClean="0"/>
              <a:t>)  and loads that occur regularly enough to cause fatigue. 99.9% of load cycles do not exceed 8000 lb. </a:t>
            </a:r>
          </a:p>
          <a:p>
            <a:r>
              <a:rPr lang="en-US" sz="1800" dirty="0" smtClean="0"/>
              <a:t>So, it’s safe to assume that if the stresses in the components do not exceed the fatigue limit when the load is 8000 </a:t>
            </a:r>
            <a:r>
              <a:rPr lang="en-US" sz="1800" dirty="0" err="1" smtClean="0"/>
              <a:t>lb</a:t>
            </a:r>
            <a:r>
              <a:rPr lang="en-US" sz="1800" dirty="0" smtClean="0"/>
              <a:t>, fatigue is very unlikely to occur.</a:t>
            </a:r>
          </a:p>
          <a:p>
            <a:r>
              <a:rPr lang="en-US" sz="1800" dirty="0" smtClean="0"/>
              <a:t>If components have a breaking strength of 35000 </a:t>
            </a:r>
            <a:r>
              <a:rPr lang="en-US" sz="1800" dirty="0" err="1" smtClean="0"/>
              <a:t>lb</a:t>
            </a:r>
            <a:r>
              <a:rPr lang="en-US" sz="1800" dirty="0" smtClean="0"/>
              <a:t> of more, the stress in the components at 8000 </a:t>
            </a:r>
            <a:r>
              <a:rPr lang="en-US" sz="1800" dirty="0" err="1" smtClean="0"/>
              <a:t>lb</a:t>
            </a:r>
            <a:r>
              <a:rPr lang="en-US" sz="1800" dirty="0" smtClean="0"/>
              <a:t> is well below the fatigue limit.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Steels </a:t>
            </a:r>
            <a:r>
              <a:rPr lang="en-US" sz="1800" dirty="0"/>
              <a:t>have fatigue limits around 50% of their tensile strength (</a:t>
            </a:r>
            <a:r>
              <a:rPr lang="en-US" sz="1800" dirty="0" err="1"/>
              <a:t>shighley</a:t>
            </a:r>
            <a:r>
              <a:rPr lang="en-US" sz="1800" dirty="0"/>
              <a:t>). </a:t>
            </a:r>
            <a:endParaRPr lang="en-US" sz="1800" dirty="0" smtClean="0"/>
          </a:p>
          <a:p>
            <a:r>
              <a:rPr lang="en-US" sz="1800" dirty="0" smtClean="0"/>
              <a:t>Fatigue limit </a:t>
            </a:r>
            <a:r>
              <a:rPr lang="en-US" sz="1800" dirty="0"/>
              <a:t>of 17-4 PH </a:t>
            </a:r>
            <a:r>
              <a:rPr lang="en-US" sz="1800" dirty="0" err="1" smtClean="0"/>
              <a:t>ss</a:t>
            </a:r>
            <a:r>
              <a:rPr lang="en-US" sz="1800" dirty="0" smtClean="0"/>
              <a:t>: 90000 </a:t>
            </a:r>
            <a:r>
              <a:rPr lang="en-US" sz="1800" dirty="0"/>
              <a:t>PSI for 10E6 cycle.	</a:t>
            </a:r>
          </a:p>
          <a:p>
            <a:r>
              <a:rPr lang="en-US" sz="1800" dirty="0" smtClean="0"/>
              <a:t>Fatigue limit </a:t>
            </a:r>
            <a:r>
              <a:rPr lang="en-US" sz="1800" dirty="0"/>
              <a:t>of 316 </a:t>
            </a:r>
            <a:r>
              <a:rPr lang="en-US" sz="1800" dirty="0" err="1"/>
              <a:t>ss</a:t>
            </a:r>
            <a:r>
              <a:rPr lang="en-US" sz="1800" dirty="0"/>
              <a:t>: 21000 PSI </a:t>
            </a:r>
            <a:r>
              <a:rPr lang="en-US" sz="1800" dirty="0" smtClean="0"/>
              <a:t>(different sources show a wide range of values. This is the lowest found)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2733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375358" cy="5412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Mooring system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37907"/>
              </p:ext>
            </p:extLst>
          </p:nvPr>
        </p:nvGraphicFramePr>
        <p:xfrm>
          <a:off x="838200" y="2302040"/>
          <a:ext cx="8610600" cy="3772188"/>
        </p:xfrm>
        <a:graphic>
          <a:graphicData uri="http://schemas.openxmlformats.org/drawingml/2006/table">
            <a:tbl>
              <a:tblPr/>
              <a:tblGrid>
                <a:gridCol w="2958586">
                  <a:extLst>
                    <a:ext uri="{9D8B030D-6E8A-4147-A177-3AD203B41FA5}">
                      <a16:colId xmlns:a16="http://schemas.microsoft.com/office/drawing/2014/main" val="72851791"/>
                    </a:ext>
                  </a:extLst>
                </a:gridCol>
                <a:gridCol w="1311825">
                  <a:extLst>
                    <a:ext uri="{9D8B030D-6E8A-4147-A177-3AD203B41FA5}">
                      <a16:colId xmlns:a16="http://schemas.microsoft.com/office/drawing/2014/main" val="979466251"/>
                    </a:ext>
                  </a:extLst>
                </a:gridCol>
                <a:gridCol w="3670320">
                  <a:extLst>
                    <a:ext uri="{9D8B030D-6E8A-4147-A177-3AD203B41FA5}">
                      <a16:colId xmlns:a16="http://schemas.microsoft.com/office/drawing/2014/main" val="683483250"/>
                    </a:ext>
                  </a:extLst>
                </a:gridCol>
                <a:gridCol w="669869">
                  <a:extLst>
                    <a:ext uri="{9D8B030D-6E8A-4147-A177-3AD203B41FA5}">
                      <a16:colId xmlns:a16="http://schemas.microsoft.com/office/drawing/2014/main" val="103423499"/>
                    </a:ext>
                  </a:extLst>
                </a:gridCol>
              </a:tblGrid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Components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max load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Breaking strength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950374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DORMOR anchor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Dor-Mor has holding strength of 3600 lb with 3:1 scope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21140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5/8"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(4000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771895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1/2" long link chain (20 meters)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40000 lb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355694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5/8"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(4000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222832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Basic swivel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502254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5/8"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(6500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262451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5/16"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nilspin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wire with Crosby sage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sockets, 125m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9900 lb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587278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(6500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565315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Swivel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486498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(6500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524907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1/2" long link chain (2 meters)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40000 lb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154996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3/4" shackle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32500 lb (6500 lb SWL)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856553"/>
                  </a:ext>
                </a:extLst>
              </a:tr>
              <a:tr h="2694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Heave cone bottom eye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15000 lb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02694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906380"/>
            <a:ext cx="57605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 load on buoy:</a:t>
            </a:r>
          </a:p>
          <a:p>
            <a:r>
              <a:rPr lang="en-US" dirty="0" smtClean="0"/>
              <a:t>F= 0.5 * </a:t>
            </a:r>
            <a:r>
              <a:rPr lang="el-GR" dirty="0" smtClean="0"/>
              <a:t>ρ</a:t>
            </a:r>
            <a:r>
              <a:rPr lang="en-US" dirty="0" smtClean="0"/>
              <a:t> * u</a:t>
            </a:r>
            <a:r>
              <a:rPr lang="en-US" baseline="30000" dirty="0" smtClean="0"/>
              <a:t>2</a:t>
            </a:r>
            <a:r>
              <a:rPr lang="en-US" dirty="0" smtClean="0"/>
              <a:t> *Cd * A = 686 N = 154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l-GR" dirty="0" smtClean="0"/>
              <a:t>Ρ</a:t>
            </a:r>
            <a:r>
              <a:rPr lang="en-US" dirty="0" smtClean="0"/>
              <a:t> = 1.22 kg/m</a:t>
            </a:r>
            <a:r>
              <a:rPr lang="en-US" baseline="30000" dirty="0" smtClean="0"/>
              <a:t>3</a:t>
            </a:r>
            <a:r>
              <a:rPr lang="en-US" dirty="0" smtClean="0"/>
              <a:t>	u = 25 m/s	Cd= 1	A=1.8 m</a:t>
            </a:r>
            <a:r>
              <a:rPr lang="en-US" baseline="30000" dirty="0" smtClean="0"/>
              <a:t>2</a:t>
            </a:r>
            <a:endParaRPr lang="en-US" baseline="30000" dirty="0"/>
          </a:p>
          <a:p>
            <a:endParaRPr lang="en-US" baseline="30000" dirty="0" smtClean="0"/>
          </a:p>
          <a:p>
            <a:r>
              <a:rPr lang="en-US" dirty="0" smtClean="0"/>
              <a:t>Water drag: unknown, assumed to be lower than wind drag</a:t>
            </a:r>
          </a:p>
        </p:txBody>
      </p:sp>
    </p:spTree>
    <p:extLst>
      <p:ext uri="{BB962C8B-B14F-4D97-AF65-F5344CB8AC3E}">
        <p14:creationId xmlns:p14="http://schemas.microsoft.com/office/powerpoint/2010/main" val="234831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8" t="4275" r="12420" b="5662"/>
          <a:stretch/>
        </p:blipFill>
        <p:spPr>
          <a:xfrm>
            <a:off x="1475873" y="794083"/>
            <a:ext cx="3529263" cy="54360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1621" y="794083"/>
            <a:ext cx="5438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Tether link pins:</a:t>
            </a:r>
          </a:p>
          <a:p>
            <a:r>
              <a:rPr lang="en-US" dirty="0" smtClean="0"/>
              <a:t>Pins: 1” diameter, stainless steel.</a:t>
            </a:r>
          </a:p>
          <a:p>
            <a:r>
              <a:rPr lang="en-US" dirty="0" smtClean="0"/>
              <a:t>Cross section area = </a:t>
            </a:r>
            <a:r>
              <a:rPr lang="en-US" dirty="0"/>
              <a:t>= r</a:t>
            </a:r>
            <a:r>
              <a:rPr lang="en-US" baseline="30000" dirty="0"/>
              <a:t>2</a:t>
            </a:r>
            <a:r>
              <a:rPr lang="en-US" dirty="0"/>
              <a:t>x pi x 2 = </a:t>
            </a:r>
            <a:r>
              <a:rPr lang="en-US" dirty="0" smtClean="0"/>
              <a:t>1.57 in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Yield in shear = 47100 lb. Failure = 109000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>
                <a:solidFill>
                  <a:srgbClr val="92D050"/>
                </a:solidFill>
              </a:rPr>
              <a:t>Factor of safety = 109000/15000 =  7.3</a:t>
            </a:r>
          </a:p>
        </p:txBody>
      </p:sp>
      <p:sp>
        <p:nvSpPr>
          <p:cNvPr id="4" name="Rectangle 3"/>
          <p:cNvSpPr/>
          <p:nvPr/>
        </p:nvSpPr>
        <p:spPr>
          <a:xfrm>
            <a:off x="5951621" y="2870294"/>
            <a:ext cx="5783179" cy="2679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Screws: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Size: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3/8-16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Material: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BUMAX 88. Strength data from manuf. website.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preapplied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load = 4743 x 8 = 37944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lb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breaking strength = 74640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lb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 of safety = 74640 / 15000 = 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is load is unevenly distributed, fatigue will not occur.</a:t>
            </a:r>
          </a:p>
        </p:txBody>
      </p:sp>
    </p:spTree>
    <p:extLst>
      <p:ext uri="{BB962C8B-B14F-4D97-AF65-F5344CB8AC3E}">
        <p14:creationId xmlns:p14="http://schemas.microsoft.com/office/powerpoint/2010/main" val="1827259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94948" y="1106904"/>
            <a:ext cx="54623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Bearings</a:t>
            </a:r>
          </a:p>
          <a:p>
            <a:endParaRPr lang="en-US" dirty="0" smtClean="0"/>
          </a:p>
          <a:p>
            <a:r>
              <a:rPr lang="en-US" dirty="0"/>
              <a:t>Maximum static load of GAR-MAX: </a:t>
            </a:r>
            <a:r>
              <a:rPr lang="en-US" dirty="0" smtClean="0"/>
              <a:t>30000 PSI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Ultimate compressive strength of GAR-MAX: </a:t>
            </a:r>
            <a:r>
              <a:rPr lang="en-US" dirty="0" smtClean="0"/>
              <a:t>60000 PSI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upper bearing is </a:t>
            </a:r>
            <a:r>
              <a:rPr lang="en-US" dirty="0" smtClean="0"/>
              <a:t>2 </a:t>
            </a:r>
            <a:r>
              <a:rPr lang="en-US" dirty="0"/>
              <a:t>times shorter that the lower one, therefore it is that much weaker in compression.</a:t>
            </a:r>
          </a:p>
          <a:p>
            <a:r>
              <a:rPr lang="en-US" dirty="0"/>
              <a:t>Upper bearing area = bearing ID x length = 1” x </a:t>
            </a:r>
            <a:r>
              <a:rPr lang="en-US" dirty="0" smtClean="0"/>
              <a:t>1.25” </a:t>
            </a:r>
            <a:r>
              <a:rPr lang="en-US" dirty="0"/>
              <a:t>= </a:t>
            </a:r>
            <a:r>
              <a:rPr lang="en-US" dirty="0" smtClean="0"/>
              <a:t>1.25 in</a:t>
            </a:r>
            <a:r>
              <a:rPr lang="en-US" baseline="30000" dirty="0" smtClean="0"/>
              <a:t>2</a:t>
            </a:r>
            <a:endParaRPr lang="en-US" dirty="0"/>
          </a:p>
          <a:p>
            <a:r>
              <a:rPr lang="en-US" dirty="0"/>
              <a:t>Upper bearing </a:t>
            </a:r>
            <a:r>
              <a:rPr lang="en-US" dirty="0" smtClean="0"/>
              <a:t>compressive strength </a:t>
            </a:r>
            <a:r>
              <a:rPr lang="en-US" dirty="0"/>
              <a:t>= </a:t>
            </a:r>
            <a:endParaRPr lang="en-US" dirty="0" smtClean="0"/>
          </a:p>
          <a:p>
            <a:r>
              <a:rPr lang="en-US" dirty="0" smtClean="0"/>
              <a:t>1.25 </a:t>
            </a:r>
            <a:r>
              <a:rPr lang="en-US" dirty="0"/>
              <a:t>x </a:t>
            </a:r>
            <a:r>
              <a:rPr lang="en-US" dirty="0" smtClean="0"/>
              <a:t>37500 </a:t>
            </a:r>
            <a:r>
              <a:rPr lang="en-US" dirty="0"/>
              <a:t>= </a:t>
            </a:r>
            <a:r>
              <a:rPr lang="en-US" dirty="0" smtClean="0"/>
              <a:t>375000 </a:t>
            </a:r>
            <a:r>
              <a:rPr lang="en-US" dirty="0" err="1" smtClean="0"/>
              <a:t>lb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FFC000"/>
                </a:solidFill>
              </a:rPr>
              <a:t>Factor of safety = 37500 / 15000 = 2.5</a:t>
            </a:r>
          </a:p>
          <a:p>
            <a:endParaRPr lang="en-US" dirty="0"/>
          </a:p>
          <a:p>
            <a:r>
              <a:rPr lang="en-US" dirty="0" smtClean="0"/>
              <a:t>FOS is relatively low but failure of bearing would not cause immediate failure of connection. Divers can inspect this part and detect significant wear.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8" t="4275" r="12420" b="5662"/>
          <a:stretch/>
        </p:blipFill>
        <p:spPr>
          <a:xfrm>
            <a:off x="1475873" y="794083"/>
            <a:ext cx="3529263" cy="543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87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66611" y="705851"/>
            <a:ext cx="5438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Base</a:t>
            </a:r>
          </a:p>
          <a:p>
            <a:r>
              <a:rPr lang="en-US" dirty="0" smtClean="0"/>
              <a:t>Yield load: 20000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/>
              <a:t>Failure load: 56000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>
                <a:solidFill>
                  <a:srgbClr val="92D050"/>
                </a:solidFill>
              </a:rPr>
              <a:t>FOS = 56000 / 15000 = 3.73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 t="18143" r="11488" b="27824"/>
          <a:stretch/>
        </p:blipFill>
        <p:spPr>
          <a:xfrm>
            <a:off x="5005138" y="2654968"/>
            <a:ext cx="6320589" cy="3272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56421" y="5999747"/>
            <a:ext cx="4159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Cross Section area of ‘bridge’: 2 x 0.46 in2.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8" t="4275" r="12420" b="5662"/>
          <a:stretch/>
        </p:blipFill>
        <p:spPr>
          <a:xfrm>
            <a:off x="1475873" y="794083"/>
            <a:ext cx="3529263" cy="543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96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50519</TotalTime>
  <Words>1285</Words>
  <Application>Microsoft Office PowerPoint</Application>
  <PresentationFormat>Widescreen</PresentationFormat>
  <Paragraphs>277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Strength of components in the load path of the wave energy buoy</vt:lpstr>
      <vt:lpstr>Recorded loads</vt:lpstr>
      <vt:lpstr>Peak loads summary</vt:lpstr>
      <vt:lpstr>Histogram of load peaks</vt:lpstr>
      <vt:lpstr>Fatigue</vt:lpstr>
      <vt:lpstr>Mooring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 of components in the load path of the wave energy buoy</dc:title>
  <dc:creator>Francois Cazenave</dc:creator>
  <cp:lastModifiedBy>Francois Cazenave</cp:lastModifiedBy>
  <cp:revision>58</cp:revision>
  <dcterms:created xsi:type="dcterms:W3CDTF">2019-08-27T20:46:40Z</dcterms:created>
  <dcterms:modified xsi:type="dcterms:W3CDTF">2019-12-18T18:37:10Z</dcterms:modified>
</cp:coreProperties>
</file>