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59DBB-29EA-4E1A-930B-9D10E124E99C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54A88-CA9D-453A-97AC-365CEA2176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D1F536-6B9B-43F5-8F31-8E6B75B43AA5}" type="slidenum">
              <a:rPr lang="en-US"/>
              <a:pPr/>
              <a:t>3</a:t>
            </a:fld>
            <a:endParaRPr lang="en-US"/>
          </a:p>
        </p:txBody>
      </p:sp>
      <p:sp>
        <p:nvSpPr>
          <p:cNvPr id="241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A756B7-9835-4AB9-BEA8-7A5C364D3E22}" type="slidenum">
              <a:rPr lang="en-US"/>
              <a:pPr/>
              <a:t>4</a:t>
            </a:fld>
            <a:endParaRPr lang="en-US"/>
          </a:p>
        </p:txBody>
      </p:sp>
      <p:sp>
        <p:nvSpPr>
          <p:cNvPr id="220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E66A32-721B-43BC-8DAC-A7747F9B4054}" type="slidenum">
              <a:rPr lang="en-US"/>
              <a:pPr/>
              <a:t>5</a:t>
            </a:fld>
            <a:endParaRPr lang="en-US"/>
          </a:p>
        </p:txBody>
      </p:sp>
      <p:sp>
        <p:nvSpPr>
          <p:cNvPr id="221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D3E531-417B-4920-8EA3-C2359DEA9929}" type="slidenum">
              <a:rPr lang="en-US"/>
              <a:pPr/>
              <a:t>6</a:t>
            </a:fld>
            <a:endParaRPr lang="en-US"/>
          </a:p>
        </p:txBody>
      </p:sp>
      <p:sp>
        <p:nvSpPr>
          <p:cNvPr id="222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B4EB5B-D243-43F1-AB17-C49129CB1014}" type="slidenum">
              <a:rPr lang="en-US"/>
              <a:pPr/>
              <a:t>7</a:t>
            </a:fld>
            <a:endParaRPr lang="en-US"/>
          </a:p>
        </p:txBody>
      </p:sp>
      <p:sp>
        <p:nvSpPr>
          <p:cNvPr id="223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0412A-7BB0-4EAA-9C57-8B28681DDFCF}" type="datetimeFigureOut">
              <a:rPr lang="en-US" smtClean="0"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B7793-F865-48AD-B497-0467E9747B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oleObject" Target="../embeddings/oleObject1.bin"/><Relationship Id="rId9" Type="http://schemas.openxmlformats.org/officeDocument/2006/relationships/image" Target="http://www.nosc.mil/robots/undersea/plug/socket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http://www.dsl.whoi.edu/DSL/hanu/images/juicerartattached.jpg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6200"/>
            <a:ext cx="7772400" cy="1470025"/>
          </a:xfrm>
        </p:spPr>
        <p:txBody>
          <a:bodyPr/>
          <a:lstStyle/>
          <a:p>
            <a:r>
              <a:rPr lang="en-US" dirty="0" smtClean="0"/>
              <a:t>AUV Docking on the Power Buoy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447800"/>
            <a:ext cx="2584839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886200" y="3810000"/>
            <a:ext cx="2209800" cy="190500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Where is the Dock Mounted 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990600"/>
            <a:ext cx="678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On Buoy?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On PTO?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On Cable?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Above submerged plate?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Below Submerged plate?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28600" y="1905000"/>
            <a:ext cx="533400" cy="1798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3352800"/>
            <a:ext cx="483709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 Optical homing with laser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Elecro</a:t>
            </a:r>
            <a:r>
              <a:rPr lang="en-US" dirty="0" smtClean="0"/>
              <a:t>-magnetic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Acoustic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Hydroid, Sonardyne, </a:t>
            </a:r>
            <a:r>
              <a:rPr lang="en-US" dirty="0" err="1" smtClean="0"/>
              <a:t>Linkquest</a:t>
            </a:r>
            <a:r>
              <a:rPr lang="en-US" dirty="0" smtClean="0"/>
              <a:t>, Benthos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Benthos DAT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Integrated with data modem</a:t>
            </a:r>
          </a:p>
          <a:p>
            <a:pPr lvl="2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needed to communicate dock heading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size compatible with Tethys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2 degree accuracy, &gt; 1 km range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381000" y="4800600"/>
            <a:ext cx="533400" cy="1798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362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Homing Sensor?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1149" y="4343400"/>
            <a:ext cx="165182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Issues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447800"/>
            <a:ext cx="701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Does vehicle aim for dock, or estimate docks position at time of impact?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We need a better dynamic model of AUV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Stability derivatives</a:t>
            </a:r>
          </a:p>
          <a:p>
            <a:pPr lvl="2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Airflow Sciences can derive these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What are the first field tests?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Camera above submerged plate filming virtual dock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Add a hoop or hoops to fly through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When are these first tests?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Shoot for May/June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 Do we worry about alignment/capture, power and data transfer?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Should have a design, but may not be able to afford sea-test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Bio-fouling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copper or some other poison in dock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How does the dock affect the PB system?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Reliability of AUV and dock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772400" cy="1362075"/>
          </a:xfrm>
        </p:spPr>
        <p:txBody>
          <a:bodyPr/>
          <a:lstStyle/>
          <a:p>
            <a:r>
              <a:rPr lang="en-US" dirty="0" smtClean="0"/>
              <a:t>Steps for Docking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7848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dirty="0"/>
              <a:t> </a:t>
            </a:r>
            <a:r>
              <a:rPr lang="en-US" dirty="0" smtClean="0"/>
              <a:t>Find the dock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In our case, the current position of the buoy is sent to the AUV over satellite </a:t>
            </a:r>
            <a:r>
              <a:rPr lang="en-US" dirty="0" err="1" smtClean="0"/>
              <a:t>comms</a:t>
            </a:r>
            <a:endParaRPr lang="en-US" dirty="0" smtClean="0"/>
          </a:p>
          <a:p>
            <a:pPr marL="342900" indent="-342900"/>
            <a:r>
              <a:rPr lang="en-US" dirty="0" smtClean="0"/>
              <a:t>2) Home to the dock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Probably need the dock to specify approach heading 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dirty="0" smtClean="0"/>
              <a:t>Need  </a:t>
            </a:r>
            <a:r>
              <a:rPr lang="en-US" dirty="0" err="1" smtClean="0"/>
              <a:t>comms</a:t>
            </a:r>
            <a:r>
              <a:rPr lang="en-US" dirty="0" smtClean="0"/>
              <a:t> between dock and AUV: acoustic or RF (?)</a:t>
            </a:r>
          </a:p>
          <a:p>
            <a:pPr marL="342900" indent="-342900"/>
            <a:r>
              <a:rPr lang="en-US" dirty="0" smtClean="0"/>
              <a:t>3) Align the AUV to the dock </a:t>
            </a:r>
          </a:p>
          <a:p>
            <a:pPr marL="342900" indent="-342900"/>
            <a:r>
              <a:rPr lang="en-US" dirty="0" smtClean="0"/>
              <a:t>4) Secure/latch the AUV</a:t>
            </a:r>
          </a:p>
          <a:p>
            <a:pPr marL="342900" indent="-342900"/>
            <a:r>
              <a:rPr lang="en-US" dirty="0" smtClean="0"/>
              <a:t>5) Transfer power and Communications</a:t>
            </a:r>
          </a:p>
          <a:p>
            <a:pPr marL="342900" indent="-342900"/>
            <a:r>
              <a:rPr lang="en-US" dirty="0" smtClean="0"/>
              <a:t>6) Perform diagnostics before releasing AUV</a:t>
            </a:r>
          </a:p>
          <a:p>
            <a:pPr marL="342900" indent="-342900"/>
            <a:r>
              <a:rPr lang="en-US" dirty="0" smtClean="0"/>
              <a:t>7) Release the AUV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 Feb 06; RSM ; Page </a:t>
            </a:r>
            <a:fld id="{954191F8-F2BF-40F4-8704-E004509DC856}" type="slidenum">
              <a:rPr lang="en-US"/>
              <a:pPr/>
              <a:t>3</a:t>
            </a:fld>
            <a:endParaRPr lang="en-US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185738"/>
            <a:ext cx="8448675" cy="898525"/>
          </a:xfrm>
        </p:spPr>
        <p:txBody>
          <a:bodyPr>
            <a:normAutofit fontScale="90000"/>
          </a:bodyPr>
          <a:lstStyle/>
          <a:p>
            <a:r>
              <a:rPr lang="en-US"/>
              <a:t>Previous Designs: Fixed Cone/Funnel Docks</a:t>
            </a:r>
          </a:p>
        </p:txBody>
      </p:sp>
      <p:graphicFrame>
        <p:nvGraphicFramePr>
          <p:cNvPr id="204803" name="Object 3"/>
          <p:cNvGraphicFramePr>
            <a:graphicFrameLocks noChangeAspect="1"/>
          </p:cNvGraphicFramePr>
          <p:nvPr/>
        </p:nvGraphicFramePr>
        <p:xfrm>
          <a:off x="2701925" y="3668713"/>
          <a:ext cx="2743200" cy="2047875"/>
        </p:xfrm>
        <a:graphic>
          <a:graphicData uri="http://schemas.openxmlformats.org/presentationml/2006/ole">
            <p:oleObj spid="_x0000_s4098" r:id="rId4" imgW="2871216" imgH="2151888" progId="Word.Picture.8">
              <p:embed/>
            </p:oleObj>
          </a:graphicData>
        </a:graphic>
      </p:graphicFrame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1219200" y="5791200"/>
            <a:ext cx="457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/>
              <a:t>NRaD/Flying Plug/Odyssey Optical Homing</a:t>
            </a: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2789238" y="3937000"/>
            <a:ext cx="2251075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204806" name="Text Box 6"/>
          <p:cNvSpPr txBox="1">
            <a:spLocks noChangeArrowheads="1"/>
          </p:cNvSpPr>
          <p:nvPr/>
        </p:nvSpPr>
        <p:spPr bwMode="auto">
          <a:xfrm>
            <a:off x="4141788" y="3932238"/>
            <a:ext cx="1249362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pic>
        <p:nvPicPr>
          <p:cNvPr id="204807" name="Picture 7"/>
          <p:cNvPicPr>
            <a:picLocks noChangeArrowheads="1"/>
          </p:cNvPicPr>
          <p:nvPr/>
        </p:nvPicPr>
        <p:blipFill>
          <a:blip r:embed="rId5" cstate="print">
            <a:lum bright="4000"/>
          </a:blip>
          <a:srcRect/>
          <a:stretch>
            <a:fillRect/>
          </a:stretch>
        </p:blipFill>
        <p:spPr bwMode="auto">
          <a:xfrm>
            <a:off x="304800" y="3733800"/>
            <a:ext cx="2701925" cy="1989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04808" name="Picture 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62225" y="1168400"/>
            <a:ext cx="2057400" cy="201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04809" name="Text Box 9"/>
          <p:cNvSpPr txBox="1">
            <a:spLocks noChangeArrowheads="1"/>
          </p:cNvSpPr>
          <p:nvPr/>
        </p:nvSpPr>
        <p:spPr bwMode="auto">
          <a:xfrm>
            <a:off x="5029200" y="3171825"/>
            <a:ext cx="163671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/>
              <a:t>KRISO/KORDI</a:t>
            </a:r>
            <a:r>
              <a:rPr lang="en-US" sz="1400"/>
              <a:t> </a:t>
            </a:r>
          </a:p>
        </p:txBody>
      </p:sp>
      <p:graphicFrame>
        <p:nvGraphicFramePr>
          <p:cNvPr id="204810" name="Object 10"/>
          <p:cNvGraphicFramePr>
            <a:graphicFrameLocks noChangeAspect="1"/>
          </p:cNvGraphicFramePr>
          <p:nvPr/>
        </p:nvGraphicFramePr>
        <p:xfrm>
          <a:off x="4716463" y="1154113"/>
          <a:ext cx="2074862" cy="2017712"/>
        </p:xfrm>
        <a:graphic>
          <a:graphicData uri="http://schemas.openxmlformats.org/presentationml/2006/ole">
            <p:oleObj spid="_x0000_s4099" r:id="rId7" imgW="1409700" imgH="1200912" progId="Word.Picture.8">
              <p:embed/>
            </p:oleObj>
          </a:graphicData>
        </a:graphic>
      </p:graphicFrame>
      <p:pic>
        <p:nvPicPr>
          <p:cNvPr id="204811" name="Picture 11" descr="http://www.nosc.mil/robots/undersea/plug/socket.jpg"/>
          <p:cNvPicPr>
            <a:picLocks noChangeAspect="1" noChangeArrowheads="1"/>
          </p:cNvPicPr>
          <p:nvPr/>
        </p:nvPicPr>
        <p:blipFill>
          <a:blip r:embed="rId8" r:link="rId9" cstate="print">
            <a:lum bright="8000"/>
          </a:blip>
          <a:srcRect/>
          <a:stretch>
            <a:fillRect/>
          </a:stretch>
        </p:blipFill>
        <p:spPr bwMode="auto">
          <a:xfrm>
            <a:off x="4530725" y="3716338"/>
            <a:ext cx="1381125" cy="2009775"/>
          </a:xfrm>
          <a:prstGeom prst="rect">
            <a:avLst/>
          </a:prstGeom>
          <a:noFill/>
        </p:spPr>
      </p:pic>
      <p:sp>
        <p:nvSpPr>
          <p:cNvPr id="204812" name="Text Box 12"/>
          <p:cNvSpPr txBox="1">
            <a:spLocks noChangeArrowheads="1"/>
          </p:cNvSpPr>
          <p:nvPr/>
        </p:nvSpPr>
        <p:spPr bwMode="auto">
          <a:xfrm>
            <a:off x="7010400" y="5791200"/>
            <a:ext cx="114300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/>
              <a:t>REMUS</a:t>
            </a:r>
          </a:p>
        </p:txBody>
      </p:sp>
      <p:pic>
        <p:nvPicPr>
          <p:cNvPr id="204813" name="Picture 13"/>
          <p:cNvPicPr>
            <a:picLocks noChangeArrowheads="1"/>
          </p:cNvPicPr>
          <p:nvPr/>
        </p:nvPicPr>
        <p:blipFill>
          <a:blip r:embed="rId10" cstate="print">
            <a:lum bright="6000"/>
          </a:blip>
          <a:srcRect/>
          <a:stretch>
            <a:fillRect/>
          </a:stretch>
        </p:blipFill>
        <p:spPr bwMode="auto">
          <a:xfrm>
            <a:off x="304800" y="1055688"/>
            <a:ext cx="2165350" cy="2128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04814" name="Text Box 14"/>
          <p:cNvSpPr txBox="1">
            <a:spLocks noChangeArrowheads="1"/>
          </p:cNvSpPr>
          <p:nvPr/>
        </p:nvSpPr>
        <p:spPr bwMode="auto">
          <a:xfrm>
            <a:off x="1571625" y="3171825"/>
            <a:ext cx="2543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/>
              <a:t>WHOI/EDC/EM Homing</a:t>
            </a:r>
          </a:p>
        </p:txBody>
      </p:sp>
      <p:pic>
        <p:nvPicPr>
          <p:cNvPr id="204815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43600" y="3721100"/>
            <a:ext cx="32004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 Feb 06; RSM ; Page </a:t>
            </a:r>
            <a:fld id="{E77F2877-19B5-4A69-A48E-81CEBF37057C}" type="slidenum">
              <a:rPr lang="en-US"/>
              <a:pPr/>
              <a:t>4</a:t>
            </a:fld>
            <a:endParaRPr lang="en-US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Previous Dock Designs: Pole Dock</a:t>
            </a:r>
          </a:p>
        </p:txBody>
      </p:sp>
      <p:pic>
        <p:nvPicPr>
          <p:cNvPr id="182327" name="Picture 55" descr="dock"/>
          <p:cNvPicPr>
            <a:picLocks noChangeAspect="1" noChangeArrowheads="1"/>
          </p:cNvPicPr>
          <p:nvPr/>
        </p:nvPicPr>
        <p:blipFill>
          <a:blip r:embed="rId3" cstate="print"/>
          <a:srcRect t="8888"/>
          <a:stretch>
            <a:fillRect/>
          </a:stretch>
        </p:blipFill>
        <p:spPr bwMode="auto">
          <a:xfrm>
            <a:off x="763588" y="984250"/>
            <a:ext cx="1374775" cy="4929188"/>
          </a:xfrm>
          <a:prstGeom prst="rect">
            <a:avLst/>
          </a:prstGeom>
          <a:noFill/>
        </p:spPr>
      </p:pic>
      <p:sp>
        <p:nvSpPr>
          <p:cNvPr id="182328" name="Text Box 56"/>
          <p:cNvSpPr txBox="1">
            <a:spLocks noChangeArrowheads="1"/>
          </p:cNvSpPr>
          <p:nvPr/>
        </p:nvSpPr>
        <p:spPr bwMode="auto">
          <a:xfrm>
            <a:off x="762000" y="5867400"/>
            <a:ext cx="2971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/>
              <a:t>WHOI/AOSN Dock</a:t>
            </a:r>
          </a:p>
        </p:txBody>
      </p:sp>
      <p:pic>
        <p:nvPicPr>
          <p:cNvPr id="182362" name="Picture 90" descr="http://www.dsl.whoi.edu/DSL/hanu/images/juicerartattached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300288" y="990600"/>
            <a:ext cx="1890712" cy="4829175"/>
          </a:xfrm>
          <a:prstGeom prst="rect">
            <a:avLst/>
          </a:prstGeom>
          <a:noFill/>
        </p:spPr>
      </p:pic>
      <p:sp>
        <p:nvSpPr>
          <p:cNvPr id="182365" name="Rectangle 93"/>
          <p:cNvSpPr>
            <a:spLocks noChangeArrowheads="1"/>
          </p:cNvSpPr>
          <p:nvPr/>
        </p:nvSpPr>
        <p:spPr bwMode="auto">
          <a:xfrm>
            <a:off x="4038600" y="1189038"/>
            <a:ext cx="48768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rgbClr val="FF00FF"/>
                </a:solidFill>
              </a:rPr>
              <a:t>Advantages: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/>
              <a:t>Vehicle can approach from any direction (lands into the “wind”).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/>
              <a:t>Large allowable variation in depth control.</a:t>
            </a:r>
          </a:p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rgbClr val="FF00FF"/>
                </a:solidFill>
              </a:rPr>
              <a:t>Disadvantages: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/>
              <a:t>Vehicle must carry or deploy an arm to grab the pole with.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/>
              <a:t>Difficult to make power/data connection since vehicle is not rigidly attached.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 Feb 06; RSM ; Page </a:t>
            </a:r>
            <a:fld id="{446F2905-2759-4D9E-80C6-BFAF9F45B6AB}" type="slidenum">
              <a:rPr lang="en-US"/>
              <a:pPr/>
              <a:t>5</a:t>
            </a:fld>
            <a:endParaRPr lang="en-US"/>
          </a:p>
        </p:txBody>
      </p:sp>
      <p:sp>
        <p:nvSpPr>
          <p:cNvPr id="1884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4300" y="185738"/>
            <a:ext cx="8915400" cy="898525"/>
          </a:xfrm>
        </p:spPr>
        <p:txBody>
          <a:bodyPr>
            <a:normAutofit fontScale="90000"/>
          </a:bodyPr>
          <a:lstStyle/>
          <a:p>
            <a:r>
              <a:rPr lang="en-US"/>
              <a:t>Previous Design: Benthic Weathervane Cone</a:t>
            </a:r>
          </a:p>
        </p:txBody>
      </p:sp>
      <p:sp>
        <p:nvSpPr>
          <p:cNvPr id="1884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276600" y="1295400"/>
            <a:ext cx="5715000" cy="4906963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en-US">
                <a:solidFill>
                  <a:srgbClr val="FF00FF"/>
                </a:solidFill>
              </a:rPr>
              <a:t>Advantages:</a:t>
            </a:r>
            <a:endParaRPr lang="en-US"/>
          </a:p>
          <a:p>
            <a:r>
              <a:rPr lang="en-US"/>
              <a:t>Vehicle approaches upwind.</a:t>
            </a:r>
          </a:p>
          <a:p>
            <a:r>
              <a:rPr lang="en-US"/>
              <a:t>Vehicle can be captured and parked securely.</a:t>
            </a:r>
          </a:p>
          <a:p>
            <a:r>
              <a:rPr lang="en-US"/>
              <a:t>Power and data connection easier.</a:t>
            </a:r>
          </a:p>
          <a:p>
            <a:pPr>
              <a:buFontTx/>
              <a:buNone/>
            </a:pPr>
            <a:r>
              <a:rPr lang="en-US">
                <a:solidFill>
                  <a:srgbClr val="FF00FF"/>
                </a:solidFill>
              </a:rPr>
              <a:t>Disadvantages:</a:t>
            </a:r>
            <a:endParaRPr lang="en-US"/>
          </a:p>
          <a:p>
            <a:r>
              <a:rPr lang="en-US"/>
              <a:t>Vehicle must fly a precision near-bottom approach.</a:t>
            </a:r>
          </a:p>
          <a:p>
            <a:r>
              <a:rPr lang="en-US"/>
              <a:t>Dock is complex.</a:t>
            </a:r>
          </a:p>
          <a:p>
            <a:pPr lvl="1"/>
            <a:r>
              <a:rPr lang="en-US"/>
              <a:t>Dock must transmit its heading to the vehicle.</a:t>
            </a:r>
          </a:p>
          <a:p>
            <a:pPr lvl="1"/>
            <a:r>
              <a:rPr lang="en-US"/>
              <a:t>Power and data must pass through an underwater slip-ring type of connection.</a:t>
            </a:r>
          </a:p>
          <a:p>
            <a:endParaRPr lang="en-US"/>
          </a:p>
        </p:txBody>
      </p:sp>
      <p:pic>
        <p:nvPicPr>
          <p:cNvPr id="188420" name="Picture 1028" descr="DSCN24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3200400" cy="2400300"/>
          </a:xfrm>
          <a:prstGeom prst="rect">
            <a:avLst/>
          </a:prstGeom>
          <a:noFill/>
        </p:spPr>
      </p:pic>
      <p:sp>
        <p:nvSpPr>
          <p:cNvPr id="188421" name="Text Box 1029"/>
          <p:cNvSpPr txBox="1">
            <a:spLocks noChangeArrowheads="1"/>
          </p:cNvSpPr>
          <p:nvPr/>
        </p:nvSpPr>
        <p:spPr bwMode="auto">
          <a:xfrm>
            <a:off x="152400" y="4267200"/>
            <a:ext cx="3048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/>
              <a:t>Florida Atlantic University</a:t>
            </a:r>
            <a:r>
              <a:rPr lang="en-US" sz="180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 Feb 06; RSM ; Page </a:t>
            </a:r>
            <a:fld id="{8FA7322B-39F9-4228-8205-DAD1805BF50E}" type="slidenum">
              <a:rPr lang="en-US"/>
              <a:pPr/>
              <a:t>6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Previous Designs: Benthic Fixed Cone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1204913"/>
            <a:ext cx="5021263" cy="490696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FF"/>
                </a:solidFill>
              </a:rPr>
              <a:t>Advantages: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Vehicle can be captured and parked securely.</a:t>
            </a:r>
          </a:p>
          <a:p>
            <a:pPr>
              <a:lnSpc>
                <a:spcPct val="90000"/>
              </a:lnSpc>
            </a:pPr>
            <a:r>
              <a:rPr lang="en-US"/>
              <a:t>Power and data connection easier.</a:t>
            </a:r>
          </a:p>
          <a:p>
            <a:pPr>
              <a:lnSpc>
                <a:spcPct val="90000"/>
              </a:lnSpc>
            </a:pPr>
            <a:r>
              <a:rPr lang="en-US"/>
              <a:t>Dock can be simple.</a:t>
            </a:r>
          </a:p>
          <a:p>
            <a:pPr lvl="1">
              <a:lnSpc>
                <a:spcPct val="90000"/>
              </a:lnSpc>
            </a:pPr>
            <a:r>
              <a:rPr lang="en-US"/>
              <a:t>No moving parts.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FF"/>
                </a:solidFill>
              </a:rPr>
              <a:t>Disadvantages: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Vehicle must fly a precision near-bottom approach.</a:t>
            </a:r>
          </a:p>
          <a:p>
            <a:pPr>
              <a:lnSpc>
                <a:spcPct val="90000"/>
              </a:lnSpc>
            </a:pPr>
            <a:r>
              <a:rPr lang="en-US"/>
              <a:t>Vehicle may have to approach in a “cross wind.”</a:t>
            </a:r>
          </a:p>
          <a:p>
            <a:pPr lvl="1">
              <a:lnSpc>
                <a:spcPct val="90000"/>
              </a:lnSpc>
            </a:pPr>
            <a:r>
              <a:rPr lang="en-US"/>
              <a:t>Control loop must crab the vehicle.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6200" y="1066800"/>
            <a:ext cx="3200400" cy="2209800"/>
            <a:chOff x="0" y="576"/>
            <a:chExt cx="2016" cy="1392"/>
          </a:xfrm>
        </p:grpSpPr>
        <p:sp>
          <p:nvSpPr>
            <p:cNvPr id="189444" name="Text Box 4"/>
            <p:cNvSpPr txBox="1">
              <a:spLocks noChangeArrowheads="1"/>
            </p:cNvSpPr>
            <p:nvPr/>
          </p:nvSpPr>
          <p:spPr bwMode="auto">
            <a:xfrm>
              <a:off x="672" y="1796"/>
              <a:ext cx="72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000"/>
                <a:t>REMUS</a:t>
              </a:r>
            </a:p>
          </p:txBody>
        </p:sp>
        <p:pic>
          <p:nvPicPr>
            <p:cNvPr id="18944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576"/>
              <a:ext cx="2016" cy="1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85800" y="3581400"/>
            <a:ext cx="2125663" cy="2427288"/>
            <a:chOff x="0" y="2112"/>
            <a:chExt cx="1339" cy="1529"/>
          </a:xfrm>
        </p:grpSpPr>
        <p:sp>
          <p:nvSpPr>
            <p:cNvPr id="189446" name="Text Box 6"/>
            <p:cNvSpPr txBox="1">
              <a:spLocks noChangeArrowheads="1"/>
            </p:cNvSpPr>
            <p:nvPr/>
          </p:nvSpPr>
          <p:spPr bwMode="auto">
            <a:xfrm>
              <a:off x="48" y="3383"/>
              <a:ext cx="1291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000"/>
                <a:t>KRISO/KORDI</a:t>
              </a:r>
              <a:r>
                <a:rPr lang="en-US" sz="1800"/>
                <a:t> </a:t>
              </a:r>
            </a:p>
          </p:txBody>
        </p:sp>
        <p:graphicFrame>
          <p:nvGraphicFramePr>
            <p:cNvPr id="189447" name="Object 7"/>
            <p:cNvGraphicFramePr>
              <a:graphicFrameLocks noChangeAspect="1"/>
            </p:cNvGraphicFramePr>
            <p:nvPr/>
          </p:nvGraphicFramePr>
          <p:xfrm>
            <a:off x="0" y="2112"/>
            <a:ext cx="1307" cy="1271"/>
          </p:xfrm>
          <a:graphic>
            <a:graphicData uri="http://schemas.openxmlformats.org/presentationml/2006/ole">
              <p:oleObj spid="_x0000_s2050" r:id="rId5" imgW="1409700" imgH="1200912" progId="Word.Picture.8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 Feb 06; RSM ; Page </a:t>
            </a:r>
            <a:fld id="{3E97A75A-BBA8-464F-936D-1BF00CFDA3DC}" type="slidenum">
              <a:rPr lang="en-US"/>
              <a:pPr/>
              <a:t>7</a:t>
            </a:fld>
            <a:endParaRPr lang="en-U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Many Other Designs</a:t>
            </a:r>
          </a:p>
        </p:txBody>
      </p:sp>
      <p:pic>
        <p:nvPicPr>
          <p:cNvPr id="1843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143000"/>
            <a:ext cx="22098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28" name="Text Box 8"/>
          <p:cNvSpPr txBox="1">
            <a:spLocks noChangeArrowheads="1"/>
          </p:cNvSpPr>
          <p:nvPr/>
        </p:nvSpPr>
        <p:spPr bwMode="auto">
          <a:xfrm>
            <a:off x="609600" y="2667000"/>
            <a:ext cx="1676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/>
              <a:t>ALIVE</a:t>
            </a:r>
            <a:r>
              <a:rPr lang="en-US" sz="1800"/>
              <a:t> Dock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038600" y="3505200"/>
            <a:ext cx="3124200" cy="2662238"/>
            <a:chOff x="336" y="2256"/>
            <a:chExt cx="1968" cy="1677"/>
          </a:xfrm>
        </p:grpSpPr>
        <p:pic>
          <p:nvPicPr>
            <p:cNvPr id="184329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" y="2256"/>
              <a:ext cx="1968" cy="1486"/>
            </a:xfrm>
            <a:prstGeom prst="rect">
              <a:avLst/>
            </a:prstGeom>
            <a:noFill/>
          </p:spPr>
        </p:pic>
        <p:sp>
          <p:nvSpPr>
            <p:cNvPr id="184331" name="Text Box 11"/>
            <p:cNvSpPr txBox="1">
              <a:spLocks noChangeArrowheads="1"/>
            </p:cNvSpPr>
            <p:nvPr/>
          </p:nvSpPr>
          <p:spPr bwMode="auto">
            <a:xfrm>
              <a:off x="384" y="3696"/>
              <a:ext cx="1872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000"/>
                <a:t>Kawasaki Docking System</a:t>
              </a:r>
            </a:p>
          </p:txBody>
        </p:sp>
      </p:grpSp>
      <p:sp>
        <p:nvSpPr>
          <p:cNvPr id="184333" name="Rectangle 13"/>
          <p:cNvSpPr>
            <a:spLocks noChangeArrowheads="1"/>
          </p:cNvSpPr>
          <p:nvPr/>
        </p:nvSpPr>
        <p:spPr bwMode="auto">
          <a:xfrm>
            <a:off x="4191000" y="1447800"/>
            <a:ext cx="4648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smtClean="0"/>
              <a:t>Hovering Dock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smtClean="0"/>
              <a:t>Tail-hook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smtClean="0"/>
              <a:t>Net (one-time capture)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 dirty="0" smtClean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dirty="0"/>
          </a:p>
        </p:txBody>
      </p:sp>
      <p:pic>
        <p:nvPicPr>
          <p:cNvPr id="15362" name="Picture 2" descr="http://upload.wikimedia.org/wikipedia/commons/thumb/3/36/International_Space_Station_(ISS)_(March_18_2001).jpeg/600px-International_Space_Station_(ISS)_(March_18_200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429000"/>
            <a:ext cx="19812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MBARI’s AUV Docking Station</a:t>
            </a:r>
            <a:endParaRPr lang="en-US" dirty="0"/>
          </a:p>
        </p:txBody>
      </p:sp>
      <p:pic>
        <p:nvPicPr>
          <p:cNvPr id="3" name="Picture 5" descr="conedock_uw"/>
          <p:cNvPicPr>
            <a:picLocks noChangeAspect="1" noChangeArrowheads="1"/>
          </p:cNvPicPr>
          <p:nvPr/>
        </p:nvPicPr>
        <p:blipFill>
          <a:blip r:embed="rId3" cstate="print"/>
          <a:srcRect l="14151" r="13803"/>
          <a:stretch>
            <a:fillRect/>
          </a:stretch>
        </p:blipFill>
        <p:spPr bwMode="auto">
          <a:xfrm>
            <a:off x="152400" y="2209800"/>
            <a:ext cx="4267200" cy="4041775"/>
          </a:xfrm>
          <a:prstGeom prst="rect">
            <a:avLst/>
          </a:prstGeom>
          <a:noFill/>
        </p:spPr>
      </p:pic>
      <p:pic>
        <p:nvPicPr>
          <p:cNvPr id="4" name="Picture 4" descr="BrettOnDo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066800"/>
            <a:ext cx="4422775" cy="2948085"/>
          </a:xfrm>
          <a:prstGeom prst="rect">
            <a:avLst/>
          </a:prstGeom>
          <a:noFill/>
        </p:spPr>
      </p:pic>
      <p:pic>
        <p:nvPicPr>
          <p:cNvPr id="5" name="Picture 4" descr="Copy of AUV Dock Recovery"/>
          <p:cNvPicPr>
            <a:picLocks noChangeAspect="1" noChangeArrowheads="1"/>
          </p:cNvPicPr>
          <p:nvPr/>
        </p:nvPicPr>
        <p:blipFill>
          <a:blip r:embed="rId5" cstate="print"/>
          <a:srcRect l="6324" t="6778" r="36759" b="11415"/>
          <a:stretch>
            <a:fillRect/>
          </a:stretch>
        </p:blipFill>
        <p:spPr bwMode="auto">
          <a:xfrm>
            <a:off x="5486400" y="3429000"/>
            <a:ext cx="3429000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2954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Which AUV to use?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21” Dorado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Old hardware exists, though needs updating and significant work to re-assemble and test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21” vehicles can go deep</a:t>
            </a:r>
          </a:p>
          <a:p>
            <a:pPr lvl="3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Compatible with DARPA DSOP program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Tethys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Easy access for testing 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Active development program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Resources committed to integrate a iUSBL (homing sensor) 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Originally told DARPA this is the platform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Long endurance is consistent with PB capabilities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52400" y="3200400"/>
            <a:ext cx="533400" cy="1798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1" name="Picture 1" descr="W:\Project.Documents\Pictures\2010-05-27_Sea_Test_15\P5270003.JPG"/>
          <p:cNvPicPr>
            <a:picLocks noChangeAspect="1" noChangeArrowheads="1"/>
          </p:cNvPicPr>
          <p:nvPr/>
        </p:nvPicPr>
        <p:blipFill>
          <a:blip r:embed="rId3" cstate="print"/>
          <a:srcRect l="5689" t="20861" r="4706" b="29830"/>
          <a:stretch>
            <a:fillRect/>
          </a:stretch>
        </p:blipFill>
        <p:spPr bwMode="auto">
          <a:xfrm>
            <a:off x="4800600" y="5007428"/>
            <a:ext cx="4114800" cy="169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634</Words>
  <Application>Microsoft Office PowerPoint</Application>
  <PresentationFormat>On-screen Show (4:3)</PresentationFormat>
  <Paragraphs>117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Microsoft Word Picture</vt:lpstr>
      <vt:lpstr>AUV Docking on the Power Buoy</vt:lpstr>
      <vt:lpstr>Steps for Docking</vt:lpstr>
      <vt:lpstr>Previous Designs: Fixed Cone/Funnel Docks</vt:lpstr>
      <vt:lpstr>Previous Dock Designs: Pole Dock</vt:lpstr>
      <vt:lpstr>Previous Design: Benthic Weathervane Cone</vt:lpstr>
      <vt:lpstr>Previous Designs: Benthic Fixed Cone</vt:lpstr>
      <vt:lpstr>Many Other Designs</vt:lpstr>
      <vt:lpstr>MBARI’s AUV Docking Station</vt:lpstr>
      <vt:lpstr>Issues</vt:lpstr>
      <vt:lpstr>Where is the Dock Mounted ?</vt:lpstr>
      <vt:lpstr> Issues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21</cp:revision>
  <dcterms:created xsi:type="dcterms:W3CDTF">2011-02-02T19:05:26Z</dcterms:created>
  <dcterms:modified xsi:type="dcterms:W3CDTF">2011-02-02T22:35:25Z</dcterms:modified>
</cp:coreProperties>
</file>