
<file path=[Content_Types].xml><?xml version="1.0" encoding="utf-8"?>
<Types xmlns="http://schemas.openxmlformats.org/package/2006/content-types">
  <Default Extension="png" ContentType="image/png"/>
  <Default Extension="mov" ContentType="video/unknown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9" r:id="rId2"/>
    <p:sldId id="267" r:id="rId3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0393" autoAdjust="0"/>
  </p:normalViewPr>
  <p:slideViewPr>
    <p:cSldViewPr>
      <p:cViewPr varScale="1">
        <p:scale>
          <a:sx n="124" d="100"/>
          <a:sy n="124" d="100"/>
        </p:scale>
        <p:origin x="-372" y="-4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06" d="100"/>
          <a:sy n="106" d="100"/>
        </p:scale>
        <p:origin x="-2406" y="-3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Calibri" pitchFamily="34" charset="0"/>
              </a:defRPr>
            </a:lvl1pPr>
          </a:lstStyle>
          <a:p>
            <a:fld id="{F52D0EA5-4AB4-4669-B426-69335C6E4A09}" type="datetimeFigureOut">
              <a:rPr lang="en-US"/>
              <a:pPr/>
              <a:t>10/21/2014</a:t>
            </a:fld>
            <a:endParaRPr lang="en-US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Calibri" pitchFamily="34" charset="0"/>
              </a:defRPr>
            </a:lvl1pPr>
          </a:lstStyle>
          <a:p>
            <a:fld id="{65AD31D2-3674-4357-B032-15E1F8F4908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9141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US" dirty="0"/>
              <a:t> </a:t>
            </a:r>
            <a:r>
              <a:rPr lang="en-US" dirty="0" smtClean="0"/>
              <a:t>The MBARI Wave-Energy</a:t>
            </a:r>
            <a:r>
              <a:rPr lang="en-US" baseline="0" dirty="0" smtClean="0"/>
              <a:t> conversion buoy continues to be refined and is becoming more reliable with each deployment.</a:t>
            </a:r>
          </a:p>
          <a:p>
            <a:pPr>
              <a:buFontTx/>
              <a:buChar char="-"/>
            </a:pPr>
            <a:r>
              <a:rPr lang="en-US" baseline="0" dirty="0" smtClean="0"/>
              <a:t> The power captured depends on sea-state as can be seen in the plot of hourly averages.  Long term averages are about 250W, depending on season.</a:t>
            </a:r>
          </a:p>
          <a:p>
            <a:pPr>
              <a:buFontTx/>
              <a:buNone/>
            </a:pPr>
            <a:endParaRPr lang="en-US" baseline="0" dirty="0" smtClean="0"/>
          </a:p>
          <a:p>
            <a:pPr>
              <a:buFontTx/>
              <a:buChar char="-"/>
            </a:pPr>
            <a:r>
              <a:rPr lang="en-US" baseline="0" dirty="0" smtClean="0"/>
              <a:t> For 2015 there are three efforts underway</a:t>
            </a:r>
          </a:p>
          <a:p>
            <a:pPr marL="685800" lvl="1" indent="-228600">
              <a:buFontTx/>
              <a:buAutoNum type="arabicParenR"/>
            </a:pPr>
            <a:r>
              <a:rPr lang="en-US" baseline="0" dirty="0" smtClean="0"/>
              <a:t>Refine the power electronics to increase the amount of electricity that is stored after capture</a:t>
            </a:r>
          </a:p>
          <a:p>
            <a:pPr marL="685800" lvl="1" indent="-228600">
              <a:buFontTx/>
              <a:buAutoNum type="arabicParenR"/>
            </a:pPr>
            <a:r>
              <a:rPr lang="en-US" baseline="0" dirty="0" smtClean="0"/>
              <a:t>Make a power/data connection between the surface buoy and sub-surface plate (conductors must pass through the power-take off device).  This is necessary to enable AUV docking activities.</a:t>
            </a:r>
          </a:p>
          <a:p>
            <a:pPr marL="685800" lvl="1" indent="-228600">
              <a:buFontTx/>
              <a:buAutoNum type="arabicParenR"/>
            </a:pPr>
            <a:r>
              <a:rPr lang="en-US" baseline="0" dirty="0" smtClean="0"/>
              <a:t>Explore station-keeping options.</a:t>
            </a:r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To deliver power</a:t>
            </a:r>
            <a:r>
              <a:rPr lang="en-US" baseline="0" dirty="0" smtClean="0"/>
              <a:t> to the sub-surface plate, a copper wire connection must be made from the buoy, down through the power-takeoff device, out the bottom, and through the main tether to the sub-surface plate.</a:t>
            </a:r>
            <a:r>
              <a:rPr lang="en-US" dirty="0" smtClean="0"/>
              <a:t> </a:t>
            </a:r>
            <a:r>
              <a:rPr lang="en-US" baseline="0" dirty="0" smtClean="0"/>
              <a:t>This is challenging because </a:t>
            </a:r>
            <a:r>
              <a:rPr lang="en-US" baseline="0" dirty="0" smtClean="0"/>
              <a:t>the PTO necessarily </a:t>
            </a:r>
            <a:r>
              <a:rPr lang="en-US" baseline="0" dirty="0" smtClean="0"/>
              <a:t>has moving parts</a:t>
            </a:r>
            <a:r>
              <a:rPr lang="en-US" baseline="0" dirty="0" smtClean="0"/>
              <a:t>. </a:t>
            </a:r>
            <a:endParaRPr lang="en-US" baseline="0" dirty="0" smtClean="0"/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The middle image is the bottom of the power take-off device and shows the tether that comes out of it and connects to the submerged plate.  An electro-mechanical cable is being developed and tested to pass power and communications through this critical part.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dirty="0" smtClean="0"/>
              <a:t>The</a:t>
            </a:r>
            <a:r>
              <a:rPr lang="en-US" baseline="0" dirty="0" smtClean="0"/>
              <a:t> movie shows the submerged plate itself, with the recently added stabilizing flaps.  The </a:t>
            </a:r>
            <a:r>
              <a:rPr lang="en-US" baseline="0" dirty="0" err="1" smtClean="0"/>
              <a:t>SeaStar</a:t>
            </a:r>
            <a:r>
              <a:rPr lang="en-US" baseline="0" dirty="0" smtClean="0"/>
              <a:t> camera can be seen, it is there for two months, recording 60 seconds of video every 8 hours, allowing us to measure the </a:t>
            </a:r>
            <a:r>
              <a:rPr lang="en-US" baseline="0" dirty="0" smtClean="0"/>
              <a:t>flap </a:t>
            </a:r>
            <a:r>
              <a:rPr lang="en-US" baseline="0" dirty="0" smtClean="0"/>
              <a:t>motion.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In addition to being a natural home for an AUV dock, the flapping plates seen here could be modified </a:t>
            </a:r>
            <a:r>
              <a:rPr lang="en-US" baseline="0" dirty="0" smtClean="0"/>
              <a:t> to </a:t>
            </a:r>
            <a:r>
              <a:rPr lang="en-US" baseline="0" dirty="0" smtClean="0"/>
              <a:t>provide station </a:t>
            </a:r>
            <a:r>
              <a:rPr lang="en-US" baseline="0" dirty="0" smtClean="0"/>
              <a:t>keeping capabilities </a:t>
            </a:r>
            <a:r>
              <a:rPr lang="en-US" baseline="0" dirty="0" smtClean="0"/>
              <a:t>along the lines of the Liquid Robotics Wave-Glider.  We are trying to establish a collaboration with that company to work on this.</a:t>
            </a:r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60F3E-D3CA-4456-9280-94B05BB54B0D}" type="datetimeFigureOut">
              <a:rPr lang="en-US"/>
              <a:pPr>
                <a:defRPr/>
              </a:pPr>
              <a:t>10/21/2014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67642-C760-42A4-8057-59CB5105AB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B55E84-3A70-447A-B40C-3EB86746C2A1}" type="datetimeFigureOut">
              <a:rPr lang="en-US"/>
              <a:pPr>
                <a:defRPr/>
              </a:pPr>
              <a:t>10/21/2014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B3DB5-9B5E-46BF-8F4E-CECB0CA152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BDAC3-8CCE-4652-8F8D-220EF9C3F1E9}" type="datetimeFigureOut">
              <a:rPr lang="en-US"/>
              <a:pPr>
                <a:defRPr/>
              </a:pPr>
              <a:t>10/21/2014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086A2-BD7C-4F43-856D-DC2423C190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18F9B-0A4D-4480-902E-BE9385456817}" type="datetimeFigureOut">
              <a:rPr lang="en-US"/>
              <a:pPr>
                <a:defRPr/>
              </a:pPr>
              <a:t>10/21/2014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490D73-C467-49F9-8B36-BC8EAE5457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AEAF5-8AE4-4989-A130-8E19D0EB2263}" type="datetimeFigureOut">
              <a:rPr lang="en-US"/>
              <a:pPr>
                <a:defRPr/>
              </a:pPr>
              <a:t>10/21/2014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A81CD-0684-4032-B93A-3C3D005387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17080-789D-4C78-A5BF-EFE7A9AE6B8D}" type="datetimeFigureOut">
              <a:rPr lang="en-US"/>
              <a:pPr>
                <a:defRPr/>
              </a:pPr>
              <a:t>10/21/2014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4F4D2-AA4F-48C8-BD04-2C1D46C790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6A8A23-935F-4491-9F02-E5E0EB52591C}" type="datetimeFigureOut">
              <a:rPr lang="en-US"/>
              <a:pPr>
                <a:defRPr/>
              </a:pPr>
              <a:t>10/21/2014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5649E-7066-47F7-AE64-16624885C9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1A19EA-0A91-4E60-BE61-07F6EC0FDAE4}" type="datetimeFigureOut">
              <a:rPr lang="en-US"/>
              <a:pPr>
                <a:defRPr/>
              </a:pPr>
              <a:t>10/21/2014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B8E819-DB74-4E07-8E9D-B57DF9D7C2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923E76-893B-45C7-8565-9660BA9B2E09}" type="datetimeFigureOut">
              <a:rPr lang="en-US"/>
              <a:pPr>
                <a:defRPr/>
              </a:pPr>
              <a:t>10/21/2014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9E61E0-85A2-4ACD-881F-93155AEA16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856C2F-E7AC-4C4A-B10E-353EBF232E84}" type="datetimeFigureOut">
              <a:rPr lang="en-US"/>
              <a:pPr>
                <a:defRPr/>
              </a:pPr>
              <a:t>10/21/2014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CD9CF-A993-4831-976C-CE2C7106E5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7B87120-F61B-4C16-B017-10280C845910}" type="datetimeFigureOut">
              <a:rPr lang="en-US"/>
              <a:pPr>
                <a:defRPr/>
              </a:pPr>
              <a:t>10/21/2014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5EB730C-3F51-4723-82E5-08A92DB6E7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7" r:id="rId2"/>
    <p:sldLayoutId id="2147483656" r:id="rId3"/>
    <p:sldLayoutId id="2147483655" r:id="rId4"/>
    <p:sldLayoutId id="2147483654" r:id="rId5"/>
    <p:sldLayoutId id="2147483653" r:id="rId6"/>
    <p:sldLayoutId id="2147483652" r:id="rId7"/>
    <p:sldLayoutId id="2147483651" r:id="rId8"/>
    <p:sldLayoutId id="2147483650" r:id="rId9"/>
    <p:sldLayoutId id="2147483649" r:id="rId10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jpeg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X:\707976 EPBuoyPrototypeAndTesting\Deployments\RectifiedPowerVsWaveHeight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342" y="666750"/>
            <a:ext cx="3845858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38" name="Rectangle 6"/>
          <p:cNvSpPr>
            <a:spLocks noGrp="1" noChangeArrowheads="1"/>
          </p:cNvSpPr>
          <p:nvPr>
            <p:ph type="title"/>
          </p:nvPr>
        </p:nvSpPr>
        <p:spPr>
          <a:xfrm>
            <a:off x="609600" y="-95250"/>
            <a:ext cx="8229600" cy="536972"/>
          </a:xfrm>
        </p:spPr>
        <p:txBody>
          <a:bodyPr anchor="t"/>
          <a:lstStyle/>
          <a:p>
            <a:r>
              <a:rPr lang="en-US" sz="2800" dirty="0" smtClean="0">
                <a:solidFill>
                  <a:srgbClr val="000066"/>
                </a:solidFill>
              </a:rPr>
              <a:t>2015 </a:t>
            </a:r>
            <a:r>
              <a:rPr lang="en-US" sz="2800" dirty="0" err="1" smtClean="0">
                <a:solidFill>
                  <a:srgbClr val="000066"/>
                </a:solidFill>
              </a:rPr>
              <a:t>PowerBuoy</a:t>
            </a:r>
            <a:r>
              <a:rPr lang="en-US" sz="2800" dirty="0" smtClean="0">
                <a:solidFill>
                  <a:srgbClr val="000066"/>
                </a:solidFill>
              </a:rPr>
              <a:t> Effort</a:t>
            </a:r>
            <a:br>
              <a:rPr lang="en-US" sz="2800" dirty="0" smtClean="0">
                <a:solidFill>
                  <a:srgbClr val="000066"/>
                </a:solidFill>
              </a:rPr>
            </a:br>
            <a:r>
              <a:rPr lang="en-US" sz="2800" dirty="0" smtClean="0">
                <a:solidFill>
                  <a:srgbClr val="000066"/>
                </a:solidFill>
              </a:rPr>
              <a:t>Sub-Sea Power and Communication Link</a:t>
            </a:r>
          </a:p>
        </p:txBody>
      </p:sp>
      <p:pic>
        <p:nvPicPr>
          <p:cNvPr id="14346" name="Picture 11" descr="pbanimation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895350"/>
            <a:ext cx="2743200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6"/>
          <p:cNvSpPr txBox="1">
            <a:spLocks noChangeArrowheads="1"/>
          </p:cNvSpPr>
          <p:nvPr/>
        </p:nvSpPr>
        <p:spPr bwMode="auto">
          <a:xfrm>
            <a:off x="3349598" y="3510774"/>
            <a:ext cx="5758841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2900" algn="l">
              <a:buFontTx/>
              <a:buChar char="-"/>
            </a:pPr>
            <a:r>
              <a:rPr lang="en-US" sz="2000" b="0" dirty="0" smtClean="0">
                <a:solidFill>
                  <a:srgbClr val="000066"/>
                </a:solidFill>
              </a:rPr>
              <a:t>250 Watt mean power capture</a:t>
            </a:r>
          </a:p>
          <a:p>
            <a:pPr marL="342900" indent="-342900" algn="l">
              <a:buFontTx/>
              <a:buChar char="-"/>
            </a:pPr>
            <a:r>
              <a:rPr lang="en-US" sz="2000" b="0" dirty="0" smtClean="0">
                <a:solidFill>
                  <a:srgbClr val="000066"/>
                </a:solidFill>
              </a:rPr>
              <a:t>Reliability increasing with each deployment</a:t>
            </a:r>
          </a:p>
          <a:p>
            <a:pPr marL="342900" indent="-342900" algn="l">
              <a:buFontTx/>
              <a:buChar char="-"/>
            </a:pPr>
            <a:r>
              <a:rPr lang="en-US" sz="2000" b="0" dirty="0" smtClean="0">
                <a:solidFill>
                  <a:srgbClr val="000066"/>
                </a:solidFill>
              </a:rPr>
              <a:t>Power transmission to submerged element needed to enable AUV docking</a:t>
            </a:r>
          </a:p>
          <a:p>
            <a:pPr marL="342900" indent="-342900" algn="l">
              <a:buFontTx/>
              <a:buChar char="-"/>
            </a:pPr>
            <a:r>
              <a:rPr lang="en-US" sz="2000" b="0" dirty="0" smtClean="0">
                <a:solidFill>
                  <a:srgbClr val="000066"/>
                </a:solidFill>
              </a:rPr>
              <a:t>Station-keeping still desirable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5" name="Picture 8" descr="PB-ConeDock_UW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8200" y="3285208"/>
            <a:ext cx="2209800" cy="1420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X:\707976 EPBuoyPrototypeAndTesting\Presentations\2014BoardMaterial\TetherGuideImag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000125"/>
            <a:ext cx="1872045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PTO Diagram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42900"/>
            <a:ext cx="762000" cy="4588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waveenergy_buoy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031067" y="895350"/>
            <a:ext cx="5960533" cy="335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321</Words>
  <Application>Microsoft Office PowerPoint</Application>
  <PresentationFormat>On-screen Show (16:9)</PresentationFormat>
  <Paragraphs>19</Paragraphs>
  <Slides>2</Slides>
  <Notes>2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2015 PowerBuoy Effort Sub-Sea Power and Communication Link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and Project Overview</dc:title>
  <dc:creator>Brett Hobson</dc:creator>
  <cp:lastModifiedBy>stanley</cp:lastModifiedBy>
  <cp:revision>25</cp:revision>
  <dcterms:created xsi:type="dcterms:W3CDTF">2012-04-05T16:20:44Z</dcterms:created>
  <dcterms:modified xsi:type="dcterms:W3CDTF">2014-10-21T16:53:50Z</dcterms:modified>
</cp:coreProperties>
</file>