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7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02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2" d="100"/>
          <a:sy n="92" d="100"/>
        </p:scale>
        <p:origin x="-1758" y="-11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Calibri" pitchFamily="34" charset="0"/>
              </a:defRPr>
            </a:lvl1pPr>
          </a:lstStyle>
          <a:p>
            <a:fld id="{F52D0EA5-4AB4-4669-B426-69335C6E4A09}" type="datetimeFigureOut">
              <a:rPr lang="en-US"/>
              <a:pPr/>
              <a:t>10/21/2013</a:t>
            </a:fld>
            <a:endParaRPr lang="en-US"/>
          </a:p>
        </p:txBody>
      </p:sp>
      <p:sp>
        <p:nvSpPr>
          <p:cNvPr id="286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Calibri" pitchFamily="34" charset="0"/>
              </a:defRPr>
            </a:lvl1pPr>
          </a:lstStyle>
          <a:p>
            <a:fld id="{65AD31D2-3674-4357-B032-15E1F8F4908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/>
              <a:t> This is a technology development intended to provide significantly higher amounts of energy during long term at-sea experiments (&gt; 1 month) </a:t>
            </a:r>
          </a:p>
          <a:p>
            <a:pPr>
              <a:buFontTx/>
              <a:buChar char="-"/>
            </a:pPr>
            <a:r>
              <a:rPr lang="en-US"/>
              <a:t>  Prototype development to date has been supported by external funds.</a:t>
            </a:r>
          </a:p>
          <a:p>
            <a:pPr>
              <a:buFontTx/>
              <a:buChar char="-"/>
            </a:pPr>
            <a:r>
              <a:rPr lang="en-US"/>
              <a:t>  We have completed 5 extended deployments (4-7 weeks) in the past two years, many of the system components have been used in all of the deployments.</a:t>
            </a:r>
          </a:p>
          <a:p>
            <a:pPr>
              <a:buFontTx/>
              <a:buChar char="-"/>
            </a:pPr>
            <a:r>
              <a:rPr lang="en-US"/>
              <a:t>  Many aspects of the system are performing very well (power take-off system)</a:t>
            </a:r>
          </a:p>
          <a:p>
            <a:pPr>
              <a:buFontTx/>
              <a:buChar char="-"/>
            </a:pPr>
            <a:r>
              <a:rPr lang="en-US"/>
              <a:t> Longevity has been an issue, partly because the original hardware was designed for short-term deployments, and partly because the submerged plate motions have been more dramatic that anticipated and have caused some fatigue/wear problems.</a:t>
            </a:r>
          </a:p>
          <a:p>
            <a:pPr>
              <a:buFontTx/>
              <a:buChar char="-"/>
            </a:pPr>
            <a:r>
              <a:rPr lang="en-US"/>
              <a:t> Some innovation is required to re-design the submerged plate elements and we are working hard to demonstrate improvements in reliability in 2014.</a:t>
            </a:r>
          </a:p>
          <a:p>
            <a:pPr>
              <a:buFontTx/>
              <a:buChar char="-"/>
            </a:pPr>
            <a:endParaRPr lang="en-US"/>
          </a:p>
          <a:p>
            <a:pPr>
              <a:buFontTx/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60F3E-D3CA-4456-9280-94B05BB54B0D}" type="datetimeFigureOut">
              <a:rPr lang="en-US"/>
              <a:pPr>
                <a:defRPr/>
              </a:pPr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67642-C760-42A4-8057-59CB5105AB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55E84-3A70-447A-B40C-3EB86746C2A1}" type="datetimeFigureOut">
              <a:rPr lang="en-US"/>
              <a:pPr>
                <a:defRPr/>
              </a:pPr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B3DB5-9B5E-46BF-8F4E-CECB0CA152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BDAC3-8CCE-4652-8F8D-220EF9C3F1E9}" type="datetimeFigureOut">
              <a:rPr lang="en-US"/>
              <a:pPr>
                <a:defRPr/>
              </a:pPr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086A2-BD7C-4F43-856D-DC2423C190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18F9B-0A4D-4480-902E-BE9385456817}" type="datetimeFigureOut">
              <a:rPr lang="en-US"/>
              <a:pPr>
                <a:defRPr/>
              </a:pPr>
              <a:t>10/21/2013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90D73-C467-49F9-8B36-BC8EAE5457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AEAF5-8AE4-4989-A130-8E19D0EB2263}" type="datetimeFigureOut">
              <a:rPr lang="en-US"/>
              <a:pPr>
                <a:defRPr/>
              </a:pPr>
              <a:t>10/21/2013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A81CD-0684-4032-B93A-3C3D005387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17080-789D-4C78-A5BF-EFE7A9AE6B8D}" type="datetimeFigureOut">
              <a:rPr lang="en-US"/>
              <a:pPr>
                <a:defRPr/>
              </a:pPr>
              <a:t>10/21/2013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4F4D2-AA4F-48C8-BD04-2C1D46C790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A8A23-935F-4491-9F02-E5E0EB52591C}" type="datetimeFigureOut">
              <a:rPr lang="en-US"/>
              <a:pPr>
                <a:defRPr/>
              </a:pPr>
              <a:t>10/21/2013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5649E-7066-47F7-AE64-16624885C9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A19EA-0A91-4E60-BE61-07F6EC0FDAE4}" type="datetimeFigureOut">
              <a:rPr lang="en-US"/>
              <a:pPr>
                <a:defRPr/>
              </a:pPr>
              <a:t>10/21/2013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8E819-DB74-4E07-8E9D-B57DF9D7C2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23E76-893B-45C7-8565-9660BA9B2E09}" type="datetimeFigureOut">
              <a:rPr lang="en-US"/>
              <a:pPr>
                <a:defRPr/>
              </a:pPr>
              <a:t>10/21/2013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E61E0-85A2-4ACD-881F-93155AEA16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56C2F-E7AC-4C4A-B10E-353EBF232E84}" type="datetimeFigureOut">
              <a:rPr lang="en-US"/>
              <a:pPr>
                <a:defRPr/>
              </a:pPr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CD9CF-A993-4831-976C-CE2C7106E5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7B87120-F61B-4C16-B017-10280C845910}" type="datetimeFigureOut">
              <a:rPr lang="en-US"/>
              <a:pPr>
                <a:defRPr/>
              </a:pPr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5EB730C-3F51-4723-82E5-08A92DB6E7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7" r:id="rId2"/>
    <p:sldLayoutId id="2147483656" r:id="rId3"/>
    <p:sldLayoutId id="2147483655" r:id="rId4"/>
    <p:sldLayoutId id="2147483654" r:id="rId5"/>
    <p:sldLayoutId id="2147483653" r:id="rId6"/>
    <p:sldLayoutId id="2147483652" r:id="rId7"/>
    <p:sldLayoutId id="2147483651" r:id="rId8"/>
    <p:sldLayoutId id="2147483650" r:id="rId9"/>
    <p:sldLayoutId id="2147483649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8229600" cy="715963"/>
          </a:xfrm>
        </p:spPr>
        <p:txBody>
          <a:bodyPr anchor="t"/>
          <a:lstStyle/>
          <a:p>
            <a:r>
              <a:rPr lang="en-US" sz="2800" smtClean="0">
                <a:solidFill>
                  <a:srgbClr val="000066"/>
                </a:solidFill>
              </a:rPr>
              <a:t>Wave-energy systems have the potential to expand the capabilities of unattended systems at sea.</a:t>
            </a:r>
          </a:p>
        </p:txBody>
      </p:sp>
      <p:sp>
        <p:nvSpPr>
          <p:cNvPr id="14341" name="Text Box 12"/>
          <p:cNvSpPr txBox="1">
            <a:spLocks noChangeArrowheads="1"/>
          </p:cNvSpPr>
          <p:nvPr/>
        </p:nvSpPr>
        <p:spPr bwMode="auto">
          <a:xfrm>
            <a:off x="381000" y="1143000"/>
            <a:ext cx="4876800" cy="101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0" u="sng">
                <a:solidFill>
                  <a:srgbClr val="000066"/>
                </a:solidFill>
                <a:latin typeface="Calibri" pitchFamily="34" charset="0"/>
              </a:rPr>
              <a:t>Wave-Power Buoy Prototype</a:t>
            </a:r>
          </a:p>
          <a:p>
            <a:pPr algn="ctr"/>
            <a:r>
              <a:rPr lang="en-US" sz="2000" b="0">
                <a:solidFill>
                  <a:srgbClr val="000066"/>
                </a:solidFill>
                <a:latin typeface="Calibri" pitchFamily="34" charset="0"/>
              </a:rPr>
              <a:t>Demonstrated Average Power  &gt;300W</a:t>
            </a:r>
          </a:p>
          <a:p>
            <a:pPr algn="ctr"/>
            <a:r>
              <a:rPr lang="en-US" sz="2000" b="0">
                <a:solidFill>
                  <a:srgbClr val="000066"/>
                </a:solidFill>
                <a:latin typeface="Calibri" pitchFamily="34" charset="0"/>
              </a:rPr>
              <a:t>Demonstrated deployments up to 2 months</a:t>
            </a:r>
          </a:p>
        </p:txBody>
      </p:sp>
      <p:sp>
        <p:nvSpPr>
          <p:cNvPr id="14342" name="Line 14"/>
          <p:cNvSpPr>
            <a:spLocks noChangeShapeType="1"/>
          </p:cNvSpPr>
          <p:nvPr/>
        </p:nvSpPr>
        <p:spPr bwMode="auto">
          <a:xfrm>
            <a:off x="5257800" y="1828800"/>
            <a:ext cx="121920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14346" name="Picture 11" descr="pbanimation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1600200"/>
            <a:ext cx="2514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7" name="Text Box 12"/>
          <p:cNvSpPr txBox="1">
            <a:spLocks noChangeArrowheads="1"/>
          </p:cNvSpPr>
          <p:nvPr/>
        </p:nvSpPr>
        <p:spPr bwMode="auto">
          <a:xfrm>
            <a:off x="152400" y="2667000"/>
            <a:ext cx="4572000" cy="101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0">
                <a:solidFill>
                  <a:srgbClr val="000066"/>
                </a:solidFill>
                <a:latin typeface="Calibri" pitchFamily="34" charset="0"/>
              </a:rPr>
              <a:t>Work in 2014 is to increase the systems reliability and longevity in the difficult marine environment</a:t>
            </a:r>
          </a:p>
        </p:txBody>
      </p:sp>
      <p:pic>
        <p:nvPicPr>
          <p:cNvPr id="14348" name="Picture 4" descr="DSC_864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3810000"/>
            <a:ext cx="4419600" cy="29575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349" name="Line 14"/>
          <p:cNvSpPr>
            <a:spLocks noChangeShapeType="1"/>
          </p:cNvSpPr>
          <p:nvPr/>
        </p:nvSpPr>
        <p:spPr bwMode="auto">
          <a:xfrm>
            <a:off x="762000" y="3683000"/>
            <a:ext cx="1066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6"/>
          <p:cNvSpPr>
            <a:spLocks noChangeArrowheads="1"/>
          </p:cNvSpPr>
          <p:nvPr/>
        </p:nvSpPr>
        <p:spPr bwMode="auto">
          <a:xfrm>
            <a:off x="152400" y="914400"/>
            <a:ext cx="82296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400" b="0" u="sng">
                <a:solidFill>
                  <a:srgbClr val="000066"/>
                </a:solidFill>
                <a:latin typeface="Calibri" pitchFamily="34" charset="0"/>
              </a:rPr>
              <a:t>Station-Keeping</a:t>
            </a:r>
            <a:r>
              <a:rPr lang="en-US" sz="2400" b="0">
                <a:solidFill>
                  <a:srgbClr val="000066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27655" name="Picture 8" descr="PB-ConeDock_U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4419600"/>
            <a:ext cx="350520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6" name="Rectangle 6"/>
          <p:cNvSpPr>
            <a:spLocks noChangeArrowheads="1"/>
          </p:cNvSpPr>
          <p:nvPr/>
        </p:nvSpPr>
        <p:spPr bwMode="auto">
          <a:xfrm>
            <a:off x="152400" y="152400"/>
            <a:ext cx="86868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800" b="0" u="sng">
                <a:solidFill>
                  <a:srgbClr val="000066"/>
                </a:solidFill>
                <a:latin typeface="Calibri" pitchFamily="34" charset="0"/>
              </a:rPr>
              <a:t>Two Pending Developments anticipated for future years</a:t>
            </a:r>
          </a:p>
        </p:txBody>
      </p:sp>
      <p:sp>
        <p:nvSpPr>
          <p:cNvPr id="27657" name="Rectangle 6"/>
          <p:cNvSpPr>
            <a:spLocks noChangeArrowheads="1"/>
          </p:cNvSpPr>
          <p:nvPr/>
        </p:nvSpPr>
        <p:spPr bwMode="auto">
          <a:xfrm>
            <a:off x="152400" y="3505200"/>
            <a:ext cx="82296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400" b="0" u="sng">
                <a:solidFill>
                  <a:srgbClr val="000066"/>
                </a:solidFill>
                <a:latin typeface="Calibri" pitchFamily="34" charset="0"/>
              </a:rPr>
              <a:t>AUV Docking</a:t>
            </a:r>
            <a:r>
              <a:rPr lang="en-US" sz="2400" b="0">
                <a:solidFill>
                  <a:srgbClr val="000066"/>
                </a:solidFill>
                <a:latin typeface="Calibri" pitchFamily="34" charset="0"/>
              </a:rPr>
              <a:t> – Wave Buoy would allow long term (1 year) deployments of AUV’s in remote locations.</a:t>
            </a:r>
            <a:endParaRPr lang="en-US" sz="2400" b="0" u="sng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457200" y="1371600"/>
            <a:ext cx="80772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b="0">
                <a:solidFill>
                  <a:srgbClr val="000066"/>
                </a:solidFill>
              </a:rPr>
              <a:t> Current system works as either a moored or freely drifting system.  Utility would be enhanced by an ability to keep station without being moored.</a:t>
            </a:r>
          </a:p>
          <a:p>
            <a:pPr>
              <a:buFontTx/>
              <a:buChar char="-"/>
            </a:pPr>
            <a:endParaRPr lang="en-US" b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en-US" b="0">
                <a:solidFill>
                  <a:srgbClr val="000066"/>
                </a:solidFill>
              </a:rPr>
              <a:t> A good technological solution would be to couple the wave-energy extraction system to a system similar to the Liquid Robotics propulsion unit.  We know how to do this engineering but need to collaborate with Liquid Robotics for IP issues.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254</Words>
  <Application>Microsoft Office PowerPoint</Application>
  <PresentationFormat>On-screen Show (4:3)</PresentationFormat>
  <Paragraphs>17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Arial</vt:lpstr>
      <vt:lpstr>Office Theme</vt:lpstr>
      <vt:lpstr>Wave-energy systems have the potential to expand the capabilities of unattended systems at sea.</vt:lpstr>
      <vt:lpstr>Slide 2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and Project Overview</dc:title>
  <dc:creator>Brett Hobson</dc:creator>
  <cp:lastModifiedBy>mbari</cp:lastModifiedBy>
  <cp:revision>14</cp:revision>
  <dcterms:created xsi:type="dcterms:W3CDTF">2012-04-05T16:20:44Z</dcterms:created>
  <dcterms:modified xsi:type="dcterms:W3CDTF">2013-10-21T21:15:22Z</dcterms:modified>
</cp:coreProperties>
</file>