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8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2" d="100"/>
          <a:sy n="162" d="100"/>
        </p:scale>
        <p:origin x="-9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7DDA2-3DC2-4620-A79A-BDC91027B8FF}" type="datetimeFigureOut">
              <a:rPr lang="en-US" smtClean="0"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511D9-D965-4FB2-AC40-D1F00CB869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57200" y="6356350"/>
            <a:ext cx="2133600" cy="365125"/>
          </a:xfrm>
          <a:noFill/>
        </p:spPr>
        <p:txBody>
          <a:bodyPr/>
          <a:lstStyle/>
          <a:p>
            <a:r>
              <a:rPr lang="en-US" smtClean="0"/>
              <a:t>March 22, 2012</a:t>
            </a:r>
          </a:p>
        </p:txBody>
      </p:sp>
      <p:sp>
        <p:nvSpPr>
          <p:cNvPr id="10243" name="Rectangle 2"/>
          <p:cNvSpPr>
            <a:spLocks noChangeArrowheads="1"/>
          </p:cNvSpPr>
          <p:nvPr>
            <p:ph type="ctrTitle"/>
          </p:nvPr>
        </p:nvSpPr>
        <p:spPr bwMode="auto">
          <a:xfrm>
            <a:off x="457200" y="1524000"/>
            <a:ext cx="8153400" cy="1828800"/>
          </a:xfrm>
          <a:solidFill>
            <a:srgbClr val="FFFFFF"/>
          </a:solidFill>
          <a:ln w="57150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800" smtClean="0">
                <a:solidFill>
                  <a:srgbClr val="000066"/>
                </a:solidFill>
              </a:rPr>
              <a:t>Introduction and Project 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8" descr="PB-ConeDock_U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8153400" cy="516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9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>
                <a:solidFill>
                  <a:srgbClr val="000066"/>
                </a:solidFill>
              </a:rPr>
              <a:t>LRAUV in Dock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PB/AUV Dock Deployment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152400" y="1371600"/>
          <a:ext cx="4267200" cy="5344438"/>
        </p:xfrm>
        <a:graphic>
          <a:graphicData uri="http://schemas.openxmlformats.org/presentationml/2006/ole">
            <p:oleObj spid="_x0000_s5122" name="Acrobat Document" r:id="rId3" imgW="7543800" imgH="9448800" progId="AcroExch.Document.7">
              <p:embed/>
            </p:oleObj>
          </a:graphicData>
        </a:graphic>
      </p:graphicFrame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4724400" y="1371600"/>
          <a:ext cx="4235450" cy="5304674"/>
        </p:xfrm>
        <a:graphic>
          <a:graphicData uri="http://schemas.openxmlformats.org/presentationml/2006/ole">
            <p:oleObj spid="_x0000_s5123" name="Acrobat Document" r:id="rId4" imgW="7543800" imgH="9448800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7" descr="moosII-1_p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"/>
            <a:ext cx="8229600" cy="71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400" smtClean="0">
                <a:solidFill>
                  <a:srgbClr val="000066"/>
                </a:solidFill>
              </a:rPr>
              <a:t>Wave-Energy Powered Oceanographic Systems</a:t>
            </a:r>
          </a:p>
        </p:txBody>
      </p:sp>
      <p:sp>
        <p:nvSpPr>
          <p:cNvPr id="11269" name="Line 10"/>
          <p:cNvSpPr>
            <a:spLocks noChangeShapeType="1"/>
          </p:cNvSpPr>
          <p:nvPr/>
        </p:nvSpPr>
        <p:spPr bwMode="auto">
          <a:xfrm flipH="1">
            <a:off x="2667000" y="1905000"/>
            <a:ext cx="304800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270" name="Text Box 11"/>
          <p:cNvSpPr txBox="1">
            <a:spLocks noChangeArrowheads="1"/>
          </p:cNvSpPr>
          <p:nvPr/>
        </p:nvSpPr>
        <p:spPr bwMode="auto">
          <a:xfrm>
            <a:off x="2971800" y="1450975"/>
            <a:ext cx="312420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66"/>
                </a:solidFill>
              </a:rPr>
              <a:t>MBARI Mooring with</a:t>
            </a:r>
          </a:p>
          <a:p>
            <a:pPr algn="ctr"/>
            <a:r>
              <a:rPr lang="en-US">
                <a:solidFill>
                  <a:srgbClr val="000066"/>
                </a:solidFill>
              </a:rPr>
              <a:t>Wind and Solar Collection:</a:t>
            </a:r>
          </a:p>
          <a:p>
            <a:pPr algn="ctr"/>
            <a:r>
              <a:rPr lang="en-US" u="sng">
                <a:solidFill>
                  <a:srgbClr val="000066"/>
                </a:solidFill>
              </a:rPr>
              <a:t>Weight </a:t>
            </a:r>
            <a:r>
              <a:rPr lang="en-US">
                <a:solidFill>
                  <a:srgbClr val="000066"/>
                </a:solidFill>
              </a:rPr>
              <a:t>          </a:t>
            </a:r>
            <a:r>
              <a:rPr lang="en-US" u="sng">
                <a:solidFill>
                  <a:srgbClr val="000066"/>
                </a:solidFill>
              </a:rPr>
              <a:t>Avg. Power</a:t>
            </a:r>
          </a:p>
          <a:p>
            <a:r>
              <a:rPr lang="en-US">
                <a:solidFill>
                  <a:srgbClr val="000066"/>
                </a:solidFill>
              </a:rPr>
              <a:t>   5000lbs              60W</a:t>
            </a:r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2895600" y="3189288"/>
            <a:ext cx="3276600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66"/>
                </a:solidFill>
              </a:rPr>
              <a:t>Wave Power Buoy Prototype</a:t>
            </a:r>
          </a:p>
          <a:p>
            <a:pPr algn="ctr"/>
            <a:r>
              <a:rPr lang="en-US" u="sng">
                <a:solidFill>
                  <a:srgbClr val="000066"/>
                </a:solidFill>
              </a:rPr>
              <a:t>Weight </a:t>
            </a:r>
            <a:r>
              <a:rPr lang="en-US">
                <a:solidFill>
                  <a:srgbClr val="000066"/>
                </a:solidFill>
              </a:rPr>
              <a:t>          </a:t>
            </a:r>
            <a:r>
              <a:rPr lang="en-US" u="sng">
                <a:solidFill>
                  <a:srgbClr val="000066"/>
                </a:solidFill>
              </a:rPr>
              <a:t>Avg. Power</a:t>
            </a:r>
          </a:p>
          <a:p>
            <a:r>
              <a:rPr lang="en-US">
                <a:solidFill>
                  <a:srgbClr val="000066"/>
                </a:solidFill>
              </a:rPr>
              <a:t>    5000lbs         300W-600W</a:t>
            </a:r>
          </a:p>
        </p:txBody>
      </p:sp>
      <p:sp>
        <p:nvSpPr>
          <p:cNvPr id="11272" name="Line 14"/>
          <p:cNvSpPr>
            <a:spLocks noChangeShapeType="1"/>
          </p:cNvSpPr>
          <p:nvPr/>
        </p:nvSpPr>
        <p:spPr bwMode="auto">
          <a:xfrm flipV="1">
            <a:off x="6172200" y="3505200"/>
            <a:ext cx="5334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273" name="Text Box 16"/>
          <p:cNvSpPr txBox="1">
            <a:spLocks noChangeArrowheads="1"/>
          </p:cNvSpPr>
          <p:nvPr/>
        </p:nvSpPr>
        <p:spPr bwMode="auto">
          <a:xfrm>
            <a:off x="228600" y="5029200"/>
            <a:ext cx="8610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i="1"/>
              <a:t>Potential for significant increase in the amount of power available on autonomous platforms.</a:t>
            </a:r>
          </a:p>
          <a:p>
            <a:pPr algn="ctr"/>
            <a:r>
              <a:rPr lang="en-US" sz="2800" i="1"/>
              <a:t>(AUV’s, Buoy Based Instrumentation, etc)</a:t>
            </a:r>
          </a:p>
        </p:txBody>
      </p:sp>
      <p:pic>
        <p:nvPicPr>
          <p:cNvPr id="11274" name="Picture 17" descr="pb-ocean-an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219200"/>
            <a:ext cx="224631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smtClean="0">
                <a:solidFill>
                  <a:srgbClr val="000066"/>
                </a:solidFill>
              </a:rPr>
              <a:t>Project Activities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28600" y="1219200"/>
            <a:ext cx="7848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000">
                <a:solidFill>
                  <a:srgbClr val="000066"/>
                </a:solidFill>
              </a:rPr>
              <a:t>- Development of a numerical modeling tool specific to this task</a:t>
            </a:r>
          </a:p>
          <a:p>
            <a:pPr eaLnBrk="1" hangingPunct="1"/>
            <a:endParaRPr lang="en-US" sz="2000">
              <a:solidFill>
                <a:srgbClr val="000066"/>
              </a:solidFill>
            </a:endParaRPr>
          </a:p>
          <a:p>
            <a:pPr eaLnBrk="1" hangingPunct="1">
              <a:buFontTx/>
              <a:buChar char="-"/>
            </a:pPr>
            <a:r>
              <a:rPr lang="en-US" sz="2000">
                <a:solidFill>
                  <a:srgbClr val="000066"/>
                </a:solidFill>
              </a:rPr>
              <a:t> Build and test a proof-of-concept system</a:t>
            </a:r>
          </a:p>
          <a:p>
            <a:pPr eaLnBrk="1" hangingPunct="1"/>
            <a:endParaRPr lang="en-US" sz="2000">
              <a:solidFill>
                <a:srgbClr val="000066"/>
              </a:solidFill>
            </a:endParaRPr>
          </a:p>
          <a:p>
            <a:pPr eaLnBrk="1" hangingPunct="1">
              <a:buFontTx/>
              <a:buChar char="-"/>
            </a:pPr>
            <a:r>
              <a:rPr lang="en-US" sz="2000">
                <a:solidFill>
                  <a:srgbClr val="000066"/>
                </a:solidFill>
              </a:rPr>
              <a:t> AUV homing and docking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52400" y="3276600"/>
            <a:ext cx="4686300" cy="3048000"/>
            <a:chOff x="2976" y="2112"/>
            <a:chExt cx="2952" cy="1920"/>
          </a:xfrm>
        </p:grpSpPr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3360" y="2112"/>
              <a:ext cx="2304" cy="192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2296" name="Text Box 5"/>
            <p:cNvSpPr txBox="1">
              <a:spLocks noChangeArrowheads="1"/>
            </p:cNvSpPr>
            <p:nvPr/>
          </p:nvSpPr>
          <p:spPr bwMode="auto">
            <a:xfrm>
              <a:off x="3378" y="2344"/>
              <a:ext cx="2242" cy="15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System Dynamics</a:t>
              </a:r>
            </a:p>
            <a:p>
              <a:pPr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Power Take-Off System</a:t>
              </a:r>
            </a:p>
            <a:p>
              <a:pPr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Station Keeping</a:t>
              </a:r>
            </a:p>
            <a:p>
              <a:pPr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Survivability</a:t>
              </a:r>
            </a:p>
            <a:p>
              <a:pPr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AUV Docking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Vehicle Maneuverability</a:t>
              </a:r>
            </a:p>
            <a:p>
              <a:pPr lvl="1"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Homing</a:t>
              </a:r>
            </a:p>
            <a:p>
              <a:pPr lvl="1" eaLnBrk="1" hangingPunct="1">
                <a:buFontTx/>
                <a:buChar char="-"/>
              </a:pPr>
              <a:r>
                <a:rPr lang="en-US" sz="2000">
                  <a:solidFill>
                    <a:srgbClr val="000066"/>
                  </a:solidFill>
                </a:rPr>
                <a:t> Capture and Connect</a:t>
              </a:r>
            </a:p>
          </p:txBody>
        </p:sp>
        <p:sp>
          <p:nvSpPr>
            <p:cNvPr id="12297" name="Rectangle 2"/>
            <p:cNvSpPr>
              <a:spLocks noChangeArrowheads="1"/>
            </p:cNvSpPr>
            <p:nvPr/>
          </p:nvSpPr>
          <p:spPr bwMode="auto">
            <a:xfrm>
              <a:off x="2976" y="2112"/>
              <a:ext cx="2952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/>
              <a:r>
                <a:rPr lang="en-US" sz="2400" u="sng">
                  <a:solidFill>
                    <a:srgbClr val="000066"/>
                  </a:solidFill>
                </a:rPr>
                <a:t>Engineering Challenges</a:t>
              </a:r>
            </a:p>
          </p:txBody>
        </p:sp>
      </p:grpSp>
      <p:pic>
        <p:nvPicPr>
          <p:cNvPr id="12294" name="Picture 11" descr="pbanimatio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676400"/>
            <a:ext cx="273843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57200" y="6356350"/>
            <a:ext cx="2133600" cy="365125"/>
          </a:xfrm>
          <a:noFill/>
        </p:spPr>
        <p:txBody>
          <a:bodyPr/>
          <a:lstStyle/>
          <a:p>
            <a:r>
              <a:rPr lang="en-US" smtClean="0"/>
              <a:t>March 22, 2012</a:t>
            </a:r>
          </a:p>
        </p:txBody>
      </p:sp>
      <p:sp>
        <p:nvSpPr>
          <p:cNvPr id="1029" name="Rectangle 2"/>
          <p:cNvSpPr>
            <a:spLocks noChangeArrowheads="1"/>
          </p:cNvSpPr>
          <p:nvPr>
            <p:ph type="ctrTitle"/>
          </p:nvPr>
        </p:nvSpPr>
        <p:spPr bwMode="auto">
          <a:xfrm>
            <a:off x="1828800" y="304800"/>
            <a:ext cx="5715000" cy="685800"/>
          </a:xfrm>
          <a:solidFill>
            <a:srgbClr val="FFFFFF"/>
          </a:solidFill>
          <a:ln w="57150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solidFill>
                  <a:srgbClr val="000066"/>
                </a:solidFill>
              </a:rPr>
              <a:t>Numerical Modeling Tools</a:t>
            </a:r>
          </a:p>
        </p:txBody>
      </p:sp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228600" y="1219200"/>
            <a:ext cx="8001000" cy="990600"/>
          </a:xfrm>
          <a:prstGeom prst="rect">
            <a:avLst/>
          </a:prstGeom>
          <a:solidFill>
            <a:srgbClr val="FFFFFF"/>
          </a:solidFill>
          <a:ln w="57150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0066"/>
                </a:solidFill>
              </a:rPr>
              <a:t>Developed </a:t>
            </a:r>
            <a:r>
              <a:rPr lang="en-US" sz="2800" dirty="0">
                <a:solidFill>
                  <a:srgbClr val="000066"/>
                </a:solidFill>
              </a:rPr>
              <a:t>a tool to analyze floating wave energy extraction devices. </a:t>
            </a:r>
          </a:p>
        </p:txBody>
      </p:sp>
      <p:graphicFrame>
        <p:nvGraphicFramePr>
          <p:cNvPr id="1026" name="Object 12"/>
          <p:cNvGraphicFramePr>
            <a:graphicFrameLocks noChangeAspect="1"/>
          </p:cNvGraphicFramePr>
          <p:nvPr/>
        </p:nvGraphicFramePr>
        <p:xfrm>
          <a:off x="304800" y="2209800"/>
          <a:ext cx="5029200" cy="4197350"/>
        </p:xfrm>
        <a:graphic>
          <a:graphicData uri="http://schemas.openxmlformats.org/presentationml/2006/ole">
            <p:oleObj spid="_x0000_s6146" name="Visio" r:id="rId3" imgW="6682182" imgH="5545598" progId="Visio.Drawing.11">
              <p:embed/>
            </p:oleObj>
          </a:graphicData>
        </a:graphic>
      </p:graphicFrame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562600" y="1828800"/>
            <a:ext cx="3343275" cy="4038600"/>
            <a:chOff x="216" y="750"/>
            <a:chExt cx="2514" cy="2940"/>
          </a:xfrm>
        </p:grpSpPr>
        <p:sp>
          <p:nvSpPr>
            <p:cNvPr id="1032" name="Rectangle 4"/>
            <p:cNvSpPr>
              <a:spLocks noChangeArrowheads="1"/>
            </p:cNvSpPr>
            <p:nvPr/>
          </p:nvSpPr>
          <p:spPr bwMode="auto">
            <a:xfrm>
              <a:off x="216" y="750"/>
              <a:ext cx="2514" cy="2940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4400"/>
            </a:p>
          </p:txBody>
        </p:sp>
        <p:graphicFrame>
          <p:nvGraphicFramePr>
            <p:cNvPr id="1027" name="Object 5"/>
            <p:cNvGraphicFramePr>
              <a:graphicFrameLocks noChangeAspect="1"/>
            </p:cNvGraphicFramePr>
            <p:nvPr/>
          </p:nvGraphicFramePr>
          <p:xfrm>
            <a:off x="290" y="834"/>
            <a:ext cx="2372" cy="2851"/>
          </p:xfrm>
          <a:graphic>
            <a:graphicData uri="http://schemas.openxmlformats.org/presentationml/2006/ole">
              <p:oleObj spid="_x0000_s6147" name="Visio" r:id="rId4" imgW="6432461" imgH="7730515" progId="Visio.Drawing.11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 descr="DSC_9146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7772400" cy="5203825"/>
          </a:xfrm>
          <a:noFill/>
          <a:ln>
            <a:miter lim="800000"/>
            <a:headEnd/>
            <a:tailEnd/>
          </a:ln>
        </p:spPr>
      </p:pic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>
                <a:solidFill>
                  <a:srgbClr val="000066"/>
                </a:solidFill>
              </a:rPr>
              <a:t>Buoy and Power-Take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DSC_85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14438"/>
            <a:ext cx="7769225" cy="520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>
                <a:solidFill>
                  <a:srgbClr val="000066"/>
                </a:solidFill>
              </a:rPr>
              <a:t>Submerged Plate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March 22, 2012</a:t>
            </a:r>
          </a:p>
        </p:txBody>
      </p:sp>
      <p:pic>
        <p:nvPicPr>
          <p:cNvPr id="15363" name="Picture 4" descr="DSC_9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14438"/>
            <a:ext cx="7769225" cy="520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>
                <a:solidFill>
                  <a:srgbClr val="000066"/>
                </a:solidFill>
              </a:rPr>
              <a:t>Wet Tow Deployment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DSC_91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14438"/>
            <a:ext cx="776922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7543800" y="6553200"/>
            <a:ext cx="1371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304800" y="6400800"/>
            <a:ext cx="194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January 11, 2011</a:t>
            </a:r>
          </a:p>
        </p:txBody>
      </p:sp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>
                <a:solidFill>
                  <a:srgbClr val="000066"/>
                </a:solidFill>
              </a:rPr>
              <a:t>Deployed with Wave-Rider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 descr="DSC_86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14438"/>
            <a:ext cx="776922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7543800" y="6553200"/>
            <a:ext cx="1371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228600" y="6400800"/>
            <a:ext cx="194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January 25, 2011</a:t>
            </a: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3600">
                <a:solidFill>
                  <a:srgbClr val="000066"/>
                </a:solidFill>
              </a:rPr>
              <a:t>Rough Conditions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161</Words>
  <Application>Microsoft Office PowerPoint</Application>
  <PresentationFormat>On-screen Show (4:3)</PresentationFormat>
  <Paragraphs>40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Acrobat Document</vt:lpstr>
      <vt:lpstr>Microsoft Visio Drawing</vt:lpstr>
      <vt:lpstr>Introduction and Project Overview</vt:lpstr>
      <vt:lpstr>Wave-Energy Powered Oceanographic Systems</vt:lpstr>
      <vt:lpstr>Project Activities</vt:lpstr>
      <vt:lpstr>Numerical Modeling Tools</vt:lpstr>
      <vt:lpstr>Slide 5</vt:lpstr>
      <vt:lpstr>Slide 6</vt:lpstr>
      <vt:lpstr>Slide 7</vt:lpstr>
      <vt:lpstr>Slide 8</vt:lpstr>
      <vt:lpstr>Slide 9</vt:lpstr>
      <vt:lpstr>Slide 10</vt:lpstr>
      <vt:lpstr>PB/AUV Dock Deployment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and Project Overview</dc:title>
  <dc:creator>Brett Hobson</dc:creator>
  <cp:lastModifiedBy>Brett Hobson</cp:lastModifiedBy>
  <cp:revision>4</cp:revision>
  <dcterms:created xsi:type="dcterms:W3CDTF">2012-04-05T16:20:44Z</dcterms:created>
  <dcterms:modified xsi:type="dcterms:W3CDTF">2012-04-05T16:48:05Z</dcterms:modified>
</cp:coreProperties>
</file>