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365" r:id="rId2"/>
    <p:sldId id="367" r:id="rId3"/>
    <p:sldId id="383" r:id="rId4"/>
    <p:sldId id="381" r:id="rId5"/>
    <p:sldId id="377" r:id="rId6"/>
    <p:sldId id="375" r:id="rId7"/>
    <p:sldId id="373" r:id="rId8"/>
    <p:sldId id="369" r:id="rId9"/>
    <p:sldId id="391" r:id="rId10"/>
    <p:sldId id="371" r:id="rId11"/>
    <p:sldId id="378" r:id="rId12"/>
    <p:sldId id="379" r:id="rId13"/>
    <p:sldId id="380" r:id="rId14"/>
    <p:sldId id="382" r:id="rId15"/>
    <p:sldId id="390" r:id="rId16"/>
    <p:sldId id="385" r:id="rId17"/>
    <p:sldId id="386" r:id="rId18"/>
    <p:sldId id="387" r:id="rId19"/>
    <p:sldId id="388" r:id="rId20"/>
    <p:sldId id="389" r:id="rId21"/>
  </p:sldIdLst>
  <p:sldSz cx="9144000" cy="6858000" type="screen4x3"/>
  <p:notesSz cx="6997700" cy="9271000"/>
  <p:custDataLst>
    <p:tags r:id="rId23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folHlink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folHlink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folHlink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folHlink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folHlink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folHlink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folHlink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folHlink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folHlink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96F3D"/>
    <a:srgbClr val="414729"/>
    <a:srgbClr val="777777"/>
    <a:srgbClr val="596238"/>
    <a:srgbClr val="56811D"/>
    <a:srgbClr val="3399FF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86" autoAdjust="0"/>
    <p:restoredTop sz="94706" autoAdjust="0"/>
  </p:normalViewPr>
  <p:slideViewPr>
    <p:cSldViewPr snapToGrid="0">
      <p:cViewPr>
        <p:scale>
          <a:sx n="100" d="100"/>
          <a:sy n="100" d="100"/>
        </p:scale>
        <p:origin x="-1158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187269438" cy="1872694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l" defTabSz="930275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03725"/>
            <a:ext cx="559752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l" defTabSz="930275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FD0C279-636F-4AFC-8214-6DA5C3339C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FCEAA-29D1-4F5C-900C-0F1BABDBD64E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9D4C56-19C7-44C2-BE4B-75F3BA2C540E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F4FFE9-189C-4005-B6C7-79739B987883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F1E7F1-AC2A-4AB8-9548-0DA72D7837F4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EF9685-701C-4E4F-B3DF-C985720182D5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54A88-CA9D-453A-97AC-365CEA2176E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29B20B-01B5-41A5-97F9-9E9839A09771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C3A755-A3E3-43B4-B349-8FFD7D967314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D0C279-636F-4AFC-8214-6DA5C3339CA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54A88-CA9D-453A-97AC-365CEA2176E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E99A51-C007-4E97-832B-152405D76E60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66725" y="6245225"/>
            <a:ext cx="8229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  <p:sp>
        <p:nvSpPr>
          <p:cNvPr id="1031" name="Line 7"/>
          <p:cNvSpPr>
            <a:spLocks noChangeShapeType="1"/>
          </p:cNvSpPr>
          <p:nvPr userDrawn="1"/>
        </p:nvSpPr>
        <p:spPr bwMode="auto">
          <a:xfrm>
            <a:off x="0" y="1050925"/>
            <a:ext cx="9144000" cy="0"/>
          </a:xfrm>
          <a:prstGeom prst="line">
            <a:avLst/>
          </a:prstGeom>
          <a:noFill/>
          <a:ln w="57150" cmpd="thinThick">
            <a:solidFill>
              <a:srgbClr val="4D4D4D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150" name="Picture 9" descr="TPps2bmp"/>
          <p:cNvPicPr>
            <a:picLocks noChangeAspect="1" noChangeArrowheads="1"/>
          </p:cNvPicPr>
          <p:nvPr userDrawn="1">
            <p:custDataLst>
              <p:tags r:id="rId1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5575" y="152400"/>
            <a:ext cx="1187450" cy="733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hobson.SHORE\Desktop\docking4.wmv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1276350" y="152400"/>
            <a:ext cx="67437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r>
              <a:rPr lang="en-US" sz="4000" dirty="0" smtClean="0"/>
              <a:t>AUV Docking for RASP</a:t>
            </a:r>
            <a:r>
              <a:rPr lang="en-US" sz="3600" dirty="0"/>
              <a:t/>
            </a:r>
            <a:br>
              <a:rPr lang="en-US" sz="3600" dirty="0"/>
            </a:br>
            <a:endParaRPr lang="en-US" sz="4000" dirty="0"/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609600" y="1290638"/>
            <a:ext cx="7626350" cy="61863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3600" dirty="0"/>
              <a:t> </a:t>
            </a:r>
            <a:r>
              <a:rPr lang="en-US" sz="3600" dirty="0" smtClean="0"/>
              <a:t>Background</a:t>
            </a:r>
          </a:p>
          <a:p>
            <a:pPr algn="l">
              <a:buFontTx/>
              <a:buChar char="•"/>
            </a:pPr>
            <a:r>
              <a:rPr lang="en-US" sz="3600" dirty="0"/>
              <a:t> </a:t>
            </a:r>
            <a:r>
              <a:rPr lang="en-US" sz="3600" dirty="0" smtClean="0"/>
              <a:t>Development Strategy</a:t>
            </a:r>
          </a:p>
          <a:p>
            <a:pPr algn="l">
              <a:buFontTx/>
              <a:buChar char="•"/>
            </a:pPr>
            <a:r>
              <a:rPr lang="en-US" sz="3600" dirty="0"/>
              <a:t> </a:t>
            </a:r>
            <a:r>
              <a:rPr lang="en-US" sz="3600" dirty="0" smtClean="0"/>
              <a:t>Technical Approach</a:t>
            </a:r>
          </a:p>
          <a:p>
            <a:pPr lvl="1" algn="l">
              <a:buFontTx/>
              <a:buChar char="•"/>
            </a:pPr>
            <a:r>
              <a:rPr lang="en-US" sz="3600" dirty="0"/>
              <a:t> </a:t>
            </a:r>
            <a:r>
              <a:rPr lang="en-US" sz="3600" dirty="0" smtClean="0"/>
              <a:t>Modeling 		</a:t>
            </a:r>
          </a:p>
          <a:p>
            <a:pPr lvl="1" algn="l">
              <a:buFontTx/>
              <a:buChar char="•"/>
            </a:pPr>
            <a:r>
              <a:rPr lang="en-US" sz="3600" dirty="0" smtClean="0"/>
              <a:t> Homing</a:t>
            </a:r>
          </a:p>
          <a:p>
            <a:pPr lvl="1" algn="l">
              <a:buFontTx/>
              <a:buChar char="•"/>
            </a:pPr>
            <a:r>
              <a:rPr lang="en-US" sz="3600" dirty="0" smtClean="0"/>
              <a:t> Dock </a:t>
            </a:r>
          </a:p>
          <a:p>
            <a:pPr lvl="1" algn="l">
              <a:buFontTx/>
              <a:buChar char="•"/>
            </a:pPr>
            <a:r>
              <a:rPr lang="en-US" sz="3600" dirty="0" smtClean="0"/>
              <a:t> Testing</a:t>
            </a:r>
          </a:p>
          <a:p>
            <a:pPr algn="l">
              <a:buFontTx/>
              <a:buChar char="•"/>
            </a:pPr>
            <a:r>
              <a:rPr lang="en-US" sz="3600" dirty="0"/>
              <a:t> </a:t>
            </a:r>
            <a:r>
              <a:rPr lang="en-US" sz="3600" dirty="0" smtClean="0"/>
              <a:t>Phase 2</a:t>
            </a:r>
          </a:p>
          <a:p>
            <a:pPr lvl="1" algn="l">
              <a:buFontTx/>
              <a:buChar char="•"/>
            </a:pPr>
            <a:endParaRPr lang="en-US" sz="3600" dirty="0"/>
          </a:p>
          <a:p>
            <a:pPr algn="l"/>
            <a:endParaRPr lang="en-US" sz="3600" dirty="0"/>
          </a:p>
          <a:p>
            <a:pPr lvl="1" algn="l"/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0"/>
            <a:ext cx="8229600" cy="1143000"/>
          </a:xfrm>
        </p:spPr>
        <p:txBody>
          <a:bodyPr/>
          <a:lstStyle/>
          <a:p>
            <a:r>
              <a:rPr lang="en-US" dirty="0" smtClean="0"/>
              <a:t>Technical Approach: Dock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28, 2010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28700" y="3465969"/>
            <a:ext cx="6781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/>
              <a:t>Where is the Dock Mounted ? 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On Buoy?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On PTO?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On Cable?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Above submerged plate?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Below Submerged plate?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3604" y="1209675"/>
            <a:ext cx="2230396" cy="424338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7" name="Right Arrow 6"/>
          <p:cNvSpPr/>
          <p:nvPr/>
        </p:nvSpPr>
        <p:spPr>
          <a:xfrm>
            <a:off x="295275" y="2638425"/>
            <a:ext cx="533400" cy="1798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TextBox 7"/>
          <p:cNvSpPr txBox="1"/>
          <p:nvPr/>
        </p:nvSpPr>
        <p:spPr>
          <a:xfrm>
            <a:off x="1066800" y="1171575"/>
            <a:ext cx="6781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/>
              <a:t>What type of dock?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Cable capture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Tail hook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Cone dock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90525" y="4924425"/>
            <a:ext cx="533400" cy="1798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ight Arrow 9"/>
          <p:cNvSpPr/>
          <p:nvPr/>
        </p:nvSpPr>
        <p:spPr>
          <a:xfrm>
            <a:off x="390525" y="5343525"/>
            <a:ext cx="533400" cy="1798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0"/>
            <a:ext cx="8229600" cy="1143000"/>
          </a:xfrm>
        </p:spPr>
        <p:txBody>
          <a:bodyPr/>
          <a:lstStyle/>
          <a:p>
            <a:r>
              <a:rPr lang="en-US" dirty="0" smtClean="0"/>
              <a:t>Testing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Homing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28, 2010</a:t>
            </a:r>
            <a:endParaRPr lang="en-US"/>
          </a:p>
        </p:txBody>
      </p:sp>
      <p:pic>
        <p:nvPicPr>
          <p:cNvPr id="118786" name="Picture 2" descr="C:\Users\hobson.SHORE\AppData\Local\Microsoft\Windows\Temporary Internet Files\Content.IE5\JW7TEISD\MC90035210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3050" y="1239838"/>
            <a:ext cx="1790700" cy="1787525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 bwMode="auto">
          <a:xfrm rot="16200000" flipH="1">
            <a:off x="6615112" y="3119437"/>
            <a:ext cx="533404" cy="66677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rot="16200000" flipV="1">
            <a:off x="5753101" y="3876675"/>
            <a:ext cx="2066925" cy="47625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6610350" y="4848225"/>
            <a:ext cx="266700" cy="14287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696075" y="4838700"/>
            <a:ext cx="171450" cy="1333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05600" y="4914900"/>
            <a:ext cx="219076" cy="133349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0"/>
            <a:ext cx="8229600" cy="1143000"/>
          </a:xfrm>
        </p:spPr>
        <p:txBody>
          <a:bodyPr/>
          <a:lstStyle/>
          <a:p>
            <a:r>
              <a:rPr lang="en-US" dirty="0" smtClean="0"/>
              <a:t>Testing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Mock Dock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28, 2010</a:t>
            </a:r>
            <a:endParaRPr lang="en-US"/>
          </a:p>
        </p:txBody>
      </p:sp>
      <p:pic>
        <p:nvPicPr>
          <p:cNvPr id="118786" name="Picture 2" descr="C:\Users\hobson.SHORE\AppData\Local\Microsoft\Windows\Temporary Internet Files\Content.IE5\JW7TEISD\MC90035210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0275" y="1220788"/>
            <a:ext cx="1790700" cy="1787525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 bwMode="auto">
          <a:xfrm rot="16200000" flipV="1">
            <a:off x="5753101" y="3876675"/>
            <a:ext cx="2066925" cy="47625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6705600" y="4914900"/>
            <a:ext cx="219076" cy="133349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648450" y="5124450"/>
            <a:ext cx="609600" cy="69532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534150" y="5124450"/>
            <a:ext cx="495300" cy="42862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600825" y="5057775"/>
            <a:ext cx="428625" cy="1143000"/>
          </a:xfrm>
          <a:prstGeom prst="ellipse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0"/>
            <a:ext cx="8229600" cy="1143000"/>
          </a:xfrm>
        </p:spPr>
        <p:txBody>
          <a:bodyPr/>
          <a:lstStyle/>
          <a:p>
            <a:r>
              <a:rPr lang="en-US" dirty="0" smtClean="0"/>
              <a:t>Testing 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28, 2010</a:t>
            </a:r>
            <a:endParaRPr lang="en-US"/>
          </a:p>
        </p:txBody>
      </p:sp>
      <p:sp>
        <p:nvSpPr>
          <p:cNvPr id="8" name="Oval 7"/>
          <p:cNvSpPr/>
          <p:nvPr/>
        </p:nvSpPr>
        <p:spPr bwMode="auto">
          <a:xfrm>
            <a:off x="6648450" y="5124450"/>
            <a:ext cx="609600" cy="69532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534150" y="5124450"/>
            <a:ext cx="495300" cy="42862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t="-224"/>
          <a:stretch>
            <a:fillRect/>
          </a:stretch>
        </p:blipFill>
        <p:spPr bwMode="auto">
          <a:xfrm>
            <a:off x="3360779" y="1666875"/>
            <a:ext cx="2230396" cy="425291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0"/>
            <a:ext cx="8229600" cy="1143000"/>
          </a:xfrm>
        </p:spPr>
        <p:txBody>
          <a:bodyPr/>
          <a:lstStyle/>
          <a:p>
            <a:r>
              <a:rPr lang="en-US" dirty="0" smtClean="0"/>
              <a:t>Phase 2 - unfunded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Add:</a:t>
            </a:r>
          </a:p>
          <a:p>
            <a:pPr lvl="1"/>
            <a:r>
              <a:rPr lang="en-US" dirty="0" smtClean="0"/>
              <a:t>AUV Latching</a:t>
            </a:r>
          </a:p>
          <a:p>
            <a:pPr lvl="2"/>
            <a:r>
              <a:rPr lang="en-US" dirty="0" smtClean="0"/>
              <a:t>Actuator driven pin</a:t>
            </a:r>
          </a:p>
          <a:p>
            <a:pPr lvl="1"/>
            <a:r>
              <a:rPr lang="en-US" dirty="0" smtClean="0"/>
              <a:t>Power Transfer</a:t>
            </a:r>
          </a:p>
          <a:p>
            <a:pPr lvl="2"/>
            <a:r>
              <a:rPr lang="en-US" dirty="0" smtClean="0"/>
              <a:t>Inductive or direct connect plug</a:t>
            </a:r>
          </a:p>
          <a:p>
            <a:pPr lvl="1"/>
            <a:r>
              <a:rPr lang="en-US" dirty="0" smtClean="0"/>
              <a:t>Data Transfer</a:t>
            </a:r>
          </a:p>
          <a:p>
            <a:pPr lvl="2"/>
            <a:r>
              <a:rPr lang="en-US" dirty="0" smtClean="0"/>
              <a:t>RF or direct connect plug</a:t>
            </a:r>
          </a:p>
          <a:p>
            <a:pPr lvl="1"/>
            <a:r>
              <a:rPr lang="en-US" dirty="0" smtClean="0"/>
              <a:t>Multiple docks</a:t>
            </a:r>
          </a:p>
          <a:p>
            <a:pPr lvl="1"/>
            <a:r>
              <a:rPr lang="en-US" dirty="0" smtClean="0"/>
              <a:t>Develop a deep-rated, larger AUV</a:t>
            </a:r>
          </a:p>
          <a:p>
            <a:pPr lvl="2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28, 2010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2"/>
          <p:cNvSpPr>
            <a:spLocks noGrp="1"/>
          </p:cNvSpPr>
          <p:nvPr>
            <p:ph type="dt" sz="quarter" idx="4294967295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chemeClr val="bg1"/>
                </a:solidFill>
              </a:rPr>
              <a:t>13 July 08; RSM ; Page </a:t>
            </a:r>
            <a:fld id="{CA55630F-BE28-4274-9B64-EC04D31DFD50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760413" y="3173413"/>
            <a:ext cx="7764462" cy="898525"/>
          </a:xfrm>
        </p:spPr>
        <p:txBody>
          <a:bodyPr/>
          <a:lstStyle/>
          <a:p>
            <a:r>
              <a:rPr lang="en-US" smtClean="0"/>
              <a:t>End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chemeClr val="bg1"/>
                </a:solidFill>
              </a:rPr>
              <a:t>3 Feb 06; RSM ; Page </a:t>
            </a:r>
            <a:fld id="{C3682CFB-96C3-4EC6-A1CA-C6A6F664821B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0"/>
            <a:ext cx="8229600" cy="1143000"/>
          </a:xfrm>
        </p:spPr>
        <p:txBody>
          <a:bodyPr/>
          <a:lstStyle/>
          <a:p>
            <a:r>
              <a:rPr lang="en-US" dirty="0" smtClean="0"/>
              <a:t>Docking Video</a:t>
            </a:r>
          </a:p>
        </p:txBody>
      </p:sp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4419600" y="6096000"/>
            <a:ext cx="3457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Will show other three docks last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305050" y="2762250"/>
          <a:ext cx="1243013" cy="687388"/>
        </p:xfrm>
        <a:graphic>
          <a:graphicData uri="http://schemas.openxmlformats.org/presentationml/2006/ole">
            <p:oleObj spid="_x0000_s1027" name="Packager Shell Object" showAsIcon="1" r:id="rId5" imgW="1243800" imgH="686880" progId="Package">
              <p:embed/>
            </p:oleObj>
          </a:graphicData>
        </a:graphic>
      </p:graphicFrame>
      <p:pic>
        <p:nvPicPr>
          <p:cNvPr id="9" name="docking4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1143000" y="1576388"/>
            <a:ext cx="685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Question:  How Much Motion?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77863" y="1204913"/>
            <a:ext cx="7986712" cy="4906962"/>
          </a:xfrm>
        </p:spPr>
        <p:txBody>
          <a:bodyPr/>
          <a:lstStyle/>
          <a:p>
            <a:r>
              <a:rPr lang="en-US" smtClean="0"/>
              <a:t>Wave-Induced Plate Motion: Extracted From Sea Test Data</a:t>
            </a:r>
          </a:p>
          <a:p>
            <a:r>
              <a:rPr lang="en-US" smtClean="0"/>
              <a:t>Vehicle Agility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chemeClr val="bg1"/>
                </a:solidFill>
              </a:rPr>
              <a:t>26 April 2011; Page </a:t>
            </a:r>
            <a:fld id="{92BF85EE-BB7C-4BE9-A2BF-B415C6BA9935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Vertical Plate Motion</a:t>
            </a:r>
          </a:p>
        </p:txBody>
      </p:sp>
      <p:sp>
        <p:nvSpPr>
          <p:cNvPr id="16387" name="Date Placeholder 2"/>
          <p:cNvSpPr>
            <a:spLocks noGrp="1"/>
          </p:cNvSpPr>
          <p:nvPr>
            <p:ph type="dt" sz="quarter" idx="4294967295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chemeClr val="bg1"/>
                </a:solidFill>
              </a:rPr>
              <a:t>13 July 08; RSM ; Page </a:t>
            </a:r>
            <a:fld id="{E06EDD1E-EB43-4B0A-861F-15060CAC0C4E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16388" name="Picture 3" descr="FebPlateMotion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6175"/>
            <a:ext cx="91440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2286000" y="6243638"/>
            <a:ext cx="5703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Will next extract heading and lateral motion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chemeClr val="bg1"/>
                </a:solidFill>
              </a:rPr>
              <a:t>13 July 08; RSM ; Page </a:t>
            </a:r>
            <a:fld id="{7E705B31-4AD7-41E8-A6ED-E690F62D8249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Optimal Step Response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7413" name="Picture 4" descr="OptimalStep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19188"/>
            <a:ext cx="9144000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1925"/>
            <a:ext cx="8229600" cy="11430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pic>
        <p:nvPicPr>
          <p:cNvPr id="3" name="Picture 5" descr="conedock_uw"/>
          <p:cNvPicPr>
            <a:picLocks noChangeAspect="1" noChangeArrowheads="1"/>
          </p:cNvPicPr>
          <p:nvPr/>
        </p:nvPicPr>
        <p:blipFill>
          <a:blip r:embed="rId3" cstate="print"/>
          <a:srcRect l="14151" r="13803"/>
          <a:stretch>
            <a:fillRect/>
          </a:stretch>
        </p:blipFill>
        <p:spPr bwMode="auto">
          <a:xfrm>
            <a:off x="161925" y="2314575"/>
            <a:ext cx="4267200" cy="4041775"/>
          </a:xfrm>
          <a:prstGeom prst="rect">
            <a:avLst/>
          </a:prstGeom>
          <a:noFill/>
        </p:spPr>
      </p:pic>
      <p:pic>
        <p:nvPicPr>
          <p:cNvPr id="4" name="Picture 4" descr="BrettOnDo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6275" y="1066800"/>
            <a:ext cx="4422775" cy="2948085"/>
          </a:xfrm>
          <a:prstGeom prst="rect">
            <a:avLst/>
          </a:prstGeom>
          <a:noFill/>
        </p:spPr>
      </p:pic>
      <p:pic>
        <p:nvPicPr>
          <p:cNvPr id="5" name="Picture 4" descr="Copy of AUV Dock Recovery"/>
          <p:cNvPicPr>
            <a:picLocks noChangeAspect="1" noChangeArrowheads="1"/>
          </p:cNvPicPr>
          <p:nvPr/>
        </p:nvPicPr>
        <p:blipFill>
          <a:blip r:embed="rId5" cstate="print"/>
          <a:srcRect l="6324" t="6778" r="36759" b="11415"/>
          <a:stretch>
            <a:fillRect/>
          </a:stretch>
        </p:blipFill>
        <p:spPr bwMode="auto">
          <a:xfrm>
            <a:off x="5486400" y="3429000"/>
            <a:ext cx="3429000" cy="3276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1304925"/>
            <a:ext cx="4320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MBARI’s AUV Docking Station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chemeClr val="bg1"/>
                </a:solidFill>
              </a:rPr>
              <a:t>13 July 08; RSM ; Page </a:t>
            </a:r>
            <a:fld id="{DE09FF2C-3538-4A9F-86C6-C1C8586D12B0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Optimal Step Response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8437" name="Picture 5" descr="OptimalActuato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36638"/>
            <a:ext cx="9144000" cy="54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2"/>
          <p:cNvSpPr>
            <a:spLocks noGrp="1"/>
          </p:cNvSpPr>
          <p:nvPr>
            <p:ph type="dt" sz="quarter" idx="4294967295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>
                <a:solidFill>
                  <a:schemeClr val="bg1"/>
                </a:solidFill>
              </a:rPr>
              <a:t>3 Feb 06; RSM ; Page </a:t>
            </a:r>
            <a:fld id="{62434671-29F6-4191-95D9-93C56E730680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4099" name="Line 52"/>
          <p:cNvSpPr>
            <a:spLocks noChangeShapeType="1"/>
          </p:cNvSpPr>
          <p:nvPr/>
        </p:nvSpPr>
        <p:spPr bwMode="auto">
          <a:xfrm>
            <a:off x="3941763" y="4581525"/>
            <a:ext cx="504825" cy="4603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Line 2"/>
          <p:cNvSpPr>
            <a:spLocks noChangeShapeType="1"/>
          </p:cNvSpPr>
          <p:nvPr/>
        </p:nvSpPr>
        <p:spPr bwMode="auto">
          <a:xfrm flipV="1">
            <a:off x="3921125" y="3727450"/>
            <a:ext cx="90488" cy="9239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title"/>
          </p:nvPr>
        </p:nvSpPr>
        <p:spPr>
          <a:xfrm>
            <a:off x="777875" y="174625"/>
            <a:ext cx="7764463" cy="898525"/>
          </a:xfrm>
        </p:spPr>
        <p:txBody>
          <a:bodyPr/>
          <a:lstStyle/>
          <a:p>
            <a:r>
              <a:rPr lang="en-US" dirty="0" smtClean="0"/>
              <a:t>Docking </a:t>
            </a:r>
            <a:r>
              <a:rPr lang="en-US" dirty="0" smtClean="0"/>
              <a:t>Sequence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47863" y="4144963"/>
            <a:ext cx="1566862" cy="1619250"/>
            <a:chOff x="441" y="2643"/>
            <a:chExt cx="987" cy="1020"/>
          </a:xfrm>
        </p:grpSpPr>
        <p:sp>
          <p:nvSpPr>
            <p:cNvPr id="4143" name="Line 5"/>
            <p:cNvSpPr>
              <a:spLocks noChangeShapeType="1"/>
            </p:cNvSpPr>
            <p:nvPr/>
          </p:nvSpPr>
          <p:spPr bwMode="auto">
            <a:xfrm flipV="1">
              <a:off x="446" y="2643"/>
              <a:ext cx="0" cy="10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Line 6"/>
            <p:cNvSpPr>
              <a:spLocks noChangeShapeType="1"/>
            </p:cNvSpPr>
            <p:nvPr/>
          </p:nvSpPr>
          <p:spPr bwMode="auto">
            <a:xfrm>
              <a:off x="441" y="3653"/>
              <a:ext cx="9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533525" y="3962400"/>
            <a:ext cx="377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N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613150" y="5472113"/>
            <a:ext cx="388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E</a:t>
            </a: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V="1">
            <a:off x="2890838" y="1963738"/>
            <a:ext cx="3800475" cy="2951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8666" name="AutoShape 10"/>
          <p:cNvSpPr>
            <a:spLocks noChangeArrowheads="1"/>
          </p:cNvSpPr>
          <p:nvPr/>
        </p:nvSpPr>
        <p:spPr bwMode="auto">
          <a:xfrm>
            <a:off x="2773363" y="4805363"/>
            <a:ext cx="238125" cy="22225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1995488" y="4373563"/>
            <a:ext cx="11572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Outer Marker</a:t>
            </a:r>
          </a:p>
          <a:p>
            <a:r>
              <a:rPr lang="en-US" sz="1400"/>
              <a:t>Waypoint</a:t>
            </a:r>
            <a:endParaRPr lang="en-US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6753225" y="2052638"/>
            <a:ext cx="569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Dock</a:t>
            </a:r>
            <a:endParaRPr lang="en-US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 rot="3195342">
            <a:off x="5290344" y="2905919"/>
            <a:ext cx="581025" cy="573087"/>
            <a:chOff x="441" y="2643"/>
            <a:chExt cx="987" cy="1020"/>
          </a:xfrm>
        </p:grpSpPr>
        <p:sp>
          <p:nvSpPr>
            <p:cNvPr id="4141" name="Line 14"/>
            <p:cNvSpPr>
              <a:spLocks noChangeShapeType="1"/>
            </p:cNvSpPr>
            <p:nvPr/>
          </p:nvSpPr>
          <p:spPr bwMode="auto">
            <a:xfrm flipV="1">
              <a:off x="446" y="2643"/>
              <a:ext cx="0" cy="102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2" name="Line 15"/>
            <p:cNvSpPr>
              <a:spLocks noChangeShapeType="1"/>
            </p:cNvSpPr>
            <p:nvPr/>
          </p:nvSpPr>
          <p:spPr bwMode="auto">
            <a:xfrm>
              <a:off x="441" y="3653"/>
              <a:ext cx="987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10" name="Arc 16"/>
          <p:cNvSpPr>
            <a:spLocks/>
          </p:cNvSpPr>
          <p:nvPr/>
        </p:nvSpPr>
        <p:spPr bwMode="auto">
          <a:xfrm>
            <a:off x="1955800" y="3735388"/>
            <a:ext cx="1443038" cy="766762"/>
          </a:xfrm>
          <a:custGeom>
            <a:avLst/>
            <a:gdLst>
              <a:gd name="T0" fmla="*/ 0 w 21600"/>
              <a:gd name="T1" fmla="*/ 0 h 21600"/>
              <a:gd name="T2" fmla="*/ 1443038 w 21600"/>
              <a:gd name="T3" fmla="*/ 766762 h 21600"/>
              <a:gd name="T4" fmla="*/ 0 w 21600"/>
              <a:gd name="T5" fmla="*/ 76676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Text Box 17"/>
          <p:cNvSpPr txBox="1">
            <a:spLocks noChangeArrowheads="1"/>
          </p:cNvSpPr>
          <p:nvPr/>
        </p:nvSpPr>
        <p:spPr bwMode="auto">
          <a:xfrm>
            <a:off x="2589213" y="3586163"/>
            <a:ext cx="7477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Bearing</a:t>
            </a:r>
            <a:endParaRPr lang="en-US"/>
          </a:p>
        </p:txBody>
      </p:sp>
      <p:sp>
        <p:nvSpPr>
          <p:cNvPr id="4112" name="Text Box 18"/>
          <p:cNvSpPr txBox="1">
            <a:spLocks noChangeArrowheads="1"/>
          </p:cNvSpPr>
          <p:nvPr/>
        </p:nvSpPr>
        <p:spPr bwMode="auto">
          <a:xfrm>
            <a:off x="2708275" y="5853113"/>
            <a:ext cx="12842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Inertially Fixed</a:t>
            </a:r>
          </a:p>
          <a:p>
            <a:r>
              <a:rPr lang="en-US" sz="1400"/>
              <a:t>Coordinates</a:t>
            </a:r>
            <a:endParaRPr lang="en-US"/>
          </a:p>
        </p:txBody>
      </p:sp>
      <p:sp>
        <p:nvSpPr>
          <p:cNvPr id="4113" name="Text Box 20"/>
          <p:cNvSpPr txBox="1">
            <a:spLocks noChangeArrowheads="1"/>
          </p:cNvSpPr>
          <p:nvPr/>
        </p:nvSpPr>
        <p:spPr bwMode="auto">
          <a:xfrm>
            <a:off x="5486400" y="3352800"/>
            <a:ext cx="17859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y    </a:t>
            </a:r>
            <a:r>
              <a:rPr lang="en-US" sz="1400"/>
              <a:t>Cross-Track Error</a:t>
            </a:r>
            <a:endParaRPr lang="en-US" sz="1600" b="1" i="1"/>
          </a:p>
        </p:txBody>
      </p:sp>
      <p:sp>
        <p:nvSpPr>
          <p:cNvPr id="4114" name="Line 21"/>
          <p:cNvSpPr>
            <a:spLocks noChangeShapeType="1"/>
          </p:cNvSpPr>
          <p:nvPr/>
        </p:nvSpPr>
        <p:spPr bwMode="auto">
          <a:xfrm flipH="1">
            <a:off x="3927475" y="2419350"/>
            <a:ext cx="2798763" cy="2190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115" name="AutoShape 22"/>
          <p:cNvCxnSpPr>
            <a:cxnSpLocks noChangeShapeType="1"/>
          </p:cNvCxnSpPr>
          <p:nvPr/>
        </p:nvCxnSpPr>
        <p:spPr bwMode="auto">
          <a:xfrm rot="5400000" flipH="1" flipV="1">
            <a:off x="3255963" y="4243388"/>
            <a:ext cx="307975" cy="1038225"/>
          </a:xfrm>
          <a:prstGeom prst="curvedConnector3">
            <a:avLst>
              <a:gd name="adj1" fmla="val 278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4116" name="Arc 23"/>
          <p:cNvSpPr>
            <a:spLocks/>
          </p:cNvSpPr>
          <p:nvPr/>
        </p:nvSpPr>
        <p:spPr bwMode="auto">
          <a:xfrm>
            <a:off x="1982788" y="3197225"/>
            <a:ext cx="2016125" cy="766763"/>
          </a:xfrm>
          <a:custGeom>
            <a:avLst/>
            <a:gdLst>
              <a:gd name="T0" fmla="*/ 0 w 21600"/>
              <a:gd name="T1" fmla="*/ 0 h 21600"/>
              <a:gd name="T2" fmla="*/ 2016125 w 21600"/>
              <a:gd name="T3" fmla="*/ 766763 h 21600"/>
              <a:gd name="T4" fmla="*/ 0 w 21600"/>
              <a:gd name="T5" fmla="*/ 766763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7" name="Text Box 24"/>
          <p:cNvSpPr txBox="1">
            <a:spLocks noChangeArrowheads="1"/>
          </p:cNvSpPr>
          <p:nvPr/>
        </p:nvSpPr>
        <p:spPr bwMode="auto">
          <a:xfrm>
            <a:off x="2673350" y="2928938"/>
            <a:ext cx="78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Heading</a:t>
            </a:r>
            <a:endParaRPr lang="en-US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 rot="3185724">
            <a:off x="4611688" y="1560512"/>
            <a:ext cx="1423988" cy="588963"/>
            <a:chOff x="1758" y="935"/>
            <a:chExt cx="897" cy="371"/>
          </a:xfrm>
        </p:grpSpPr>
        <p:sp>
          <p:nvSpPr>
            <p:cNvPr id="4139" name="AutoShape 27"/>
            <p:cNvSpPr>
              <a:spLocks noChangeArrowheads="1"/>
            </p:cNvSpPr>
            <p:nvPr/>
          </p:nvSpPr>
          <p:spPr bwMode="auto">
            <a:xfrm rot="-334">
              <a:off x="1755" y="934"/>
              <a:ext cx="897" cy="371"/>
            </a:xfrm>
            <a:prstGeom prst="rightArrow">
              <a:avLst>
                <a:gd name="adj1" fmla="val 49861"/>
                <a:gd name="adj2" fmla="val 61721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0" name="Text Box 28"/>
            <p:cNvSpPr txBox="1">
              <a:spLocks noChangeArrowheads="1"/>
            </p:cNvSpPr>
            <p:nvPr/>
          </p:nvSpPr>
          <p:spPr bwMode="auto">
            <a:xfrm>
              <a:off x="1886" y="1028"/>
              <a:ext cx="45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Current</a:t>
              </a:r>
              <a:endParaRPr lang="en-US"/>
            </a:p>
          </p:txBody>
        </p:sp>
      </p:grpSp>
      <p:sp>
        <p:nvSpPr>
          <p:cNvPr id="4119" name="Text Box 29"/>
          <p:cNvSpPr txBox="1">
            <a:spLocks noChangeArrowheads="1"/>
          </p:cNvSpPr>
          <p:nvPr/>
        </p:nvSpPr>
        <p:spPr bwMode="auto">
          <a:xfrm>
            <a:off x="3516313" y="4849813"/>
            <a:ext cx="738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Vehicle</a:t>
            </a:r>
            <a:endParaRPr lang="en-US"/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 rot="-5085985">
            <a:off x="3636962" y="4540251"/>
            <a:ext cx="582613" cy="138112"/>
            <a:chOff x="3224" y="2926"/>
            <a:chExt cx="819" cy="145"/>
          </a:xfrm>
        </p:grpSpPr>
        <p:sp>
          <p:nvSpPr>
            <p:cNvPr id="4137" name="Oval 31"/>
            <p:cNvSpPr>
              <a:spLocks noChangeArrowheads="1"/>
            </p:cNvSpPr>
            <p:nvPr/>
          </p:nvSpPr>
          <p:spPr bwMode="auto">
            <a:xfrm>
              <a:off x="3271" y="2926"/>
              <a:ext cx="772" cy="1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Rectangle 32"/>
            <p:cNvSpPr>
              <a:spLocks noChangeArrowheads="1"/>
            </p:cNvSpPr>
            <p:nvPr/>
          </p:nvSpPr>
          <p:spPr bwMode="auto">
            <a:xfrm>
              <a:off x="3224" y="2929"/>
              <a:ext cx="55" cy="140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21" name="Line 33"/>
          <p:cNvSpPr>
            <a:spLocks noChangeShapeType="1"/>
          </p:cNvSpPr>
          <p:nvPr/>
        </p:nvSpPr>
        <p:spPr bwMode="auto">
          <a:xfrm>
            <a:off x="534988" y="1377950"/>
            <a:ext cx="3798887" cy="3556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2" name="Line 34"/>
          <p:cNvSpPr>
            <a:spLocks noChangeShapeType="1"/>
          </p:cNvSpPr>
          <p:nvPr/>
        </p:nvSpPr>
        <p:spPr bwMode="auto">
          <a:xfrm flipH="1">
            <a:off x="2933700" y="1852613"/>
            <a:ext cx="1306513" cy="28384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3" name="Text Box 35"/>
          <p:cNvSpPr txBox="1">
            <a:spLocks noChangeArrowheads="1"/>
          </p:cNvSpPr>
          <p:nvPr/>
        </p:nvSpPr>
        <p:spPr bwMode="auto">
          <a:xfrm>
            <a:off x="4953000" y="4114800"/>
            <a:ext cx="40386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sz="1800">
                <a:solidFill>
                  <a:srgbClr val="FFFF00"/>
                </a:solidFill>
              </a:rPr>
              <a:t>Pure Pursuit Homing  &amp; Navigation Fix</a:t>
            </a:r>
          </a:p>
          <a:p>
            <a:pPr marL="457200" indent="-457200">
              <a:buFontTx/>
              <a:buAutoNum type="arabicPeriod"/>
            </a:pPr>
            <a:r>
              <a:rPr lang="en-US" sz="1800">
                <a:solidFill>
                  <a:srgbClr val="FFFF00"/>
                </a:solidFill>
              </a:rPr>
              <a:t>Cross-track control (Waypoint)</a:t>
            </a:r>
          </a:p>
          <a:p>
            <a:pPr marL="457200" indent="-457200">
              <a:buFontTx/>
              <a:buAutoNum type="arabicPeriod"/>
            </a:pPr>
            <a:r>
              <a:rPr lang="en-US" sz="1800">
                <a:solidFill>
                  <a:srgbClr val="FFFF00"/>
                </a:solidFill>
              </a:rPr>
              <a:t>Cross-track USBL control (Docking)</a:t>
            </a:r>
          </a:p>
        </p:txBody>
      </p:sp>
      <p:grpSp>
        <p:nvGrpSpPr>
          <p:cNvPr id="6" name="Group 38"/>
          <p:cNvGrpSpPr>
            <a:grpSpLocks/>
          </p:cNvGrpSpPr>
          <p:nvPr/>
        </p:nvGrpSpPr>
        <p:grpSpPr bwMode="auto">
          <a:xfrm rot="3035565">
            <a:off x="6791325" y="1143000"/>
            <a:ext cx="641350" cy="920750"/>
            <a:chOff x="2400" y="1152"/>
            <a:chExt cx="576" cy="624"/>
          </a:xfrm>
        </p:grpSpPr>
        <p:grpSp>
          <p:nvGrpSpPr>
            <p:cNvPr id="7" name="Group 39"/>
            <p:cNvGrpSpPr>
              <a:grpSpLocks/>
            </p:cNvGrpSpPr>
            <p:nvPr/>
          </p:nvGrpSpPr>
          <p:grpSpPr bwMode="auto">
            <a:xfrm rot="10800000">
              <a:off x="2400" y="1152"/>
              <a:ext cx="576" cy="624"/>
              <a:chOff x="2640" y="1248"/>
              <a:chExt cx="765" cy="1248"/>
            </a:xfrm>
          </p:grpSpPr>
          <p:sp>
            <p:nvSpPr>
              <p:cNvPr id="4135" name="AutoShape 40"/>
              <p:cNvSpPr>
                <a:spLocks noChangeArrowheads="1"/>
              </p:cNvSpPr>
              <p:nvPr/>
            </p:nvSpPr>
            <p:spPr bwMode="auto">
              <a:xfrm>
                <a:off x="2640" y="1248"/>
                <a:ext cx="765" cy="576"/>
              </a:xfrm>
              <a:custGeom>
                <a:avLst/>
                <a:gdLst>
                  <a:gd name="T0" fmla="*/ 647 w 21600"/>
                  <a:gd name="T1" fmla="*/ 288 h 21600"/>
                  <a:gd name="T2" fmla="*/ 382 w 21600"/>
                  <a:gd name="T3" fmla="*/ 576 h 21600"/>
                  <a:gd name="T4" fmla="*/ 118 w 21600"/>
                  <a:gd name="T5" fmla="*/ 288 h 21600"/>
                  <a:gd name="T6" fmla="*/ 382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5139 w 21600"/>
                  <a:gd name="T13" fmla="*/ 5138 h 21600"/>
                  <a:gd name="T14" fmla="*/ 16461 w 21600"/>
                  <a:gd name="T15" fmla="*/ 1646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6664" y="21600"/>
                    </a:lnTo>
                    <a:lnTo>
                      <a:pt x="14936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36" name="Rectangle 41"/>
              <p:cNvSpPr>
                <a:spLocks noChangeArrowheads="1"/>
              </p:cNvSpPr>
              <p:nvPr/>
            </p:nvSpPr>
            <p:spPr bwMode="auto">
              <a:xfrm>
                <a:off x="2880" y="1824"/>
                <a:ext cx="288" cy="67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34" name="Oval 42"/>
            <p:cNvSpPr>
              <a:spLocks noChangeArrowheads="1"/>
            </p:cNvSpPr>
            <p:nvPr/>
          </p:nvSpPr>
          <p:spPr bwMode="auto">
            <a:xfrm>
              <a:off x="2664" y="1728"/>
              <a:ext cx="48" cy="48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25" name="Freeform 44"/>
          <p:cNvSpPr>
            <a:spLocks/>
          </p:cNvSpPr>
          <p:nvPr/>
        </p:nvSpPr>
        <p:spPr bwMode="auto">
          <a:xfrm>
            <a:off x="3962400" y="4114800"/>
            <a:ext cx="304800" cy="228600"/>
          </a:xfrm>
          <a:custGeom>
            <a:avLst/>
            <a:gdLst>
              <a:gd name="T0" fmla="*/ 0 w 192"/>
              <a:gd name="T1" fmla="*/ 0 h 144"/>
              <a:gd name="T2" fmla="*/ 144 w 192"/>
              <a:gd name="T3" fmla="*/ 48 h 144"/>
              <a:gd name="T4" fmla="*/ 192 w 192"/>
              <a:gd name="T5" fmla="*/ 144 h 144"/>
              <a:gd name="T6" fmla="*/ 0 60000 65536"/>
              <a:gd name="T7" fmla="*/ 0 60000 65536"/>
              <a:gd name="T8" fmla="*/ 0 60000 65536"/>
              <a:gd name="T9" fmla="*/ 0 w 192"/>
              <a:gd name="T10" fmla="*/ 0 h 144"/>
              <a:gd name="T11" fmla="*/ 192 w 192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144">
                <a:moveTo>
                  <a:pt x="0" y="0"/>
                </a:moveTo>
                <a:cubicBezTo>
                  <a:pt x="56" y="12"/>
                  <a:pt x="112" y="24"/>
                  <a:pt x="144" y="48"/>
                </a:cubicBezTo>
                <a:cubicBezTo>
                  <a:pt x="176" y="72"/>
                  <a:pt x="184" y="108"/>
                  <a:pt x="192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6" name="Text Box 45"/>
          <p:cNvSpPr txBox="1">
            <a:spLocks noChangeArrowheads="1"/>
          </p:cNvSpPr>
          <p:nvPr/>
        </p:nvSpPr>
        <p:spPr bwMode="auto">
          <a:xfrm>
            <a:off x="4017963" y="3810000"/>
            <a:ext cx="630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Symbol" pitchFamily="18" charset="2"/>
              </a:rPr>
              <a:t>-DY</a:t>
            </a:r>
          </a:p>
        </p:txBody>
      </p:sp>
      <p:sp>
        <p:nvSpPr>
          <p:cNvPr id="4127" name="Text Box 46"/>
          <p:cNvSpPr txBox="1">
            <a:spLocks noChangeArrowheads="1"/>
          </p:cNvSpPr>
          <p:nvPr/>
        </p:nvSpPr>
        <p:spPr bwMode="auto">
          <a:xfrm>
            <a:off x="5316538" y="5334000"/>
            <a:ext cx="37512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 </a:t>
            </a:r>
            <a:r>
              <a:rPr lang="en-US" sz="2000"/>
              <a:t>4 states; </a:t>
            </a:r>
            <a:r>
              <a:rPr lang="en-US" sz="2000">
                <a:latin typeface="Symbol" pitchFamily="18" charset="2"/>
              </a:rPr>
              <a:t>DY</a:t>
            </a:r>
            <a:r>
              <a:rPr lang="en-US" sz="2000"/>
              <a:t>, </a:t>
            </a:r>
            <a:r>
              <a:rPr lang="en-US" sz="2000" i="1"/>
              <a:t>r, y, v</a:t>
            </a:r>
          </a:p>
          <a:p>
            <a:pPr>
              <a:buFontTx/>
              <a:buChar char="•"/>
            </a:pPr>
            <a:r>
              <a:rPr lang="en-US" sz="2000" i="1"/>
              <a:t>  </a:t>
            </a:r>
            <a:r>
              <a:rPr lang="en-US" sz="2000">
                <a:latin typeface="Symbol" pitchFamily="18" charset="2"/>
              </a:rPr>
              <a:t>DY</a:t>
            </a:r>
            <a:r>
              <a:rPr lang="en-US" sz="2000" i="1"/>
              <a:t> </a:t>
            </a:r>
            <a:r>
              <a:rPr lang="en-US" sz="2000"/>
              <a:t>is heading deviation</a:t>
            </a:r>
          </a:p>
          <a:p>
            <a:pPr>
              <a:buFontTx/>
              <a:buChar char="•"/>
            </a:pPr>
            <a:r>
              <a:rPr lang="en-US" sz="2000" i="1"/>
              <a:t>  y </a:t>
            </a:r>
            <a:r>
              <a:rPr lang="en-US" sz="2000"/>
              <a:t>is cross-track error</a:t>
            </a:r>
          </a:p>
        </p:txBody>
      </p:sp>
      <p:sp>
        <p:nvSpPr>
          <p:cNvPr id="4128" name="Text Box 48"/>
          <p:cNvSpPr txBox="1">
            <a:spLocks noChangeArrowheads="1"/>
          </p:cNvSpPr>
          <p:nvPr/>
        </p:nvSpPr>
        <p:spPr bwMode="auto">
          <a:xfrm>
            <a:off x="1905000" y="1447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99FF"/>
                </a:solidFill>
              </a:rPr>
              <a:t>1</a:t>
            </a:r>
          </a:p>
        </p:txBody>
      </p:sp>
      <p:sp>
        <p:nvSpPr>
          <p:cNvPr id="4129" name="Text Box 49"/>
          <p:cNvSpPr txBox="1">
            <a:spLocks noChangeArrowheads="1"/>
          </p:cNvSpPr>
          <p:nvPr/>
        </p:nvSpPr>
        <p:spPr bwMode="auto">
          <a:xfrm>
            <a:off x="3886200" y="2514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99FF"/>
                </a:solidFill>
              </a:rPr>
              <a:t>2</a:t>
            </a:r>
          </a:p>
        </p:txBody>
      </p:sp>
      <p:sp>
        <p:nvSpPr>
          <p:cNvPr id="4130" name="Text Box 51"/>
          <p:cNvSpPr txBox="1">
            <a:spLocks noChangeArrowheads="1"/>
          </p:cNvSpPr>
          <p:nvPr/>
        </p:nvSpPr>
        <p:spPr bwMode="auto">
          <a:xfrm>
            <a:off x="4419600" y="3124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99FF"/>
                </a:solidFill>
              </a:rPr>
              <a:t>3</a:t>
            </a:r>
          </a:p>
        </p:txBody>
      </p:sp>
      <p:sp>
        <p:nvSpPr>
          <p:cNvPr id="4131" name="Text Box 53"/>
          <p:cNvSpPr txBox="1">
            <a:spLocks noChangeArrowheads="1"/>
          </p:cNvSpPr>
          <p:nvPr/>
        </p:nvSpPr>
        <p:spPr bwMode="auto">
          <a:xfrm>
            <a:off x="4411663" y="4433888"/>
            <a:ext cx="379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y</a:t>
            </a:r>
            <a:r>
              <a:rPr lang="en-US" sz="1600" baseline="-25000"/>
              <a:t>B</a:t>
            </a:r>
          </a:p>
        </p:txBody>
      </p:sp>
      <p:sp>
        <p:nvSpPr>
          <p:cNvPr id="4132" name="Text Box 54"/>
          <p:cNvSpPr txBox="1">
            <a:spLocks noChangeArrowheads="1"/>
          </p:cNvSpPr>
          <p:nvPr/>
        </p:nvSpPr>
        <p:spPr bwMode="auto">
          <a:xfrm>
            <a:off x="3878263" y="3419475"/>
            <a:ext cx="379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x</a:t>
            </a:r>
            <a:r>
              <a:rPr lang="en-US" sz="1600" baseline="-25000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-142875"/>
            <a:ext cx="8229600" cy="1143000"/>
          </a:xfrm>
        </p:spPr>
        <p:txBody>
          <a:bodyPr/>
          <a:lstStyle/>
          <a:p>
            <a:r>
              <a:rPr lang="en-US" dirty="0" smtClean="0"/>
              <a:t>Background 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28, 2010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009650"/>
            <a:ext cx="4972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/>
              <a:t>Tethys,</a:t>
            </a:r>
          </a:p>
          <a:p>
            <a:r>
              <a:rPr lang="en-US" sz="3600" dirty="0" smtClean="0"/>
              <a:t> Long Range AUV</a:t>
            </a:r>
            <a:endParaRPr lang="en-US" sz="360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4978" y="3609975"/>
            <a:ext cx="3889022" cy="297186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4" cstate="print"/>
          <a:srcRect r="4616"/>
          <a:stretch>
            <a:fillRect/>
          </a:stretch>
        </p:blipFill>
        <p:spPr bwMode="auto">
          <a:xfrm>
            <a:off x="5260814" y="1040341"/>
            <a:ext cx="3883186" cy="248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0" descr="transparent_logo_whit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0"/>
            <a:ext cx="12192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47650" y="2342797"/>
            <a:ext cx="49815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dirty="0" smtClean="0">
                <a:solidFill>
                  <a:schemeClr val="tx1"/>
                </a:solidFill>
                <a:latin typeface="+mn-lt"/>
              </a:rPr>
              <a:t>Vehicle #1 operational for 16 </a:t>
            </a:r>
            <a:r>
              <a:rPr lang="en-US" sz="2400" kern="0" dirty="0" err="1" smtClean="0">
                <a:solidFill>
                  <a:schemeClr val="tx1"/>
                </a:solidFill>
                <a:latin typeface="+mn-lt"/>
              </a:rPr>
              <a:t>monts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110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kg dry weight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Ability to carry </a:t>
            </a:r>
            <a:r>
              <a:rPr kumimoji="0" lang="en-US" sz="2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W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sensors more than </a:t>
            </a:r>
            <a:r>
              <a:rPr kumimoji="0" lang="en-US" sz="2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1000 km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m/s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Ability to cover more than </a:t>
            </a:r>
            <a:r>
              <a:rPr kumimoji="0" lang="en-US" sz="2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4000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 minimal sensors at </a:t>
            </a:r>
            <a:r>
              <a:rPr kumimoji="0" lang="en-US" sz="2400" b="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0.5 m/s.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Ability to trim to neutral buoyancy and drift.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Low enough cost to be operated in significant numbers.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u="sng" kern="0" dirty="0" smtClean="0">
                <a:solidFill>
                  <a:schemeClr val="tx1"/>
                </a:solidFill>
                <a:latin typeface="+mn-lt"/>
                <a:cs typeface="+mn-cs"/>
              </a:rPr>
              <a:t>Minimal ship requirement</a:t>
            </a:r>
            <a:r>
              <a:rPr lang="en-US" sz="2000" u="sng" kern="0" dirty="0" smtClean="0">
                <a:solidFill>
                  <a:schemeClr val="tx1"/>
                </a:solidFill>
                <a:latin typeface="+mn-lt"/>
                <a:cs typeface="+mn-cs"/>
              </a:rPr>
              <a:t>s.</a:t>
            </a:r>
            <a:endParaRPr kumimoji="0" lang="en-US" sz="2000" b="0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0"/>
            <a:ext cx="8229600" cy="1143000"/>
          </a:xfrm>
        </p:spPr>
        <p:txBody>
          <a:bodyPr/>
          <a:lstStyle/>
          <a:p>
            <a:r>
              <a:rPr lang="en-US" dirty="0" smtClean="0"/>
              <a:t>Development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200150"/>
            <a:ext cx="8229600" cy="4525963"/>
          </a:xfrm>
        </p:spPr>
        <p:txBody>
          <a:bodyPr/>
          <a:lstStyle/>
          <a:p>
            <a:r>
              <a:rPr lang="en-US" sz="2800" dirty="0" smtClean="0"/>
              <a:t>Model dock motion and ability of AUV to match motion; validate with at-sea testing</a:t>
            </a:r>
          </a:p>
          <a:p>
            <a:r>
              <a:rPr lang="en-US" sz="2800" dirty="0" smtClean="0"/>
              <a:t>Develop a dock design and AUV sub-systems for docking</a:t>
            </a:r>
          </a:p>
          <a:p>
            <a:pPr lvl="1"/>
            <a:r>
              <a:rPr lang="en-US" sz="2400" dirty="0" smtClean="0"/>
              <a:t>Leverage legacy AUV Docking, existing Tethys AUV and a commercial </a:t>
            </a:r>
            <a:r>
              <a:rPr lang="en-US" sz="2400" dirty="0" err="1" smtClean="0"/>
              <a:t>iUSBL</a:t>
            </a:r>
            <a:r>
              <a:rPr lang="en-US" sz="2400" dirty="0" smtClean="0"/>
              <a:t> acoustic homing system</a:t>
            </a:r>
          </a:p>
          <a:p>
            <a:r>
              <a:rPr lang="en-US" sz="2800" dirty="0" smtClean="0"/>
              <a:t>Demo basic homing to a beacon; add mock dock; install and test dock w/o latch or power/data transfer</a:t>
            </a:r>
          </a:p>
          <a:p>
            <a:r>
              <a:rPr lang="en-US" sz="2800" dirty="0" smtClean="0"/>
              <a:t>Phase 2 will refine dock and add latching and power/data transfer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28, 2010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12738"/>
            <a:ext cx="8229600" cy="1143000"/>
          </a:xfrm>
        </p:spPr>
        <p:txBody>
          <a:bodyPr/>
          <a:lstStyle/>
          <a:p>
            <a:r>
              <a:rPr lang="en-US" sz="4000" dirty="0" smtClean="0"/>
              <a:t>Technical Approach: Modeling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28, 2010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914400" y="1524000"/>
            <a:ext cx="8229600" cy="4525963"/>
          </a:xfrm>
        </p:spPr>
        <p:txBody>
          <a:bodyPr/>
          <a:lstStyle/>
          <a:p>
            <a:r>
              <a:rPr lang="en-US" sz="2800" dirty="0" smtClean="0"/>
              <a:t>Designed and built a motion logging system for the submerged plate</a:t>
            </a:r>
          </a:p>
          <a:p>
            <a:r>
              <a:rPr lang="en-US" sz="2800" dirty="0" smtClean="0"/>
              <a:t>Deployed during the Feb. sea trials</a:t>
            </a:r>
          </a:p>
          <a:p>
            <a:r>
              <a:rPr lang="en-US" sz="2800" dirty="0" smtClean="0"/>
              <a:t>Compared these empirical data with model predictions</a:t>
            </a:r>
          </a:p>
          <a:p>
            <a:pPr lvl="1"/>
            <a:r>
              <a:rPr lang="en-US" dirty="0" smtClean="0"/>
              <a:t>The plate moved about </a:t>
            </a:r>
            <a:r>
              <a:rPr lang="en-US" b="1" u="sng" dirty="0" smtClean="0"/>
              <a:t>1m</a:t>
            </a:r>
            <a:r>
              <a:rPr lang="en-US" dirty="0" smtClean="0"/>
              <a:t> up and down</a:t>
            </a:r>
          </a:p>
          <a:p>
            <a:pPr lvl="1"/>
            <a:r>
              <a:rPr lang="en-US" dirty="0" smtClean="0"/>
              <a:t>This should be worse-case motion</a:t>
            </a:r>
          </a:p>
          <a:p>
            <a:pPr lvl="1"/>
            <a:r>
              <a:rPr lang="en-US" dirty="0" smtClean="0"/>
              <a:t>Good agreement between measured and modeled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050" y="331788"/>
            <a:ext cx="8229600" cy="1143000"/>
          </a:xfrm>
        </p:spPr>
        <p:txBody>
          <a:bodyPr/>
          <a:lstStyle/>
          <a:p>
            <a:r>
              <a:rPr lang="en-US" sz="4000" dirty="0" smtClean="0"/>
              <a:t>Technical Approach: Modeling 2</a:t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How well can the AUV match the motion of the plate?</a:t>
            </a:r>
          </a:p>
          <a:p>
            <a:r>
              <a:rPr lang="en-US" sz="2800" dirty="0" smtClean="0"/>
              <a:t>Control simulations have been run that assume “optimal control” </a:t>
            </a:r>
          </a:p>
          <a:p>
            <a:pPr lvl="1"/>
            <a:r>
              <a:rPr lang="en-US" sz="2000" dirty="0" smtClean="0"/>
              <a:t>Aft mounted control surfaces: force tail down, nose rotates up to new depth, control surfaces lift tail back up to straight line flight</a:t>
            </a:r>
          </a:p>
          <a:p>
            <a:pPr lvl="1"/>
            <a:r>
              <a:rPr lang="en-US" sz="2000" dirty="0" smtClean="0"/>
              <a:t>1m depth step change would take ~ </a:t>
            </a:r>
            <a:r>
              <a:rPr lang="en-US" sz="2000" dirty="0" smtClean="0"/>
              <a:t>10 </a:t>
            </a:r>
            <a:r>
              <a:rPr lang="en-US" sz="2000" dirty="0" smtClean="0"/>
              <a:t>meters</a:t>
            </a:r>
          </a:p>
          <a:p>
            <a:r>
              <a:rPr lang="en-US" sz="2800" dirty="0" smtClean="0"/>
              <a:t>Tethys was designed for long-range, low speed operation</a:t>
            </a:r>
          </a:p>
          <a:p>
            <a:pPr lvl="1"/>
            <a:r>
              <a:rPr lang="en-US" sz="2000" dirty="0" smtClean="0"/>
              <a:t>Low bandwidth control and relatively small control surfaces</a:t>
            </a:r>
          </a:p>
          <a:p>
            <a:pPr lvl="1"/>
            <a:r>
              <a:rPr lang="en-US" sz="2000" dirty="0" smtClean="0"/>
              <a:t>Best response:1m </a:t>
            </a:r>
            <a:r>
              <a:rPr lang="en-US" sz="2000" dirty="0" smtClean="0"/>
              <a:t>depth step change </a:t>
            </a:r>
            <a:r>
              <a:rPr lang="en-US" sz="2000" dirty="0" smtClean="0"/>
              <a:t>~ 20 </a:t>
            </a:r>
            <a:r>
              <a:rPr lang="en-US" sz="2000" dirty="0" smtClean="0"/>
              <a:t>meters</a:t>
            </a:r>
          </a:p>
          <a:p>
            <a:pPr>
              <a:buNone/>
            </a:pPr>
            <a:r>
              <a:rPr lang="en-US" sz="2400" dirty="0" smtClean="0">
                <a:solidFill>
                  <a:srgbClr val="FFFF00"/>
                </a:solidFill>
              </a:rPr>
              <a:t> </a:t>
            </a:r>
            <a:endParaRPr lang="en-US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sz="2400" dirty="0" smtClean="0"/>
          </a:p>
          <a:p>
            <a:pPr lvl="1"/>
            <a:endParaRPr lang="en-US" sz="2400" dirty="0" smtClean="0"/>
          </a:p>
          <a:p>
            <a:pPr lvl="1">
              <a:buNone/>
            </a:pPr>
            <a:r>
              <a:rPr lang="en-US" sz="2400" dirty="0" smtClean="0"/>
              <a:t>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April 28, 2010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3200" dirty="0" smtClean="0"/>
              <a:t>Technical Approach: Homing</a:t>
            </a:r>
            <a:endParaRPr lang="en-US" sz="3200" dirty="0"/>
          </a:p>
        </p:txBody>
      </p:sp>
      <p:sp>
        <p:nvSpPr>
          <p:cNvPr id="4" name="Right Arrow 3"/>
          <p:cNvSpPr/>
          <p:nvPr/>
        </p:nvSpPr>
        <p:spPr>
          <a:xfrm>
            <a:off x="219075" y="2762250"/>
            <a:ext cx="533400" cy="1798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TextBox 4"/>
          <p:cNvSpPr txBox="1"/>
          <p:nvPr/>
        </p:nvSpPr>
        <p:spPr>
          <a:xfrm>
            <a:off x="818890" y="1076325"/>
            <a:ext cx="6506909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/>
            <a:r>
              <a:rPr lang="en-US" sz="2800" dirty="0">
                <a:solidFill>
                  <a:srgbClr val="FFFF00"/>
                </a:solidFill>
              </a:rPr>
              <a:t>What Homing Sensor?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Optical homing with laser or lights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Elecro</a:t>
            </a:r>
            <a:r>
              <a:rPr lang="en-US" sz="2400" dirty="0" smtClean="0">
                <a:solidFill>
                  <a:schemeClr val="tx1"/>
                </a:solidFill>
              </a:rPr>
              <a:t>-magnetic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Acoustic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Hydroid, Sonardyne, Linkquest, Benthos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Benthos DAT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Integrated with data modem</a:t>
            </a:r>
          </a:p>
          <a:p>
            <a:pPr lvl="2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needed to communicate dock heading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size compatible with Tethys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2 degree accuracy, &gt; 1 km range</a:t>
            </a:r>
          </a:p>
          <a:p>
            <a:pPr lvl="1">
              <a:buFont typeface="Arial" pitchFamily="34" charset="0"/>
              <a:buChar char="•"/>
            </a:pPr>
            <a:endParaRPr lang="en-US" sz="2400" dirty="0" smtClean="0"/>
          </a:p>
          <a:p>
            <a:pPr lvl="1"/>
            <a:endParaRPr lang="en-US" sz="1600" dirty="0" smtClean="0">
              <a:solidFill>
                <a:schemeClr val="tx1"/>
              </a:solidFill>
            </a:endParaRPr>
          </a:p>
          <a:p>
            <a:pPr lvl="1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362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124" y="1304925"/>
            <a:ext cx="1651826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84212" y="5048250"/>
            <a:ext cx="59795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 smtClean="0">
                <a:solidFill>
                  <a:srgbClr val="FFFF00"/>
                </a:solidFill>
              </a:rPr>
              <a:t>Terminal Phase Technique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Home to </a:t>
            </a:r>
            <a:r>
              <a:rPr lang="en-US" sz="2400" dirty="0" err="1" smtClean="0">
                <a:solidFill>
                  <a:schemeClr val="tx1"/>
                </a:solidFill>
              </a:rPr>
              <a:t>centroid</a:t>
            </a:r>
            <a:r>
              <a:rPr lang="en-US" sz="2400" dirty="0" smtClean="0">
                <a:solidFill>
                  <a:schemeClr val="tx1"/>
                </a:solidFill>
              </a:rPr>
              <a:t> of dock position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Perform one course correction ~ 5m out: </a:t>
            </a:r>
          </a:p>
          <a:p>
            <a:pPr lvl="2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up, down, left, right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76275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Technical Approach: </a:t>
            </a:r>
            <a:r>
              <a:rPr lang="en-US" sz="4000" dirty="0" smtClean="0"/>
              <a:t>Homing 2</a:t>
            </a:r>
            <a:endParaRPr lang="en-US" sz="4000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15913" y="1042988"/>
            <a:ext cx="8828087" cy="4906962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Extensions to previous work</a:t>
            </a:r>
          </a:p>
          <a:p>
            <a:r>
              <a:rPr lang="en-US" sz="2400" dirty="0" smtClean="0"/>
              <a:t>Dock </a:t>
            </a:r>
            <a:r>
              <a:rPr lang="en-US" sz="2400" dirty="0" smtClean="0"/>
              <a:t>Now Has Motion in All Six DOF.  Most Important are:</a:t>
            </a:r>
          </a:p>
          <a:p>
            <a:pPr lvl="1"/>
            <a:r>
              <a:rPr lang="en-US" sz="2000" dirty="0" smtClean="0"/>
              <a:t>Heading</a:t>
            </a:r>
          </a:p>
          <a:p>
            <a:pPr lvl="1"/>
            <a:r>
              <a:rPr lang="en-US" sz="2000" dirty="0" smtClean="0"/>
              <a:t>Vertical</a:t>
            </a:r>
          </a:p>
          <a:p>
            <a:pPr lvl="1"/>
            <a:r>
              <a:rPr lang="en-US" sz="2000" dirty="0" smtClean="0"/>
              <a:t>Lateral</a:t>
            </a:r>
          </a:p>
          <a:p>
            <a:r>
              <a:rPr lang="en-US" sz="2400" dirty="0" smtClean="0"/>
              <a:t>Dock-to-Vehicle Communication Now Required</a:t>
            </a:r>
          </a:p>
          <a:p>
            <a:r>
              <a:rPr lang="en-US" sz="2400" dirty="0" smtClean="0"/>
              <a:t>Plan: </a:t>
            </a:r>
          </a:p>
          <a:p>
            <a:pPr lvl="1"/>
            <a:r>
              <a:rPr lang="en-US" sz="2000" dirty="0" smtClean="0"/>
              <a:t>About 300 m out: Vehicle Surfaces &amp; Updates Navigation.</a:t>
            </a:r>
          </a:p>
          <a:p>
            <a:pPr lvl="1"/>
            <a:r>
              <a:rPr lang="en-US" sz="2000" dirty="0" smtClean="0"/>
              <a:t>Buoy is Transmitting Location and Plate Heading to Vehicle using DAT.</a:t>
            </a:r>
          </a:p>
          <a:p>
            <a:pPr lvl="1"/>
            <a:r>
              <a:rPr lang="en-US" sz="2000" dirty="0" smtClean="0"/>
              <a:t>200 m out: Vehicle Transits to Approach Path.</a:t>
            </a:r>
          </a:p>
          <a:p>
            <a:pPr lvl="1"/>
            <a:r>
              <a:rPr lang="en-US" sz="2000" dirty="0" smtClean="0"/>
              <a:t>30 m out DAT Switches to 2 Hz Bearing-Only Updates.  Vehicle Homes on </a:t>
            </a:r>
            <a:r>
              <a:rPr lang="en-US" sz="2000" dirty="0" err="1" smtClean="0"/>
              <a:t>Centroid</a:t>
            </a:r>
            <a:endParaRPr lang="en-US" sz="2000" dirty="0" smtClean="0"/>
          </a:p>
          <a:p>
            <a:pPr lvl="1"/>
            <a:r>
              <a:rPr lang="en-US" sz="2000" dirty="0" smtClean="0"/>
              <a:t>(High Sea State) 5 m out: Vehicle May Swerve to Intercept Dock</a:t>
            </a:r>
          </a:p>
          <a:p>
            <a:endParaRPr lang="en-US" sz="3600" dirty="0" smtClean="0"/>
          </a:p>
        </p:txBody>
      </p:sp>
      <p:sp>
        <p:nvSpPr>
          <p:cNvPr id="5124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26 April </a:t>
            </a:r>
            <a:r>
              <a:rPr lang="en-US" sz="1200" dirty="0" smtClean="0">
                <a:solidFill>
                  <a:schemeClr val="bg1"/>
                </a:solidFill>
              </a:rPr>
              <a:t>2011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postscript"/>
  <p:tag name="FILENAME" val="C:\Documents and Settings\hamilton\My Documents\My Pictures\logo-bw.eps"/>
  <p:tag name="FORMAT" val="pngmono"/>
  <p:tag name="RES" val="300"/>
  <p:tag name="BLEND" val="0"/>
  <p:tag name="TRANSPARENT" val="1"/>
  <p:tag name="TBUG" val="0"/>
  <p:tag name="ORIGWIDTH" val="596"/>
  <p:tag name="PICTUREFILESIZE" val="21474"/>
</p:tagLst>
</file>

<file path=ppt/theme/theme1.xml><?xml version="1.0" encoding="utf-8"?>
<a:theme xmlns:a="http://schemas.openxmlformats.org/drawingml/2006/main" name="DARPA brief.MBARI.final">
  <a:themeElements>
    <a:clrScheme name="DARPA brief.MBARI.final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ARPA brief.MBARI.fin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RPA brief.MBARI.fi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DARPA brief.MBARI.final</Template>
  <TotalTime>5750</TotalTime>
  <Words>781</Words>
  <Application>Microsoft Office PowerPoint</Application>
  <PresentationFormat>On-screen Show (4:3)</PresentationFormat>
  <Paragraphs>176</Paragraphs>
  <Slides>20</Slides>
  <Notes>20</Notes>
  <HiddenSlides>0</HiddenSlides>
  <MMClips>1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Symbol</vt:lpstr>
      <vt:lpstr>DARPA brief.MBARI.final</vt:lpstr>
      <vt:lpstr>Package</vt:lpstr>
      <vt:lpstr>Slide 1</vt:lpstr>
      <vt:lpstr>Background</vt:lpstr>
      <vt:lpstr>Docking Sequence</vt:lpstr>
      <vt:lpstr>Background 2</vt:lpstr>
      <vt:lpstr>Development Strategy</vt:lpstr>
      <vt:lpstr>Technical Approach: Modeling </vt:lpstr>
      <vt:lpstr>Technical Approach: Modeling 2 </vt:lpstr>
      <vt:lpstr>Technical Approach: Homing</vt:lpstr>
      <vt:lpstr>Technical Approach: Homing 2</vt:lpstr>
      <vt:lpstr>Technical Approach: Dock</vt:lpstr>
      <vt:lpstr>Testing 1</vt:lpstr>
      <vt:lpstr>Testing 2</vt:lpstr>
      <vt:lpstr>Testing 3</vt:lpstr>
      <vt:lpstr>Phase 2 - unfunded</vt:lpstr>
      <vt:lpstr>End</vt:lpstr>
      <vt:lpstr>Docking Video</vt:lpstr>
      <vt:lpstr>Question:  How Much Motion?</vt:lpstr>
      <vt:lpstr>Vertical Plate Motion</vt:lpstr>
      <vt:lpstr>Optimal Step Response</vt:lpstr>
      <vt:lpstr>Optimal Step Response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Station-Keeping with Environmental Energy:  A First Principles Analysis</dc:title>
  <dc:creator>mbari</dc:creator>
  <cp:lastModifiedBy>hobson</cp:lastModifiedBy>
  <cp:revision>391</cp:revision>
  <dcterms:created xsi:type="dcterms:W3CDTF">2009-03-09T21:06:42Z</dcterms:created>
  <dcterms:modified xsi:type="dcterms:W3CDTF">2011-04-26T16:47:25Z</dcterms:modified>
</cp:coreProperties>
</file>