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59" r:id="rId3"/>
    <p:sldId id="260" r:id="rId4"/>
    <p:sldId id="269" r:id="rId5"/>
    <p:sldId id="262" r:id="rId6"/>
    <p:sldId id="268" r:id="rId7"/>
    <p:sldId id="264" r:id="rId8"/>
    <p:sldId id="276" r:id="rId9"/>
    <p:sldId id="275" r:id="rId10"/>
    <p:sldId id="273" r:id="rId11"/>
    <p:sldId id="286" r:id="rId12"/>
    <p:sldId id="287" r:id="rId13"/>
    <p:sldId id="288" r:id="rId14"/>
    <p:sldId id="284" r:id="rId15"/>
    <p:sldId id="282" r:id="rId16"/>
    <p:sldId id="281" r:id="rId17"/>
    <p:sldId id="289" r:id="rId18"/>
    <p:sldId id="283" r:id="rId19"/>
    <p:sldId id="285" r:id="rId20"/>
    <p:sldId id="270" r:id="rId21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5A04730F-8ADE-410A-9385-48CADC3E4392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48AD8D5E-F04F-4F21-A6D1-41A10F54C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3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2501-1796-4FAF-8A43-C93869DE938C}" type="datetime1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BB858-A8D6-4DDA-AC5A-11DC45F7BD53}" type="datetime1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2BD4-D1A3-43F5-8955-71AA3E1D1674}" type="datetime1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AC6D9-3DEE-4CB9-B2F7-2D982B81CB93}" type="datetime1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01950-C3F2-4557-B9EF-7C17618E9572}" type="datetime1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F308-8ABB-4C72-A309-415A7743DAFA}" type="datetime1">
              <a:rPr lang="en-US" smtClean="0"/>
              <a:t>11/30/22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0300-B0DE-44AD-A5F8-512629E079A3}" type="datetime1">
              <a:rPr lang="en-US" smtClean="0"/>
              <a:t>11/30/22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3F88-A7CD-4497-B3EC-0E04475EFF35}" type="datetime1">
              <a:rPr lang="en-US" smtClean="0"/>
              <a:t>11/30/22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BE5E1-8DE6-4F74-A938-718B65716567}" type="datetime1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825-AD4A-4DAC-AC63-3F685F88B4C7}" type="datetime1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2AB7-3C5A-45A9-BE12-9726CE3D42C4}" type="datetime1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MTS Buoy Workshop - 2016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>
                <a:solidFill>
                  <a:srgbClr val="000066"/>
                </a:solidFill>
              </a:rPr>
              <a:t>Wave-Energy Conversion for Powering </a:t>
            </a:r>
            <a:br>
              <a:rPr lang="en-US" sz="3200" dirty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>Oceanographic Instrumentation</a:t>
            </a:r>
            <a:br>
              <a:rPr lang="en-US" sz="3200" dirty="0">
                <a:solidFill>
                  <a:srgbClr val="000066"/>
                </a:solidFill>
              </a:rPr>
            </a:br>
            <a:br>
              <a:rPr lang="en-US" sz="3200" dirty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>Andrew Hamilton</a:t>
            </a:r>
            <a:br>
              <a:rPr lang="en-US" sz="3200" dirty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>MBARI</a:t>
            </a: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10</a:t>
            </a:fld>
            <a:endParaRPr lang="en-US"/>
          </a:p>
        </p:txBody>
      </p:sp>
      <p:pic>
        <p:nvPicPr>
          <p:cNvPr id="10242" name="Picture 2" descr="X:\707976 EPBuoyPrototypeAndTesting\Proposals\MBARI_2016\DeploymentLength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43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Longevity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8621" y="2165501"/>
            <a:ext cx="360533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3200" dirty="0">
                <a:solidFill>
                  <a:srgbClr val="000066"/>
                </a:solidFill>
              </a:rPr>
              <a:t>Issues: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</a:rPr>
              <a:t>Peak Forces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</a:rPr>
              <a:t>Tether 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</a:rPr>
              <a:t>Hydraulic Seals</a:t>
            </a:r>
          </a:p>
          <a:p>
            <a:pPr eaLnBrk="1" hangingPunct="1"/>
            <a:endParaRPr lang="en-US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0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 descr="PTO Diagram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5041"/>
            <a:ext cx="1066800" cy="611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4386046" cy="335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Power Take-Off Device</a:t>
            </a:r>
          </a:p>
        </p:txBody>
      </p:sp>
      <p:pic>
        <p:nvPicPr>
          <p:cNvPr id="12290" name="Picture 2" descr="X:\707976 EPBuoyPrototypeAndTesting\Photographs\Feb2016Deployment\IMG_2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123" y="2500696"/>
            <a:ext cx="5098537" cy="382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658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28600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Power Conversion Performance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66800" y="1219200"/>
            <a:ext cx="6409512" cy="4956175"/>
            <a:chOff x="1066800" y="1219200"/>
            <a:chExt cx="6409512" cy="4956175"/>
          </a:xfrm>
        </p:grpSpPr>
        <p:pic>
          <p:nvPicPr>
            <p:cNvPr id="11266" name="Picture 2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219200"/>
              <a:ext cx="6388100" cy="3297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887" y="4572000"/>
              <a:ext cx="6321425" cy="1603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7164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05000" y="109010"/>
            <a:ext cx="544924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dirty="0">
                <a:solidFill>
                  <a:srgbClr val="000066"/>
                </a:solidFill>
              </a:rPr>
              <a:t>Power Conversion Electronics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Boost converter to 300V Battery System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Integrated Load Dump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Reversible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Creates 3W additional load</a:t>
            </a:r>
          </a:p>
        </p:txBody>
      </p:sp>
      <p:pic>
        <p:nvPicPr>
          <p:cNvPr id="13315" name="Picture 3" descr="X:\707976 EPBuoyPrototypeAndTesting\Photographs\Photos of Generator housing\DSC_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2971800" cy="443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X:\707976 EPBuoyPrototypeAndTesting\Photographs\Photos of Generator housing\PBimageJ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10200" y="1834089"/>
            <a:ext cx="2971802" cy="445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496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14</a:t>
            </a:fld>
            <a:endParaRPr lang="en-US"/>
          </a:p>
        </p:txBody>
      </p:sp>
      <p:pic>
        <p:nvPicPr>
          <p:cNvPr id="7170" name="Picture 2" descr="Tether Guide Concept 2 - Cropp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2819400" cy="588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Tether Guide Test Setup Drawing - Cropp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0169"/>
            <a:ext cx="4384964" cy="603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296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4000" dirty="0">
                <a:solidFill>
                  <a:srgbClr val="000066"/>
                </a:solidFill>
              </a:rPr>
              <a:t>Electro-Mechanical Cable</a:t>
            </a:r>
          </a:p>
        </p:txBody>
      </p:sp>
      <p:pic>
        <p:nvPicPr>
          <p:cNvPr id="15362" name="Picture 2" descr="C:\Users\hamilton\Desktop\TetherGuideImag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2" y="1372860"/>
            <a:ext cx="486137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hamilton\Desktop\EM_C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77659"/>
            <a:ext cx="3370267" cy="344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7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16</a:t>
            </a:fld>
            <a:endParaRPr lang="en-US"/>
          </a:p>
        </p:txBody>
      </p:sp>
      <p:pic>
        <p:nvPicPr>
          <p:cNvPr id="14338" name="Picture 2" descr="C:\Users\hamilton\Desktop\A-201xxx-14_Compliant_Plate_Assembl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685800"/>
            <a:ext cx="4145440" cy="52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Compliant Plate</a:t>
            </a:r>
          </a:p>
        </p:txBody>
      </p:sp>
      <p:pic>
        <p:nvPicPr>
          <p:cNvPr id="3" name="wavebuoy_deployed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6600" y="914400"/>
            <a:ext cx="582506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17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>
                <a:solidFill>
                  <a:srgbClr val="000066"/>
                </a:solidFill>
              </a:rPr>
              <a:t>Deep-Water Potential</a:t>
            </a:r>
            <a:br>
              <a:rPr lang="en-US" sz="3200" dirty="0">
                <a:solidFill>
                  <a:srgbClr val="000066"/>
                </a:solidFill>
              </a:rPr>
            </a:br>
            <a:br>
              <a:rPr lang="en-US" sz="3200" dirty="0">
                <a:solidFill>
                  <a:srgbClr val="000066"/>
                </a:solidFill>
              </a:rPr>
            </a:b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76200" y="914400"/>
            <a:ext cx="9067800" cy="1981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66"/>
                </a:solidFill>
              </a:rPr>
              <a:t>We haven’t done much work on mooring this in deep water.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66"/>
                </a:solidFill>
              </a:rPr>
              <a:t>There are issues related to static loading.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66"/>
                </a:solidFill>
              </a:rPr>
              <a:t>It is perhaps possible to for-go the submerged plate component.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66"/>
                </a:solidFill>
              </a:rPr>
              <a:t>Analysis/Testing required. </a:t>
            </a:r>
            <a:br>
              <a:rPr lang="en-US" sz="3200" dirty="0">
                <a:solidFill>
                  <a:srgbClr val="000066"/>
                </a:solidFill>
              </a:rPr>
            </a:br>
            <a:br>
              <a:rPr lang="en-US" sz="3200" dirty="0">
                <a:solidFill>
                  <a:srgbClr val="000066"/>
                </a:solidFill>
              </a:rPr>
            </a:b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970" y="3106056"/>
            <a:ext cx="2501610" cy="29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15856"/>
            <a:ext cx="1838326" cy="292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07669"/>
            <a:ext cx="26384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109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Group 5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959899970"/>
              </p:ext>
            </p:extLst>
          </p:nvPr>
        </p:nvGraphicFramePr>
        <p:xfrm>
          <a:off x="762000" y="4114800"/>
          <a:ext cx="7848599" cy="2043811"/>
        </p:xfrm>
        <a:graphic>
          <a:graphicData uri="http://schemas.openxmlformats.org/drawingml/2006/table">
            <a:tbl>
              <a:tblPr/>
              <a:tblGrid>
                <a:gridCol w="1598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8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35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Numerical Model Predictions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Sea-Test Results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2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 State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Absorbable Power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Coupled to PTO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Converted to Electricity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Measured Electrical Power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7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(W)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9, 2011 9-10 PDT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957 Watts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W (2.6%)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W (1.4%)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10W  (1.0%)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9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10, 2011 11-12 PDT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3676 Watts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386 W (10.5%)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238 W (6.4%)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357 W (9.7%)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18-19 PDT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4350 Watts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 W (13.8%)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360 W (8.3%)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405 W (9.3%)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20-21 PDT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4010 Watts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498 W (12.4%)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299 W (7.4%)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369 W (9.2%)</a:t>
                      </a:r>
                      <a:endParaRPr kumimoji="0" lang="en-US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553200" cy="346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006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19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85801" y="304799"/>
            <a:ext cx="7848602" cy="6065785"/>
            <a:chOff x="685801" y="304799"/>
            <a:chExt cx="7848602" cy="6065785"/>
          </a:xfrm>
        </p:grpSpPr>
        <p:pic>
          <p:nvPicPr>
            <p:cNvPr id="9218" name="Picture 2" descr="X:\707976 EPBuoyPrototypeAndTesting\Deployments\PercentageOfMaxVsRectifiedPower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77209" y="-586609"/>
              <a:ext cx="6065785" cy="7848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733801" y="5943600"/>
              <a:ext cx="2057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Average Power (W)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568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 descr="moosII-1_p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24384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200" dirty="0">
                <a:solidFill>
                  <a:srgbClr val="000066"/>
                </a:solidFill>
              </a:rPr>
              <a:t>Wave-Energy Powered Oceanographic Systems</a:t>
            </a: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2667000" y="2362200"/>
            <a:ext cx="30480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971800" y="1908175"/>
            <a:ext cx="3124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  5000lbs                50W</a:t>
            </a: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2895600" y="3646488"/>
            <a:ext cx="3276600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200W-300W</a:t>
            </a:r>
          </a:p>
        </p:txBody>
      </p:sp>
      <p:sp>
        <p:nvSpPr>
          <p:cNvPr id="11272" name="Line 14"/>
          <p:cNvSpPr>
            <a:spLocks noChangeShapeType="1"/>
          </p:cNvSpPr>
          <p:nvPr/>
        </p:nvSpPr>
        <p:spPr bwMode="auto">
          <a:xfrm flipV="1">
            <a:off x="6172200" y="3962400"/>
            <a:ext cx="533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1274" name="Picture 17" descr="pb-ocean-an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676400"/>
            <a:ext cx="22463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MTS Buoy Workshop - 2016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3" descr="PTO_ElongationCompari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78" y="982852"/>
            <a:ext cx="6661150" cy="51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Model-Measurement Comparisons</a:t>
            </a:r>
          </a:p>
        </p:txBody>
      </p:sp>
    </p:spTree>
    <p:extLst>
      <p:ext uri="{BB962C8B-B14F-4D97-AF65-F5344CB8AC3E}">
        <p14:creationId xmlns:p14="http://schemas.microsoft.com/office/powerpoint/2010/main" val="461550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>
                <a:solidFill>
                  <a:srgbClr val="000066"/>
                </a:solidFill>
              </a:rPr>
              <a:t>Project Activities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2400" y="1267598"/>
            <a:ext cx="79802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000" dirty="0">
                <a:solidFill>
                  <a:srgbClr val="000066"/>
                </a:solidFill>
              </a:rPr>
              <a:t>- Development of a numerical modeling tool specific to this task</a:t>
            </a:r>
          </a:p>
          <a:p>
            <a:pPr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 Build and test a proof-of-concept system</a:t>
            </a:r>
          </a:p>
          <a:p>
            <a:pPr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 AUV homing and docking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0359" y="2971800"/>
            <a:ext cx="4686300" cy="3048000"/>
            <a:chOff x="2976" y="2112"/>
            <a:chExt cx="2952" cy="1920"/>
          </a:xfrm>
        </p:grpSpPr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3360" y="2112"/>
              <a:ext cx="2304" cy="192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3378" y="2344"/>
              <a:ext cx="2242" cy="1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System Dynamics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Power Take-Off System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Survivability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AUV Docking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Vehicle Maneuverability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Homing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Capture and Connect</a:t>
              </a:r>
            </a:p>
          </p:txBody>
        </p:sp>
        <p:sp>
          <p:nvSpPr>
            <p:cNvPr id="12297" name="Rectangle 2"/>
            <p:cNvSpPr>
              <a:spLocks noChangeArrowheads="1"/>
            </p:cNvSpPr>
            <p:nvPr/>
          </p:nvSpPr>
          <p:spPr bwMode="auto">
            <a:xfrm>
              <a:off x="2976" y="2112"/>
              <a:ext cx="2952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2400" u="sng" dirty="0">
                  <a:solidFill>
                    <a:srgbClr val="000066"/>
                  </a:solidFill>
                </a:rPr>
                <a:t>Engineering Challenges</a:t>
              </a:r>
            </a:p>
          </p:txBody>
        </p:sp>
      </p:grpSp>
      <p:pic>
        <p:nvPicPr>
          <p:cNvPr id="12294" name="Picture 11" descr="pb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793534"/>
            <a:ext cx="264865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3</a:t>
            </a:fld>
            <a:endParaRPr lang="en-US"/>
          </a:p>
        </p:txBody>
      </p:sp>
      <p:pic>
        <p:nvPicPr>
          <p:cNvPr id="11" name="Picture 10" descr="PTO Diagram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718" y="538438"/>
            <a:ext cx="1002881" cy="575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DSC_914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7625" y="0"/>
            <a:ext cx="9446382" cy="6324600"/>
          </a:xfrm>
          <a:noFill/>
          <a:ln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30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DSC_85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911" y="8817"/>
            <a:ext cx="9432238" cy="631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828800" y="304800"/>
            <a:ext cx="5715000" cy="685800"/>
          </a:xfrm>
          <a:solidFill>
            <a:srgbClr val="FFFFFF"/>
          </a:solidFill>
          <a:ln w="5715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00066"/>
                </a:solidFill>
              </a:rPr>
              <a:t>Numerical Modeling Tools</a:t>
            </a:r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520885"/>
              </p:ext>
            </p:extLst>
          </p:nvPr>
        </p:nvGraphicFramePr>
        <p:xfrm>
          <a:off x="261346" y="1219200"/>
          <a:ext cx="5301253" cy="4424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682182" imgH="5545598" progId="Visio.Drawing.11">
                  <p:embed/>
                </p:oleObj>
              </mc:Choice>
              <mc:Fallback>
                <p:oleObj name="Visio" r:id="rId2" imgW="6682182" imgH="5545598" progId="Visio.Drawing.11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46" y="1219200"/>
                        <a:ext cx="5301253" cy="4424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62599" y="1295400"/>
            <a:ext cx="3343275" cy="4038600"/>
            <a:chOff x="216" y="750"/>
            <a:chExt cx="2514" cy="2940"/>
          </a:xfrm>
        </p:grpSpPr>
        <p:sp>
          <p:nvSpPr>
            <p:cNvPr id="1032" name="Rectangle 4"/>
            <p:cNvSpPr>
              <a:spLocks noChangeArrowheads="1"/>
            </p:cNvSpPr>
            <p:nvPr/>
          </p:nvSpPr>
          <p:spPr bwMode="auto">
            <a:xfrm>
              <a:off x="216" y="750"/>
              <a:ext cx="2514" cy="294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4400"/>
            </a:p>
          </p:txBody>
        </p:sp>
        <p:graphicFrame>
          <p:nvGraphicFramePr>
            <p:cNvPr id="1027" name="Object 5"/>
            <p:cNvGraphicFramePr>
              <a:graphicFrameLocks noChangeAspect="1"/>
            </p:cNvGraphicFramePr>
            <p:nvPr/>
          </p:nvGraphicFramePr>
          <p:xfrm>
            <a:off x="290" y="834"/>
            <a:ext cx="2372" cy="2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4" imgW="6432461" imgH="7730515" progId="Visio.Drawing.11">
                    <p:embed/>
                  </p:oleObj>
                </mc:Choice>
                <mc:Fallback>
                  <p:oleObj name="Visio" r:id="rId4" imgW="6432461" imgH="7730515" progId="Visio.Drawing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834"/>
                          <a:ext cx="2372" cy="28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1347" y="5791200"/>
            <a:ext cx="5012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http://sourceforge.net/projects/tdxxx/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7543800" y="6553200"/>
            <a:ext cx="1371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Frequency Domain Results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4" descr="FD_AvgPower_BuoyA5_ratio-2_b-4000-1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199"/>
            <a:ext cx="7391400" cy="56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2514600" y="1152523"/>
            <a:ext cx="0" cy="4867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V="1">
            <a:off x="1723112" y="1163637"/>
            <a:ext cx="0" cy="4856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8</a:t>
            </a:fld>
            <a:endParaRPr lang="en-US"/>
          </a:p>
        </p:txBody>
      </p:sp>
      <p:pic>
        <p:nvPicPr>
          <p:cNvPr id="7171" name="Picture 3" descr="X:\707976 EPBuoyPrototypeAndTesting\Presentations\FlatPlate_AvgPower_Histograms12000_rati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477250" cy="324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Non-Linear Model Results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64127" y="4384904"/>
            <a:ext cx="8229600" cy="17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66"/>
                </a:solidFill>
              </a:rPr>
              <a:t>Assuming perfectly efficient Power </a:t>
            </a:r>
            <a:r>
              <a:rPr lang="en-US" sz="2800">
                <a:solidFill>
                  <a:srgbClr val="000066"/>
                </a:solidFill>
              </a:rPr>
              <a:t>Take-Off Device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66"/>
                </a:solidFill>
              </a:rPr>
              <a:t>Quadratic drag forces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66"/>
                </a:solidFill>
              </a:rPr>
              <a:t>Non-linear power-take forces</a:t>
            </a: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MTS Buoy Workshop - 2016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000066"/>
                </a:solidFill>
              </a:rPr>
              <a:t>Fielded System Power Output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14401" y="838200"/>
            <a:ext cx="7086599" cy="5587020"/>
            <a:chOff x="914401" y="838200"/>
            <a:chExt cx="7086599" cy="5587020"/>
          </a:xfrm>
        </p:grpSpPr>
        <p:pic>
          <p:nvPicPr>
            <p:cNvPr id="8195" name="Picture 3" descr="C:\Users\hamilton\Desktop\RectifiedPowerVsWaveHeight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838200"/>
              <a:ext cx="7010400" cy="5587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87636" y="3322385"/>
              <a:ext cx="202286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Average Power (W)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9752</TotalTime>
  <Words>462</Words>
  <Application>Microsoft Macintosh PowerPoint</Application>
  <PresentationFormat>On-screen Show (4:3)</PresentationFormat>
  <Paragraphs>125</Paragraphs>
  <Slides>20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Office Theme</vt:lpstr>
      <vt:lpstr>Visio</vt:lpstr>
      <vt:lpstr>Wave-Energy Conversion for Powering  Oceanographic Instrumentation  Andrew Hamilton MBARI</vt:lpstr>
      <vt:lpstr>Wave-Energy Powered Oceanographic Systems</vt:lpstr>
      <vt:lpstr>Project Activities</vt:lpstr>
      <vt:lpstr>PowerPoint Presentation</vt:lpstr>
      <vt:lpstr>PowerPoint Presentation</vt:lpstr>
      <vt:lpstr>Numerical Modeling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Deep-Water Potential  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Microsoft Office User</cp:lastModifiedBy>
  <cp:revision>58</cp:revision>
  <cp:lastPrinted>2016-04-12T22:12:01Z</cp:lastPrinted>
  <dcterms:created xsi:type="dcterms:W3CDTF">2012-04-05T16:20:44Z</dcterms:created>
  <dcterms:modified xsi:type="dcterms:W3CDTF">2022-11-30T23:38:39Z</dcterms:modified>
</cp:coreProperties>
</file>