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tif" ContentType="image/tiff"/>
  <Default Extension="vml" ContentType="application/vnd.openxmlformats-officedocument.vmlDrawing"/>
  <Default Extension="gif" ContentType="image/gif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2"/>
  </p:notesMasterIdLst>
  <p:handoutMasterIdLst>
    <p:handoutMasterId r:id="rId33"/>
  </p:handoutMasterIdLst>
  <p:sldIdLst>
    <p:sldId id="458" r:id="rId2"/>
    <p:sldId id="459" r:id="rId3"/>
    <p:sldId id="461" r:id="rId4"/>
    <p:sldId id="460" r:id="rId5"/>
    <p:sldId id="436" r:id="rId6"/>
    <p:sldId id="503" r:id="rId7"/>
    <p:sldId id="501" r:id="rId8"/>
    <p:sldId id="462" r:id="rId9"/>
    <p:sldId id="450" r:id="rId10"/>
    <p:sldId id="473" r:id="rId11"/>
    <p:sldId id="476" r:id="rId12"/>
    <p:sldId id="477" r:id="rId13"/>
    <p:sldId id="478" r:id="rId14"/>
    <p:sldId id="479" r:id="rId15"/>
    <p:sldId id="480" r:id="rId16"/>
    <p:sldId id="481" r:id="rId17"/>
    <p:sldId id="482" r:id="rId18"/>
    <p:sldId id="505" r:id="rId19"/>
    <p:sldId id="493" r:id="rId20"/>
    <p:sldId id="500" r:id="rId21"/>
    <p:sldId id="438" r:id="rId22"/>
    <p:sldId id="451" r:id="rId23"/>
    <p:sldId id="452" r:id="rId24"/>
    <p:sldId id="453" r:id="rId25"/>
    <p:sldId id="502" r:id="rId26"/>
    <p:sldId id="439" r:id="rId27"/>
    <p:sldId id="454" r:id="rId28"/>
    <p:sldId id="457" r:id="rId29"/>
    <p:sldId id="504" r:id="rId30"/>
    <p:sldId id="492" r:id="rId31"/>
  </p:sldIdLst>
  <p:sldSz cx="12192000" cy="6858000"/>
  <p:notesSz cx="9144000" cy="6858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2B47"/>
    <a:srgbClr val="004261"/>
    <a:srgbClr val="00206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5309" autoAdjust="0"/>
    <p:restoredTop sz="82024"/>
  </p:normalViewPr>
  <p:slideViewPr>
    <p:cSldViewPr snapToGrid="0" snapToObjects="1">
      <p:cViewPr varScale="1">
        <p:scale>
          <a:sx n="104" d="100"/>
          <a:sy n="104" d="100"/>
        </p:scale>
        <p:origin x="990" y="108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88" d="100"/>
        <a:sy n="188" d="100"/>
      </p:scale>
      <p:origin x="0" y="0"/>
    </p:cViewPr>
  </p:sorterViewPr>
  <p:notesViewPr>
    <p:cSldViewPr snapToGrid="0" snapToObjects="1">
      <p:cViewPr varScale="1">
        <p:scale>
          <a:sx n="163" d="100"/>
          <a:sy n="163" d="100"/>
        </p:scale>
        <p:origin x="2944" y="18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F7B325A-EC6B-1D4B-ADA3-6BAA2DEED72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5179484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50F31AE-72B4-9844-A70D-1B4E8E5074A4}" type="datetimeFigureOut">
              <a:rPr lang="en-US" smtClean="0">
                <a:latin typeface="Arial" panose="020B0604020202020204" pitchFamily="34" charset="0"/>
              </a:rPr>
              <a:t>1/18/2023</a:t>
            </a:fld>
            <a:endParaRPr lang="en-US" dirty="0">
              <a:latin typeface="Arial" panose="020B0604020202020204" pitchFamily="34" charset="0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E936A98-DCD5-DF4B-A673-C1EB57B57CBD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>
              <a:latin typeface="Arial" panose="020B0604020202020204" pitchFamily="34" charset="0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E4C8898-87D8-D44E-B51F-EE52F41657F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5179484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A76F6E1-82FA-B345-903A-2084F24B31E0}" type="slidenum">
              <a:rPr lang="en-US" smtClean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  <p:sp>
        <p:nvSpPr>
          <p:cNvPr id="6" name="Header Placeholder 5">
            <a:extLst>
              <a:ext uri="{FF2B5EF4-FFF2-40B4-BE49-F238E27FC236}">
                <a16:creationId xmlns:a16="http://schemas.microsoft.com/office/drawing/2014/main" id="{B6E2CF94-8FB6-F843-B170-21A315066378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704399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b="0" i="0">
                <a:latin typeface="Arial" panose="020B06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79484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b="0" i="0">
                <a:latin typeface="Arial" panose="020B0604020202020204" pitchFamily="34" charset="0"/>
              </a:defRPr>
            </a:lvl1pPr>
          </a:lstStyle>
          <a:p>
            <a:fld id="{90DC1977-F70E-FD4E-AAD5-9EF2CC54E998}" type="datetimeFigureOut">
              <a:rPr lang="en-US" smtClean="0"/>
              <a:pPr/>
              <a:t>1/18/2023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b="0" i="0">
                <a:latin typeface="Arial" panose="020B06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79484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b="0" i="0">
                <a:latin typeface="Arial" panose="020B0604020202020204" pitchFamily="34" charset="0"/>
              </a:defRPr>
            </a:lvl1pPr>
          </a:lstStyle>
          <a:p>
            <a:fld id="{AC3D73A8-64CC-4E41-885D-56FF3DA44E7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22405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b="0" i="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defTabSz="914400" rtl="0" eaLnBrk="1" latinLnBrk="0" hangingPunct="1">
      <a:defRPr sz="1200" b="0" i="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defTabSz="914400" rtl="0" eaLnBrk="1" latinLnBrk="0" hangingPunct="1">
      <a:defRPr sz="1200" b="0" i="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defTabSz="914400" rtl="0" eaLnBrk="1" latinLnBrk="0" hangingPunct="1">
      <a:defRPr sz="1200" b="0" i="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defTabSz="914400" rtl="0" eaLnBrk="1" latinLnBrk="0" hangingPunct="1">
      <a:defRPr sz="1200" b="0" i="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3D73A8-64CC-4E41-885D-56FF3DA44E7B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392768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3D73A8-64CC-4E41-885D-56FF3DA44E7B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333153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3D73A8-64CC-4E41-885D-56FF3DA44E7B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266511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3D73A8-64CC-4E41-885D-56FF3DA44E7B}" type="slidenum">
              <a:rPr lang="en-US" smtClean="0"/>
              <a:pPr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152344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9FB4E9-75B0-2D4D-A266-C3F9C644ADA9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123285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3D73A8-64CC-4E41-885D-56FF3DA44E7B}" type="slidenum">
              <a:rPr lang="en-US" smtClean="0"/>
              <a:pPr/>
              <a:t>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027432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3D73A8-64CC-4E41-885D-56FF3DA44E7B}" type="slidenum">
              <a:rPr lang="en-US" smtClean="0"/>
              <a:pPr/>
              <a:t>24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055442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3D73A8-64CC-4E41-885D-56FF3DA44E7B}" type="slidenum">
              <a:rPr lang="en-US" smtClean="0"/>
              <a:pPr/>
              <a:t>25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42306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ti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- Full Ble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59C14E82-CC0F-8D4C-A29B-CED0AAE9475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b="17222"/>
          <a:stretch/>
        </p:blipFill>
        <p:spPr>
          <a:xfrm>
            <a:off x="0" y="129810"/>
            <a:ext cx="12192000" cy="672819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4996CFF-3C26-AA4C-956D-1452DAED40A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49808" y="2798064"/>
            <a:ext cx="10735056" cy="1161288"/>
          </a:xfrm>
        </p:spPr>
        <p:txBody>
          <a:bodyPr anchor="t">
            <a:normAutofit/>
          </a:bodyPr>
          <a:lstStyle>
            <a:lvl1pPr algn="ctr">
              <a:defRPr sz="3600"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2C24003-7383-1A40-927E-EC2B29209AD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612648" y="6055435"/>
            <a:ext cx="4242816" cy="590459"/>
          </a:xfrm>
          <a:prstGeom prst="rect">
            <a:avLst/>
          </a:prstGeom>
          <a:ln>
            <a:noFill/>
          </a:ln>
        </p:spPr>
      </p:pic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259F2D0C-3C37-8F48-9F47-6ADF207AAC8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49808" y="4928080"/>
            <a:ext cx="10735056" cy="590459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9528405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esti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0AC4382-2C01-7B47-A513-58074808A31D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426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Arial" panose="020B0604020202020204" pitchFamily="34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2283E5F-66FC-1444-B7FA-E14C32F8EE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9"/>
            <a:ext cx="10515600" cy="1719262"/>
          </a:xfrm>
        </p:spPr>
        <p:txBody>
          <a:bodyPr anchor="b">
            <a:normAutofit/>
          </a:bodyPr>
          <a:lstStyle>
            <a:lvl1pPr algn="ctr">
              <a:defRPr sz="48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6794A81-C6BF-154A-9A5B-40AD0E981F6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189883" y="4776470"/>
            <a:ext cx="1812234" cy="13957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62503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D8F7EE-8C86-9141-9348-E5B25EBCEC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CFD709-2BD3-1342-A04D-E1065C8D2DD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253330"/>
            <a:ext cx="5181600" cy="456225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55F3E8C-5F11-E946-A912-BDCDB050315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253331"/>
            <a:ext cx="5181600" cy="456225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45963CB9-DC1E-E749-A1A8-C95F5B9E55C5}"/>
              </a:ext>
            </a:extLst>
          </p:cNvPr>
          <p:cNvSpPr>
            <a:spLocks noGrp="1"/>
          </p:cNvSpPr>
          <p:nvPr>
            <p:ph type="subTitle" idx="10"/>
          </p:nvPr>
        </p:nvSpPr>
        <p:spPr>
          <a:xfrm>
            <a:off x="838200" y="6071616"/>
            <a:ext cx="10515600" cy="347472"/>
          </a:xfrm>
        </p:spPr>
        <p:txBody>
          <a:bodyPr>
            <a:noAutofit/>
          </a:bodyPr>
          <a:lstStyle>
            <a:lvl1pPr marL="0" indent="0" algn="ctr">
              <a:buNone/>
              <a:defRPr sz="1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59839245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36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-Content-with-Capti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D8F7EE-8C86-9141-9348-E5B25EBCEC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CFD709-2BD3-1342-A04D-E1065C8D2DDE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838200" y="5065776"/>
            <a:ext cx="5181600" cy="1161288"/>
          </a:xfrm>
        </p:spPr>
        <p:txBody>
          <a:bodyPr anchor="b">
            <a:normAutofit/>
          </a:bodyPr>
          <a:lstStyle>
            <a:lvl1pPr marL="0" indent="0">
              <a:buFontTx/>
              <a:buNone/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0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55F3E8C-5F11-E946-A912-BDCDB050315B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6172200" y="5065773"/>
            <a:ext cx="5181600" cy="1161289"/>
          </a:xfrm>
        </p:spPr>
        <p:txBody>
          <a:bodyPr anchor="b">
            <a:normAutofit/>
          </a:bodyPr>
          <a:lstStyle>
            <a:lvl1pPr marL="0" indent="0">
              <a:buFontTx/>
              <a:buNone/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0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2519199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F643ED-15A6-A34E-92EA-DBC0D748BA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45410182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3572245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C1113E-9882-EE48-9196-F57FC12138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86A9D55-D28B-7B40-A5DC-D7AF20BBB3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1633DE6-8E4C-C34D-85FE-A0A4F9ADBFC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40948661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3CBFB9-C146-AE42-ABE7-A173842293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9C301FE-0B54-8644-9318-943E74F2B77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03A447E-B890-8449-BA08-5973A38936B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82546798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>
  <p:cSld name="Title, Clip Ar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0459" y="274849"/>
            <a:ext cx="10971097" cy="1143491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lipArt Placeholder 2"/>
          <p:cNvSpPr>
            <a:spLocks noGrp="1"/>
          </p:cNvSpPr>
          <p:nvPr>
            <p:ph type="clipArt" sz="half" idx="1"/>
          </p:nvPr>
        </p:nvSpPr>
        <p:spPr>
          <a:xfrm>
            <a:off x="710623" y="2129715"/>
            <a:ext cx="5395777" cy="3966940"/>
          </a:xfrm>
        </p:spPr>
        <p:txBody>
          <a:bodyPr rtlCol="0">
            <a:normAutofit/>
          </a:bodyPr>
          <a:lstStyle/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87829" y="2129715"/>
            <a:ext cx="5395776" cy="396694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4423394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3E8379-E34A-7C90-4EAC-0648E9C332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E68B34-7F59-01F5-EA6D-0C16193E01F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F6320B9-A769-6BEE-E8D5-E3AC3E3B63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DF2D95-5DA0-D14D-840A-1C27A8EAD7DC}" type="datetimeFigureOut">
              <a:rPr lang="en-US" smtClean="0"/>
              <a:t>1/18/2023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94A61A6-3AE8-32C4-92AD-917FE18FB1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9334BCC-D532-6A19-81F4-A49A67F2B9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71005E-0A50-5E47-B7F5-9D10660131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51962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ransition Slide - Dark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996CFF-3C26-AA4C-956D-1452DAED40A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49808" y="3429000"/>
            <a:ext cx="10735056" cy="1161288"/>
          </a:xfrm>
        </p:spPr>
        <p:txBody>
          <a:bodyPr anchor="t">
            <a:normAutofit/>
          </a:bodyPr>
          <a:lstStyle>
            <a:lvl1pPr algn="ctr">
              <a:defRPr sz="3600"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2C24003-7383-1A40-927E-EC2B29209AD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12648" y="5940106"/>
            <a:ext cx="4242816" cy="590459"/>
          </a:xfrm>
          <a:prstGeom prst="rect">
            <a:avLst/>
          </a:prstGeom>
          <a:ln>
            <a:noFill/>
          </a:ln>
        </p:spPr>
      </p:pic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259F2D0C-3C37-8F48-9F47-6ADF207AAC8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49808" y="4928080"/>
            <a:ext cx="10735056" cy="590459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C88E884-2E08-1D47-ABAD-384F636F14B3}"/>
              </a:ext>
            </a:extLst>
          </p:cNvPr>
          <p:cNvSpPr/>
          <p:nvPr userDrawn="1"/>
        </p:nvSpPr>
        <p:spPr>
          <a:xfrm>
            <a:off x="0" y="6643"/>
            <a:ext cx="12192000" cy="136525"/>
          </a:xfrm>
          <a:prstGeom prst="rect">
            <a:avLst/>
          </a:prstGeom>
          <a:solidFill>
            <a:srgbClr val="00426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56041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ransition Slide - Light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996CFF-3C26-AA4C-956D-1452DAED40A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49808" y="3429000"/>
            <a:ext cx="10735056" cy="1161288"/>
          </a:xfrm>
        </p:spPr>
        <p:txBody>
          <a:bodyPr anchor="t">
            <a:normAutofit/>
          </a:bodyPr>
          <a:lstStyle>
            <a:lvl1pPr algn="ctr">
              <a:defRPr sz="3600" b="1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259F2D0C-3C37-8F48-9F47-6ADF207AAC8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49808" y="4928080"/>
            <a:ext cx="10735056" cy="590459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C88E884-2E08-1D47-ABAD-384F636F14B3}"/>
              </a:ext>
            </a:extLst>
          </p:cNvPr>
          <p:cNvSpPr/>
          <p:nvPr userDrawn="1"/>
        </p:nvSpPr>
        <p:spPr>
          <a:xfrm>
            <a:off x="0" y="6643"/>
            <a:ext cx="12192000" cy="136525"/>
          </a:xfrm>
          <a:prstGeom prst="rect">
            <a:avLst/>
          </a:prstGeom>
          <a:solidFill>
            <a:srgbClr val="00426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Arial" panose="020B0604020202020204" pitchFamily="34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DCD01108-E200-C846-9410-855C69A3680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21724" y="5848862"/>
            <a:ext cx="3915033" cy="729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70422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996CFF-3C26-AA4C-956D-1452DAED40A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49808" y="310896"/>
            <a:ext cx="10680192" cy="621792"/>
          </a:xfrm>
        </p:spPr>
        <p:txBody>
          <a:bodyPr anchor="t">
            <a:normAutofit/>
          </a:bodyPr>
          <a:lstStyle>
            <a:lvl1pPr algn="l">
              <a:defRPr sz="2800" b="1">
                <a:solidFill>
                  <a:srgbClr val="00426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CA5AA2F-F167-774C-976A-216F94FF4BC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49808" y="6071616"/>
            <a:ext cx="10680192" cy="320040"/>
          </a:xfrm>
        </p:spPr>
        <p:txBody>
          <a:bodyPr>
            <a:noAutofit/>
          </a:bodyPr>
          <a:lstStyle>
            <a:lvl1pPr marL="0" indent="0" algn="ctr">
              <a:buNone/>
              <a:defRPr sz="1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7473661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B50087-7F35-C149-8CCC-868895653B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2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EA0183-F42B-9642-B6B4-7CE8D4E316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02637"/>
            <a:ext cx="10515600" cy="4795827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5B18710F-5752-3041-ABB0-70AAF289D0C6}"/>
              </a:ext>
            </a:extLst>
          </p:cNvPr>
          <p:cNvSpPr>
            <a:spLocks noGrp="1"/>
          </p:cNvSpPr>
          <p:nvPr>
            <p:ph type="subTitle" idx="10"/>
          </p:nvPr>
        </p:nvSpPr>
        <p:spPr>
          <a:xfrm>
            <a:off x="838200" y="6071616"/>
            <a:ext cx="10515600" cy="347472"/>
          </a:xfrm>
        </p:spPr>
        <p:txBody>
          <a:bodyPr>
            <a:noAutofit/>
          </a:bodyPr>
          <a:lstStyle>
            <a:lvl1pPr marL="0" indent="0" algn="ctr">
              <a:buNone/>
              <a:defRPr sz="1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6445268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283E5F-66FC-1444-B7FA-E14C32F8EE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121D4A5-2EF7-8043-8632-895FA3DA4A8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7691241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 - Dark Photo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283E5F-66FC-1444-B7FA-E14C32F8EE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>
            <a:norm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121D4A5-2EF7-8043-8632-895FA3DA4A8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808CC86-87AE-5648-80C0-94CEEA449B0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12648" y="6055435"/>
            <a:ext cx="4242816" cy="590459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48903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Light Photo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283E5F-66FC-1444-B7FA-E14C32F8EE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>
            <a:normAutofit/>
          </a:bodyPr>
          <a:lstStyle>
            <a:lvl1pPr>
              <a:defRPr sz="48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121D4A5-2EF7-8043-8632-895FA3DA4A8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6524473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peaker Na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7DD5C2A7-A3CE-A747-8C5D-D8C4B84E4639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426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Arial" panose="020B060402020202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D6DF286-98B5-9540-B77E-3EB8A01C510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189883" y="4876483"/>
            <a:ext cx="1812234" cy="139573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2283E5F-66FC-1444-B7FA-E14C32F8EE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181100"/>
            <a:ext cx="10515600" cy="1092200"/>
          </a:xfrm>
        </p:spPr>
        <p:txBody>
          <a:bodyPr anchor="b">
            <a:norm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121D4A5-2EF7-8043-8632-895FA3DA4A8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2305296"/>
            <a:ext cx="10515600" cy="1495179"/>
          </a:xfrm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3925315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5A0EBA8-353E-A144-A37D-FE74D53824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0891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72B1F67-4823-2841-8D0E-C799FCA687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202637"/>
            <a:ext cx="10515600" cy="497432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CD45CD5-CC97-4047-AF1E-94FCCEE7F75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809923" y="6382064"/>
            <a:ext cx="1543878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b="0" i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 err="1"/>
              <a:t>MBARI.org</a:t>
            </a:r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9C93F5E-6F7E-BD4C-A8DD-F5E395828DE9}"/>
              </a:ext>
            </a:extLst>
          </p:cNvPr>
          <p:cNvSpPr/>
          <p:nvPr userDrawn="1"/>
        </p:nvSpPr>
        <p:spPr>
          <a:xfrm>
            <a:off x="0" y="6643"/>
            <a:ext cx="12192000" cy="136525"/>
          </a:xfrm>
          <a:prstGeom prst="rect">
            <a:avLst/>
          </a:prstGeom>
          <a:solidFill>
            <a:srgbClr val="00426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Arial" panose="020B0604020202020204" pitchFamily="34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FDE83C0B-85E9-9B4F-969D-6972CD24060D}"/>
              </a:ext>
            </a:extLst>
          </p:cNvPr>
          <p:cNvPicPr>
            <a:picLocks noChangeAspect="1"/>
          </p:cNvPicPr>
          <p:nvPr userDrawn="1"/>
        </p:nvPicPr>
        <p:blipFill>
          <a:blip r:embed="rId20"/>
          <a:stretch>
            <a:fillRect/>
          </a:stretch>
        </p:blipFill>
        <p:spPr>
          <a:xfrm>
            <a:off x="838200" y="6310940"/>
            <a:ext cx="2342322" cy="436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32799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3" r:id="rId2"/>
    <p:sldLayoutId id="2147483714" r:id="rId3"/>
    <p:sldLayoutId id="2147483649" r:id="rId4"/>
    <p:sldLayoutId id="2147483650" r:id="rId5"/>
    <p:sldLayoutId id="2147483651" r:id="rId6"/>
    <p:sldLayoutId id="2147483710" r:id="rId7"/>
    <p:sldLayoutId id="2147483711" r:id="rId8"/>
    <p:sldLayoutId id="2147483707" r:id="rId9"/>
    <p:sldLayoutId id="2147483706" r:id="rId10"/>
    <p:sldLayoutId id="2147483652" r:id="rId11"/>
    <p:sldLayoutId id="2147483705" r:id="rId12"/>
    <p:sldLayoutId id="2147483654" r:id="rId13"/>
    <p:sldLayoutId id="2147483655" r:id="rId14"/>
    <p:sldLayoutId id="2147483656" r:id="rId15"/>
    <p:sldLayoutId id="2147483657" r:id="rId16"/>
    <p:sldLayoutId id="2147483702" r:id="rId17"/>
    <p:sldLayoutId id="2147483715" r:id="rId1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b="1" i="0" kern="1200">
          <a:solidFill>
            <a:srgbClr val="00426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b="0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b="0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b="0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b="0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orient="horz" pos="744" userDrawn="1">
          <p15:clr>
            <a:srgbClr val="F26B43"/>
          </p15:clr>
        </p15:guide>
        <p15:guide id="4" orient="horz" pos="3888" userDrawn="1">
          <p15:clr>
            <a:srgbClr val="F26B43"/>
          </p15:clr>
        </p15:guide>
        <p15:guide id="5" pos="528" userDrawn="1">
          <p15:clr>
            <a:srgbClr val="F26B43"/>
          </p15:clr>
        </p15:guide>
        <p15:guide id="6" pos="7152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2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8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8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8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8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gif"/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6.jp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3" Type="http://schemas.microsoft.com/office/2007/relationships/media" Target="../media/media3.mp4"/><Relationship Id="rId7" Type="http://schemas.openxmlformats.org/officeDocument/2006/relationships/image" Target="../media/image40.png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6" Type="http://schemas.openxmlformats.org/officeDocument/2006/relationships/notesSlide" Target="../notesSlides/notesSlide8.xml"/><Relationship Id="rId5" Type="http://schemas.openxmlformats.org/officeDocument/2006/relationships/slideLayout" Target="../slideLayouts/slideLayout13.xml"/><Relationship Id="rId4" Type="http://schemas.openxmlformats.org/officeDocument/2006/relationships/video" Target="../media/media3.mp4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3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13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g"/><Relationship Id="rId3" Type="http://schemas.openxmlformats.org/officeDocument/2006/relationships/image" Target="../media/image7.JPG"/><Relationship Id="rId7" Type="http://schemas.openxmlformats.org/officeDocument/2006/relationships/image" Target="../media/image11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0.jpg"/><Relationship Id="rId5" Type="http://schemas.openxmlformats.org/officeDocument/2006/relationships/image" Target="../media/image9.jpg"/><Relationship Id="rId4" Type="http://schemas.openxmlformats.org/officeDocument/2006/relationships/image" Target="../media/image8.jp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48.jpeg"/><Relationship Id="rId4" Type="http://schemas.openxmlformats.org/officeDocument/2006/relationships/image" Target="../media/image4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13.emf"/><Relationship Id="rId4" Type="http://schemas.openxmlformats.org/officeDocument/2006/relationships/oleObject" Target="../embeddings/oleObject1.bin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gif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6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0791" y="1540042"/>
            <a:ext cx="10482325" cy="4319337"/>
          </a:xfrm>
          <a:effectLst/>
        </p:spPr>
        <p:txBody>
          <a:bodyPr>
            <a:noAutofit/>
          </a:bodyPr>
          <a:lstStyle/>
          <a:p>
            <a:pPr algn="ctr"/>
            <a:r>
              <a:rPr lang="en-US" sz="3200" dirty="0"/>
              <a:t>Energy Harvesting for the Persistent Presence of Oceanographic Instrumentation</a:t>
            </a:r>
            <a:br>
              <a:rPr lang="en-US" sz="2800" dirty="0"/>
            </a:br>
            <a:br>
              <a:rPr lang="en-US" sz="1800" dirty="0"/>
            </a:br>
            <a:br>
              <a:rPr lang="en-US" sz="1800" dirty="0"/>
            </a:br>
            <a:r>
              <a:rPr lang="en-US" sz="2800" dirty="0"/>
              <a:t>Andrew Hamilton </a:t>
            </a:r>
            <a:br>
              <a:rPr lang="en-US" sz="2800" dirty="0"/>
            </a:br>
            <a:br>
              <a:rPr lang="en-US" sz="2800" dirty="0"/>
            </a:br>
            <a:r>
              <a:rPr lang="en-US" sz="2800" dirty="0"/>
              <a:t>MBARI</a:t>
            </a:r>
            <a:br>
              <a:rPr lang="en-US" sz="2800" dirty="0"/>
            </a:br>
            <a:br>
              <a:rPr lang="en-US" sz="1800" dirty="0"/>
            </a:br>
            <a:br>
              <a:rPr lang="en-US" sz="1800" dirty="0"/>
            </a:br>
            <a:br>
              <a:rPr lang="en-US" sz="1600" b="0" dirty="0"/>
            </a:br>
            <a:r>
              <a:rPr lang="en-US" sz="1600" b="0" dirty="0"/>
              <a:t> </a:t>
            </a:r>
            <a:br>
              <a:rPr lang="en-US" sz="1600" b="0" dirty="0"/>
            </a:br>
            <a:br>
              <a:rPr lang="en-US" sz="1600" b="0" dirty="0"/>
            </a:br>
            <a:r>
              <a:rPr lang="en-US" sz="1600" b="0" dirty="0"/>
              <a:t> </a:t>
            </a:r>
            <a:br>
              <a:rPr lang="en-US" sz="1600" b="0" dirty="0"/>
            </a:br>
            <a:br>
              <a:rPr lang="en-US" sz="1600" b="0" dirty="0"/>
            </a:br>
            <a:br>
              <a:rPr lang="en-US" sz="1400" b="0" dirty="0"/>
            </a:br>
            <a:br>
              <a:rPr lang="en-US" b="0" dirty="0"/>
            </a:br>
            <a:endParaRPr lang="en-US" sz="2800" b="0" dirty="0"/>
          </a:p>
        </p:txBody>
      </p:sp>
    </p:spTree>
    <p:extLst>
      <p:ext uri="{BB962C8B-B14F-4D97-AF65-F5344CB8AC3E}">
        <p14:creationId xmlns:p14="http://schemas.microsoft.com/office/powerpoint/2010/main" val="223001237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87602E-1001-963A-BBF7-A8ED64B449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1196" y="-26495"/>
            <a:ext cx="10865723" cy="853374"/>
          </a:xfrm>
        </p:spPr>
        <p:txBody>
          <a:bodyPr anchor="b">
            <a:normAutofit/>
          </a:bodyPr>
          <a:lstStyle/>
          <a:p>
            <a:r>
              <a:rPr lang="en-US" sz="3200" b="0" dirty="0"/>
              <a:t>Imaging Flow </a:t>
            </a:r>
            <a:r>
              <a:rPr lang="en-US" sz="3200" b="0" dirty="0" err="1"/>
              <a:t>Cytobot</a:t>
            </a:r>
            <a:r>
              <a:rPr lang="en-US" sz="3200" b="0" dirty="0"/>
              <a:t> On Wave-Energy Buoy (2022)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BF5D7E8C-FEEF-59B8-6BE8-0D3991A0DEE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138" t="2932" r="11913" b="4604"/>
          <a:stretch/>
        </p:blipFill>
        <p:spPr bwMode="auto">
          <a:xfrm>
            <a:off x="441261" y="948353"/>
            <a:ext cx="2519565" cy="513572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25686F25-FC77-9DBC-AF44-AF0D67CD3AD1}"/>
              </a:ext>
            </a:extLst>
          </p:cNvPr>
          <p:cNvSpPr txBox="1"/>
          <p:nvPr/>
        </p:nvSpPr>
        <p:spPr>
          <a:xfrm>
            <a:off x="0" y="6105402"/>
            <a:ext cx="15994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Photo: McLane</a:t>
            </a:r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2D66B05E-A70E-9AF8-0E17-D4865C114498}"/>
              </a:ext>
            </a:extLst>
          </p:cNvPr>
          <p:cNvGrpSpPr/>
          <p:nvPr/>
        </p:nvGrpSpPr>
        <p:grpSpPr>
          <a:xfrm>
            <a:off x="3540038" y="1142858"/>
            <a:ext cx="3955635" cy="4196888"/>
            <a:chOff x="5120583" y="3265511"/>
            <a:chExt cx="3527012" cy="3673668"/>
          </a:xfrm>
        </p:grpSpPr>
        <p:pic>
          <p:nvPicPr>
            <p:cNvPr id="24" name="Picture 23">
              <a:extLst>
                <a:ext uri="{FF2B5EF4-FFF2-40B4-BE49-F238E27FC236}">
                  <a16:creationId xmlns:a16="http://schemas.microsoft.com/office/drawing/2014/main" id="{AF855F27-6BAF-DDB5-3F3E-89241ADDC76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176767" y="3265511"/>
              <a:ext cx="3470828" cy="3673668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88900" cap="sq">
              <a:solidFill>
                <a:srgbClr val="FFFFFF"/>
              </a:solidFill>
              <a:miter lim="800000"/>
            </a:ln>
            <a:effectLst>
              <a:outerShdw blurRad="55000" dist="18000" dir="54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A2146D09-3A78-13E0-CAFC-0F353F474D30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934807" y="6292848"/>
              <a:ext cx="386527" cy="181724"/>
            </a:xfrm>
            <a:prstGeom prst="line">
              <a:avLst/>
            </a:prstGeom>
            <a:ln w="57150">
              <a:solidFill>
                <a:schemeClr val="accent2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D6ECD22B-3D6F-8AD2-2D37-448D22C4DB94}"/>
                </a:ext>
              </a:extLst>
            </p:cNvPr>
            <p:cNvSpPr txBox="1"/>
            <p:nvPr/>
          </p:nvSpPr>
          <p:spPr>
            <a:xfrm>
              <a:off x="5120583" y="6292848"/>
              <a:ext cx="107903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>
                  <a:latin typeface="Avenir Next" panose="020B0503020202020204" pitchFamily="34" charset="0"/>
                </a:rPr>
                <a:t>Intake</a:t>
              </a:r>
              <a:endParaRPr lang="en-US" sz="1400" b="1" dirty="0">
                <a:latin typeface="Avenir Next" panose="020B0503020202020204" pitchFamily="34" charset="0"/>
              </a:endParaRPr>
            </a:p>
          </p:txBody>
        </p:sp>
      </p:grpSp>
      <p:sp>
        <p:nvSpPr>
          <p:cNvPr id="30" name="Content Placeholder 29">
            <a:extLst>
              <a:ext uri="{FF2B5EF4-FFF2-40B4-BE49-F238E27FC236}">
                <a16:creationId xmlns:a16="http://schemas.microsoft.com/office/drawing/2014/main" id="{7BFED7AB-3EFC-9482-FA2C-020CDD0D11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60879" y="1121879"/>
            <a:ext cx="4383157" cy="2694687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sz="2000" b="1" dirty="0">
                <a:latin typeface="Avenir Next" panose="020B0503020202020204" pitchFamily="34" charset="0"/>
              </a:rPr>
              <a:t>Sampling </a:t>
            </a:r>
            <a:r>
              <a:rPr lang="en-US" sz="2000" b="1" dirty="0" err="1">
                <a:latin typeface="Avenir Next" panose="020B0503020202020204" pitchFamily="34" charset="0"/>
              </a:rPr>
              <a:t>freq</a:t>
            </a:r>
            <a:r>
              <a:rPr lang="en-US" sz="2000" dirty="0">
                <a:latin typeface="Avenir Next" panose="020B0503020202020204" pitchFamily="34" charset="0"/>
              </a:rPr>
              <a:t>: 20-30 mins</a:t>
            </a:r>
          </a:p>
          <a:p>
            <a:pPr marL="0" indent="0">
              <a:buNone/>
            </a:pPr>
            <a:r>
              <a:rPr lang="en-US" sz="2000" b="1" dirty="0">
                <a:latin typeface="Avenir Next" panose="020B0503020202020204" pitchFamily="34" charset="0"/>
              </a:rPr>
              <a:t>Sampling Vol</a:t>
            </a:r>
            <a:r>
              <a:rPr lang="en-US" sz="2000" dirty="0">
                <a:latin typeface="Avenir Next" panose="020B0503020202020204" pitchFamily="34" charset="0"/>
              </a:rPr>
              <a:t>: ~5 ml</a:t>
            </a:r>
          </a:p>
          <a:p>
            <a:pPr marL="0" indent="0">
              <a:buNone/>
            </a:pPr>
            <a:r>
              <a:rPr lang="en-US" sz="2000" b="1" dirty="0">
                <a:latin typeface="Avenir Next" panose="020B0503020202020204" pitchFamily="34" charset="0"/>
              </a:rPr>
              <a:t>Size Range</a:t>
            </a:r>
            <a:r>
              <a:rPr lang="en-US" sz="2000" dirty="0">
                <a:latin typeface="Avenir Next" panose="020B0503020202020204" pitchFamily="34" charset="0"/>
              </a:rPr>
              <a:t>: &lt;10 </a:t>
            </a:r>
            <a:r>
              <a:rPr lang="en-US" sz="2000" dirty="0" err="1">
                <a:latin typeface="Avenir Next" panose="020B0503020202020204" pitchFamily="34" charset="0"/>
              </a:rPr>
              <a:t>μm</a:t>
            </a:r>
            <a:r>
              <a:rPr lang="en-US" sz="2000" dirty="0">
                <a:latin typeface="Avenir Next" panose="020B0503020202020204" pitchFamily="34" charset="0"/>
              </a:rPr>
              <a:t> to 150 </a:t>
            </a:r>
            <a:r>
              <a:rPr lang="en-US" sz="2000" dirty="0" err="1">
                <a:latin typeface="Avenir Next" panose="020B0503020202020204" pitchFamily="34" charset="0"/>
              </a:rPr>
              <a:t>μm</a:t>
            </a:r>
            <a:endParaRPr lang="en-US" sz="2000" dirty="0">
              <a:latin typeface="Avenir Next" panose="020B0503020202020204" pitchFamily="34" charset="0"/>
            </a:endParaRPr>
          </a:p>
          <a:p>
            <a:pPr marL="0" indent="0">
              <a:buNone/>
            </a:pPr>
            <a:r>
              <a:rPr lang="en-US" sz="2000" b="1" dirty="0">
                <a:latin typeface="Avenir Next" panose="020B0503020202020204" pitchFamily="34" charset="0"/>
              </a:rPr>
              <a:t>Image Resolution</a:t>
            </a:r>
            <a:r>
              <a:rPr lang="en-US" sz="2000" dirty="0">
                <a:latin typeface="Avenir Next" panose="020B0503020202020204" pitchFamily="34" charset="0"/>
              </a:rPr>
              <a:t>: ∼ 3.4 pixels/micron </a:t>
            </a:r>
          </a:p>
          <a:p>
            <a:pPr marL="0" indent="0">
              <a:buNone/>
            </a:pPr>
            <a:endParaRPr lang="en-US" sz="2000" dirty="0">
              <a:latin typeface="Avenir Next" panose="020B0503020202020204" pitchFamily="34" charset="0"/>
            </a:endParaRPr>
          </a:p>
          <a:p>
            <a:pPr marL="0" indent="0">
              <a:buNone/>
            </a:pPr>
            <a:r>
              <a:rPr lang="en-US" sz="2000" b="1" dirty="0">
                <a:latin typeface="Avenir Next" panose="020B0503020202020204" pitchFamily="34" charset="0"/>
              </a:rPr>
              <a:t>1000s of images generated every hour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A080BB48-03F9-ECFC-70C5-B3142ED99E54}"/>
              </a:ext>
            </a:extLst>
          </p:cNvPr>
          <p:cNvSpPr txBox="1"/>
          <p:nvPr/>
        </p:nvSpPr>
        <p:spPr>
          <a:xfrm>
            <a:off x="7960332" y="4181945"/>
            <a:ext cx="347082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/>
              <a:t>~ 190 Gb of images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7DB017B0-9531-03EA-5A88-ED025D2EC042}"/>
              </a:ext>
            </a:extLst>
          </p:cNvPr>
          <p:cNvSpPr txBox="1"/>
          <p:nvPr/>
        </p:nvSpPr>
        <p:spPr>
          <a:xfrm>
            <a:off x="7960332" y="3716361"/>
            <a:ext cx="418576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/>
              <a:t>Over 190 days of Operation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2CDB0D6-5007-1520-A193-DB7FA9FA1BB5}"/>
              </a:ext>
            </a:extLst>
          </p:cNvPr>
          <p:cNvSpPr txBox="1"/>
          <p:nvPr/>
        </p:nvSpPr>
        <p:spPr>
          <a:xfrm>
            <a:off x="7960332" y="4752458"/>
            <a:ext cx="196028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/>
              <a:t>~ 45 Watts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3B6A5D4-BAD6-3D62-B0EB-25EE56C28F8B}"/>
              </a:ext>
            </a:extLst>
          </p:cNvPr>
          <p:cNvSpPr txBox="1"/>
          <p:nvPr/>
        </p:nvSpPr>
        <p:spPr>
          <a:xfrm>
            <a:off x="4886711" y="5951514"/>
            <a:ext cx="615585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/>
              <a:t>Patrick Daniel (</a:t>
            </a:r>
            <a:r>
              <a:rPr lang="en-US" sz="2800" b="1" dirty="0" err="1"/>
              <a:t>Kudela</a:t>
            </a:r>
            <a:r>
              <a:rPr lang="en-US" sz="2800" b="1" dirty="0"/>
              <a:t> Lab / UCSC)</a:t>
            </a:r>
          </a:p>
        </p:txBody>
      </p:sp>
    </p:spTree>
    <p:extLst>
      <p:ext uri="{BB962C8B-B14F-4D97-AF65-F5344CB8AC3E}">
        <p14:creationId xmlns:p14="http://schemas.microsoft.com/office/powerpoint/2010/main" val="406028354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icture containing text&#10;&#10;Description automatically generated">
            <a:extLst>
              <a:ext uri="{FF2B5EF4-FFF2-40B4-BE49-F238E27FC236}">
                <a16:creationId xmlns:a16="http://schemas.microsoft.com/office/drawing/2014/main" id="{57525DE4-C578-5177-7FD5-40872E15F9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2666997" y="-2667001"/>
            <a:ext cx="6858002" cy="1219200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D9D7EE8-4D46-E6AD-67D5-1B22FEBAAF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4" y="2591527"/>
            <a:ext cx="10515600" cy="1325563"/>
          </a:xfrm>
        </p:spPr>
        <p:txBody>
          <a:bodyPr>
            <a:normAutofit/>
          </a:bodyPr>
          <a:lstStyle/>
          <a:p>
            <a:r>
              <a:rPr lang="en-US" sz="3200" dirty="0"/>
              <a:t>Recent Samples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B19A974-A8EF-D35E-8801-E242E41EA4D5}"/>
              </a:ext>
            </a:extLst>
          </p:cNvPr>
          <p:cNvSpPr txBox="1"/>
          <p:nvPr/>
        </p:nvSpPr>
        <p:spPr>
          <a:xfrm>
            <a:off x="0" y="3917090"/>
            <a:ext cx="452257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~ 839 images</a:t>
            </a:r>
          </a:p>
          <a:p>
            <a:endParaRPr lang="en-US" sz="2400" dirty="0"/>
          </a:p>
          <a:p>
            <a:r>
              <a:rPr lang="en-US" sz="2400" dirty="0"/>
              <a:t>General Rule: More smaller things</a:t>
            </a:r>
          </a:p>
          <a:p>
            <a:endParaRPr lang="en-US" sz="2400" dirty="0"/>
          </a:p>
          <a:p>
            <a:r>
              <a:rPr lang="en-US" sz="2400" dirty="0"/>
              <a:t>Too much to look at manually.</a:t>
            </a:r>
          </a:p>
        </p:txBody>
      </p:sp>
    </p:spTree>
    <p:extLst>
      <p:ext uri="{BB962C8B-B14F-4D97-AF65-F5344CB8AC3E}">
        <p14:creationId xmlns:p14="http://schemas.microsoft.com/office/powerpoint/2010/main" val="156563895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84FF2C-9C9B-30C0-510C-3AA1E20B95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6230" y="365125"/>
            <a:ext cx="4902836" cy="1325563"/>
          </a:xfrm>
        </p:spPr>
        <p:txBody>
          <a:bodyPr>
            <a:normAutofit/>
          </a:bodyPr>
          <a:lstStyle/>
          <a:p>
            <a:r>
              <a:rPr lang="en-US" sz="3200" dirty="0"/>
              <a:t>Machine Classifier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A018427-C697-6CEA-86D5-9CA4EED0FE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3721" y="2533837"/>
            <a:ext cx="5095345" cy="438982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dirty="0"/>
              <a:t>51 class CNN (</a:t>
            </a:r>
            <a:r>
              <a:rPr lang="en-US" sz="2800" dirty="0" err="1"/>
              <a:t>Xception</a:t>
            </a:r>
            <a:r>
              <a:rPr lang="en-US" sz="2800" dirty="0"/>
              <a:t>) </a:t>
            </a:r>
          </a:p>
          <a:p>
            <a:pPr marL="0" indent="0">
              <a:buNone/>
            </a:pPr>
            <a:endParaRPr lang="en-US" sz="2800" dirty="0"/>
          </a:p>
          <a:p>
            <a:pPr marL="0" indent="0">
              <a:buNone/>
            </a:pPr>
            <a:r>
              <a:rPr lang="en-US" sz="2800" dirty="0"/>
              <a:t>100k + manually classified images</a:t>
            </a:r>
          </a:p>
          <a:p>
            <a:pPr marL="0" indent="0">
              <a:buNone/>
            </a:pPr>
            <a:endParaRPr lang="en-US" sz="2800" dirty="0"/>
          </a:p>
          <a:p>
            <a:pPr marL="0" indent="0">
              <a:buNone/>
            </a:pPr>
            <a:r>
              <a:rPr lang="en-US" sz="2800" dirty="0"/>
              <a:t>Work in progress… </a:t>
            </a:r>
          </a:p>
          <a:p>
            <a:pPr marL="0" indent="0">
              <a:buNone/>
            </a:pPr>
            <a:r>
              <a:rPr lang="en-US" sz="2800" dirty="0"/>
              <a:t>Accuracy (f-1 score) = .93</a:t>
            </a:r>
          </a:p>
        </p:txBody>
      </p:sp>
      <p:pic>
        <p:nvPicPr>
          <p:cNvPr id="5" name="Picture 4" descr="Chart, scatter chart&#10;&#10;Description automatically generated">
            <a:extLst>
              <a:ext uri="{FF2B5EF4-FFF2-40B4-BE49-F238E27FC236}">
                <a16:creationId xmlns:a16="http://schemas.microsoft.com/office/drawing/2014/main" id="{C092325F-C2E0-08B2-BA9A-FCA1132C59D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49066" y="365125"/>
            <a:ext cx="6230361" cy="578067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B51C6BB-3734-441E-13A5-ACF25AFE5825}"/>
              </a:ext>
            </a:extLst>
          </p:cNvPr>
          <p:cNvSpPr txBox="1"/>
          <p:nvPr/>
        </p:nvSpPr>
        <p:spPr>
          <a:xfrm>
            <a:off x="6216009" y="5918886"/>
            <a:ext cx="4696029" cy="8002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Confusion Matrix:</a:t>
            </a:r>
          </a:p>
          <a:p>
            <a:r>
              <a:rPr lang="en-US" sz="2800" dirty="0"/>
              <a:t>True images vs Class Prediction</a:t>
            </a:r>
          </a:p>
        </p:txBody>
      </p:sp>
    </p:spTree>
    <p:extLst>
      <p:ext uri="{BB962C8B-B14F-4D97-AF65-F5344CB8AC3E}">
        <p14:creationId xmlns:p14="http://schemas.microsoft.com/office/powerpoint/2010/main" val="85388473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D1A73A0F-99B2-B843-6CEF-4CF97AA365A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9842" y="362834"/>
            <a:ext cx="4724153" cy="606910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469FE6A-6572-BD81-B4B8-27BE9DD1DF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8576" y="78862"/>
            <a:ext cx="10515600" cy="1325563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Data in Action</a:t>
            </a:r>
          </a:p>
        </p:txBody>
      </p:sp>
      <p:pic>
        <p:nvPicPr>
          <p:cNvPr id="5" name="Picture 4" descr="Chart&#10;&#10;Description automatically generated">
            <a:extLst>
              <a:ext uri="{FF2B5EF4-FFF2-40B4-BE49-F238E27FC236}">
                <a16:creationId xmlns:a16="http://schemas.microsoft.com/office/drawing/2014/main" id="{AE6C13B0-2E45-F6D8-AC9C-56672B643C9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40122" y="1563970"/>
            <a:ext cx="6020748" cy="5014912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B26F6835-DE4A-698E-BE0F-572540953133}"/>
              </a:ext>
            </a:extLst>
          </p:cNvPr>
          <p:cNvSpPr txBox="1"/>
          <p:nvPr/>
        </p:nvSpPr>
        <p:spPr>
          <a:xfrm>
            <a:off x="567311" y="930200"/>
            <a:ext cx="20351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i="1" dirty="0">
                <a:solidFill>
                  <a:schemeClr val="bg1"/>
                </a:solidFill>
              </a:rPr>
              <a:t>Chaetoceros</a:t>
            </a:r>
            <a:r>
              <a:rPr lang="en-US" b="1" dirty="0">
                <a:solidFill>
                  <a:schemeClr val="bg1"/>
                </a:solidFill>
              </a:rPr>
              <a:t> Bloom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4AA33162-ADB3-4291-B070-7313E1481CC9}"/>
              </a:ext>
            </a:extLst>
          </p:cNvPr>
          <p:cNvSpPr/>
          <p:nvPr/>
        </p:nvSpPr>
        <p:spPr>
          <a:xfrm>
            <a:off x="6718659" y="3931583"/>
            <a:ext cx="158248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i="1" dirty="0">
                <a:solidFill>
                  <a:schemeClr val="bg1"/>
                </a:solidFill>
                <a:latin typeface=""/>
              </a:rPr>
              <a:t>Chaetoceros</a:t>
            </a:r>
            <a:endParaRPr lang="en-US" b="1" dirty="0">
              <a:solidFill>
                <a:schemeClr val="bg1"/>
              </a:solidFill>
              <a:latin typeface="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D8F0E1DD-8014-C0AF-AB2C-34799D3DAD30}"/>
              </a:ext>
            </a:extLst>
          </p:cNvPr>
          <p:cNvSpPr/>
          <p:nvPr/>
        </p:nvSpPr>
        <p:spPr>
          <a:xfrm>
            <a:off x="340659" y="286871"/>
            <a:ext cx="4869589" cy="6208295"/>
          </a:xfrm>
          <a:prstGeom prst="rect">
            <a:avLst/>
          </a:prstGeom>
          <a:noFill/>
          <a:ln w="76200">
            <a:solidFill>
              <a:srgbClr val="DBCA5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816319C6-854F-CCE5-B759-293FA06B07DC}"/>
              </a:ext>
            </a:extLst>
          </p:cNvPr>
          <p:cNvCxnSpPr>
            <a:cxnSpLocks/>
          </p:cNvCxnSpPr>
          <p:nvPr/>
        </p:nvCxnSpPr>
        <p:spPr>
          <a:xfrm>
            <a:off x="5210248" y="286871"/>
            <a:ext cx="1289164" cy="3110516"/>
          </a:xfrm>
          <a:prstGeom prst="line">
            <a:avLst/>
          </a:prstGeom>
          <a:ln w="76200">
            <a:solidFill>
              <a:srgbClr val="DBCA5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266B0D9E-ADFD-CBF0-870E-9F06E81B52BB}"/>
              </a:ext>
            </a:extLst>
          </p:cNvPr>
          <p:cNvCxnSpPr>
            <a:cxnSpLocks/>
          </p:cNvCxnSpPr>
          <p:nvPr/>
        </p:nvCxnSpPr>
        <p:spPr>
          <a:xfrm flipV="1">
            <a:off x="5203178" y="4823012"/>
            <a:ext cx="1296234" cy="1672154"/>
          </a:xfrm>
          <a:prstGeom prst="line">
            <a:avLst/>
          </a:prstGeom>
          <a:ln w="76200">
            <a:solidFill>
              <a:srgbClr val="DBCA5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8080600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40AA96-8F4B-96A1-3A0E-FCA7A4CCC0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7706" y="0"/>
            <a:ext cx="10515600" cy="1325563"/>
          </a:xfrm>
        </p:spPr>
        <p:txBody>
          <a:bodyPr/>
          <a:lstStyle/>
          <a:p>
            <a:r>
              <a:rPr lang="en-US" i="1" dirty="0"/>
              <a:t>Eucampia sp. </a:t>
            </a:r>
            <a:r>
              <a:rPr lang="en-US" dirty="0"/>
              <a:t>Bloom</a:t>
            </a:r>
            <a:endParaRPr lang="en-US" i="1" dirty="0"/>
          </a:p>
        </p:txBody>
      </p:sp>
      <p:pic>
        <p:nvPicPr>
          <p:cNvPr id="5" name="Picture 4" descr="A picture containing text&#10;&#10;Description automatically generated">
            <a:extLst>
              <a:ext uri="{FF2B5EF4-FFF2-40B4-BE49-F238E27FC236}">
                <a16:creationId xmlns:a16="http://schemas.microsoft.com/office/drawing/2014/main" id="{04478155-FC95-3058-B141-174858D055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59219" y="296148"/>
            <a:ext cx="6255075" cy="604316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FF20DB33-8DEB-7C4C-2E4E-65C29BF1C1DB}"/>
              </a:ext>
            </a:extLst>
          </p:cNvPr>
          <p:cNvSpPr txBox="1"/>
          <p:nvPr/>
        </p:nvSpPr>
        <p:spPr>
          <a:xfrm>
            <a:off x="10900976" y="6377186"/>
            <a:ext cx="11133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May 2022</a:t>
            </a:r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C70E4A37-AA8E-97D5-2BE3-5D29133977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4502" y="1381168"/>
            <a:ext cx="5029200" cy="37719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5F9177C5-CC95-2204-6BA8-0C1E28BFBD76}"/>
              </a:ext>
            </a:extLst>
          </p:cNvPr>
          <p:cNvSpPr txBox="1"/>
          <p:nvPr/>
        </p:nvSpPr>
        <p:spPr>
          <a:xfrm>
            <a:off x="294502" y="5188738"/>
            <a:ext cx="19457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source: Kudela Lab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3CCC1D7-663A-BFA5-CDF7-FB31C4604D16}"/>
              </a:ext>
            </a:extLst>
          </p:cNvPr>
          <p:cNvSpPr txBox="1"/>
          <p:nvPr/>
        </p:nvSpPr>
        <p:spPr>
          <a:xfrm>
            <a:off x="294502" y="4691403"/>
            <a:ext cx="258602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i="1" dirty="0"/>
              <a:t>Eucampia zodiacus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39D0186-8382-156A-7B87-492293CD43B8}"/>
              </a:ext>
            </a:extLst>
          </p:cNvPr>
          <p:cNvSpPr txBox="1"/>
          <p:nvPr/>
        </p:nvSpPr>
        <p:spPr>
          <a:xfrm>
            <a:off x="177706" y="5696464"/>
            <a:ext cx="537047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Efficient at N-Uptake, can outcompete Nori in farms and cause bleaching</a:t>
            </a:r>
          </a:p>
        </p:txBody>
      </p:sp>
    </p:spTree>
    <p:extLst>
      <p:ext uri="{BB962C8B-B14F-4D97-AF65-F5344CB8AC3E}">
        <p14:creationId xmlns:p14="http://schemas.microsoft.com/office/powerpoint/2010/main" val="4809171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C2A410-FCC5-C7AC-8B49-5C89EAB793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/>
              <a:t>Eucampia</a:t>
            </a:r>
            <a:r>
              <a:rPr lang="en-US" dirty="0"/>
              <a:t> Bloom</a:t>
            </a:r>
          </a:p>
        </p:txBody>
      </p:sp>
      <p:pic>
        <p:nvPicPr>
          <p:cNvPr id="5" name="Content Placeholder 4" descr="A screenshot of a computer&#10;&#10;Description automatically generated with low confidence">
            <a:extLst>
              <a:ext uri="{FF2B5EF4-FFF2-40B4-BE49-F238E27FC236}">
                <a16:creationId xmlns:a16="http://schemas.microsoft.com/office/drawing/2014/main" id="{6343CA95-8743-ABAD-1432-4255A638D9B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52476" y="1374146"/>
            <a:ext cx="9371609" cy="3904837"/>
          </a:xfrm>
        </p:spPr>
      </p:pic>
      <p:pic>
        <p:nvPicPr>
          <p:cNvPr id="6" name="Picture 5" descr="A picture containing text&#10;&#10;Description automatically generated">
            <a:extLst>
              <a:ext uri="{FF2B5EF4-FFF2-40B4-BE49-F238E27FC236}">
                <a16:creationId xmlns:a16="http://schemas.microsoft.com/office/drawing/2014/main" id="{E8E80E8B-6FFE-D18A-9199-5CAA9E72FC9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58563" y="1701229"/>
            <a:ext cx="1486585" cy="1217141"/>
          </a:xfrm>
          <a:prstGeom prst="rect">
            <a:avLst/>
          </a:prstGeom>
          <a:ln w="76200">
            <a:solidFill>
              <a:srgbClr val="E1B9B6"/>
            </a:solidFill>
          </a:ln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4F66E0C5-4925-9158-863D-F48A0B86F1DA}"/>
              </a:ext>
            </a:extLst>
          </p:cNvPr>
          <p:cNvSpPr txBox="1"/>
          <p:nvPr/>
        </p:nvSpPr>
        <p:spPr>
          <a:xfrm>
            <a:off x="617838" y="5528767"/>
            <a:ext cx="486909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Other species abundance == </a:t>
            </a:r>
            <a:r>
              <a:rPr lang="en-US" sz="2000" b="1" dirty="0"/>
              <a:t>Doesn’t Change</a:t>
            </a: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E0EB64FF-F355-7DA3-2BEB-B60AA01DF543}"/>
              </a:ext>
            </a:extLst>
          </p:cNvPr>
          <p:cNvCxnSpPr/>
          <p:nvPr/>
        </p:nvCxnSpPr>
        <p:spPr>
          <a:xfrm>
            <a:off x="3145148" y="2911821"/>
            <a:ext cx="751206" cy="667264"/>
          </a:xfrm>
          <a:prstGeom prst="straightConnector1">
            <a:avLst/>
          </a:prstGeom>
          <a:ln w="38100">
            <a:solidFill>
              <a:srgbClr val="E1B9B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4FF58532-9178-6496-511E-22014564A635}"/>
              </a:ext>
            </a:extLst>
          </p:cNvPr>
          <p:cNvSpPr txBox="1"/>
          <p:nvPr/>
        </p:nvSpPr>
        <p:spPr>
          <a:xfrm>
            <a:off x="617838" y="5928877"/>
            <a:ext cx="460497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Is Eucampia outcompeting other Diatoms?</a:t>
            </a:r>
            <a:endParaRPr 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365518686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2F7EF06C-41B4-0006-CC28-929754416E94}"/>
              </a:ext>
            </a:extLst>
          </p:cNvPr>
          <p:cNvSpPr txBox="1"/>
          <p:nvPr/>
        </p:nvSpPr>
        <p:spPr>
          <a:xfrm>
            <a:off x="540609" y="599989"/>
            <a:ext cx="609805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i="1" dirty="0"/>
              <a:t>Eucampia</a:t>
            </a:r>
            <a:r>
              <a:rPr lang="en-US" sz="3200" dirty="0"/>
              <a:t> Bloom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20614621-46A1-DB53-296F-174546826E15}"/>
              </a:ext>
            </a:extLst>
          </p:cNvPr>
          <p:cNvGrpSpPr/>
          <p:nvPr/>
        </p:nvGrpSpPr>
        <p:grpSpPr>
          <a:xfrm>
            <a:off x="164755" y="1501344"/>
            <a:ext cx="11198316" cy="4479326"/>
            <a:chOff x="164755" y="1501344"/>
            <a:chExt cx="11198316" cy="4479326"/>
          </a:xfrm>
        </p:grpSpPr>
        <p:pic>
          <p:nvPicPr>
            <p:cNvPr id="5" name="Picture 4" descr="A picture containing chart&#10;&#10;Description automatically generated">
              <a:extLst>
                <a:ext uri="{FF2B5EF4-FFF2-40B4-BE49-F238E27FC236}">
                  <a16:creationId xmlns:a16="http://schemas.microsoft.com/office/drawing/2014/main" id="{2762B373-E601-6852-021E-D7C9A4AFB48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64755" y="1501344"/>
              <a:ext cx="11198316" cy="4479326"/>
            </a:xfrm>
            <a:prstGeom prst="rect">
              <a:avLst/>
            </a:prstGeom>
          </p:spPr>
        </p:pic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392503FC-31A5-E789-42CB-776E21137D89}"/>
                </a:ext>
              </a:extLst>
            </p:cNvPr>
            <p:cNvSpPr txBox="1"/>
            <p:nvPr/>
          </p:nvSpPr>
          <p:spPr>
            <a:xfrm>
              <a:off x="1206041" y="3741007"/>
              <a:ext cx="2402132" cy="461665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en-US" sz="2400" b="1" dirty="0"/>
                <a:t>Santa Cruz Wharf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759E21A8-A595-A8A8-8E67-9F1955B755B6}"/>
                </a:ext>
              </a:extLst>
            </p:cNvPr>
            <p:cNvSpPr txBox="1"/>
            <p:nvPr/>
          </p:nvSpPr>
          <p:spPr>
            <a:xfrm>
              <a:off x="1206041" y="1968498"/>
              <a:ext cx="1847301" cy="461665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en-US" sz="2400" b="1" dirty="0"/>
                <a:t>Power Buoy </a:t>
              </a:r>
            </a:p>
          </p:txBody>
        </p:sp>
      </p:grpSp>
      <p:pic>
        <p:nvPicPr>
          <p:cNvPr id="11" name="Picture 10" descr="A picture containing text&#10;&#10;Description automatically generated">
            <a:extLst>
              <a:ext uri="{FF2B5EF4-FFF2-40B4-BE49-F238E27FC236}">
                <a16:creationId xmlns:a16="http://schemas.microsoft.com/office/drawing/2014/main" id="{AAB1F055-4970-2C91-073C-844F6195BC2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34160" y="511790"/>
            <a:ext cx="2417231" cy="1979108"/>
          </a:xfrm>
          <a:prstGeom prst="rect">
            <a:avLst/>
          </a:prstGeom>
          <a:ln w="76200">
            <a:solidFill>
              <a:srgbClr val="E1B9B6"/>
            </a:solidFill>
          </a:ln>
        </p:spPr>
      </p:pic>
    </p:spTree>
    <p:extLst>
      <p:ext uri="{BB962C8B-B14F-4D97-AF65-F5344CB8AC3E}">
        <p14:creationId xmlns:p14="http://schemas.microsoft.com/office/powerpoint/2010/main" val="232960271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D88A03-B179-6FE2-7101-6B9CA0A701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2144" y="-55603"/>
            <a:ext cx="11020755" cy="1325563"/>
          </a:xfrm>
        </p:spPr>
        <p:txBody>
          <a:bodyPr/>
          <a:lstStyle/>
          <a:p>
            <a:r>
              <a:rPr lang="en-US" b="1" i="1" u="none" strike="noStrike" dirty="0" err="1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Margalefidinium</a:t>
            </a:r>
            <a:r>
              <a:rPr lang="en-US" b="1" i="1" u="none" strike="noStrike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 (</a:t>
            </a:r>
            <a:r>
              <a:rPr lang="en-US" b="1" i="1" u="none" strike="noStrike" dirty="0" err="1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Cochlodinium</a:t>
            </a:r>
            <a:r>
              <a:rPr lang="en-US" b="1" i="1" u="none" strike="noStrike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)</a:t>
            </a:r>
            <a:endParaRPr lang="en-US" dirty="0"/>
          </a:p>
        </p:txBody>
      </p:sp>
      <p:pic>
        <p:nvPicPr>
          <p:cNvPr id="5" name="Content Placeholder 4" descr="Chart&#10;&#10;Description automatically generated">
            <a:extLst>
              <a:ext uri="{FF2B5EF4-FFF2-40B4-BE49-F238E27FC236}">
                <a16:creationId xmlns:a16="http://schemas.microsoft.com/office/drawing/2014/main" id="{41EA5D10-D7FD-303F-D2E7-9ABDD90978C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3890" y="2138744"/>
            <a:ext cx="10599595" cy="4239838"/>
          </a:xfrm>
        </p:spPr>
      </p:pic>
      <p:pic>
        <p:nvPicPr>
          <p:cNvPr id="4098" name="Picture 2">
            <a:extLst>
              <a:ext uri="{FF2B5EF4-FFF2-40B4-BE49-F238E27FC236}">
                <a16:creationId xmlns:a16="http://schemas.microsoft.com/office/drawing/2014/main" id="{2CA6428C-2B07-C482-F506-DD2113E482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96531" y="1199922"/>
            <a:ext cx="3303325" cy="11123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7AACE1D-A1D7-20A6-D34D-5069C7EA0C7A}"/>
              </a:ext>
            </a:extLst>
          </p:cNvPr>
          <p:cNvSpPr txBox="1"/>
          <p:nvPr/>
        </p:nvSpPr>
        <p:spPr>
          <a:xfrm>
            <a:off x="779101" y="932861"/>
            <a:ext cx="612341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Red tide forming - Toxin producing</a:t>
            </a:r>
          </a:p>
          <a:p>
            <a:r>
              <a:rPr lang="en-US" sz="2400" dirty="0"/>
              <a:t>Present in background since late summer year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3319771-4CAA-0344-C1B8-1346C2C77EB1}"/>
              </a:ext>
            </a:extLst>
          </p:cNvPr>
          <p:cNvSpPr txBox="1"/>
          <p:nvPr/>
        </p:nvSpPr>
        <p:spPr>
          <a:xfrm>
            <a:off x="1029363" y="4519538"/>
            <a:ext cx="2402132" cy="461665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2400" b="1" dirty="0"/>
              <a:t>Santa Cruz Wharf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0A6C9E3-1704-BA06-1358-416BB654D97F}"/>
              </a:ext>
            </a:extLst>
          </p:cNvPr>
          <p:cNvSpPr txBox="1"/>
          <p:nvPr/>
        </p:nvSpPr>
        <p:spPr>
          <a:xfrm>
            <a:off x="1029363" y="2775572"/>
            <a:ext cx="1847301" cy="461665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2400" b="1" dirty="0"/>
              <a:t>Power Buoy </a:t>
            </a:r>
          </a:p>
        </p:txBody>
      </p:sp>
    </p:spTree>
    <p:extLst>
      <p:ext uri="{BB962C8B-B14F-4D97-AF65-F5344CB8AC3E}">
        <p14:creationId xmlns:p14="http://schemas.microsoft.com/office/powerpoint/2010/main" val="353020208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9497B6D6-39A7-3D76-7545-34DF090E63B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93773" y="248478"/>
            <a:ext cx="6609522" cy="6609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874404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676F479A-1B47-C65A-893F-BF24F89CA997}"/>
              </a:ext>
            </a:extLst>
          </p:cNvPr>
          <p:cNvSpPr/>
          <p:nvPr/>
        </p:nvSpPr>
        <p:spPr>
          <a:xfrm>
            <a:off x="278917" y="251662"/>
            <a:ext cx="990559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u="sng" dirty="0">
                <a:solidFill>
                  <a:schemeClr val="tx2"/>
                </a:solidFill>
              </a:rPr>
              <a:t>Wave-Energy Conversion Technical Challenges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746375D-1EF3-892E-22AF-0B5B6FA2B341}"/>
              </a:ext>
            </a:extLst>
          </p:cNvPr>
          <p:cNvSpPr txBox="1"/>
          <p:nvPr/>
        </p:nvSpPr>
        <p:spPr>
          <a:xfrm>
            <a:off x="477077" y="1179442"/>
            <a:ext cx="10853531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Wingdings" pitchFamily="2" charset="2"/>
              <a:buChar char="Ø"/>
            </a:pPr>
            <a:r>
              <a:rPr lang="en-US" sz="3600" dirty="0">
                <a:solidFill>
                  <a:schemeClr val="tx2"/>
                </a:solidFill>
              </a:rPr>
              <a:t>Reliability and Storm Survivability</a:t>
            </a:r>
          </a:p>
          <a:p>
            <a:pPr marL="1028700" lvl="1" indent="-571500">
              <a:buFont typeface="Arial" panose="020B0604020202020204" pitchFamily="34" charset="0"/>
              <a:buChar char="•"/>
            </a:pPr>
            <a:r>
              <a:rPr lang="en-US" sz="3600" dirty="0">
                <a:solidFill>
                  <a:schemeClr val="tx2"/>
                </a:solidFill>
              </a:rPr>
              <a:t>3-5 Million wave cycles per year</a:t>
            </a:r>
          </a:p>
          <a:p>
            <a:pPr marL="1028700" lvl="1" indent="-571500">
              <a:buFont typeface="Arial" panose="020B0604020202020204" pitchFamily="34" charset="0"/>
              <a:buChar char="•"/>
            </a:pPr>
            <a:r>
              <a:rPr lang="en-US" sz="3600" dirty="0">
                <a:solidFill>
                  <a:schemeClr val="tx2"/>
                </a:solidFill>
              </a:rPr>
              <a:t>1-2 Million meters of linear travel</a:t>
            </a:r>
          </a:p>
          <a:p>
            <a:pPr marL="1028700" lvl="1" indent="-571500">
              <a:buFont typeface="Arial" panose="020B0604020202020204" pitchFamily="34" charset="0"/>
              <a:buChar char="•"/>
            </a:pPr>
            <a:r>
              <a:rPr lang="en-US" sz="3600" dirty="0">
                <a:solidFill>
                  <a:schemeClr val="tx2"/>
                </a:solidFill>
              </a:rPr>
              <a:t>Designed to maximize forces - extreme events</a:t>
            </a:r>
          </a:p>
        </p:txBody>
      </p:sp>
      <p:pic>
        <p:nvPicPr>
          <p:cNvPr id="5" name="Content Placeholder 7">
            <a:extLst>
              <a:ext uri="{FF2B5EF4-FFF2-40B4-BE49-F238E27FC236}">
                <a16:creationId xmlns:a16="http://schemas.microsoft.com/office/drawing/2014/main" id="{94D312C2-76ED-D9D5-E811-84EFAF1A168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26601"/>
          <a:stretch/>
        </p:blipFill>
        <p:spPr>
          <a:xfrm>
            <a:off x="7290138" y="3509856"/>
            <a:ext cx="4040470" cy="30964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66723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1DFB0E01-0C59-4893-F643-48B6A657BA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97124"/>
            <a:ext cx="10515600" cy="608910"/>
          </a:xfrm>
        </p:spPr>
        <p:txBody>
          <a:bodyPr>
            <a:normAutofit/>
          </a:bodyPr>
          <a:lstStyle/>
          <a:p>
            <a:pPr algn="ctr"/>
            <a:r>
              <a:rPr lang="en-US" sz="2800" dirty="0"/>
              <a:t>Monterey Bay Aquarium Research Institute</a:t>
            </a:r>
          </a:p>
        </p:txBody>
      </p:sp>
      <p:pic>
        <p:nvPicPr>
          <p:cNvPr id="7" name="Picture 6" descr="A satellite image of a large body of water&#10;&#10;Description automatically generated with low confidence">
            <a:extLst>
              <a:ext uri="{FF2B5EF4-FFF2-40B4-BE49-F238E27FC236}">
                <a16:creationId xmlns:a16="http://schemas.microsoft.com/office/drawing/2014/main" id="{753D3816-9135-D3E0-70CD-3E62C40644E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2435" r="15962" b="-2"/>
          <a:stretch/>
        </p:blipFill>
        <p:spPr>
          <a:xfrm>
            <a:off x="409806" y="906033"/>
            <a:ext cx="3656868" cy="5462323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F5D972C7-BA5D-3360-F99E-EFD311B15EA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39390" y="1299410"/>
            <a:ext cx="7571876" cy="42591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310164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08E801BB-C220-41F2-9315-FD159573328A}"/>
              </a:ext>
            </a:extLst>
          </p:cNvPr>
          <p:cNvSpPr/>
          <p:nvPr/>
        </p:nvSpPr>
        <p:spPr>
          <a:xfrm>
            <a:off x="463350" y="1037308"/>
            <a:ext cx="9604194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2"/>
                </a:solidFill>
              </a:rPr>
              <a:t>System natural period = 2-3 seconds</a:t>
            </a:r>
          </a:p>
          <a:p>
            <a:endParaRPr lang="en-US" sz="2800" dirty="0">
              <a:solidFill>
                <a:schemeClr val="tx2"/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2"/>
                </a:solidFill>
              </a:rPr>
              <a:t>Simplest approach, PTO force proportional to velocity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141023E-F662-4339-995A-FA4D54BDAC98}"/>
              </a:ext>
            </a:extLst>
          </p:cNvPr>
          <p:cNvSpPr/>
          <p:nvPr/>
        </p:nvSpPr>
        <p:spPr>
          <a:xfrm>
            <a:off x="310951" y="3183686"/>
            <a:ext cx="3304110" cy="9541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u="sng" dirty="0">
                <a:solidFill>
                  <a:schemeClr val="tx2"/>
                </a:solidFill>
              </a:rPr>
              <a:t>Control Opportunity</a:t>
            </a:r>
          </a:p>
          <a:p>
            <a:endParaRPr lang="en-US" sz="2800" u="sng" dirty="0">
              <a:solidFill>
                <a:schemeClr val="tx2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7D813E7-4DDD-426A-84E4-61C65C631E36}"/>
              </a:ext>
            </a:extLst>
          </p:cNvPr>
          <p:cNvSpPr/>
          <p:nvPr/>
        </p:nvSpPr>
        <p:spPr>
          <a:xfrm>
            <a:off x="310951" y="3991235"/>
            <a:ext cx="9604194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2"/>
                </a:solidFill>
              </a:rPr>
              <a:t>Make device smaller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2"/>
                </a:solidFill>
              </a:rPr>
              <a:t>Stroke constraint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2"/>
                </a:solidFill>
              </a:rPr>
              <a:t>Increase robustness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2"/>
                </a:solidFill>
              </a:rPr>
              <a:t>Increased energy capture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959F85D2-5DC8-BBFF-5227-17C87606CBCC}"/>
              </a:ext>
            </a:extLst>
          </p:cNvPr>
          <p:cNvSpPr/>
          <p:nvPr/>
        </p:nvSpPr>
        <p:spPr>
          <a:xfrm>
            <a:off x="310951" y="274630"/>
            <a:ext cx="593002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u="sng" dirty="0">
                <a:solidFill>
                  <a:schemeClr val="tx2"/>
                </a:solidFill>
              </a:rPr>
              <a:t>Control-System Approaches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9972E73-E000-4D2B-D6F0-83B2D405045E}"/>
              </a:ext>
            </a:extLst>
          </p:cNvPr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09"/>
          <a:stretch/>
        </p:blipFill>
        <p:spPr bwMode="auto">
          <a:xfrm>
            <a:off x="5438624" y="2619434"/>
            <a:ext cx="6442425" cy="3807869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4253730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2227" y="429245"/>
            <a:ext cx="10970417" cy="868680"/>
          </a:xfrm>
          <a:effectLst/>
        </p:spPr>
        <p:txBody>
          <a:bodyPr anchor="t">
            <a:noAutofit/>
          </a:bodyPr>
          <a:lstStyle/>
          <a:p>
            <a:r>
              <a:rPr lang="en-US" sz="3200" b="0" dirty="0"/>
              <a:t>Compute and Control Architecture</a:t>
            </a:r>
            <a:br>
              <a:rPr lang="en-US" sz="3200" baseline="30000" dirty="0"/>
            </a:br>
            <a:br>
              <a:rPr lang="en-US" sz="3200" baseline="30000" dirty="0"/>
            </a:br>
            <a:endParaRPr lang="en-US" sz="3200" b="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687773D-3243-4B2A-A65D-78D535F71673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6737" y="1545336"/>
            <a:ext cx="5160526" cy="9180576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D04437A6-8A94-4607-8A2C-4ACE30F67DE9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012" y="1060714"/>
            <a:ext cx="3006025" cy="5010702"/>
          </a:xfrm>
          <a:prstGeom prst="rect">
            <a:avLst/>
          </a:prstGeom>
        </p:spPr>
      </p:pic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92DA9A24-D48B-46DE-B93F-24C9353A8CF1}"/>
              </a:ext>
            </a:extLst>
          </p:cNvPr>
          <p:cNvCxnSpPr>
            <a:cxnSpLocks/>
          </p:cNvCxnSpPr>
          <p:nvPr/>
        </p:nvCxnSpPr>
        <p:spPr>
          <a:xfrm flipH="1">
            <a:off x="2545748" y="1408177"/>
            <a:ext cx="974258" cy="17342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F55ED280-4964-4E16-8B70-F0AD740CA61A}"/>
              </a:ext>
            </a:extLst>
          </p:cNvPr>
          <p:cNvSpPr txBox="1"/>
          <p:nvPr/>
        </p:nvSpPr>
        <p:spPr>
          <a:xfrm>
            <a:off x="3529584" y="1212271"/>
            <a:ext cx="18133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Linux Computer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C0F4708-8EED-4D62-86FA-FD1B0279031A}"/>
              </a:ext>
            </a:extLst>
          </p:cNvPr>
          <p:cNvSpPr txBox="1"/>
          <p:nvPr/>
        </p:nvSpPr>
        <p:spPr>
          <a:xfrm>
            <a:off x="3661088" y="2571464"/>
            <a:ext cx="18902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Micro-controllers</a:t>
            </a:r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597BDB14-1949-4AC6-849F-51CF0525C55F}"/>
              </a:ext>
            </a:extLst>
          </p:cNvPr>
          <p:cNvCxnSpPr>
            <a:cxnSpLocks/>
          </p:cNvCxnSpPr>
          <p:nvPr/>
        </p:nvCxnSpPr>
        <p:spPr>
          <a:xfrm flipH="1" flipV="1">
            <a:off x="2441449" y="1746194"/>
            <a:ext cx="1148325" cy="69272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92F961FF-395D-407F-91E7-48393605FE27}"/>
              </a:ext>
            </a:extLst>
          </p:cNvPr>
          <p:cNvCxnSpPr>
            <a:cxnSpLocks/>
          </p:cNvCxnSpPr>
          <p:nvPr/>
        </p:nvCxnSpPr>
        <p:spPr>
          <a:xfrm flipH="1" flipV="1">
            <a:off x="2374777" y="2578608"/>
            <a:ext cx="1088136" cy="8786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AD30C747-69A4-4D23-86EE-A52F1DD0FBE9}"/>
              </a:ext>
            </a:extLst>
          </p:cNvPr>
          <p:cNvCxnSpPr>
            <a:cxnSpLocks/>
          </p:cNvCxnSpPr>
          <p:nvPr/>
        </p:nvCxnSpPr>
        <p:spPr>
          <a:xfrm flipH="1">
            <a:off x="2374777" y="2944368"/>
            <a:ext cx="1154807" cy="71911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6AAB0446-4C88-425A-806C-47DD1F3566E1}"/>
              </a:ext>
            </a:extLst>
          </p:cNvPr>
          <p:cNvCxnSpPr/>
          <p:nvPr/>
        </p:nvCxnSpPr>
        <p:spPr>
          <a:xfrm flipH="1">
            <a:off x="2441448" y="3054620"/>
            <a:ext cx="1230989" cy="267166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Rectangle 19">
            <a:extLst>
              <a:ext uri="{FF2B5EF4-FFF2-40B4-BE49-F238E27FC236}">
                <a16:creationId xmlns:a16="http://schemas.microsoft.com/office/drawing/2014/main" id="{813A2C24-98EB-42D0-8C3B-4E286FE7B9C7}"/>
              </a:ext>
            </a:extLst>
          </p:cNvPr>
          <p:cNvSpPr/>
          <p:nvPr/>
        </p:nvSpPr>
        <p:spPr>
          <a:xfrm>
            <a:off x="6096000" y="6071416"/>
            <a:ext cx="5742988" cy="586150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20502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BF52351D-C000-45E0-AF87-2A585FB17FC9}"/>
              </a:ext>
            </a:extLst>
          </p:cNvPr>
          <p:cNvSpPr/>
          <p:nvPr/>
        </p:nvSpPr>
        <p:spPr>
          <a:xfrm>
            <a:off x="310951" y="234427"/>
            <a:ext cx="418095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u="sng" dirty="0">
                <a:solidFill>
                  <a:schemeClr val="tx2"/>
                </a:solidFill>
              </a:rPr>
              <a:t>Open Software Interface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2B38915F-2C9D-479F-B072-736631098312}"/>
              </a:ext>
            </a:extLst>
          </p:cNvPr>
          <p:cNvSpPr/>
          <p:nvPr/>
        </p:nvSpPr>
        <p:spPr>
          <a:xfrm>
            <a:off x="463351" y="843903"/>
            <a:ext cx="10419840" cy="18158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>
                <a:solidFill>
                  <a:schemeClr val="tx2"/>
                </a:solidFill>
              </a:rPr>
              <a:t>Goal:  Make the MBARI WEC available to outside researchers</a:t>
            </a:r>
          </a:p>
          <a:p>
            <a:endParaRPr lang="en-US" sz="2800" dirty="0">
              <a:solidFill>
                <a:schemeClr val="tx2"/>
              </a:solidFill>
            </a:endParaRPr>
          </a:p>
          <a:p>
            <a:r>
              <a:rPr lang="en-US" sz="2800" dirty="0">
                <a:solidFill>
                  <a:schemeClr val="tx2"/>
                </a:solidFill>
              </a:rPr>
              <a:t>Approach:  ROS2 software on buoy Linux computer provides all </a:t>
            </a:r>
          </a:p>
          <a:p>
            <a:r>
              <a:rPr lang="en-US" sz="2800" dirty="0">
                <a:solidFill>
                  <a:schemeClr val="tx2"/>
                </a:solidFill>
              </a:rPr>
              <a:t>telemetry data to user process and allows control of WEC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93FF3E6E-2301-4D2E-AD4E-093B0029E0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96454" y="2860481"/>
            <a:ext cx="4665326" cy="2424958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E0EFC85A-4C3C-4B87-B281-DA80D0D7978A}"/>
              </a:ext>
            </a:extLst>
          </p:cNvPr>
          <p:cNvSpPr/>
          <p:nvPr/>
        </p:nvSpPr>
        <p:spPr>
          <a:xfrm>
            <a:off x="310951" y="3211211"/>
            <a:ext cx="7150553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u="sng" dirty="0">
                <a:solidFill>
                  <a:schemeClr val="tx2"/>
                </a:solidFill>
              </a:rPr>
              <a:t>ROS2 </a:t>
            </a:r>
            <a:endParaRPr lang="en-US" sz="2800" dirty="0">
              <a:solidFill>
                <a:schemeClr val="tx2"/>
              </a:solidFill>
            </a:endParaRPr>
          </a:p>
          <a:p>
            <a:pPr marL="457200" indent="-457200">
              <a:buFontTx/>
              <a:buChar char="-"/>
            </a:pPr>
            <a:r>
              <a:rPr lang="en-US" sz="2800" dirty="0">
                <a:solidFill>
                  <a:schemeClr val="tx2"/>
                </a:solidFill>
              </a:rPr>
              <a:t>Publish/Subscribe message infrastructure.</a:t>
            </a:r>
          </a:p>
          <a:p>
            <a:pPr marL="457200" indent="-457200">
              <a:buFontTx/>
              <a:buChar char="-"/>
            </a:pPr>
            <a:r>
              <a:rPr lang="en-US" sz="2800" dirty="0">
                <a:solidFill>
                  <a:schemeClr val="tx2"/>
                </a:solidFill>
              </a:rPr>
              <a:t>Very popular in robotics</a:t>
            </a:r>
          </a:p>
          <a:p>
            <a:pPr marL="457200" indent="-457200">
              <a:buFontTx/>
              <a:buChar char="-"/>
            </a:pPr>
            <a:r>
              <a:rPr lang="en-US" sz="2800" dirty="0">
                <a:solidFill>
                  <a:schemeClr val="tx2"/>
                </a:solidFill>
              </a:rPr>
              <a:t>Python/C++ Bindings</a:t>
            </a:r>
          </a:p>
          <a:p>
            <a:pPr marL="457200" indent="-457200">
              <a:buFontTx/>
              <a:buChar char="-"/>
            </a:pPr>
            <a:r>
              <a:rPr lang="en-US" sz="2800" dirty="0">
                <a:solidFill>
                  <a:schemeClr val="tx2"/>
                </a:solidFill>
              </a:rPr>
              <a:t>One user process on Linux controls buoy</a:t>
            </a:r>
          </a:p>
        </p:txBody>
      </p:sp>
    </p:spTree>
    <p:extLst>
      <p:ext uri="{BB962C8B-B14F-4D97-AF65-F5344CB8AC3E}">
        <p14:creationId xmlns:p14="http://schemas.microsoft.com/office/powerpoint/2010/main" val="38065992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E2DB326C-B35D-4F6B-8184-86E537CC1EA7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441" y="960120"/>
            <a:ext cx="5160526" cy="9180576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A74D28C6-0579-4C3E-87C8-7DC29F748542}"/>
              </a:ext>
            </a:extLst>
          </p:cNvPr>
          <p:cNvSpPr/>
          <p:nvPr/>
        </p:nvSpPr>
        <p:spPr>
          <a:xfrm>
            <a:off x="28626" y="5483191"/>
            <a:ext cx="5742988" cy="586150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F52351D-C000-45E0-AF87-2A585FB17FC9}"/>
              </a:ext>
            </a:extLst>
          </p:cNvPr>
          <p:cNvSpPr/>
          <p:nvPr/>
        </p:nvSpPr>
        <p:spPr>
          <a:xfrm>
            <a:off x="310951" y="289036"/>
            <a:ext cx="398378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u="sng" dirty="0">
                <a:solidFill>
                  <a:schemeClr val="tx2"/>
                </a:solidFill>
              </a:rPr>
              <a:t>Simulation Environment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BB8C425-957A-4109-8121-042CC26384CB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4534" y="-3544300"/>
            <a:ext cx="5160526" cy="9180576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E33731B5-B91D-4C0C-99A7-B4959D722C8F}"/>
              </a:ext>
            </a:extLst>
          </p:cNvPr>
          <p:cNvSpPr/>
          <p:nvPr/>
        </p:nvSpPr>
        <p:spPr>
          <a:xfrm>
            <a:off x="6222424" y="-4910528"/>
            <a:ext cx="5742988" cy="586150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03D53138-9DEE-4BD2-B7BB-A21E67B4A542}"/>
              </a:ext>
            </a:extLst>
          </p:cNvPr>
          <p:cNvSpPr/>
          <p:nvPr/>
        </p:nvSpPr>
        <p:spPr>
          <a:xfrm>
            <a:off x="5477256" y="9144"/>
            <a:ext cx="6714744" cy="14630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C29024C-C25F-46A1-873E-0072A060E5E0}"/>
              </a:ext>
            </a:extLst>
          </p:cNvPr>
          <p:cNvSpPr/>
          <p:nvPr/>
        </p:nvSpPr>
        <p:spPr>
          <a:xfrm>
            <a:off x="718037" y="5818309"/>
            <a:ext cx="971960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>
                <a:solidFill>
                  <a:schemeClr val="tx2"/>
                </a:solidFill>
              </a:rPr>
              <a:t>Goal:  Control software can not tell if its running on the on real buoy or on the simulator</a:t>
            </a:r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54AD9FC4-0E63-48D0-9E5E-D092E054C5F0}"/>
              </a:ext>
            </a:extLst>
          </p:cNvPr>
          <p:cNvCxnSpPr>
            <a:cxnSpLocks/>
          </p:cNvCxnSpPr>
          <p:nvPr/>
        </p:nvCxnSpPr>
        <p:spPr>
          <a:xfrm flipH="1" flipV="1">
            <a:off x="2039112" y="5013638"/>
            <a:ext cx="1444024" cy="88424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DF6D4FAC-A5B3-4AD8-9FD0-CC5691CDAC4F}"/>
              </a:ext>
            </a:extLst>
          </p:cNvPr>
          <p:cNvCxnSpPr>
            <a:cxnSpLocks/>
          </p:cNvCxnSpPr>
          <p:nvPr/>
        </p:nvCxnSpPr>
        <p:spPr>
          <a:xfrm flipV="1">
            <a:off x="3776472" y="4764024"/>
            <a:ext cx="2725563" cy="113385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311957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BF52351D-C000-45E0-AF87-2A585FB17FC9}"/>
              </a:ext>
            </a:extLst>
          </p:cNvPr>
          <p:cNvSpPr/>
          <p:nvPr/>
        </p:nvSpPr>
        <p:spPr>
          <a:xfrm>
            <a:off x="310951" y="234172"/>
            <a:ext cx="209865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>
                <a:solidFill>
                  <a:schemeClr val="tx2"/>
                </a:solidFill>
              </a:rPr>
              <a:t>Simulation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2B38915F-2C9D-479F-B072-736631098312}"/>
              </a:ext>
            </a:extLst>
          </p:cNvPr>
          <p:cNvSpPr/>
          <p:nvPr/>
        </p:nvSpPr>
        <p:spPr>
          <a:xfrm>
            <a:off x="556115" y="909888"/>
            <a:ext cx="10840753" cy="38625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en-US" sz="2800" dirty="0">
                <a:solidFill>
                  <a:schemeClr val="tx2"/>
                </a:solidFill>
              </a:rPr>
              <a:t>Gazebo:  Open Robotics supported simulation environment.</a:t>
            </a:r>
          </a:p>
          <a:p>
            <a:pPr marL="457200" indent="-457200">
              <a:spcAft>
                <a:spcPts val="600"/>
              </a:spcAft>
              <a:buFontTx/>
              <a:buChar char="-"/>
            </a:pPr>
            <a:r>
              <a:rPr lang="en-US" sz="2400" dirty="0">
                <a:solidFill>
                  <a:schemeClr val="tx2"/>
                </a:solidFill>
              </a:rPr>
              <a:t>Provides physics simulation (rigid body dynamics of joined bodies)</a:t>
            </a:r>
          </a:p>
          <a:p>
            <a:pPr marL="457200" indent="-457200">
              <a:buFontTx/>
              <a:buChar char="-"/>
            </a:pPr>
            <a:r>
              <a:rPr lang="en-US" sz="2400" dirty="0">
                <a:solidFill>
                  <a:schemeClr val="tx2"/>
                </a:solidFill>
              </a:rPr>
              <a:t>Plugin based, designed for new forcings to be added.</a:t>
            </a:r>
          </a:p>
          <a:p>
            <a:pPr marL="914400" lvl="1" indent="-457200">
              <a:buFontTx/>
              <a:buChar char="-"/>
            </a:pPr>
            <a:r>
              <a:rPr lang="en-US" sz="2400" dirty="0">
                <a:solidFill>
                  <a:schemeClr val="tx2"/>
                </a:solidFill>
              </a:rPr>
              <a:t>Pneumatic Spring</a:t>
            </a:r>
          </a:p>
          <a:p>
            <a:pPr marL="914400" lvl="1" indent="-457200">
              <a:buFontTx/>
              <a:buChar char="-"/>
            </a:pPr>
            <a:r>
              <a:rPr lang="en-US" sz="2400" dirty="0">
                <a:solidFill>
                  <a:schemeClr val="tx2"/>
                </a:solidFill>
              </a:rPr>
              <a:t>Electro-Hydraulic PTO</a:t>
            </a:r>
          </a:p>
          <a:p>
            <a:pPr marL="914400" lvl="1" indent="-457200">
              <a:buFontTx/>
              <a:buChar char="-"/>
            </a:pPr>
            <a:r>
              <a:rPr lang="en-US" sz="2400" dirty="0">
                <a:solidFill>
                  <a:schemeClr val="tx2"/>
                </a:solidFill>
              </a:rPr>
              <a:t>Free-surface hydrodynamics</a:t>
            </a:r>
          </a:p>
          <a:p>
            <a:pPr marL="914400" lvl="1" indent="-457200">
              <a:buFontTx/>
              <a:buChar char="-"/>
            </a:pPr>
            <a:r>
              <a:rPr lang="en-US" sz="2400" dirty="0">
                <a:solidFill>
                  <a:schemeClr val="tx2"/>
                </a:solidFill>
              </a:rPr>
              <a:t>Flexible tether</a:t>
            </a:r>
          </a:p>
          <a:p>
            <a:pPr marL="457200" indent="-457200">
              <a:spcBef>
                <a:spcPts val="600"/>
              </a:spcBef>
              <a:spcAft>
                <a:spcPts val="600"/>
              </a:spcAft>
              <a:buFontTx/>
              <a:buChar char="-"/>
            </a:pPr>
            <a:r>
              <a:rPr lang="en-US" sz="2400" dirty="0">
                <a:solidFill>
                  <a:schemeClr val="tx2"/>
                </a:solidFill>
              </a:rPr>
              <a:t>Lacked support for added-mass terms! </a:t>
            </a:r>
          </a:p>
          <a:p>
            <a:pPr marL="457200" indent="-457200">
              <a:spcBef>
                <a:spcPts val="600"/>
              </a:spcBef>
              <a:spcAft>
                <a:spcPts val="600"/>
              </a:spcAft>
              <a:buFontTx/>
              <a:buChar char="-"/>
            </a:pPr>
            <a:endParaRPr lang="en-US" sz="2400" dirty="0">
              <a:solidFill>
                <a:schemeClr val="tx2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C46402F-AEA0-4B19-A1E2-25FFEC8C87CE}"/>
              </a:ext>
            </a:extLst>
          </p:cNvPr>
          <p:cNvSpPr/>
          <p:nvPr/>
        </p:nvSpPr>
        <p:spPr>
          <a:xfrm>
            <a:off x="556116" y="4670839"/>
            <a:ext cx="10840753" cy="12772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spcAft>
                <a:spcPts val="600"/>
              </a:spcAft>
              <a:buFontTx/>
              <a:buChar char="-"/>
            </a:pPr>
            <a:r>
              <a:rPr lang="en-US" sz="2400" dirty="0">
                <a:solidFill>
                  <a:schemeClr val="tx2"/>
                </a:solidFill>
              </a:rPr>
              <a:t>While running, the ROS interface provided to user software is exactly the same as the real buoy.</a:t>
            </a:r>
          </a:p>
          <a:p>
            <a:pPr marL="457200" indent="-457200">
              <a:spcAft>
                <a:spcPts val="600"/>
              </a:spcAft>
              <a:buFontTx/>
              <a:buChar char="-"/>
            </a:pPr>
            <a:r>
              <a:rPr lang="en-US" sz="2400" dirty="0">
                <a:solidFill>
                  <a:schemeClr val="tx2"/>
                </a:solidFill>
              </a:rPr>
              <a:t>Plus, addition information only available in simulation…</a:t>
            </a:r>
          </a:p>
        </p:txBody>
      </p:sp>
    </p:spTree>
    <p:extLst>
      <p:ext uri="{BB962C8B-B14F-4D97-AF65-F5344CB8AC3E}">
        <p14:creationId xmlns:p14="http://schemas.microsoft.com/office/powerpoint/2010/main" val="15302693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BF52351D-C000-45E0-AF87-2A585FB17FC9}"/>
              </a:ext>
            </a:extLst>
          </p:cNvPr>
          <p:cNvSpPr/>
          <p:nvPr/>
        </p:nvSpPr>
        <p:spPr>
          <a:xfrm>
            <a:off x="310951" y="234172"/>
            <a:ext cx="209865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>
                <a:solidFill>
                  <a:schemeClr val="tx2"/>
                </a:solidFill>
              </a:rPr>
              <a:t>Simulation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29FF076B-35AF-6D2A-E083-570F4432C434}"/>
              </a:ext>
            </a:extLst>
          </p:cNvPr>
          <p:cNvGrpSpPr/>
          <p:nvPr/>
        </p:nvGrpSpPr>
        <p:grpSpPr>
          <a:xfrm>
            <a:off x="3711609" y="981968"/>
            <a:ext cx="8169441" cy="5185611"/>
            <a:chOff x="3477127" y="998621"/>
            <a:chExt cx="8542837" cy="5522495"/>
          </a:xfrm>
        </p:grpSpPr>
        <p:pic>
          <p:nvPicPr>
            <p:cNvPr id="3" name="PlotJugglerOutput">
              <a:hlinkClick r:id="" action="ppaction://media"/>
              <a:extLst>
                <a:ext uri="{FF2B5EF4-FFF2-40B4-BE49-F238E27FC236}">
                  <a16:creationId xmlns:a16="http://schemas.microsoft.com/office/drawing/2014/main" id="{344F42A7-7D97-CBF4-2EE9-FB6FBDFBBB19}"/>
                </a:ext>
              </a:extLst>
            </p:cNvPr>
            <p:cNvPicPr>
              <a:picLocks noChangeAspect="1"/>
            </p:cNvPicPr>
            <p:nvPr>
              <a:videoFile r:link="rId4"/>
              <p:extLst>
                <p:ext uri="{DAA4B4D4-6D71-4841-9C94-3DE7FCFB9230}">
                  <p14:media xmlns:p14="http://schemas.microsoft.com/office/powerpoint/2010/main" r:embed="rId3"/>
                </p:ext>
              </p:extLst>
            </p:nvPr>
          </p:nvPicPr>
          <p:blipFill>
            <a:blip r:embed="rId7"/>
            <a:stretch>
              <a:fillRect/>
            </a:stretch>
          </p:blipFill>
          <p:spPr>
            <a:xfrm>
              <a:off x="4482971" y="1149676"/>
              <a:ext cx="7536993" cy="5012286"/>
            </a:xfrm>
            <a:prstGeom prst="rect">
              <a:avLst/>
            </a:prstGeom>
          </p:spPr>
        </p:pic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42708334-5923-C2E7-8E0B-584E78BE6F9A}"/>
                </a:ext>
              </a:extLst>
            </p:cNvPr>
            <p:cNvSpPr/>
            <p:nvPr/>
          </p:nvSpPr>
          <p:spPr>
            <a:xfrm>
              <a:off x="3477127" y="998621"/>
              <a:ext cx="2550695" cy="552249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2" name="RoughGazeboModelAnimation-2022-09-06_11.56.03">
            <a:hlinkClick r:id="" action="ppaction://media"/>
            <a:extLst>
              <a:ext uri="{FF2B5EF4-FFF2-40B4-BE49-F238E27FC236}">
                <a16:creationId xmlns:a16="http://schemas.microsoft.com/office/drawing/2014/main" id="{AB765D1D-5C5B-4AA7-A449-E4B0BA393F63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310950" y="1080303"/>
            <a:ext cx="5493341" cy="46973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93487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8967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video>
              <p:cMediaNode vol="80000">
                <p:cTn id="8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3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9C8D10-13F1-4D3F-B643-6A233D2954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5048" y="382780"/>
            <a:ext cx="10515600" cy="608910"/>
          </a:xfrm>
        </p:spPr>
        <p:txBody>
          <a:bodyPr>
            <a:normAutofit/>
          </a:bodyPr>
          <a:lstStyle/>
          <a:p>
            <a:r>
              <a:rPr lang="en-US" sz="3200" b="0" u="sng" dirty="0"/>
              <a:t>Outside Researchers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8E0DF9D4-2FCC-4D98-9FA5-E51010729BEE}"/>
              </a:ext>
            </a:extLst>
          </p:cNvPr>
          <p:cNvSpPr txBox="1">
            <a:spLocks/>
          </p:cNvSpPr>
          <p:nvPr/>
        </p:nvSpPr>
        <p:spPr>
          <a:xfrm>
            <a:off x="652272" y="1294132"/>
            <a:ext cx="10515600" cy="4676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i="0" kern="1200">
                <a:solidFill>
                  <a:srgbClr val="00426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marL="342900" indent="-342900">
              <a:spcAft>
                <a:spcPts val="1200"/>
              </a:spcAft>
              <a:buFontTx/>
              <a:buChar char="-"/>
            </a:pPr>
            <a:r>
              <a:rPr lang="en-US" b="0" dirty="0"/>
              <a:t>Engagement is perhaps the most challenging part of this project.</a:t>
            </a:r>
          </a:p>
          <a:p>
            <a:pPr marL="342900" indent="-342900">
              <a:spcAft>
                <a:spcPts val="1200"/>
              </a:spcAft>
              <a:buFontTx/>
              <a:buChar char="-"/>
            </a:pPr>
            <a:r>
              <a:rPr lang="en-US" b="0" dirty="0"/>
              <a:t>We have a few initial possible participants: Sandia National Labs, Oregon State University, JHU/APL.   And other candidates…</a:t>
            </a:r>
          </a:p>
          <a:p>
            <a:pPr marL="342900" indent="-342900">
              <a:spcAft>
                <a:spcPts val="1200"/>
              </a:spcAft>
              <a:buFontTx/>
              <a:buChar char="-"/>
            </a:pPr>
            <a:r>
              <a:rPr lang="en-US" b="0" dirty="0"/>
              <a:t>Simulation first, then on-buoy operations.</a:t>
            </a:r>
          </a:p>
          <a:p>
            <a:pPr marL="342900" indent="-342900">
              <a:spcAft>
                <a:spcPts val="1200"/>
              </a:spcAft>
              <a:buFontTx/>
              <a:buChar char="-"/>
            </a:pPr>
            <a:r>
              <a:rPr lang="en-US" b="0" dirty="0"/>
              <a:t>These researchers may be ROS2 beginners, so we need to make the system approachable.  Simplest solutions possible.</a:t>
            </a:r>
          </a:p>
          <a:p>
            <a:pPr marL="342900" indent="-342900">
              <a:spcAft>
                <a:spcPts val="1200"/>
              </a:spcAft>
              <a:buFontTx/>
              <a:buChar char="-"/>
            </a:pPr>
            <a:r>
              <a:rPr lang="en-US" b="0" dirty="0"/>
              <a:t>Good tutorials and examples</a:t>
            </a:r>
          </a:p>
          <a:p>
            <a:pPr marL="342900" indent="-342900">
              <a:spcAft>
                <a:spcPts val="1200"/>
              </a:spcAft>
              <a:buFontTx/>
              <a:buChar char="-"/>
            </a:pPr>
            <a:r>
              <a:rPr lang="en-US" b="0" dirty="0"/>
              <a:t>Easy access.  Docker, Cloud based, etc.</a:t>
            </a:r>
          </a:p>
          <a:p>
            <a:pPr marL="342900" indent="-342900">
              <a:spcAft>
                <a:spcPts val="1200"/>
              </a:spcAft>
              <a:buFontTx/>
              <a:buChar char="-"/>
            </a:pPr>
            <a:r>
              <a:rPr lang="en-US" b="0" dirty="0"/>
              <a:t>Responsive forum.</a:t>
            </a:r>
          </a:p>
          <a:p>
            <a:pPr marL="342900" indent="-342900">
              <a:spcAft>
                <a:spcPts val="600"/>
              </a:spcAft>
              <a:buFontTx/>
              <a:buChar char="-"/>
            </a:pPr>
            <a:endParaRPr lang="en-US" b="0" dirty="0"/>
          </a:p>
          <a:p>
            <a:pPr marL="342900" indent="-342900">
              <a:spcAft>
                <a:spcPts val="600"/>
              </a:spcAft>
              <a:buFontTx/>
              <a:buChar char="-"/>
            </a:pPr>
            <a:endParaRPr lang="en-US" b="0" dirty="0"/>
          </a:p>
          <a:p>
            <a:pPr marL="342900" indent="-342900">
              <a:buFontTx/>
              <a:buChar char="-"/>
            </a:pPr>
            <a:endParaRPr lang="en-US" b="0" dirty="0"/>
          </a:p>
        </p:txBody>
      </p:sp>
    </p:spTree>
    <p:extLst>
      <p:ext uri="{BB962C8B-B14F-4D97-AF65-F5344CB8AC3E}">
        <p14:creationId xmlns:p14="http://schemas.microsoft.com/office/powerpoint/2010/main" val="246203438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BF52351D-C000-45E0-AF87-2A585FB17FC9}"/>
              </a:ext>
            </a:extLst>
          </p:cNvPr>
          <p:cNvSpPr/>
          <p:nvPr/>
        </p:nvSpPr>
        <p:spPr>
          <a:xfrm>
            <a:off x="310951" y="362188"/>
            <a:ext cx="442300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u="sng" dirty="0">
                <a:solidFill>
                  <a:schemeClr val="tx2"/>
                </a:solidFill>
              </a:rPr>
              <a:t>Resources – Open Source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2B38915F-2C9D-479F-B072-736631098312}"/>
              </a:ext>
            </a:extLst>
          </p:cNvPr>
          <p:cNvSpPr/>
          <p:nvPr/>
        </p:nvSpPr>
        <p:spPr>
          <a:xfrm>
            <a:off x="463351" y="953500"/>
            <a:ext cx="28405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>
                <a:solidFill>
                  <a:schemeClr val="tx2"/>
                </a:solidFill>
              </a:rPr>
              <a:t> 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BE695B8-D091-44CF-B76A-28D8C95E78F9}"/>
              </a:ext>
            </a:extLst>
          </p:cNvPr>
          <p:cNvSpPr/>
          <p:nvPr/>
        </p:nvSpPr>
        <p:spPr>
          <a:xfrm>
            <a:off x="7030598" y="439132"/>
            <a:ext cx="416011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https://github.com/osrf/buoy_entrypoint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16DDA33-F007-45E9-AB2F-891B486F824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39756" y="1003973"/>
            <a:ext cx="8392964" cy="5416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708185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BF52351D-C000-45E0-AF87-2A585FB17FC9}"/>
              </a:ext>
            </a:extLst>
          </p:cNvPr>
          <p:cNvSpPr/>
          <p:nvPr/>
        </p:nvSpPr>
        <p:spPr>
          <a:xfrm>
            <a:off x="310951" y="362188"/>
            <a:ext cx="412324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u="sng" dirty="0">
                <a:solidFill>
                  <a:schemeClr val="tx2"/>
                </a:solidFill>
              </a:rPr>
              <a:t>Resources – User Guide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2B38915F-2C9D-479F-B072-736631098312}"/>
              </a:ext>
            </a:extLst>
          </p:cNvPr>
          <p:cNvSpPr/>
          <p:nvPr/>
        </p:nvSpPr>
        <p:spPr>
          <a:xfrm>
            <a:off x="463351" y="953500"/>
            <a:ext cx="28405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>
                <a:solidFill>
                  <a:schemeClr val="tx2"/>
                </a:solidFill>
              </a:rPr>
              <a:t> 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E6760CD-606B-219A-8983-20026CFCC48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23861" y="1026348"/>
            <a:ext cx="7742427" cy="54916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453007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BF52351D-C000-45E0-AF87-2A585FB17FC9}"/>
              </a:ext>
            </a:extLst>
          </p:cNvPr>
          <p:cNvSpPr/>
          <p:nvPr/>
        </p:nvSpPr>
        <p:spPr>
          <a:xfrm>
            <a:off x="310951" y="362188"/>
            <a:ext cx="366420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u="sng" dirty="0">
                <a:solidFill>
                  <a:schemeClr val="tx2"/>
                </a:solidFill>
              </a:rPr>
              <a:t>Resources – Tutorials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2B38915F-2C9D-479F-B072-736631098312}"/>
              </a:ext>
            </a:extLst>
          </p:cNvPr>
          <p:cNvSpPr/>
          <p:nvPr/>
        </p:nvSpPr>
        <p:spPr>
          <a:xfrm>
            <a:off x="463351" y="953500"/>
            <a:ext cx="28405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>
                <a:solidFill>
                  <a:schemeClr val="tx2"/>
                </a:solidFill>
              </a:rPr>
              <a:t> 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5BF1EAE-B0D0-46E6-A530-924CC5B46CF0}"/>
              </a:ext>
            </a:extLst>
          </p:cNvPr>
          <p:cNvSpPr/>
          <p:nvPr/>
        </p:nvSpPr>
        <p:spPr>
          <a:xfrm>
            <a:off x="8390991" y="265940"/>
            <a:ext cx="349005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>
                <a:solidFill>
                  <a:schemeClr val="tx2"/>
                </a:solidFill>
              </a:rPr>
              <a:t>hamilton@mbari.org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9301E9F-2953-3E60-3BC3-2CB48892342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89896" y="997512"/>
            <a:ext cx="7260080" cy="5498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15502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1DFB0E01-0C59-4893-F643-48B6A657BA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0027"/>
            <a:ext cx="10515600" cy="608910"/>
          </a:xfrm>
        </p:spPr>
        <p:txBody>
          <a:bodyPr>
            <a:normAutofit/>
          </a:bodyPr>
          <a:lstStyle/>
          <a:p>
            <a:pPr algn="ctr"/>
            <a:r>
              <a:rPr lang="en-US" sz="2800" dirty="0"/>
              <a:t>Monterey Bay Aquarium Research Institute - Engineering</a:t>
            </a: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52143B2A-3FF6-2F94-0C24-E1F645E0862F}"/>
              </a:ext>
            </a:extLst>
          </p:cNvPr>
          <p:cNvGrpSpPr/>
          <p:nvPr/>
        </p:nvGrpSpPr>
        <p:grpSpPr>
          <a:xfrm>
            <a:off x="295488" y="769211"/>
            <a:ext cx="11652894" cy="5995510"/>
            <a:chOff x="428008" y="782463"/>
            <a:chExt cx="11652894" cy="5995510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A9736D35-ED51-C256-8BF4-57069A7BE83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28008" y="782464"/>
              <a:ext cx="4177731" cy="2785154"/>
            </a:xfrm>
            <a:prstGeom prst="rect">
              <a:avLst/>
            </a:prstGeom>
          </p:spPr>
        </p:pic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C9B32368-8ABC-0021-5726-B7B99B9B246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681791" y="4188939"/>
              <a:ext cx="3891657" cy="2589033"/>
            </a:xfrm>
            <a:prstGeom prst="rect">
              <a:avLst/>
            </a:prstGeom>
          </p:spPr>
        </p:pic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A7D89325-4893-6148-1BB1-0522A52ED5E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997956" y="782463"/>
              <a:ext cx="5054499" cy="3368685"/>
            </a:xfrm>
            <a:prstGeom prst="rect">
              <a:avLst/>
            </a:prstGeom>
          </p:spPr>
        </p:pic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276CE8E1-F567-09A9-1C2A-F64E054AE249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8628858" y="4188940"/>
              <a:ext cx="3452044" cy="2589033"/>
            </a:xfrm>
            <a:prstGeom prst="rect">
              <a:avLst/>
            </a:prstGeom>
          </p:spPr>
        </p:pic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EFF3BB38-D3DE-69CB-4DB1-730F63C86B31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4698279" y="782464"/>
              <a:ext cx="2244267" cy="3368685"/>
            </a:xfrm>
            <a:prstGeom prst="rect">
              <a:avLst/>
            </a:prstGeom>
          </p:spPr>
        </p:pic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B975682C-8B6B-23EB-4538-E7E16BAC3E0E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428008" y="3607373"/>
              <a:ext cx="4177731" cy="317059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50484552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03F351F4-BACE-7C9D-B7BB-A595AB248F4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3513" y="-613568"/>
            <a:ext cx="13182600" cy="5262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en-US" altLang="en-US" sz="2800" dirty="0">
              <a:solidFill>
                <a:schemeClr val="accent1"/>
              </a:solidFill>
            </a:endParaRPr>
          </a:p>
          <a:p>
            <a:endParaRPr lang="en-US" altLang="en-US" sz="2800" dirty="0">
              <a:solidFill>
                <a:schemeClr val="accent1"/>
              </a:solidFill>
            </a:endParaRPr>
          </a:p>
          <a:p>
            <a:r>
              <a:rPr lang="en-US" altLang="en-US" sz="3200" dirty="0">
                <a:solidFill>
                  <a:schemeClr val="accent1"/>
                </a:solidFill>
              </a:rPr>
              <a:t>People:</a:t>
            </a:r>
          </a:p>
          <a:p>
            <a:r>
              <a:rPr lang="en-US" altLang="en-US" sz="2800" dirty="0">
                <a:solidFill>
                  <a:schemeClr val="accent1"/>
                </a:solidFill>
              </a:rPr>
              <a:t> </a:t>
            </a:r>
            <a:r>
              <a:rPr lang="en-US" altLang="en-US" sz="2400" dirty="0">
                <a:solidFill>
                  <a:schemeClr val="accent1"/>
                </a:solidFill>
              </a:rPr>
              <a:t>- Francois </a:t>
            </a:r>
            <a:r>
              <a:rPr lang="en-US" altLang="en-US" sz="2400" dirty="0" err="1">
                <a:solidFill>
                  <a:schemeClr val="accent1"/>
                </a:solidFill>
              </a:rPr>
              <a:t>Cazenave</a:t>
            </a:r>
            <a:endParaRPr lang="en-US" altLang="en-US" sz="2400" dirty="0">
              <a:solidFill>
                <a:schemeClr val="accent1"/>
              </a:solidFill>
            </a:endParaRPr>
          </a:p>
          <a:p>
            <a:r>
              <a:rPr lang="en-US" altLang="en-US" sz="2400" dirty="0">
                <a:solidFill>
                  <a:schemeClr val="accent1"/>
                </a:solidFill>
              </a:rPr>
              <a:t> - Scott Jensen</a:t>
            </a:r>
          </a:p>
          <a:p>
            <a:r>
              <a:rPr lang="en-US" altLang="en-US" sz="2400" dirty="0">
                <a:solidFill>
                  <a:schemeClr val="accent1"/>
                </a:solidFill>
              </a:rPr>
              <a:t> - Jon Erickson</a:t>
            </a:r>
          </a:p>
          <a:p>
            <a:r>
              <a:rPr lang="en-US" altLang="en-US" sz="2400" dirty="0">
                <a:solidFill>
                  <a:schemeClr val="accent1"/>
                </a:solidFill>
              </a:rPr>
              <a:t> - Rich Henthorn</a:t>
            </a:r>
          </a:p>
          <a:p>
            <a:r>
              <a:rPr lang="en-US" altLang="en-US" sz="2400" dirty="0">
                <a:solidFill>
                  <a:schemeClr val="accent1"/>
                </a:solidFill>
              </a:rPr>
              <a:t> - Eric Martin</a:t>
            </a:r>
          </a:p>
          <a:p>
            <a:r>
              <a:rPr lang="en-US" altLang="en-US" sz="2400" dirty="0">
                <a:solidFill>
                  <a:schemeClr val="accent1"/>
                </a:solidFill>
              </a:rPr>
              <a:t> - Denis </a:t>
            </a:r>
            <a:r>
              <a:rPr lang="en-US" altLang="en-US" sz="2400" dirty="0" err="1">
                <a:solidFill>
                  <a:schemeClr val="accent1"/>
                </a:solidFill>
              </a:rPr>
              <a:t>Klimov</a:t>
            </a:r>
            <a:endParaRPr lang="en-US" altLang="en-US" sz="2400" dirty="0">
              <a:solidFill>
                <a:schemeClr val="accent1"/>
              </a:solidFill>
            </a:endParaRPr>
          </a:p>
          <a:p>
            <a:r>
              <a:rPr lang="en-US" altLang="en-US" sz="2400" dirty="0">
                <a:solidFill>
                  <a:schemeClr val="accent1"/>
                </a:solidFill>
              </a:rPr>
              <a:t> - Rob McEwen</a:t>
            </a:r>
          </a:p>
          <a:p>
            <a:r>
              <a:rPr lang="en-US" altLang="en-US" sz="2400" dirty="0">
                <a:solidFill>
                  <a:schemeClr val="accent1"/>
                </a:solidFill>
              </a:rPr>
              <a:t> - Jose </a:t>
            </a:r>
            <a:r>
              <a:rPr lang="en-US" altLang="en-US" sz="2400" dirty="0" err="1">
                <a:solidFill>
                  <a:schemeClr val="accent1"/>
                </a:solidFill>
              </a:rPr>
              <a:t>Rosal</a:t>
            </a:r>
            <a:endParaRPr lang="en-US" altLang="en-US" sz="2400" dirty="0">
              <a:solidFill>
                <a:schemeClr val="accent1"/>
              </a:solidFill>
            </a:endParaRPr>
          </a:p>
          <a:p>
            <a:r>
              <a:rPr lang="en-US" altLang="en-US" sz="2400" dirty="0">
                <a:solidFill>
                  <a:schemeClr val="accent1"/>
                </a:solidFill>
              </a:rPr>
              <a:t> - John </a:t>
            </a:r>
            <a:r>
              <a:rPr lang="en-US" altLang="en-US" sz="2400" dirty="0" err="1">
                <a:solidFill>
                  <a:schemeClr val="accent1"/>
                </a:solidFill>
              </a:rPr>
              <a:t>Ferrierra</a:t>
            </a:r>
            <a:endParaRPr lang="en-US" altLang="en-US" sz="2400" dirty="0">
              <a:solidFill>
                <a:schemeClr val="accent1"/>
              </a:solidFill>
            </a:endParaRPr>
          </a:p>
          <a:p>
            <a:endParaRPr lang="en-US" altLang="en-US" sz="2800" dirty="0">
              <a:solidFill>
                <a:schemeClr val="accent1"/>
              </a:solidFill>
            </a:endParaRPr>
          </a:p>
        </p:txBody>
      </p:sp>
      <p:pic>
        <p:nvPicPr>
          <p:cNvPr id="5" name="Picture 1">
            <a:extLst>
              <a:ext uri="{FF2B5EF4-FFF2-40B4-BE49-F238E27FC236}">
                <a16:creationId xmlns:a16="http://schemas.microsoft.com/office/drawing/2014/main" id="{8E35948D-8A2F-8370-7F8F-A7CDA708101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3872" y="3518696"/>
            <a:ext cx="4229100" cy="281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4">
            <a:extLst>
              <a:ext uri="{FF2B5EF4-FFF2-40B4-BE49-F238E27FC236}">
                <a16:creationId xmlns:a16="http://schemas.microsoft.com/office/drawing/2014/main" id="{7AE8439F-0511-629C-1C34-AF74347EA32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30470" y="3282951"/>
            <a:ext cx="4133850" cy="2732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30A4A07D-5C8C-51C0-8F11-1DCA9C88944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4082" y="581527"/>
            <a:ext cx="4133850" cy="27568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3">
            <a:extLst>
              <a:ext uri="{FF2B5EF4-FFF2-40B4-BE49-F238E27FC236}">
                <a16:creationId xmlns:a16="http://schemas.microsoft.com/office/drawing/2014/main" id="{50FA3F2C-8FA0-11D1-1409-DC3B326F7C2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9058" y="236537"/>
            <a:ext cx="3876675" cy="2579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357434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13FE8DA-93C0-777A-A524-7DDF3A0ABE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2715" y="232779"/>
            <a:ext cx="4672264" cy="608910"/>
          </a:xfrm>
        </p:spPr>
        <p:txBody>
          <a:bodyPr>
            <a:normAutofit/>
          </a:bodyPr>
          <a:lstStyle/>
          <a:p>
            <a:r>
              <a:rPr lang="en-US" sz="3600" b="0" u="sng" dirty="0"/>
              <a:t>Persistent Presence</a:t>
            </a:r>
          </a:p>
        </p:txBody>
      </p:sp>
      <p:graphicFrame>
        <p:nvGraphicFramePr>
          <p:cNvPr id="6" name="Object 22">
            <a:extLst>
              <a:ext uri="{FF2B5EF4-FFF2-40B4-BE49-F238E27FC236}">
                <a16:creationId xmlns:a16="http://schemas.microsoft.com/office/drawing/2014/main" id="{D9BA8978-B364-C81A-F6DC-1EC480423CE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92493183"/>
              </p:ext>
            </p:extLst>
          </p:nvPr>
        </p:nvGraphicFramePr>
        <p:xfrm>
          <a:off x="5382126" y="1021642"/>
          <a:ext cx="6420854" cy="51783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6" name="Visio" r:id="rId4" imgW="9029700" imgH="7289800" progId="Visio.Drawing.11">
                  <p:embed/>
                </p:oleObj>
              </mc:Choice>
              <mc:Fallback>
                <p:oleObj name="Visio" r:id="rId4" imgW="9029700" imgH="7289800" progId="Visio.Drawing.11">
                  <p:embed/>
                  <p:pic>
                    <p:nvPicPr>
                      <p:cNvPr id="14338" name="Object 22">
                        <a:extLst>
                          <a:ext uri="{FF2B5EF4-FFF2-40B4-BE49-F238E27FC236}">
                            <a16:creationId xmlns:a16="http://schemas.microsoft.com/office/drawing/2014/main" id="{E2D54B3D-23C2-4F34-3923-B7CD4F705872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82126" y="1021642"/>
                        <a:ext cx="6420854" cy="51783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Title 3">
            <a:extLst>
              <a:ext uri="{FF2B5EF4-FFF2-40B4-BE49-F238E27FC236}">
                <a16:creationId xmlns:a16="http://schemas.microsoft.com/office/drawing/2014/main" id="{56B2A231-19D8-940C-B522-B1050F13922E}"/>
              </a:ext>
            </a:extLst>
          </p:cNvPr>
          <p:cNvSpPr txBox="1">
            <a:spLocks/>
          </p:cNvSpPr>
          <p:nvPr/>
        </p:nvSpPr>
        <p:spPr>
          <a:xfrm>
            <a:off x="112295" y="1313801"/>
            <a:ext cx="4672264" cy="60891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i="0" kern="1200">
                <a:solidFill>
                  <a:srgbClr val="00426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altLang="en-US" sz="3200" dirty="0">
                <a:solidFill>
                  <a:srgbClr val="002060"/>
                </a:solidFill>
              </a:rPr>
              <a:t>Technology needed:</a:t>
            </a:r>
          </a:p>
          <a:p>
            <a:endParaRPr lang="en-US" sz="3200" b="0" dirty="0"/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18D56651-2719-0BDF-006C-4EBA38D5D5F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2715" y="1642411"/>
            <a:ext cx="6972300" cy="17865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622" tIns="65311" rIns="130622" bIns="65311"/>
          <a:lstStyle>
            <a:lvl1pPr marL="342900" indent="-342900" defTabSz="1306513">
              <a:spcBef>
                <a:spcPct val="20000"/>
              </a:spcBef>
              <a:buChar char="•"/>
              <a:defRPr sz="4600">
                <a:solidFill>
                  <a:srgbClr val="000066"/>
                </a:solidFill>
                <a:latin typeface="Arial" charset="0"/>
              </a:defRPr>
            </a:lvl1pPr>
            <a:lvl2pPr marL="1062038" indent="-409575" defTabSz="1306513">
              <a:spcBef>
                <a:spcPct val="20000"/>
              </a:spcBef>
              <a:buChar char="–"/>
              <a:defRPr sz="4000">
                <a:solidFill>
                  <a:srgbClr val="000066"/>
                </a:solidFill>
                <a:latin typeface="Arial" charset="0"/>
              </a:defRPr>
            </a:lvl2pPr>
            <a:lvl3pPr marL="1633538" indent="-327025" defTabSz="1306513">
              <a:spcBef>
                <a:spcPct val="20000"/>
              </a:spcBef>
              <a:buChar char="•"/>
              <a:defRPr sz="3400">
                <a:solidFill>
                  <a:srgbClr val="000066"/>
                </a:solidFill>
                <a:latin typeface="Arial" charset="0"/>
              </a:defRPr>
            </a:lvl3pPr>
            <a:lvl4pPr marL="2286000" indent="-327025" defTabSz="1306513">
              <a:spcBef>
                <a:spcPct val="20000"/>
              </a:spcBef>
              <a:buChar char="–"/>
              <a:defRPr sz="2900">
                <a:solidFill>
                  <a:srgbClr val="000066"/>
                </a:solidFill>
                <a:latin typeface="Arial" charset="0"/>
              </a:defRPr>
            </a:lvl4pPr>
            <a:lvl5pPr marL="2938463" indent="-325438" defTabSz="1306513">
              <a:spcBef>
                <a:spcPct val="20000"/>
              </a:spcBef>
              <a:buChar char="»"/>
              <a:defRPr sz="2900">
                <a:solidFill>
                  <a:srgbClr val="000066"/>
                </a:solidFill>
                <a:latin typeface="Arial" charset="0"/>
              </a:defRPr>
            </a:lvl5pPr>
            <a:lvl6pPr marL="3395663" indent="-325438" defTabSz="13065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900">
                <a:solidFill>
                  <a:srgbClr val="000066"/>
                </a:solidFill>
                <a:latin typeface="Arial" charset="0"/>
              </a:defRPr>
            </a:lvl6pPr>
            <a:lvl7pPr marL="3852863" indent="-325438" defTabSz="13065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900">
                <a:solidFill>
                  <a:srgbClr val="000066"/>
                </a:solidFill>
                <a:latin typeface="Arial" charset="0"/>
              </a:defRPr>
            </a:lvl7pPr>
            <a:lvl8pPr marL="4310063" indent="-325438" defTabSz="13065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900">
                <a:solidFill>
                  <a:srgbClr val="000066"/>
                </a:solidFill>
                <a:latin typeface="Arial" charset="0"/>
              </a:defRPr>
            </a:lvl8pPr>
            <a:lvl9pPr marL="4767263" indent="-325438" defTabSz="13065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900">
                <a:solidFill>
                  <a:srgbClr val="000066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 typeface="Courier New" pitchFamily="49" charset="0"/>
              <a:buChar char="o"/>
              <a:defRPr/>
            </a:pPr>
            <a:r>
              <a:rPr lang="en-US" altLang="en-US" sz="2000" dirty="0">
                <a:solidFill>
                  <a:srgbClr val="002060"/>
                </a:solidFill>
              </a:rPr>
              <a:t>Vehicles (Capability, Reliability)</a:t>
            </a:r>
          </a:p>
          <a:p>
            <a:pPr eaLnBrk="1" hangingPunct="1">
              <a:spcBef>
                <a:spcPct val="0"/>
              </a:spcBef>
              <a:buFont typeface="Courier New" pitchFamily="49" charset="0"/>
              <a:buChar char="o"/>
              <a:defRPr/>
            </a:pPr>
            <a:r>
              <a:rPr lang="en-US" altLang="en-US" sz="2000" dirty="0">
                <a:solidFill>
                  <a:srgbClr val="002060"/>
                </a:solidFill>
              </a:rPr>
              <a:t>Autonomy</a:t>
            </a:r>
          </a:p>
          <a:p>
            <a:pPr eaLnBrk="1" hangingPunct="1">
              <a:spcBef>
                <a:spcPct val="0"/>
              </a:spcBef>
              <a:buFont typeface="Courier New" pitchFamily="49" charset="0"/>
              <a:buChar char="o"/>
              <a:defRPr/>
            </a:pPr>
            <a:r>
              <a:rPr lang="en-US" altLang="en-US" sz="2000" dirty="0">
                <a:solidFill>
                  <a:srgbClr val="002060"/>
                </a:solidFill>
              </a:rPr>
              <a:t>Instrumentation</a:t>
            </a:r>
          </a:p>
          <a:p>
            <a:pPr eaLnBrk="1" hangingPunct="1">
              <a:spcBef>
                <a:spcPct val="0"/>
              </a:spcBef>
              <a:buFont typeface="Courier New" pitchFamily="49" charset="0"/>
              <a:buChar char="o"/>
              <a:defRPr/>
            </a:pPr>
            <a:r>
              <a:rPr lang="en-US" altLang="en-US" sz="2400" b="1" dirty="0">
                <a:solidFill>
                  <a:srgbClr val="002060"/>
                </a:solidFill>
              </a:rPr>
              <a:t>Energy</a:t>
            </a:r>
          </a:p>
          <a:p>
            <a:pPr eaLnBrk="1" hangingPunct="1">
              <a:spcBef>
                <a:spcPct val="0"/>
              </a:spcBef>
              <a:buFont typeface="Courier New" pitchFamily="49" charset="0"/>
              <a:buChar char="o"/>
              <a:defRPr/>
            </a:pPr>
            <a:r>
              <a:rPr lang="en-US" altLang="en-US" sz="2000" dirty="0">
                <a:solidFill>
                  <a:srgbClr val="002060"/>
                </a:solidFill>
              </a:rPr>
              <a:t>Communications</a:t>
            </a:r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E087B5BC-81A2-889F-F6A2-C29A048D4E4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2715" y="3960495"/>
            <a:ext cx="4977064" cy="16702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622" tIns="65311" rIns="130622" bIns="65311"/>
          <a:lstStyle>
            <a:lvl1pPr defTabSz="1306513">
              <a:spcBef>
                <a:spcPct val="20000"/>
              </a:spcBef>
              <a:buChar char="•"/>
              <a:defRPr sz="46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1062038" indent="-409575" defTabSz="1306513">
              <a:spcBef>
                <a:spcPct val="20000"/>
              </a:spcBef>
              <a:buChar char="–"/>
              <a:defRPr sz="40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633538" indent="-327025" defTabSz="1306513">
              <a:spcBef>
                <a:spcPct val="20000"/>
              </a:spcBef>
              <a:buChar char="•"/>
              <a:defRPr sz="3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2286000" indent="-327025" defTabSz="1306513">
              <a:spcBef>
                <a:spcPct val="20000"/>
              </a:spcBef>
              <a:buChar char="–"/>
              <a:defRPr sz="29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938463" indent="-325438" defTabSz="1306513">
              <a:spcBef>
                <a:spcPct val="20000"/>
              </a:spcBef>
              <a:buChar char="»"/>
              <a:defRPr sz="29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3395663" indent="-325438" defTabSz="13065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9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3852863" indent="-325438" defTabSz="13065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9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4310063" indent="-325438" defTabSz="13065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9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4767263" indent="-325438" defTabSz="13065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9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200" dirty="0">
                <a:solidFill>
                  <a:srgbClr val="002060"/>
                </a:solidFill>
              </a:rPr>
              <a:t>Energy Options:</a:t>
            </a:r>
            <a:br>
              <a:rPr lang="en-US" altLang="en-US" sz="2000" dirty="0">
                <a:solidFill>
                  <a:srgbClr val="002060"/>
                </a:solidFill>
              </a:rPr>
            </a:br>
            <a:endParaRPr lang="en-US" altLang="en-US" sz="2000" dirty="0">
              <a:solidFill>
                <a:srgbClr val="002060"/>
              </a:solidFill>
            </a:endParaRPr>
          </a:p>
          <a:p>
            <a:pPr marL="342900" indent="-342900" eaLnBrk="1" hangingPunct="1">
              <a:spcBef>
                <a:spcPct val="0"/>
              </a:spcBef>
              <a:buFont typeface="Courier New" panose="02070309020205020404" pitchFamily="49" charset="0"/>
              <a:buChar char="o"/>
            </a:pPr>
            <a:r>
              <a:rPr lang="en-US" altLang="en-US" sz="2000" dirty="0">
                <a:solidFill>
                  <a:srgbClr val="002060"/>
                </a:solidFill>
              </a:rPr>
              <a:t>Bring energy along (in batteries).</a:t>
            </a:r>
          </a:p>
          <a:p>
            <a:pPr marL="342900" indent="-342900" eaLnBrk="1" hangingPunct="1">
              <a:spcBef>
                <a:spcPct val="0"/>
              </a:spcBef>
              <a:buFont typeface="Courier New" panose="02070309020205020404" pitchFamily="49" charset="0"/>
              <a:buChar char="o"/>
            </a:pPr>
            <a:r>
              <a:rPr lang="en-US" altLang="en-US" sz="2000" dirty="0">
                <a:solidFill>
                  <a:srgbClr val="002060"/>
                </a:solidFill>
              </a:rPr>
              <a:t>Collect energy from the environment.</a:t>
            </a:r>
          </a:p>
        </p:txBody>
      </p:sp>
    </p:spTree>
    <p:extLst>
      <p:ext uri="{BB962C8B-B14F-4D97-AF65-F5344CB8AC3E}">
        <p14:creationId xmlns:p14="http://schemas.microsoft.com/office/powerpoint/2010/main" val="35662161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1" descr="pbanimation">
            <a:extLst>
              <a:ext uri="{FF2B5EF4-FFF2-40B4-BE49-F238E27FC236}">
                <a16:creationId xmlns:a16="http://schemas.microsoft.com/office/drawing/2014/main" id="{A6619B22-24EA-43BF-ABF7-4B4AC81CF7DB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128" y="1392691"/>
            <a:ext cx="2689974" cy="45663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3C1C5D71-F2C2-4A21-A6B3-4485AB7DF2CB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7248" y="850592"/>
            <a:ext cx="3456432" cy="5467912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ED81DF4-28AC-4FD9-8025-C5CB801E984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54959" y="390704"/>
            <a:ext cx="4557444" cy="6076592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733F585A-10C3-496C-9F9F-6FE760CDA8AD}"/>
              </a:ext>
            </a:extLst>
          </p:cNvPr>
          <p:cNvSpPr/>
          <p:nvPr/>
        </p:nvSpPr>
        <p:spPr>
          <a:xfrm>
            <a:off x="287128" y="309110"/>
            <a:ext cx="526567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>
                <a:solidFill>
                  <a:schemeClr val="tx2"/>
                </a:solidFill>
              </a:rPr>
              <a:t>MBARI Wave-Energy Converter</a:t>
            </a:r>
          </a:p>
        </p:txBody>
      </p:sp>
    </p:spTree>
    <p:extLst>
      <p:ext uri="{BB962C8B-B14F-4D97-AF65-F5344CB8AC3E}">
        <p14:creationId xmlns:p14="http://schemas.microsoft.com/office/powerpoint/2010/main" val="27818611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7" descr="moosII-1_pp">
            <a:extLst>
              <a:ext uri="{FF2B5EF4-FFF2-40B4-BE49-F238E27FC236}">
                <a16:creationId xmlns:a16="http://schemas.microsoft.com/office/drawing/2014/main" id="{C5279F60-68D1-63AD-3CF3-BEEC79450B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3967" y="1266721"/>
            <a:ext cx="3214455" cy="42859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Line 10">
            <a:extLst>
              <a:ext uri="{FF2B5EF4-FFF2-40B4-BE49-F238E27FC236}">
                <a16:creationId xmlns:a16="http://schemas.microsoft.com/office/drawing/2014/main" id="{BCA72F92-786A-3D3A-1A51-A684ECBA8A6F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3418604" y="1775791"/>
            <a:ext cx="653125" cy="553417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stealth" w="lg" len="lg"/>
          </a:ln>
        </p:spPr>
        <p:txBody>
          <a:bodyPr/>
          <a:lstStyle/>
          <a:p>
            <a:endParaRPr lang="en-US"/>
          </a:p>
        </p:txBody>
      </p:sp>
      <p:sp>
        <p:nvSpPr>
          <p:cNvPr id="6" name="Text Box 11">
            <a:extLst>
              <a:ext uri="{FF2B5EF4-FFF2-40B4-BE49-F238E27FC236}">
                <a16:creationId xmlns:a16="http://schemas.microsoft.com/office/drawing/2014/main" id="{D781A215-66D4-80C6-F12E-205D898C6F1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71730" y="1129058"/>
            <a:ext cx="3574774" cy="1200329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dirty="0">
                <a:solidFill>
                  <a:srgbClr val="000066"/>
                </a:solidFill>
              </a:rPr>
              <a:t>MBARI Mooring with</a:t>
            </a:r>
          </a:p>
          <a:p>
            <a:pPr algn="ctr"/>
            <a:r>
              <a:rPr lang="en-US" dirty="0">
                <a:solidFill>
                  <a:srgbClr val="000066"/>
                </a:solidFill>
              </a:rPr>
              <a:t>Wind and Solar Collection:</a:t>
            </a:r>
          </a:p>
          <a:p>
            <a:pPr algn="ctr"/>
            <a:r>
              <a:rPr lang="en-US" u="sng" dirty="0">
                <a:solidFill>
                  <a:srgbClr val="000066"/>
                </a:solidFill>
              </a:rPr>
              <a:t>Weight </a:t>
            </a:r>
            <a:r>
              <a:rPr lang="en-US" dirty="0">
                <a:solidFill>
                  <a:srgbClr val="000066"/>
                </a:solidFill>
              </a:rPr>
              <a:t>          </a:t>
            </a:r>
            <a:r>
              <a:rPr lang="en-US" u="sng" dirty="0">
                <a:solidFill>
                  <a:srgbClr val="000066"/>
                </a:solidFill>
              </a:rPr>
              <a:t>Avg. Power</a:t>
            </a:r>
          </a:p>
          <a:p>
            <a:r>
              <a:rPr lang="en-US" dirty="0">
                <a:solidFill>
                  <a:srgbClr val="000066"/>
                </a:solidFill>
              </a:rPr>
              <a:t>      5000lbs                50W</a:t>
            </a:r>
          </a:p>
        </p:txBody>
      </p:sp>
      <p:sp>
        <p:nvSpPr>
          <p:cNvPr id="7" name="Text Box 12">
            <a:extLst>
              <a:ext uri="{FF2B5EF4-FFF2-40B4-BE49-F238E27FC236}">
                <a16:creationId xmlns:a16="http://schemas.microsoft.com/office/drawing/2014/main" id="{4226FCF9-FD3B-F928-CE73-1888B054C1E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71729" y="3328464"/>
            <a:ext cx="3468874" cy="92333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dirty="0">
                <a:solidFill>
                  <a:srgbClr val="000066"/>
                </a:solidFill>
              </a:rPr>
              <a:t>Wave Power Buoy Prototype</a:t>
            </a:r>
          </a:p>
          <a:p>
            <a:pPr algn="ctr"/>
            <a:r>
              <a:rPr lang="en-US" u="sng" dirty="0">
                <a:solidFill>
                  <a:srgbClr val="000066"/>
                </a:solidFill>
              </a:rPr>
              <a:t>Weight </a:t>
            </a:r>
            <a:r>
              <a:rPr lang="en-US" dirty="0">
                <a:solidFill>
                  <a:srgbClr val="000066"/>
                </a:solidFill>
              </a:rPr>
              <a:t>          </a:t>
            </a:r>
            <a:r>
              <a:rPr lang="en-US" u="sng" dirty="0">
                <a:solidFill>
                  <a:srgbClr val="000066"/>
                </a:solidFill>
              </a:rPr>
              <a:t>Avg. Power</a:t>
            </a:r>
          </a:p>
          <a:p>
            <a:r>
              <a:rPr lang="en-US" dirty="0">
                <a:solidFill>
                  <a:srgbClr val="000066"/>
                </a:solidFill>
              </a:rPr>
              <a:t>    5000lbs         200W-300W</a:t>
            </a:r>
          </a:p>
        </p:txBody>
      </p:sp>
      <p:sp>
        <p:nvSpPr>
          <p:cNvPr id="8" name="Line 14">
            <a:extLst>
              <a:ext uri="{FF2B5EF4-FFF2-40B4-BE49-F238E27FC236}">
                <a16:creationId xmlns:a16="http://schemas.microsoft.com/office/drawing/2014/main" id="{0F752398-B921-F5A5-56C0-5852ECABCEE5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7553738" y="3429000"/>
            <a:ext cx="980847" cy="559904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stealth" w="lg" len="lg"/>
          </a:ln>
        </p:spPr>
        <p:txBody>
          <a:bodyPr/>
          <a:lstStyle/>
          <a:p>
            <a:endParaRPr lang="en-US"/>
          </a:p>
        </p:txBody>
      </p:sp>
      <p:pic>
        <p:nvPicPr>
          <p:cNvPr id="9" name="Picture 17" descr="pb-ocean-andy">
            <a:extLst>
              <a:ext uri="{FF2B5EF4-FFF2-40B4-BE49-F238E27FC236}">
                <a16:creationId xmlns:a16="http://schemas.microsoft.com/office/drawing/2014/main" id="{D9636B9F-42FA-EA94-FC20-CCEE1983FC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534586" y="990600"/>
            <a:ext cx="2931927" cy="49728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5691702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33F585A-10C3-496C-9F9F-6FE760CDA8AD}"/>
              </a:ext>
            </a:extLst>
          </p:cNvPr>
          <p:cNvSpPr/>
          <p:nvPr/>
        </p:nvSpPr>
        <p:spPr>
          <a:xfrm>
            <a:off x="278917" y="143378"/>
            <a:ext cx="451918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u="sng" dirty="0">
                <a:solidFill>
                  <a:schemeClr val="tx2"/>
                </a:solidFill>
              </a:rPr>
              <a:t>Oceanographic</a:t>
            </a:r>
            <a:r>
              <a:rPr lang="en-US" sz="3600" dirty="0">
                <a:solidFill>
                  <a:schemeClr val="tx2"/>
                </a:solidFill>
              </a:rPr>
              <a:t> WEC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442DAD7-79DE-4F6D-B737-BCAC6226CC9B}"/>
              </a:ext>
            </a:extLst>
          </p:cNvPr>
          <p:cNvSpPr/>
          <p:nvPr/>
        </p:nvSpPr>
        <p:spPr>
          <a:xfrm>
            <a:off x="246291" y="908125"/>
            <a:ext cx="8488633" cy="13029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spcAft>
                <a:spcPts val="400"/>
              </a:spcAft>
              <a:buFontTx/>
              <a:buChar char="-"/>
            </a:pPr>
            <a:r>
              <a:rPr lang="en-US" sz="2400" dirty="0">
                <a:solidFill>
                  <a:schemeClr val="tx2"/>
                </a:solidFill>
              </a:rPr>
              <a:t>10’ diameter Buoy</a:t>
            </a:r>
          </a:p>
          <a:p>
            <a:pPr marL="342900" indent="-342900">
              <a:spcAft>
                <a:spcPts val="400"/>
              </a:spcAft>
              <a:buFontTx/>
              <a:buChar char="-"/>
            </a:pPr>
            <a:r>
              <a:rPr lang="en-US" sz="2400" dirty="0">
                <a:solidFill>
                  <a:schemeClr val="tx2"/>
                </a:solidFill>
              </a:rPr>
              <a:t>225W Average</a:t>
            </a:r>
          </a:p>
          <a:p>
            <a:pPr marL="342900" indent="-342900">
              <a:spcAft>
                <a:spcPts val="400"/>
              </a:spcAft>
              <a:buFontTx/>
              <a:buChar char="-"/>
            </a:pPr>
            <a:r>
              <a:rPr lang="en-US" sz="2400" dirty="0">
                <a:solidFill>
                  <a:schemeClr val="tx2"/>
                </a:solidFill>
              </a:rPr>
              <a:t>Regular Deployments</a:t>
            </a:r>
          </a:p>
        </p:txBody>
      </p:sp>
      <p:pic>
        <p:nvPicPr>
          <p:cNvPr id="3" name="Picture 6">
            <a:extLst>
              <a:ext uri="{FF2B5EF4-FFF2-40B4-BE49-F238E27FC236}">
                <a16:creationId xmlns:a16="http://schemas.microsoft.com/office/drawing/2014/main" id="{4C438033-37C1-C462-9B4B-AADF7B0C1C3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59393" y="264695"/>
            <a:ext cx="1923976" cy="6328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22_11_02_WaveEnergyBuoyDive">
            <a:hlinkClick r:id="" action="ppaction://media"/>
            <a:extLst>
              <a:ext uri="{FF2B5EF4-FFF2-40B4-BE49-F238E27FC236}">
                <a16:creationId xmlns:a16="http://schemas.microsoft.com/office/drawing/2014/main" id="{16C0243D-6590-FC92-BB0F-B1CC226FF388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358615" y="2329462"/>
            <a:ext cx="7122776" cy="4031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54411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5035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9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78188E28-E9DA-40DC-BAEC-BAF6FF187ED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75693" y="3778917"/>
            <a:ext cx="4761502" cy="2935705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733F585A-10C3-496C-9F9F-6FE760CDA8AD}"/>
              </a:ext>
            </a:extLst>
          </p:cNvPr>
          <p:cNvSpPr/>
          <p:nvPr/>
        </p:nvSpPr>
        <p:spPr>
          <a:xfrm>
            <a:off x="278917" y="143378"/>
            <a:ext cx="467307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u="sng" dirty="0">
                <a:solidFill>
                  <a:schemeClr val="tx2"/>
                </a:solidFill>
              </a:rPr>
              <a:t>Some design features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442DAD7-79DE-4F6D-B737-BCAC6226CC9B}"/>
              </a:ext>
            </a:extLst>
          </p:cNvPr>
          <p:cNvSpPr/>
          <p:nvPr/>
        </p:nvSpPr>
        <p:spPr>
          <a:xfrm>
            <a:off x="246294" y="916800"/>
            <a:ext cx="8488633" cy="41447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spcAft>
                <a:spcPts val="400"/>
              </a:spcAft>
              <a:buFontTx/>
              <a:buChar char="-"/>
            </a:pPr>
            <a:r>
              <a:rPr lang="en-US" sz="2400" dirty="0">
                <a:solidFill>
                  <a:schemeClr val="tx2"/>
                </a:solidFill>
              </a:rPr>
              <a:t>Electro-Hydraulic PTO and Pneumatic Spring</a:t>
            </a:r>
          </a:p>
          <a:p>
            <a:pPr marL="342900" indent="-342900">
              <a:spcAft>
                <a:spcPts val="400"/>
              </a:spcAft>
              <a:buFontTx/>
              <a:buChar char="-"/>
            </a:pPr>
            <a:r>
              <a:rPr lang="en-US" sz="2400" dirty="0">
                <a:solidFill>
                  <a:schemeClr val="tx2"/>
                </a:solidFill>
              </a:rPr>
              <a:t>Heave-Cone w/ Trefoil doors</a:t>
            </a:r>
          </a:p>
          <a:p>
            <a:pPr marL="342900" indent="-342900">
              <a:spcAft>
                <a:spcPts val="400"/>
              </a:spcAft>
              <a:buFontTx/>
              <a:buChar char="-"/>
            </a:pPr>
            <a:r>
              <a:rPr lang="en-US" sz="2400" dirty="0">
                <a:solidFill>
                  <a:schemeClr val="tx2"/>
                </a:solidFill>
              </a:rPr>
              <a:t>4-Quadrant Power Electronics, 10kW motor/drive.</a:t>
            </a:r>
          </a:p>
          <a:p>
            <a:pPr marL="342900" indent="-342900">
              <a:spcAft>
                <a:spcPts val="400"/>
              </a:spcAft>
              <a:buFontTx/>
              <a:buChar char="-"/>
            </a:pPr>
            <a:r>
              <a:rPr lang="en-US" sz="2400" dirty="0">
                <a:solidFill>
                  <a:schemeClr val="tx2"/>
                </a:solidFill>
              </a:rPr>
              <a:t>6kW-Hr On-board Battery</a:t>
            </a:r>
          </a:p>
          <a:p>
            <a:pPr marL="342900" indent="-342900">
              <a:spcAft>
                <a:spcPts val="400"/>
              </a:spcAft>
              <a:buFontTx/>
              <a:buChar char="-"/>
            </a:pPr>
            <a:r>
              <a:rPr lang="en-US" sz="2400" dirty="0">
                <a:solidFill>
                  <a:schemeClr val="tx2"/>
                </a:solidFill>
              </a:rPr>
              <a:t>24V Power Supplies and Ethernet Network (instruments)</a:t>
            </a:r>
          </a:p>
          <a:p>
            <a:pPr marL="342900" indent="-342900">
              <a:spcAft>
                <a:spcPts val="400"/>
              </a:spcAft>
              <a:buFontTx/>
              <a:buChar char="-"/>
            </a:pPr>
            <a:r>
              <a:rPr lang="en-US" sz="2400" dirty="0">
                <a:solidFill>
                  <a:schemeClr val="tx2"/>
                </a:solidFill>
              </a:rPr>
              <a:t>Linux Control Computer and Cell Connection</a:t>
            </a:r>
          </a:p>
          <a:p>
            <a:pPr marL="342900" indent="-342900">
              <a:spcAft>
                <a:spcPts val="400"/>
              </a:spcAft>
              <a:buFontTx/>
              <a:buChar char="-"/>
            </a:pPr>
            <a:r>
              <a:rPr lang="en-US" sz="2400" dirty="0">
                <a:solidFill>
                  <a:schemeClr val="tx2"/>
                </a:solidFill>
              </a:rPr>
              <a:t>Regular Deployments</a:t>
            </a:r>
          </a:p>
          <a:p>
            <a:endParaRPr lang="en-US" sz="2400" dirty="0">
              <a:solidFill>
                <a:schemeClr val="tx2"/>
              </a:solidFill>
            </a:endParaRPr>
          </a:p>
          <a:p>
            <a:pPr marL="342900" indent="-342900">
              <a:buFontTx/>
              <a:buChar char="-"/>
            </a:pPr>
            <a:endParaRPr lang="en-US" sz="2400" dirty="0">
              <a:solidFill>
                <a:schemeClr val="tx2"/>
              </a:solidFill>
            </a:endParaRPr>
          </a:p>
          <a:p>
            <a:pPr marL="342900" indent="-342900">
              <a:buFontTx/>
              <a:buChar char="-"/>
            </a:pPr>
            <a:endParaRPr lang="en-US" sz="2400" dirty="0">
              <a:solidFill>
                <a:schemeClr val="tx2"/>
              </a:solidFill>
            </a:endParaRPr>
          </a:p>
        </p:txBody>
      </p:sp>
      <p:pic>
        <p:nvPicPr>
          <p:cNvPr id="3" name="Picture 6">
            <a:extLst>
              <a:ext uri="{FF2B5EF4-FFF2-40B4-BE49-F238E27FC236}">
                <a16:creationId xmlns:a16="http://schemas.microsoft.com/office/drawing/2014/main" id="{9D67D907-1A09-DC1F-927F-D27EA59595F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42618" y="264695"/>
            <a:ext cx="1923976" cy="6328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8137498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6">
            <a:extLst>
              <a:ext uri="{FF2B5EF4-FFF2-40B4-BE49-F238E27FC236}">
                <a16:creationId xmlns:a16="http://schemas.microsoft.com/office/drawing/2014/main" id="{4C438033-37C1-C462-9B4B-AADF7B0C1C3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06399" y="264695"/>
            <a:ext cx="1923976" cy="6328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DF15D579-7289-CE58-2FF0-56B53B5B3CE1}"/>
              </a:ext>
            </a:extLst>
          </p:cNvPr>
          <p:cNvSpPr/>
          <p:nvPr/>
        </p:nvSpPr>
        <p:spPr>
          <a:xfrm>
            <a:off x="191434" y="281149"/>
            <a:ext cx="1033079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400"/>
              </a:spcAft>
            </a:pPr>
            <a:r>
              <a:rPr lang="en-US" sz="4000" dirty="0">
                <a:solidFill>
                  <a:schemeClr val="tx2"/>
                </a:solidFill>
              </a:rPr>
              <a:t>225 Watts Continuous…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30C7C26-3A99-C5C0-27E1-563833BC2349}"/>
              </a:ext>
            </a:extLst>
          </p:cNvPr>
          <p:cNvSpPr txBox="1"/>
          <p:nvPr/>
        </p:nvSpPr>
        <p:spPr>
          <a:xfrm>
            <a:off x="306781" y="1326703"/>
            <a:ext cx="8488632" cy="17953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400"/>
              </a:spcAft>
            </a:pPr>
            <a:r>
              <a:rPr lang="en-US" sz="3200" dirty="0">
                <a:solidFill>
                  <a:schemeClr val="tx2"/>
                </a:solidFill>
              </a:rPr>
              <a:t>On buoy instrumentation</a:t>
            </a:r>
          </a:p>
          <a:p>
            <a:pPr>
              <a:spcAft>
                <a:spcPts val="400"/>
              </a:spcAft>
            </a:pPr>
            <a:r>
              <a:rPr lang="en-US" sz="2400" dirty="0">
                <a:solidFill>
                  <a:schemeClr val="tx2"/>
                </a:solidFill>
              </a:rPr>
              <a:t> - Unusual that typical instrumentation requires </a:t>
            </a:r>
            <a:r>
              <a:rPr lang="en-US" sz="2400" dirty="0" err="1">
                <a:solidFill>
                  <a:schemeClr val="tx2"/>
                </a:solidFill>
              </a:rPr>
              <a:t>hundres</a:t>
            </a:r>
            <a:r>
              <a:rPr lang="en-US" sz="2400" dirty="0">
                <a:solidFill>
                  <a:schemeClr val="tx2"/>
                </a:solidFill>
              </a:rPr>
              <a:t> of watts</a:t>
            </a:r>
          </a:p>
          <a:p>
            <a:pPr>
              <a:spcAft>
                <a:spcPts val="400"/>
              </a:spcAft>
            </a:pPr>
            <a:r>
              <a:rPr lang="en-US" sz="2400" dirty="0">
                <a:solidFill>
                  <a:schemeClr val="tx2"/>
                </a:solidFill>
              </a:rPr>
              <a:t> - Some exceptions:  Imaging Flow </a:t>
            </a:r>
            <a:r>
              <a:rPr lang="en-US" sz="2400" dirty="0" err="1">
                <a:solidFill>
                  <a:schemeClr val="tx2"/>
                </a:solidFill>
              </a:rPr>
              <a:t>CytoBot</a:t>
            </a:r>
            <a:endParaRPr lang="en-US" sz="2400" dirty="0">
              <a:solidFill>
                <a:schemeClr val="tx2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FB75480-82B1-3294-A76E-FA0E99C383B7}"/>
              </a:ext>
            </a:extLst>
          </p:cNvPr>
          <p:cNvSpPr txBox="1"/>
          <p:nvPr/>
        </p:nvSpPr>
        <p:spPr>
          <a:xfrm>
            <a:off x="306781" y="3908213"/>
            <a:ext cx="8488632" cy="18466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400"/>
              </a:spcAft>
            </a:pPr>
            <a:r>
              <a:rPr lang="en-US" sz="3200" dirty="0">
                <a:solidFill>
                  <a:schemeClr val="tx2"/>
                </a:solidFill>
              </a:rPr>
              <a:t>Autonomous vehicle re-charge</a:t>
            </a:r>
          </a:p>
          <a:p>
            <a:pPr>
              <a:spcAft>
                <a:spcPts val="400"/>
              </a:spcAft>
            </a:pPr>
            <a:r>
              <a:rPr lang="en-US" sz="2400" dirty="0">
                <a:solidFill>
                  <a:schemeClr val="tx2"/>
                </a:solidFill>
              </a:rPr>
              <a:t> - Requires docking capabilities</a:t>
            </a:r>
          </a:p>
          <a:p>
            <a:pPr>
              <a:spcAft>
                <a:spcPts val="400"/>
              </a:spcAft>
            </a:pPr>
            <a:r>
              <a:rPr lang="en-US" sz="2400" dirty="0">
                <a:solidFill>
                  <a:schemeClr val="tx2"/>
                </a:solidFill>
              </a:rPr>
              <a:t> - Fleets of vehicles</a:t>
            </a:r>
          </a:p>
          <a:p>
            <a:pPr>
              <a:spcAft>
                <a:spcPts val="400"/>
              </a:spcAft>
            </a:pPr>
            <a:endParaRPr lang="en-US" sz="24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01611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13">
      <a:dk1>
        <a:srgbClr val="000000"/>
      </a:dk1>
      <a:lt1>
        <a:srgbClr val="FFFFFF"/>
      </a:lt1>
      <a:dk2>
        <a:srgbClr val="004161"/>
      </a:dk2>
      <a:lt2>
        <a:srgbClr val="E7E6E6"/>
      </a:lt2>
      <a:accent1>
        <a:srgbClr val="004161"/>
      </a:accent1>
      <a:accent2>
        <a:srgbClr val="34698E"/>
      </a:accent2>
      <a:accent3>
        <a:srgbClr val="002B46"/>
      </a:accent3>
      <a:accent4>
        <a:srgbClr val="90301E"/>
      </a:accent4>
      <a:accent5>
        <a:srgbClr val="002B46"/>
      </a:accent5>
      <a:accent6>
        <a:srgbClr val="F16851"/>
      </a:accent6>
      <a:hlink>
        <a:srgbClr val="0563C1"/>
      </a:hlink>
      <a:folHlink>
        <a:srgbClr val="954F72"/>
      </a:folHlink>
    </a:clrScheme>
    <a:fontScheme name="Arial Black-Arial">
      <a:majorFont>
        <a:latin typeface="Arial Black" panose="020B0A04020102020204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9324</TotalTime>
  <Words>756</Words>
  <Application>Microsoft Office PowerPoint</Application>
  <PresentationFormat>Widescreen</PresentationFormat>
  <Paragraphs>166</Paragraphs>
  <Slides>30</Slides>
  <Notes>8</Notes>
  <HiddenSlides>0</HiddenSlides>
  <MMClips>3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7" baseType="lpstr">
      <vt:lpstr>Arial</vt:lpstr>
      <vt:lpstr>Avenir Next</vt:lpstr>
      <vt:lpstr>Courier New</vt:lpstr>
      <vt:lpstr>Verdana</vt:lpstr>
      <vt:lpstr>Wingdings</vt:lpstr>
      <vt:lpstr>Office Theme</vt:lpstr>
      <vt:lpstr>Visio</vt:lpstr>
      <vt:lpstr>Energy Harvesting for the Persistent Presence of Oceanographic Instrumentation   Andrew Hamilton   MBARI            </vt:lpstr>
      <vt:lpstr>Monterey Bay Aquarium Research Institute</vt:lpstr>
      <vt:lpstr>Monterey Bay Aquarium Research Institute - Engineering</vt:lpstr>
      <vt:lpstr>Persistent Presence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Imaging Flow Cytobot On Wave-Energy Buoy (2022)</vt:lpstr>
      <vt:lpstr>Recent Samples</vt:lpstr>
      <vt:lpstr>Machine Classifier</vt:lpstr>
      <vt:lpstr>Data in Action</vt:lpstr>
      <vt:lpstr>Eucampia sp. Bloom</vt:lpstr>
      <vt:lpstr>Eucampia Bloom</vt:lpstr>
      <vt:lpstr>PowerPoint Presentation</vt:lpstr>
      <vt:lpstr>Margalefidinium (Cochlodinium)</vt:lpstr>
      <vt:lpstr>PowerPoint Presentation</vt:lpstr>
      <vt:lpstr>PowerPoint Presentation</vt:lpstr>
      <vt:lpstr>PowerPoint Presentation</vt:lpstr>
      <vt:lpstr>Compute and Control Architecture  </vt:lpstr>
      <vt:lpstr>PowerPoint Presentation</vt:lpstr>
      <vt:lpstr>PowerPoint Presentation</vt:lpstr>
      <vt:lpstr>PowerPoint Presentation</vt:lpstr>
      <vt:lpstr>PowerPoint Presentation</vt:lpstr>
      <vt:lpstr>Outside Researchers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Heidi Cullen</dc:creator>
  <cp:lastModifiedBy>Andrew Hamilton</cp:lastModifiedBy>
  <cp:revision>542</cp:revision>
  <cp:lastPrinted>2019-01-30T18:37:10Z</cp:lastPrinted>
  <dcterms:created xsi:type="dcterms:W3CDTF">2019-01-30T18:15:38Z</dcterms:created>
  <dcterms:modified xsi:type="dcterms:W3CDTF">2023-01-19T00:06:52Z</dcterms:modified>
</cp:coreProperties>
</file>