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75" r:id="rId2"/>
    <p:sldId id="278" r:id="rId3"/>
    <p:sldId id="259" r:id="rId4"/>
    <p:sldId id="258" r:id="rId5"/>
    <p:sldId id="265" r:id="rId6"/>
    <p:sldId id="266" r:id="rId7"/>
    <p:sldId id="260" r:id="rId8"/>
    <p:sldId id="267" r:id="rId9"/>
    <p:sldId id="268" r:id="rId10"/>
    <p:sldId id="269" r:id="rId11"/>
    <p:sldId id="270" r:id="rId12"/>
    <p:sldId id="261" r:id="rId13"/>
    <p:sldId id="262" r:id="rId14"/>
    <p:sldId id="272" r:id="rId15"/>
    <p:sldId id="273" r:id="rId16"/>
    <p:sldId id="274" r:id="rId17"/>
    <p:sldId id="271" r:id="rId18"/>
    <p:sldId id="263" r:id="rId19"/>
    <p:sldId id="276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00"/>
    <a:srgbClr val="E1B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44"/>
    <p:restoredTop sz="96327"/>
  </p:normalViewPr>
  <p:slideViewPr>
    <p:cSldViewPr snapToGrid="0">
      <p:cViewPr>
        <p:scale>
          <a:sx n="143" d="100"/>
          <a:sy n="143" d="100"/>
        </p:scale>
        <p:origin x="150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64DE5-811D-6F49-ABC5-420B96B0A6A4}" type="datetimeFigureOut">
              <a:rPr lang="en-US" smtClean="0"/>
              <a:t>11/2/22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570E5-D198-0A42-8AAB-6B927D9E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28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FB4E9-75B0-2D4D-A266-C3F9C644AD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97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FB4E9-75B0-2D4D-A266-C3F9C644AD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9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C95BD-9AB5-198C-D1D3-B74180DFB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79BF4A-F74D-2A3B-3A74-89E0B6E94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0B358-49A4-54A8-138F-2BEA47D3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20013-FE6C-C48B-4B15-276B8365E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11CC0-5184-3069-8FE6-6C150A63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8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3EC50-802D-0FF8-F3CA-2270F207F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A2508-6822-3B8C-3613-B4346CD31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2271F-0907-C335-AF10-26895D49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2CCD5-16AE-BF37-677A-C4FE9E116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8E46E-E5CB-4CFD-BD6D-0450AAA6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4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07EDCA-4688-A65F-9170-02BDFAE30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86128-BB4A-E164-0CB5-8053CD0D1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A3E11-CABC-B151-22E1-32B372268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5AD4D-81CF-7BC0-AE37-BF00D469B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FCE19-7B45-FDFD-B70C-F973699F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9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5A704-C8B4-14C4-3729-6AC2CC2AD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4E2B7-B185-95A6-BDB2-424A1DD7D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B5028-B20F-894A-1B2D-8997A4A5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51F4D-84DF-315D-F0E2-4B5D7D88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188A5-C254-97A7-F664-98AD885E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99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4D582-225F-E2F0-D600-B0CA5D0AA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6C721-72CF-9D1F-7F89-F2C3206B9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27CE89-BDF8-739B-F269-D04A1D566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8C733-D09B-8D16-C0E8-A51DEE995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55F11-4A34-75A4-E650-F4FE8B6E6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670B3-02E3-67B2-D342-1ABCC2B0E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0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915E8-CDA1-2EF2-FDB5-458122A03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F9C27-377D-66E7-FAE9-9A8B6C725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00663-8A0D-163E-B136-D3D3FFAF4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EC8B91-AC7D-2314-FCA1-41A112ABD2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4F2F93-E836-AC79-8447-91E47AF35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D1E5E2-E7DF-D39A-CF61-C7543B36D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CD51FE-D7BE-1A94-32E8-525B0A417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F3024A-845B-576D-1398-3BCE02094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9A23-C5F9-8DA7-254A-7BCC905F7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550C9-B3E5-DA75-6176-0C09AEE3E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414726-2ABF-9D4B-5EC1-4BD7CB79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69EF53-3613-9431-9484-B824BE64D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D23CA2-760B-DD8F-8B08-F69D1F036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0926B6-4657-A8E8-248D-AC2FA3B2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6EB36-17DC-C2A3-CDA3-0923AF8B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F94E0-2D85-AA04-4D77-77AF619B1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E964C-6A6E-AF5E-A825-3C7A5B0E5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CCB90A-FF53-B7F1-3DFF-D05C09B84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77B749-F71C-B2F5-6074-C84208A31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D8E41-2D98-C690-12BE-D8B8CDA10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C5093-D842-82B4-5BC7-F96F24234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8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C255-C9AB-B8D1-FF2B-18869A470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103ACC-17F7-E4C4-E0BB-30AE02F235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CB34F-8595-A9E5-4165-2D09BAEB2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18DCE-A9C2-9CEB-F6D2-7CAD0EBCB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14AF4-B3DA-5994-4166-1A204C08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E7375-39C0-F216-7BC1-D02607FB7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2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511099-5F78-9AD9-ED74-DBAD44D3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C7B06-926A-7E40-A651-E4CD43227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72B25-4E38-1A19-4A44-585E136379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F2D95-5DA0-D14D-840A-1C27A8EAD7DC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4352B-8A87-24EF-0281-4C02D5151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BCEA5-5BCF-9C92-AB6B-A8A87F681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7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37DF7C6-7D3B-7388-4179-E03882700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6601"/>
          <a:stretch/>
        </p:blipFill>
        <p:spPr>
          <a:xfrm>
            <a:off x="-710525" y="0"/>
            <a:ext cx="7598979" cy="582360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205DCD-9081-512A-B6FA-DDD77FEE309A}"/>
              </a:ext>
            </a:extLst>
          </p:cNvPr>
          <p:cNvSpPr/>
          <p:nvPr/>
        </p:nvSpPr>
        <p:spPr>
          <a:xfrm>
            <a:off x="6982453" y="1342087"/>
            <a:ext cx="50729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Avenir Next" panose="020B0503020202020204" pitchFamily="34" charset="0"/>
                <a:cs typeface="Times New Roman" panose="02020603050405020304" pitchFamily="18" charset="0"/>
              </a:rPr>
              <a:t>Power Buoy IFCB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5FE9D2-FC83-F309-491C-46586F894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69" y="5990491"/>
            <a:ext cx="4140200" cy="736600"/>
          </a:xfrm>
          <a:prstGeom prst="rect">
            <a:avLst/>
          </a:prstGeom>
        </p:spPr>
      </p:pic>
      <p:pic>
        <p:nvPicPr>
          <p:cNvPr id="7" name="Picture 6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43BD14D4-A175-476B-8FE9-8F59A9E1C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3117" y="5906411"/>
            <a:ext cx="4004758" cy="799792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F342C7D6-6863-6883-F0A0-7AE7AE248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3816" y="5906411"/>
            <a:ext cx="3112157" cy="8573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08F4DA-2E25-C9E3-A08F-5E167942AD0A}"/>
              </a:ext>
            </a:extLst>
          </p:cNvPr>
          <p:cNvSpPr txBox="1"/>
          <p:nvPr/>
        </p:nvSpPr>
        <p:spPr>
          <a:xfrm>
            <a:off x="0" y="5442758"/>
            <a:ext cx="2134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Video: Brent Jones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606FEB-E829-0566-E320-DF974F8AF4CF}"/>
              </a:ext>
            </a:extLst>
          </p:cNvPr>
          <p:cNvSpPr txBox="1"/>
          <p:nvPr/>
        </p:nvSpPr>
        <p:spPr>
          <a:xfrm>
            <a:off x="6982453" y="2613392"/>
            <a:ext cx="346396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venir Next" panose="020B0503020202020204" pitchFamily="34" charset="0"/>
              </a:rPr>
              <a:t>Patrick Daniel</a:t>
            </a:r>
          </a:p>
          <a:p>
            <a:r>
              <a:rPr lang="en-US" dirty="0">
                <a:latin typeface="Avenir Next" panose="020B0503020202020204" pitchFamily="34" charset="0"/>
              </a:rPr>
              <a:t>PhD Student</a:t>
            </a:r>
          </a:p>
          <a:p>
            <a:r>
              <a:rPr lang="en-US" dirty="0">
                <a:latin typeface="Avenir Next" panose="020B0503020202020204" pitchFamily="34" charset="0"/>
              </a:rPr>
              <a:t>Kudela Lab</a:t>
            </a:r>
          </a:p>
          <a:p>
            <a:r>
              <a:rPr lang="en-US" dirty="0">
                <a:latin typeface="Avenir Next" panose="020B0503020202020204" pitchFamily="34" charset="0"/>
              </a:rPr>
              <a:t>Department of Ocean Sciences</a:t>
            </a:r>
          </a:p>
          <a:p>
            <a:r>
              <a:rPr lang="en-US" dirty="0">
                <a:latin typeface="Avenir Next" panose="020B0503020202020204" pitchFamily="34" charset="0"/>
              </a:rPr>
              <a:t>UCSC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FB9B8-47C9-A56B-2B98-2F3C42F82B7A}"/>
              </a:ext>
            </a:extLst>
          </p:cNvPr>
          <p:cNvSpPr txBox="1"/>
          <p:nvPr/>
        </p:nvSpPr>
        <p:spPr>
          <a:xfrm>
            <a:off x="10902544" y="-21959"/>
            <a:ext cx="128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Nov, 3 2022</a:t>
            </a:r>
          </a:p>
        </p:txBody>
      </p:sp>
    </p:spTree>
    <p:extLst>
      <p:ext uri="{BB962C8B-B14F-4D97-AF65-F5344CB8AC3E}">
        <p14:creationId xmlns:p14="http://schemas.microsoft.com/office/powerpoint/2010/main" val="1807135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F7EF06C-41B4-0006-CC28-929754416E94}"/>
              </a:ext>
            </a:extLst>
          </p:cNvPr>
          <p:cNvSpPr txBox="1"/>
          <p:nvPr/>
        </p:nvSpPr>
        <p:spPr>
          <a:xfrm>
            <a:off x="540609" y="599989"/>
            <a:ext cx="6098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/>
              <a:t>Eucampia</a:t>
            </a:r>
            <a:r>
              <a:rPr lang="en-US" sz="3200" dirty="0"/>
              <a:t> Bloom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614621-46A1-DB53-296F-174546826E15}"/>
              </a:ext>
            </a:extLst>
          </p:cNvPr>
          <p:cNvGrpSpPr/>
          <p:nvPr/>
        </p:nvGrpSpPr>
        <p:grpSpPr>
          <a:xfrm>
            <a:off x="164755" y="1501344"/>
            <a:ext cx="11198316" cy="4479326"/>
            <a:chOff x="164755" y="1501344"/>
            <a:chExt cx="11198316" cy="4479326"/>
          </a:xfrm>
        </p:grpSpPr>
        <p:pic>
          <p:nvPicPr>
            <p:cNvPr id="5" name="Picture 4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2762B373-E601-6852-021E-D7C9A4AFB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755" y="1501344"/>
              <a:ext cx="11198316" cy="447932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503FC-31A5-E789-42CB-776E21137D89}"/>
                </a:ext>
              </a:extLst>
            </p:cNvPr>
            <p:cNvSpPr txBox="1"/>
            <p:nvPr/>
          </p:nvSpPr>
          <p:spPr>
            <a:xfrm>
              <a:off x="1206041" y="3741007"/>
              <a:ext cx="240213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Santa Cruz Wharf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9E21A8-A595-A8A8-8E67-9F1955B755B6}"/>
                </a:ext>
              </a:extLst>
            </p:cNvPr>
            <p:cNvSpPr txBox="1"/>
            <p:nvPr/>
          </p:nvSpPr>
          <p:spPr>
            <a:xfrm>
              <a:off x="1206041" y="1968498"/>
              <a:ext cx="184730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Power Buoy </a:t>
              </a:r>
            </a:p>
          </p:txBody>
        </p:sp>
      </p:grp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AAB1F055-4970-2C91-073C-844F6195B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160" y="511790"/>
            <a:ext cx="2417231" cy="1979108"/>
          </a:xfrm>
          <a:prstGeom prst="rect">
            <a:avLst/>
          </a:prstGeom>
          <a:ln w="76200">
            <a:solidFill>
              <a:srgbClr val="E1B9B6"/>
            </a:solidFill>
          </a:ln>
        </p:spPr>
      </p:pic>
    </p:spTree>
    <p:extLst>
      <p:ext uri="{BB962C8B-B14F-4D97-AF65-F5344CB8AC3E}">
        <p14:creationId xmlns:p14="http://schemas.microsoft.com/office/powerpoint/2010/main" val="410225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8A03-B179-6FE2-7101-6B9CA0A7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5" y="325912"/>
            <a:ext cx="11020755" cy="1325563"/>
          </a:xfrm>
        </p:spPr>
        <p:txBody>
          <a:bodyPr/>
          <a:lstStyle/>
          <a:p>
            <a:r>
              <a:rPr lang="en-US" b="1" i="1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Margalefidinium</a:t>
            </a:r>
            <a:r>
              <a:rPr lang="en-US" b="1" i="1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lang="en-US" b="1" i="1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Cochlodinium</a:t>
            </a:r>
            <a:r>
              <a:rPr lang="en-US" b="1" i="1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)</a:t>
            </a:r>
            <a:endParaRPr lang="en-US" dirty="0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41EA5D10-D7FD-303F-D2E7-9ABDD9097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38" y="2394915"/>
            <a:ext cx="10599595" cy="4239838"/>
          </a:xfr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CA6428C-2B07-C482-F506-DD2113E48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776" y="1871465"/>
            <a:ext cx="3303325" cy="111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AACE1D-A1D7-20A6-D34D-5069C7EA0C7A}"/>
              </a:ext>
            </a:extLst>
          </p:cNvPr>
          <p:cNvSpPr txBox="1"/>
          <p:nvPr/>
        </p:nvSpPr>
        <p:spPr>
          <a:xfrm>
            <a:off x="739345" y="1323129"/>
            <a:ext cx="6123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Red tide forming </a:t>
            </a:r>
          </a:p>
          <a:p>
            <a:r>
              <a:rPr lang="en-US" sz="2400" dirty="0"/>
              <a:t>Toxin producing</a:t>
            </a:r>
          </a:p>
          <a:p>
            <a:r>
              <a:rPr lang="en-US" sz="2400" dirty="0"/>
              <a:t>Present in background since late summer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319771-4CAA-0344-C1B8-1346C2C77EB1}"/>
              </a:ext>
            </a:extLst>
          </p:cNvPr>
          <p:cNvSpPr txBox="1"/>
          <p:nvPr/>
        </p:nvSpPr>
        <p:spPr>
          <a:xfrm>
            <a:off x="1029363" y="4519538"/>
            <a:ext cx="240213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/>
              <a:t>Santa Cruz Wharf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A6C9E3-1704-BA06-1358-416BB654D97F}"/>
              </a:ext>
            </a:extLst>
          </p:cNvPr>
          <p:cNvSpPr txBox="1"/>
          <p:nvPr/>
        </p:nvSpPr>
        <p:spPr>
          <a:xfrm>
            <a:off x="1029363" y="2775572"/>
            <a:ext cx="184730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/>
              <a:t>Power Buoy </a:t>
            </a:r>
          </a:p>
        </p:txBody>
      </p:sp>
    </p:spTree>
    <p:extLst>
      <p:ext uri="{BB962C8B-B14F-4D97-AF65-F5344CB8AC3E}">
        <p14:creationId xmlns:p14="http://schemas.microsoft.com/office/powerpoint/2010/main" val="511384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0FFB-07BB-5AED-DEEA-2EF62ED15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Physical View: Wire Walker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B294C1C7-D288-49DF-716F-5665A3AB6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810" y="1938005"/>
            <a:ext cx="9839990" cy="4919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29EE25-D711-F827-9E1A-6752080508A0}"/>
              </a:ext>
            </a:extLst>
          </p:cNvPr>
          <p:cNvSpPr txBox="1"/>
          <p:nvPr/>
        </p:nvSpPr>
        <p:spPr>
          <a:xfrm>
            <a:off x="838200" y="1506022"/>
            <a:ext cx="3843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Co-located profiling CTD – Hourly Casts</a:t>
            </a:r>
          </a:p>
        </p:txBody>
      </p:sp>
    </p:spTree>
    <p:extLst>
      <p:ext uri="{BB962C8B-B14F-4D97-AF65-F5344CB8AC3E}">
        <p14:creationId xmlns:p14="http://schemas.microsoft.com/office/powerpoint/2010/main" val="3342646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hart&#10;&#10;Description automatically generated">
            <a:extLst>
              <a:ext uri="{FF2B5EF4-FFF2-40B4-BE49-F238E27FC236}">
                <a16:creationId xmlns:a16="http://schemas.microsoft.com/office/drawing/2014/main" id="{4EA81A09-87F2-3103-A977-522B8A6B5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6756" y="222421"/>
            <a:ext cx="14531546" cy="60548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DD6191-0D65-1ED7-BC2E-830C551F6913}"/>
              </a:ext>
            </a:extLst>
          </p:cNvPr>
          <p:cNvSpPr txBox="1"/>
          <p:nvPr/>
        </p:nvSpPr>
        <p:spPr>
          <a:xfrm>
            <a:off x="5399902" y="2287370"/>
            <a:ext cx="3050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Internal Waves</a:t>
            </a:r>
          </a:p>
        </p:txBody>
      </p:sp>
    </p:spTree>
    <p:extLst>
      <p:ext uri="{BB962C8B-B14F-4D97-AF65-F5344CB8AC3E}">
        <p14:creationId xmlns:p14="http://schemas.microsoft.com/office/powerpoint/2010/main" val="3339089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78727-96D6-A58B-C4F1-C4DB6367F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779" y="145033"/>
            <a:ext cx="10515600" cy="1325563"/>
          </a:xfrm>
        </p:spPr>
        <p:txBody>
          <a:bodyPr/>
          <a:lstStyle/>
          <a:p>
            <a:r>
              <a:rPr lang="en-US" dirty="0"/>
              <a:t>Density: PSD</a:t>
            </a:r>
          </a:p>
        </p:txBody>
      </p:sp>
      <p:pic>
        <p:nvPicPr>
          <p:cNvPr id="5" name="Content Placeholder 4" descr="Histogram&#10;&#10;Description automatically generated">
            <a:extLst>
              <a:ext uri="{FF2B5EF4-FFF2-40B4-BE49-F238E27FC236}">
                <a16:creationId xmlns:a16="http://schemas.microsoft.com/office/drawing/2014/main" id="{23E174B6-B20E-AC5F-27AC-148A73624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6367" y="814236"/>
            <a:ext cx="5576801" cy="626823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7661DF-5A2F-9B01-F623-76E09A86F9A4}"/>
              </a:ext>
            </a:extLst>
          </p:cNvPr>
          <p:cNvSpPr txBox="1"/>
          <p:nvPr/>
        </p:nvSpPr>
        <p:spPr>
          <a:xfrm>
            <a:off x="7957749" y="4888151"/>
            <a:ext cx="516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At Depth</a:t>
            </a:r>
            <a:r>
              <a:rPr lang="en-US" dirty="0"/>
              <a:t>: semi-diurnal variability is greatest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F200B-2152-D140-E51D-D3C4FD88B0F2}"/>
              </a:ext>
            </a:extLst>
          </p:cNvPr>
          <p:cNvSpPr txBox="1"/>
          <p:nvPr/>
        </p:nvSpPr>
        <p:spPr>
          <a:xfrm>
            <a:off x="166710" y="1625190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At Surface</a:t>
            </a:r>
            <a:r>
              <a:rPr lang="en-US" dirty="0"/>
              <a:t>: Diurnal Variability is greatest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6B920EE-F966-E5B2-A60D-ECF58D230646}"/>
              </a:ext>
            </a:extLst>
          </p:cNvPr>
          <p:cNvCxnSpPr>
            <a:cxnSpLocks/>
          </p:cNvCxnSpPr>
          <p:nvPr/>
        </p:nvCxnSpPr>
        <p:spPr>
          <a:xfrm>
            <a:off x="3006810" y="2081222"/>
            <a:ext cx="2281882" cy="152324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B94357D-0F5D-34E6-30A5-94F88659C6A5}"/>
              </a:ext>
            </a:extLst>
          </p:cNvPr>
          <p:cNvCxnSpPr>
            <a:cxnSpLocks/>
          </p:cNvCxnSpPr>
          <p:nvPr/>
        </p:nvCxnSpPr>
        <p:spPr>
          <a:xfrm flipH="1" flipV="1">
            <a:off x="6882714" y="3583459"/>
            <a:ext cx="1075035" cy="13963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274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C3A83-1D89-93AF-CCA8-A6B1DA761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Fluorescence – </a:t>
            </a:r>
            <a:r>
              <a:rPr lang="en-US" dirty="0" err="1"/>
              <a:t>Chl</a:t>
            </a:r>
            <a:r>
              <a:rPr lang="en-US" dirty="0"/>
              <a:t>-a</a:t>
            </a:r>
          </a:p>
        </p:txBody>
      </p:sp>
      <p:pic>
        <p:nvPicPr>
          <p:cNvPr id="5" name="Content Placeholder 4" descr="Chart, histogram&#10;&#10;Description automatically generated">
            <a:extLst>
              <a:ext uri="{FF2B5EF4-FFF2-40B4-BE49-F238E27FC236}">
                <a16:creationId xmlns:a16="http://schemas.microsoft.com/office/drawing/2014/main" id="{EB3C602F-B9C3-BC81-BA69-8040B3182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048" y="1323589"/>
            <a:ext cx="11488952" cy="574447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4AB0B1-E879-F706-96A0-E438C710E02F}"/>
              </a:ext>
            </a:extLst>
          </p:cNvPr>
          <p:cNvSpPr txBox="1"/>
          <p:nvPr/>
        </p:nvSpPr>
        <p:spPr>
          <a:xfrm>
            <a:off x="2074648" y="5121551"/>
            <a:ext cx="3520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contour: 25.4 </a:t>
            </a:r>
            <a:r>
              <a:rPr lang="en-US" b="1" dirty="0" err="1">
                <a:solidFill>
                  <a:schemeClr val="bg1"/>
                </a:solidFill>
              </a:rPr>
              <a:t>Isopycnal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06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A9944-9CEA-421F-2C62-E6F6A4E4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313670" cy="1325563"/>
          </a:xfrm>
        </p:spPr>
        <p:txBody>
          <a:bodyPr/>
          <a:lstStyle/>
          <a:p>
            <a:r>
              <a:rPr lang="en-US" dirty="0"/>
              <a:t>Zoomed Out</a:t>
            </a:r>
          </a:p>
        </p:txBody>
      </p:sp>
      <p:pic>
        <p:nvPicPr>
          <p:cNvPr id="5" name="Content Placeholder 4" descr="A screen with writing on it&#10;&#10;Description automatically generated with low confidence">
            <a:extLst>
              <a:ext uri="{FF2B5EF4-FFF2-40B4-BE49-F238E27FC236}">
                <a16:creationId xmlns:a16="http://schemas.microsoft.com/office/drawing/2014/main" id="{40875676-797F-58E6-E56E-B75256614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80307"/>
            <a:ext cx="11355385" cy="567769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1D728D-615E-E080-732A-301765981368}"/>
              </a:ext>
            </a:extLst>
          </p:cNvPr>
          <p:cNvSpPr txBox="1"/>
          <p:nvPr/>
        </p:nvSpPr>
        <p:spPr>
          <a:xfrm rot="2262022">
            <a:off x="4023607" y="3938899"/>
            <a:ext cx="131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Mixed Layer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71BF546-2332-F52F-B6EA-E007C341B9C5}"/>
              </a:ext>
            </a:extLst>
          </p:cNvPr>
          <p:cNvCxnSpPr>
            <a:cxnSpLocks/>
          </p:cNvCxnSpPr>
          <p:nvPr/>
        </p:nvCxnSpPr>
        <p:spPr>
          <a:xfrm>
            <a:off x="4250724" y="3429000"/>
            <a:ext cx="1594022" cy="126656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7D80635-6464-36BA-2BC2-E6F2F88E5E63}"/>
              </a:ext>
            </a:extLst>
          </p:cNvPr>
          <p:cNvCxnSpPr>
            <a:cxnSpLocks/>
          </p:cNvCxnSpPr>
          <p:nvPr/>
        </p:nvCxnSpPr>
        <p:spPr>
          <a:xfrm flipH="1" flipV="1">
            <a:off x="7511640" y="2272875"/>
            <a:ext cx="755030" cy="69274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540BD2-10B8-1183-F422-44377159E662}"/>
              </a:ext>
            </a:extLst>
          </p:cNvPr>
          <p:cNvSpPr txBox="1"/>
          <p:nvPr/>
        </p:nvSpPr>
        <p:spPr>
          <a:xfrm>
            <a:off x="7901511" y="2965621"/>
            <a:ext cx="139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Low Biomass</a:t>
            </a:r>
          </a:p>
        </p:txBody>
      </p:sp>
    </p:spTree>
    <p:extLst>
      <p:ext uri="{BB962C8B-B14F-4D97-AF65-F5344CB8AC3E}">
        <p14:creationId xmlns:p14="http://schemas.microsoft.com/office/powerpoint/2010/main" val="3299860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, line chart&#10;&#10;Description automatically generated">
            <a:extLst>
              <a:ext uri="{FF2B5EF4-FFF2-40B4-BE49-F238E27FC236}">
                <a16:creationId xmlns:a16="http://schemas.microsoft.com/office/drawing/2014/main" id="{2122E237-355A-8640-A269-8014DE674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586" y="2952992"/>
            <a:ext cx="10377472" cy="2594368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E00511-EA81-EFE3-A969-271357FC92AE}"/>
              </a:ext>
            </a:extLst>
          </p:cNvPr>
          <p:cNvSpPr txBox="1"/>
          <p:nvPr/>
        </p:nvSpPr>
        <p:spPr>
          <a:xfrm>
            <a:off x="7567266" y="2901095"/>
            <a:ext cx="142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Low Biomass</a:t>
            </a: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A41812E1-682C-0EC9-743C-5B5B2366FE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36" t="5185" r="16856" b="15797"/>
          <a:stretch/>
        </p:blipFill>
        <p:spPr>
          <a:xfrm>
            <a:off x="396825" y="281515"/>
            <a:ext cx="11550334" cy="267147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2DA7786-9B81-03A4-D9A6-71363D60E6E6}"/>
              </a:ext>
            </a:extLst>
          </p:cNvPr>
          <p:cNvCxnSpPr>
            <a:cxnSpLocks/>
          </p:cNvCxnSpPr>
          <p:nvPr/>
        </p:nvCxnSpPr>
        <p:spPr>
          <a:xfrm flipV="1">
            <a:off x="8059240" y="1668878"/>
            <a:ext cx="0" cy="120220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B2DD968-7B19-58F2-5EF1-A3C23AFA45AC}"/>
              </a:ext>
            </a:extLst>
          </p:cNvPr>
          <p:cNvCxnSpPr>
            <a:cxnSpLocks/>
          </p:cNvCxnSpPr>
          <p:nvPr/>
        </p:nvCxnSpPr>
        <p:spPr>
          <a:xfrm>
            <a:off x="8059240" y="3337560"/>
            <a:ext cx="0" cy="13046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111DF2B-2038-AD4C-A56E-7080E22CCAFE}"/>
              </a:ext>
            </a:extLst>
          </p:cNvPr>
          <p:cNvCxnSpPr>
            <a:cxnSpLocks/>
          </p:cNvCxnSpPr>
          <p:nvPr/>
        </p:nvCxnSpPr>
        <p:spPr>
          <a:xfrm>
            <a:off x="4132761" y="655320"/>
            <a:ext cx="36522" cy="3334578"/>
          </a:xfrm>
          <a:prstGeom prst="straightConnector1">
            <a:avLst/>
          </a:prstGeom>
          <a:ln w="762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9643CFD-160C-83D6-3033-F148CF0B34AF}"/>
              </a:ext>
            </a:extLst>
          </p:cNvPr>
          <p:cNvCxnSpPr>
            <a:cxnSpLocks/>
          </p:cNvCxnSpPr>
          <p:nvPr/>
        </p:nvCxnSpPr>
        <p:spPr>
          <a:xfrm>
            <a:off x="3429000" y="601980"/>
            <a:ext cx="60960" cy="3303029"/>
          </a:xfrm>
          <a:prstGeom prst="straightConnector1">
            <a:avLst/>
          </a:prstGeom>
          <a:ln w="762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7745B13-EE79-A04F-1C6F-CDDDC8849B35}"/>
              </a:ext>
            </a:extLst>
          </p:cNvPr>
          <p:cNvSpPr txBox="1"/>
          <p:nvPr/>
        </p:nvSpPr>
        <p:spPr>
          <a:xfrm>
            <a:off x="3125392" y="5575719"/>
            <a:ext cx="4827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The Wire Walker confirms what we see with IFCB</a:t>
            </a:r>
          </a:p>
        </p:txBody>
      </p:sp>
    </p:spTree>
    <p:extLst>
      <p:ext uri="{BB962C8B-B14F-4D97-AF65-F5344CB8AC3E}">
        <p14:creationId xmlns:p14="http://schemas.microsoft.com/office/powerpoint/2010/main" val="50240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chart&#10;&#10;Description automatically generated">
            <a:extLst>
              <a:ext uri="{FF2B5EF4-FFF2-40B4-BE49-F238E27FC236}">
                <a16:creationId xmlns:a16="http://schemas.microsoft.com/office/drawing/2014/main" id="{21B2EB5C-929D-66E6-16AB-5C80EC17E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4676"/>
          <a:stretch/>
        </p:blipFill>
        <p:spPr>
          <a:xfrm>
            <a:off x="838200" y="0"/>
            <a:ext cx="3439706" cy="3260996"/>
          </a:xfr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C452F434-23FB-2013-75D2-F157217BF7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76"/>
          <a:stretch/>
        </p:blipFill>
        <p:spPr>
          <a:xfrm>
            <a:off x="4435191" y="0"/>
            <a:ext cx="3439706" cy="3260996"/>
          </a:xfrm>
          <a:prstGeom prst="rect">
            <a:avLst/>
          </a:prstGeom>
        </p:spPr>
      </p:pic>
      <p:pic>
        <p:nvPicPr>
          <p:cNvPr id="9" name="Picture 8" descr="A picture containing chart&#10;&#10;Description automatically generated">
            <a:extLst>
              <a:ext uri="{FF2B5EF4-FFF2-40B4-BE49-F238E27FC236}">
                <a16:creationId xmlns:a16="http://schemas.microsoft.com/office/drawing/2014/main" id="{910466A5-2448-FA98-9C74-D7BD05FED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676"/>
          <a:stretch/>
        </p:blipFill>
        <p:spPr>
          <a:xfrm>
            <a:off x="8032183" y="0"/>
            <a:ext cx="3439706" cy="3260996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D4AB5B4F-E771-AB07-4766-7CDA3B4C4A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36" t="5185" r="16856" b="-14975"/>
          <a:stretch/>
        </p:blipFill>
        <p:spPr>
          <a:xfrm>
            <a:off x="641666" y="3622248"/>
            <a:ext cx="11550334" cy="3711844"/>
          </a:xfrm>
          <a:prstGeom prst="rect">
            <a:avLst/>
          </a:prstGeom>
        </p:spPr>
      </p:pic>
      <p:pic>
        <p:nvPicPr>
          <p:cNvPr id="12" name="Content Placeholder 4" descr="A picture containing chart&#10;&#10;Description automatically generated">
            <a:extLst>
              <a:ext uri="{FF2B5EF4-FFF2-40B4-BE49-F238E27FC236}">
                <a16:creationId xmlns:a16="http://schemas.microsoft.com/office/drawing/2014/main" id="{C7E10AE9-079E-0698-347C-EEFA689C2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716"/>
          <a:stretch/>
        </p:blipFill>
        <p:spPr>
          <a:xfrm rot="5400000">
            <a:off x="-1303456" y="1549133"/>
            <a:ext cx="3439706" cy="58414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CA91737-1AD0-0D2E-3F3A-B630A7CB35BD}"/>
              </a:ext>
            </a:extLst>
          </p:cNvPr>
          <p:cNvCxnSpPr>
            <a:cxnSpLocks/>
          </p:cNvCxnSpPr>
          <p:nvPr/>
        </p:nvCxnSpPr>
        <p:spPr>
          <a:xfrm flipV="1">
            <a:off x="8508274" y="3260996"/>
            <a:ext cx="635726" cy="669085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C4B45AB-00FF-66E7-E3BB-443C40962436}"/>
              </a:ext>
            </a:extLst>
          </p:cNvPr>
          <p:cNvCxnSpPr>
            <a:cxnSpLocks/>
          </p:cNvCxnSpPr>
          <p:nvPr/>
        </p:nvCxnSpPr>
        <p:spPr>
          <a:xfrm flipH="1" flipV="1">
            <a:off x="3350624" y="3240243"/>
            <a:ext cx="237307" cy="641634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E42A839-847A-EBDA-238F-43B8F6F92344}"/>
              </a:ext>
            </a:extLst>
          </p:cNvPr>
          <p:cNvCxnSpPr>
            <a:cxnSpLocks/>
          </p:cNvCxnSpPr>
          <p:nvPr/>
        </p:nvCxnSpPr>
        <p:spPr>
          <a:xfrm flipV="1">
            <a:off x="5242559" y="3328939"/>
            <a:ext cx="553091" cy="662842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413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atter chart&#10;&#10;Description automatically generated">
            <a:extLst>
              <a:ext uri="{FF2B5EF4-FFF2-40B4-BE49-F238E27FC236}">
                <a16:creationId xmlns:a16="http://schemas.microsoft.com/office/drawing/2014/main" id="{E15E72D1-44C8-13D8-D43E-59431AA89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9108" y="1608966"/>
            <a:ext cx="5183706" cy="43655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EB51C9-2315-E52F-355A-AF0003FAF9F2}"/>
              </a:ext>
            </a:extLst>
          </p:cNvPr>
          <p:cNvSpPr txBox="1"/>
          <p:nvPr/>
        </p:nvSpPr>
        <p:spPr>
          <a:xfrm>
            <a:off x="812249" y="4948530"/>
            <a:ext cx="3268357" cy="37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Upwelling/Retention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C20EF-16E8-EDAE-A64F-E8D13B2E236E}"/>
              </a:ext>
            </a:extLst>
          </p:cNvPr>
          <p:cNvSpPr txBox="1"/>
          <p:nvPr/>
        </p:nvSpPr>
        <p:spPr>
          <a:xfrm>
            <a:off x="1193075" y="580299"/>
            <a:ext cx="2674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Particle Tracking: HF Radar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6E784E-56EA-FF5A-849B-63D9163DD11C}"/>
              </a:ext>
            </a:extLst>
          </p:cNvPr>
          <p:cNvSpPr txBox="1"/>
          <p:nvPr/>
        </p:nvSpPr>
        <p:spPr>
          <a:xfrm>
            <a:off x="1193075" y="113433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Estimate origins of surface water mass.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E6E3B9-7608-2BA3-FA0F-4B2A2B9B9842}"/>
              </a:ext>
            </a:extLst>
          </p:cNvPr>
          <p:cNvSpPr txBox="1"/>
          <p:nvPr/>
        </p:nvSpPr>
        <p:spPr>
          <a:xfrm>
            <a:off x="570420" y="6326990"/>
            <a:ext cx="644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Changes in Circulation </a:t>
            </a:r>
            <a:r>
              <a:rPr lang="en-US" u="sng" dirty="0">
                <a:sym typeface="Wingdings" pitchFamily="2" charset="2"/>
              </a:rPr>
              <a:t> Shift in community structure + Biomass</a:t>
            </a:r>
            <a:endParaRPr lang="en-US" u="sng" dirty="0"/>
          </a:p>
        </p:txBody>
      </p:sp>
      <p:pic>
        <p:nvPicPr>
          <p:cNvPr id="5" name="Picture 4" descr="A picture containing text, indoor, tile, tiled&#10;&#10;Description automatically generated">
            <a:extLst>
              <a:ext uri="{FF2B5EF4-FFF2-40B4-BE49-F238E27FC236}">
                <a16:creationId xmlns:a16="http://schemas.microsoft.com/office/drawing/2014/main" id="{75279C94-8759-EB01-9974-D1AF59F57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460" y="2036306"/>
            <a:ext cx="4432733" cy="43655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A9CC6A-DCD8-8094-2E14-A5E64586A910}"/>
              </a:ext>
            </a:extLst>
          </p:cNvPr>
          <p:cNvSpPr txBox="1"/>
          <p:nvPr/>
        </p:nvSpPr>
        <p:spPr>
          <a:xfrm>
            <a:off x="4100266" y="5605204"/>
            <a:ext cx="300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Downwelling/Relaxation</a:t>
            </a:r>
          </a:p>
        </p:txBody>
      </p:sp>
      <p:pic>
        <p:nvPicPr>
          <p:cNvPr id="16" name="Picture 15" descr="A picture containing chart&#10;&#10;Description automatically generated">
            <a:extLst>
              <a:ext uri="{FF2B5EF4-FFF2-40B4-BE49-F238E27FC236}">
                <a16:creationId xmlns:a16="http://schemas.microsoft.com/office/drawing/2014/main" id="{F60DCCCA-DB17-FC2B-E6E4-24951446F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075" y="883464"/>
            <a:ext cx="5020075" cy="479094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4ECD93F-5124-43FB-E765-6E7D60529899}"/>
              </a:ext>
            </a:extLst>
          </p:cNvPr>
          <p:cNvGrpSpPr/>
          <p:nvPr/>
        </p:nvGrpSpPr>
        <p:grpSpPr>
          <a:xfrm>
            <a:off x="3517191" y="2389710"/>
            <a:ext cx="2958789" cy="646331"/>
            <a:chOff x="7994469" y="757646"/>
            <a:chExt cx="2958789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0CB25B-439E-F74E-8046-3F350797C0FC}"/>
                </a:ext>
              </a:extLst>
            </p:cNvPr>
            <p:cNvSpPr txBox="1"/>
            <p:nvPr/>
          </p:nvSpPr>
          <p:spPr>
            <a:xfrm>
              <a:off x="8196221" y="757646"/>
              <a:ext cx="27570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Release Point</a:t>
              </a:r>
            </a:p>
            <a:p>
              <a:r>
                <a:rPr lang="en-US" dirty="0"/>
                <a:t>Backward Propagation Path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1FCE6C5-8B2F-BFE2-2141-097972FBDE2C}"/>
                </a:ext>
              </a:extLst>
            </p:cNvPr>
            <p:cNvSpPr/>
            <p:nvPr/>
          </p:nvSpPr>
          <p:spPr>
            <a:xfrm>
              <a:off x="7994469" y="903464"/>
              <a:ext cx="104502" cy="106730"/>
            </a:xfrm>
            <a:prstGeom prst="ellipse">
              <a:avLst/>
            </a:prstGeom>
            <a:solidFill>
              <a:srgbClr val="008100"/>
            </a:solidFill>
            <a:ln>
              <a:solidFill>
                <a:srgbClr val="0081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2EDB9A6-B85B-9307-EEA4-60EF39D0758B}"/>
                </a:ext>
              </a:extLst>
            </p:cNvPr>
            <p:cNvSpPr/>
            <p:nvPr/>
          </p:nvSpPr>
          <p:spPr>
            <a:xfrm>
              <a:off x="7994469" y="1182139"/>
              <a:ext cx="104502" cy="1067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5-Point Star 17">
            <a:extLst>
              <a:ext uri="{FF2B5EF4-FFF2-40B4-BE49-F238E27FC236}">
                <a16:creationId xmlns:a16="http://schemas.microsoft.com/office/drawing/2014/main" id="{276C6249-8E61-1CE7-3B1B-FCD95BB44C6B}"/>
              </a:ext>
            </a:extLst>
          </p:cNvPr>
          <p:cNvSpPr/>
          <p:nvPr/>
        </p:nvSpPr>
        <p:spPr>
          <a:xfrm>
            <a:off x="337305" y="4836148"/>
            <a:ext cx="466230" cy="466230"/>
          </a:xfrm>
          <a:prstGeom prst="star5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686FABEE-750B-C7F1-720E-D7F082E4D19E}"/>
              </a:ext>
            </a:extLst>
          </p:cNvPr>
          <p:cNvSpPr/>
          <p:nvPr/>
        </p:nvSpPr>
        <p:spPr>
          <a:xfrm>
            <a:off x="9332882" y="377987"/>
            <a:ext cx="379395" cy="379395"/>
          </a:xfrm>
          <a:prstGeom prst="star5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>
            <a:extLst>
              <a:ext uri="{FF2B5EF4-FFF2-40B4-BE49-F238E27FC236}">
                <a16:creationId xmlns:a16="http://schemas.microsoft.com/office/drawing/2014/main" id="{4CD71251-94DA-5D91-D482-C6C7557A0104}"/>
              </a:ext>
            </a:extLst>
          </p:cNvPr>
          <p:cNvSpPr/>
          <p:nvPr/>
        </p:nvSpPr>
        <p:spPr>
          <a:xfrm>
            <a:off x="3663802" y="5508306"/>
            <a:ext cx="466230" cy="466230"/>
          </a:xfrm>
          <a:prstGeom prst="star5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>
            <a:extLst>
              <a:ext uri="{FF2B5EF4-FFF2-40B4-BE49-F238E27FC236}">
                <a16:creationId xmlns:a16="http://schemas.microsoft.com/office/drawing/2014/main" id="{9925A9AA-C053-BAFF-9DF3-7A4EEFD3BD11}"/>
              </a:ext>
            </a:extLst>
          </p:cNvPr>
          <p:cNvSpPr/>
          <p:nvPr/>
        </p:nvSpPr>
        <p:spPr>
          <a:xfrm>
            <a:off x="10809227" y="390601"/>
            <a:ext cx="379395" cy="379395"/>
          </a:xfrm>
          <a:prstGeom prst="star5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27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CAEEE-C1AE-779B-C687-C5B9530A4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8B25CD-A684-AD6E-42B2-D3A98B8D1B0A}"/>
              </a:ext>
            </a:extLst>
          </p:cNvPr>
          <p:cNvSpPr txBox="1"/>
          <p:nvPr/>
        </p:nvSpPr>
        <p:spPr>
          <a:xfrm>
            <a:off x="838200" y="1598480"/>
            <a:ext cx="96325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IFCB integration onto the Power Buoy has been an overwhelming success!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interesting and highest quality data of the dozen IFCBs in California!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8070BD-7F99-AF41-F1E4-3D1788C82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625" y="3136111"/>
            <a:ext cx="10515600" cy="711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Thanks to the Wave Energy Team!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E0B0213-ACB8-7CD9-EA58-A7840807DBA5}"/>
              </a:ext>
            </a:extLst>
          </p:cNvPr>
          <p:cNvSpPr txBox="1">
            <a:spLocks/>
          </p:cNvSpPr>
          <p:nvPr/>
        </p:nvSpPr>
        <p:spPr>
          <a:xfrm>
            <a:off x="2317377" y="4243858"/>
            <a:ext cx="4199965" cy="2281611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000" u="sng" dirty="0"/>
              <a:t>MBARI IFCB Team:</a:t>
            </a:r>
          </a:p>
          <a:p>
            <a:r>
              <a:rPr lang="en-US" sz="5500" dirty="0"/>
              <a:t>Francisco</a:t>
            </a:r>
          </a:p>
          <a:p>
            <a:r>
              <a:rPr lang="en-US" sz="5500" dirty="0"/>
              <a:t>Tom </a:t>
            </a:r>
          </a:p>
          <a:p>
            <a:r>
              <a:rPr lang="en-US" sz="5500" dirty="0"/>
              <a:t>Denis</a:t>
            </a:r>
          </a:p>
          <a:p>
            <a:r>
              <a:rPr lang="en-US" sz="5500" dirty="0"/>
              <a:t>Henry (CeNCOOS)</a:t>
            </a:r>
          </a:p>
          <a:p>
            <a:r>
              <a:rPr lang="en-US" sz="5500" dirty="0"/>
              <a:t>Brent (Wire Walker!)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4AC235-7444-4C88-118C-BCAF0BEC490D}"/>
              </a:ext>
            </a:extLst>
          </p:cNvPr>
          <p:cNvSpPr txBox="1">
            <a:spLocks/>
          </p:cNvSpPr>
          <p:nvPr/>
        </p:nvSpPr>
        <p:spPr>
          <a:xfrm>
            <a:off x="6517342" y="4243858"/>
            <a:ext cx="10515600" cy="3027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u="sng" dirty="0"/>
              <a:t>UCSC IFCB Team: </a:t>
            </a:r>
          </a:p>
          <a:p>
            <a:r>
              <a:rPr lang="en-US" sz="2200" dirty="0"/>
              <a:t>Raphe Kudela</a:t>
            </a:r>
          </a:p>
          <a:p>
            <a:r>
              <a:rPr lang="en-US" sz="2200" dirty="0"/>
              <a:t>Kendra Negrey </a:t>
            </a:r>
          </a:p>
          <a:p>
            <a:r>
              <a:rPr lang="en-US" sz="2200" dirty="0"/>
              <a:t>Jaime Walton (Berkeley) </a:t>
            </a:r>
          </a:p>
          <a:p>
            <a:r>
              <a:rPr lang="en-US" sz="2200" dirty="0"/>
              <a:t>Anna </a:t>
            </a:r>
            <a:r>
              <a:rPr lang="en-US" sz="2200" dirty="0" err="1"/>
              <a:t>McGaraghan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1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009D39-F921-04EF-2EA0-5C205459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questions?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8" name="Straight Connector 24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satellite image of a large body of water&#10;&#10;Description automatically generated with low confidence">
            <a:extLst>
              <a:ext uri="{FF2B5EF4-FFF2-40B4-BE49-F238E27FC236}">
                <a16:creationId xmlns:a16="http://schemas.microsoft.com/office/drawing/2014/main" id="{2FE92183-1B64-784F-2097-3450FC9840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5" r="15962" b="-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BC9F3408-9A6D-31C9-53F3-3450DBB19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67" r="13359" b="1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2345F49-C938-B1E1-2E20-2F406B4C8888}"/>
              </a:ext>
            </a:extLst>
          </p:cNvPr>
          <p:cNvSpPr/>
          <p:nvPr/>
        </p:nvSpPr>
        <p:spPr>
          <a:xfrm>
            <a:off x="3164543" y="3741237"/>
            <a:ext cx="143434" cy="1434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7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245" y="-240114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Power Buoy IFCB Quick Facts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8925339" y="258417"/>
            <a:ext cx="2991264" cy="6097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8821494" y="6400801"/>
            <a:ext cx="159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4994855" y="1807738"/>
            <a:ext cx="3527012" cy="367366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46" y="1786759"/>
            <a:ext cx="4383157" cy="26946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383858" y="5481406"/>
            <a:ext cx="2933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~190 Gb of images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B017B0-9531-03EA-5A88-ED025D2EC042}"/>
              </a:ext>
            </a:extLst>
          </p:cNvPr>
          <p:cNvSpPr txBox="1"/>
          <p:nvPr/>
        </p:nvSpPr>
        <p:spPr>
          <a:xfrm>
            <a:off x="465599" y="4604242"/>
            <a:ext cx="3779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Over 190 days of Operation!</a:t>
            </a:r>
          </a:p>
        </p:txBody>
      </p:sp>
    </p:spTree>
    <p:extLst>
      <p:ext uri="{BB962C8B-B14F-4D97-AF65-F5344CB8AC3E}">
        <p14:creationId xmlns:p14="http://schemas.microsoft.com/office/powerpoint/2010/main" val="244393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099EB-F758-A618-0C3C-84F6EBCD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IFCB Theory in 1 minute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DE6DA3-1AFD-FDE3-301B-24F78B2295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696"/>
          <a:stretch/>
        </p:blipFill>
        <p:spPr>
          <a:xfrm>
            <a:off x="2941147" y="1963978"/>
            <a:ext cx="4670616" cy="29910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25A0A0-BFCC-6131-B23A-32EF2DB90978}"/>
              </a:ext>
            </a:extLst>
          </p:cNvPr>
          <p:cNvSpPr txBox="1"/>
          <p:nvPr/>
        </p:nvSpPr>
        <p:spPr>
          <a:xfrm>
            <a:off x="248476" y="6488668"/>
            <a:ext cx="1680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McLane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382842-614D-45C1-1779-6E6E9CE860E1}"/>
              </a:ext>
            </a:extLst>
          </p:cNvPr>
          <p:cNvCxnSpPr>
            <a:cxnSpLocks/>
          </p:cNvCxnSpPr>
          <p:nvPr/>
        </p:nvCxnSpPr>
        <p:spPr>
          <a:xfrm flipH="1">
            <a:off x="5203269" y="2151983"/>
            <a:ext cx="1550504" cy="6858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6DA3A4D-565A-BB38-2228-002E60C434FF}"/>
              </a:ext>
            </a:extLst>
          </p:cNvPr>
          <p:cNvSpPr txBox="1"/>
          <p:nvPr/>
        </p:nvSpPr>
        <p:spPr>
          <a:xfrm>
            <a:off x="6753773" y="1827482"/>
            <a:ext cx="4210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Needle injects particles into sheath fluid,  sorts and aligns particles into thin line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FEA4C59-12F3-0385-6B43-BDD24ED435A6}"/>
              </a:ext>
            </a:extLst>
          </p:cNvPr>
          <p:cNvCxnSpPr>
            <a:cxnSpLocks/>
          </p:cNvCxnSpPr>
          <p:nvPr/>
        </p:nvCxnSpPr>
        <p:spPr>
          <a:xfrm>
            <a:off x="2941147" y="2905745"/>
            <a:ext cx="1692637" cy="7328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EF52C8D-5111-69C7-50F9-2D3D2C65E7CE}"/>
              </a:ext>
            </a:extLst>
          </p:cNvPr>
          <p:cNvSpPr txBox="1"/>
          <p:nvPr/>
        </p:nvSpPr>
        <p:spPr>
          <a:xfrm>
            <a:off x="359687" y="2484393"/>
            <a:ext cx="398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Cell passing through quartz Cuvette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C0EF40D-CF30-AD66-63DF-A2662888C7A7}"/>
              </a:ext>
            </a:extLst>
          </p:cNvPr>
          <p:cNvCxnSpPr>
            <a:cxnSpLocks/>
          </p:cNvCxnSpPr>
          <p:nvPr/>
        </p:nvCxnSpPr>
        <p:spPr>
          <a:xfrm flipV="1">
            <a:off x="2570205" y="3779588"/>
            <a:ext cx="856735" cy="4711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4E42046-4CD7-86F0-836A-0B0021571366}"/>
              </a:ext>
            </a:extLst>
          </p:cNvPr>
          <p:cNvSpPr txBox="1"/>
          <p:nvPr/>
        </p:nvSpPr>
        <p:spPr>
          <a:xfrm>
            <a:off x="248476" y="4350263"/>
            <a:ext cx="398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Cell passing through a laser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3B6CE-FC06-F2D2-01D7-38DBB2EA0B2B}"/>
              </a:ext>
            </a:extLst>
          </p:cNvPr>
          <p:cNvSpPr txBox="1"/>
          <p:nvPr/>
        </p:nvSpPr>
        <p:spPr>
          <a:xfrm>
            <a:off x="4349372" y="4839115"/>
            <a:ext cx="398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Chl</a:t>
            </a:r>
            <a:r>
              <a:rPr lang="en-US" b="1" dirty="0">
                <a:solidFill>
                  <a:schemeClr val="accent1"/>
                </a:solidFill>
              </a:rPr>
              <a:t>-a fluorescence is detected and</a:t>
            </a:r>
          </a:p>
          <a:p>
            <a:r>
              <a:rPr lang="en-US" b="1" dirty="0">
                <a:solidFill>
                  <a:schemeClr val="accent1"/>
                </a:solidFill>
              </a:rPr>
              <a:t> triggers a flash lamp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338880B-6D4E-6D0E-FA43-BB736B8D6E80}"/>
              </a:ext>
            </a:extLst>
          </p:cNvPr>
          <p:cNvCxnSpPr>
            <a:cxnSpLocks/>
          </p:cNvCxnSpPr>
          <p:nvPr/>
        </p:nvCxnSpPr>
        <p:spPr>
          <a:xfrm flipV="1">
            <a:off x="5758044" y="4250724"/>
            <a:ext cx="220477" cy="61634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46D6B8D-DF0A-CA91-FC69-59112C54B028}"/>
              </a:ext>
            </a:extLst>
          </p:cNvPr>
          <p:cNvCxnSpPr>
            <a:cxnSpLocks/>
          </p:cNvCxnSpPr>
          <p:nvPr/>
        </p:nvCxnSpPr>
        <p:spPr>
          <a:xfrm flipH="1" flipV="1">
            <a:off x="7200318" y="2803240"/>
            <a:ext cx="646405" cy="3347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2DAA13B-4EEF-DD3A-60BB-3E410DAA9606}"/>
              </a:ext>
            </a:extLst>
          </p:cNvPr>
          <p:cNvSpPr txBox="1"/>
          <p:nvPr/>
        </p:nvSpPr>
        <p:spPr>
          <a:xfrm>
            <a:off x="7570783" y="3137968"/>
            <a:ext cx="2823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Image is taken with Camera</a:t>
            </a: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4DBB4515-3A9A-0610-B366-C1835599F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218" y="3476633"/>
            <a:ext cx="3482265" cy="111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A5CD0BF-E1D8-A0BF-D77B-D4E3792DD854}"/>
              </a:ext>
            </a:extLst>
          </p:cNvPr>
          <p:cNvSpPr txBox="1"/>
          <p:nvPr/>
        </p:nvSpPr>
        <p:spPr>
          <a:xfrm>
            <a:off x="7667068" y="4584938"/>
            <a:ext cx="194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Cocholodinium</a:t>
            </a:r>
            <a:r>
              <a:rPr lang="en-US" dirty="0"/>
              <a:t> sp.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0378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4" grpId="0"/>
      <p:bldP spid="25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7525DE4-C578-5177-7FD5-40872E15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6997" y="-2667004"/>
            <a:ext cx="6858002" cy="121920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D7EE8-4D46-E6AD-67D5-1B22FEBAA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" y="210343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Sample from this Morning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19A974-A8EF-D35E-8801-E242E41EA4D5}"/>
              </a:ext>
            </a:extLst>
          </p:cNvPr>
          <p:cNvSpPr txBox="1"/>
          <p:nvPr/>
        </p:nvSpPr>
        <p:spPr>
          <a:xfrm>
            <a:off x="0" y="3917090"/>
            <a:ext cx="4522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~ 839 images</a:t>
            </a:r>
          </a:p>
          <a:p>
            <a:endParaRPr lang="en-US" sz="2400" dirty="0"/>
          </a:p>
          <a:p>
            <a:r>
              <a:rPr lang="en-US" sz="2400" dirty="0"/>
              <a:t>General Rule: More smaller things</a:t>
            </a:r>
          </a:p>
          <a:p>
            <a:endParaRPr lang="en-US" sz="2400" dirty="0"/>
          </a:p>
          <a:p>
            <a:r>
              <a:rPr lang="en-US" sz="2400" dirty="0"/>
              <a:t>Too much to look at manually.</a:t>
            </a:r>
          </a:p>
        </p:txBody>
      </p:sp>
    </p:spTree>
    <p:extLst>
      <p:ext uri="{BB962C8B-B14F-4D97-AF65-F5344CB8AC3E}">
        <p14:creationId xmlns:p14="http://schemas.microsoft.com/office/powerpoint/2010/main" val="326528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FF2C-9C9B-30C0-510C-3AA1E20B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30" y="365125"/>
            <a:ext cx="10515600" cy="1325563"/>
          </a:xfrm>
        </p:spPr>
        <p:txBody>
          <a:bodyPr/>
          <a:lstStyle/>
          <a:p>
            <a:r>
              <a:rPr lang="en-US" dirty="0"/>
              <a:t>Classifier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18427-C697-6CEA-86D5-9CA4EED0F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21" y="2533837"/>
            <a:ext cx="5095345" cy="43898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51 class CNN (</a:t>
            </a:r>
            <a:r>
              <a:rPr lang="en-US" dirty="0" err="1"/>
              <a:t>Xception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100k + manually classified images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Work in progress… </a:t>
            </a:r>
          </a:p>
          <a:p>
            <a:pPr marL="0" indent="0">
              <a:buNone/>
            </a:pPr>
            <a:r>
              <a:rPr lang="en-US" dirty="0"/>
              <a:t>Accuracy (f-1 score) = .93</a:t>
            </a:r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C092325F-C2E0-08B2-BA9A-FCA1132C5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066" y="365125"/>
            <a:ext cx="6230361" cy="57806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51C6BB-3734-441E-13A5-ACF25AFE5825}"/>
              </a:ext>
            </a:extLst>
          </p:cNvPr>
          <p:cNvSpPr txBox="1"/>
          <p:nvPr/>
        </p:nvSpPr>
        <p:spPr>
          <a:xfrm>
            <a:off x="6216009" y="5918886"/>
            <a:ext cx="469602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Confusion Matrix:</a:t>
            </a:r>
          </a:p>
          <a:p>
            <a:r>
              <a:rPr lang="en-US" sz="2800" dirty="0"/>
              <a:t>True images vs Class Prediction</a:t>
            </a:r>
          </a:p>
        </p:txBody>
      </p:sp>
    </p:spTree>
    <p:extLst>
      <p:ext uri="{BB962C8B-B14F-4D97-AF65-F5344CB8AC3E}">
        <p14:creationId xmlns:p14="http://schemas.microsoft.com/office/powerpoint/2010/main" val="395949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1A73A0F-99B2-B843-6CEF-4CF97AA36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42" y="362834"/>
            <a:ext cx="4724153" cy="60691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69FE6A-6572-BD81-B4B8-27BE9DD1D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76" y="7886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Data in Action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AE6C13B0-2E45-F6D8-AC9C-56672B643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22" y="1563970"/>
            <a:ext cx="6020748" cy="50149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6F6835-DE4A-698E-BE0F-572540953133}"/>
              </a:ext>
            </a:extLst>
          </p:cNvPr>
          <p:cNvSpPr txBox="1"/>
          <p:nvPr/>
        </p:nvSpPr>
        <p:spPr>
          <a:xfrm>
            <a:off x="567311" y="930200"/>
            <a:ext cx="2035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Chaetoceros</a:t>
            </a:r>
            <a:r>
              <a:rPr lang="en-US" b="1" dirty="0">
                <a:solidFill>
                  <a:schemeClr val="bg1"/>
                </a:solidFill>
              </a:rPr>
              <a:t> Bloom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A33162-ADB3-4291-B070-7313E1481CC9}"/>
              </a:ext>
            </a:extLst>
          </p:cNvPr>
          <p:cNvSpPr/>
          <p:nvPr/>
        </p:nvSpPr>
        <p:spPr>
          <a:xfrm>
            <a:off x="6718659" y="3931583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"/>
              </a:rPr>
              <a:t>Chaetoceros</a:t>
            </a:r>
            <a:endParaRPr lang="en-US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F0E1DD-8014-C0AF-AB2C-34799D3DAD30}"/>
              </a:ext>
            </a:extLst>
          </p:cNvPr>
          <p:cNvSpPr/>
          <p:nvPr/>
        </p:nvSpPr>
        <p:spPr>
          <a:xfrm>
            <a:off x="340659" y="286871"/>
            <a:ext cx="4869589" cy="6208295"/>
          </a:xfrm>
          <a:prstGeom prst="rect">
            <a:avLst/>
          </a:prstGeom>
          <a:noFill/>
          <a:ln w="76200">
            <a:solidFill>
              <a:srgbClr val="DBC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6319C6-854F-CCE5-B759-293FA06B07DC}"/>
              </a:ext>
            </a:extLst>
          </p:cNvPr>
          <p:cNvCxnSpPr>
            <a:cxnSpLocks/>
          </p:cNvCxnSpPr>
          <p:nvPr/>
        </p:nvCxnSpPr>
        <p:spPr>
          <a:xfrm>
            <a:off x="5210248" y="286871"/>
            <a:ext cx="1289164" cy="3110516"/>
          </a:xfrm>
          <a:prstGeom prst="line">
            <a:avLst/>
          </a:prstGeom>
          <a:ln w="76200">
            <a:solidFill>
              <a:srgbClr val="DBCA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B0D9E-ADFD-CBF0-870E-9F06E81B52BB}"/>
              </a:ext>
            </a:extLst>
          </p:cNvPr>
          <p:cNvCxnSpPr>
            <a:cxnSpLocks/>
          </p:cNvCxnSpPr>
          <p:nvPr/>
        </p:nvCxnSpPr>
        <p:spPr>
          <a:xfrm flipV="1">
            <a:off x="5203178" y="4823012"/>
            <a:ext cx="1296234" cy="1672154"/>
          </a:xfrm>
          <a:prstGeom prst="line">
            <a:avLst/>
          </a:prstGeom>
          <a:ln w="76200">
            <a:solidFill>
              <a:srgbClr val="DBCA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68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AA96-8F4B-96A1-3A0E-FCA7A4C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06" y="0"/>
            <a:ext cx="10515600" cy="1325563"/>
          </a:xfrm>
        </p:spPr>
        <p:txBody>
          <a:bodyPr/>
          <a:lstStyle/>
          <a:p>
            <a:r>
              <a:rPr lang="en-US" i="1" dirty="0"/>
              <a:t>Eucampia sp. </a:t>
            </a:r>
            <a:r>
              <a:rPr lang="en-US" dirty="0"/>
              <a:t>Bloom</a:t>
            </a:r>
            <a:endParaRPr lang="en-US" i="1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4478155-FC95-3058-B141-174858D05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219" y="296148"/>
            <a:ext cx="6255075" cy="6043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20DB33-8DEB-7C4C-2E4E-65C29BF1C1DB}"/>
              </a:ext>
            </a:extLst>
          </p:cNvPr>
          <p:cNvSpPr txBox="1"/>
          <p:nvPr/>
        </p:nvSpPr>
        <p:spPr>
          <a:xfrm>
            <a:off x="10900976" y="6377186"/>
            <a:ext cx="1113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May 2022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0E4A37-AA8E-97D5-2BE3-5D2913397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02" y="1381168"/>
            <a:ext cx="5029200" cy="37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9177C5-CC95-2204-6BA8-0C1E28BFBD76}"/>
              </a:ext>
            </a:extLst>
          </p:cNvPr>
          <p:cNvSpPr txBox="1"/>
          <p:nvPr/>
        </p:nvSpPr>
        <p:spPr>
          <a:xfrm>
            <a:off x="294502" y="5188738"/>
            <a:ext cx="1945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Kudela Lab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CCC1D7-663A-BFA5-CDF7-FB31C4604D16}"/>
              </a:ext>
            </a:extLst>
          </p:cNvPr>
          <p:cNvSpPr txBox="1"/>
          <p:nvPr/>
        </p:nvSpPr>
        <p:spPr>
          <a:xfrm>
            <a:off x="294502" y="4691403"/>
            <a:ext cx="2586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Eucampia zodiacus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9D0186-8382-156A-7B87-492293CD43B8}"/>
              </a:ext>
            </a:extLst>
          </p:cNvPr>
          <p:cNvSpPr txBox="1"/>
          <p:nvPr/>
        </p:nvSpPr>
        <p:spPr>
          <a:xfrm>
            <a:off x="177706" y="5696464"/>
            <a:ext cx="5370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Efficient at N-Uptake, can outcompete Nori in farms and cause bleaching</a:t>
            </a:r>
          </a:p>
        </p:txBody>
      </p:sp>
    </p:spTree>
    <p:extLst>
      <p:ext uri="{BB962C8B-B14F-4D97-AF65-F5344CB8AC3E}">
        <p14:creationId xmlns:p14="http://schemas.microsoft.com/office/powerpoint/2010/main" val="10279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A410-FCC5-C7AC-8B49-5C89EAB79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Eucampia</a:t>
            </a:r>
            <a:r>
              <a:rPr lang="en-US" dirty="0"/>
              <a:t> Bloom</a:t>
            </a:r>
          </a:p>
        </p:txBody>
      </p:sp>
      <p:pic>
        <p:nvPicPr>
          <p:cNvPr id="5" name="Content Placeholder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6343CA95-8743-ABAD-1432-4255A638D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67" y="1772492"/>
            <a:ext cx="9371609" cy="3904837"/>
          </a:xfr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E8E80E8B-6FFE-D18A-9199-5CAA9E72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798" y="2004198"/>
            <a:ext cx="1486585" cy="1217141"/>
          </a:xfrm>
          <a:prstGeom prst="rect">
            <a:avLst/>
          </a:prstGeom>
          <a:ln w="76200">
            <a:solidFill>
              <a:srgbClr val="E1B9B6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66E0C5-4925-9158-863D-F48A0B86F1DA}"/>
              </a:ext>
            </a:extLst>
          </p:cNvPr>
          <p:cNvSpPr txBox="1"/>
          <p:nvPr/>
        </p:nvSpPr>
        <p:spPr>
          <a:xfrm>
            <a:off x="617838" y="5677329"/>
            <a:ext cx="4869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Other species abundance == </a:t>
            </a:r>
            <a:r>
              <a:rPr lang="en-US" sz="2000" b="1" dirty="0"/>
              <a:t>Doesn’t Change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0EB64FF-F355-7DA3-2BEB-B60AA01DF543}"/>
              </a:ext>
            </a:extLst>
          </p:cNvPr>
          <p:cNvCxnSpPr/>
          <p:nvPr/>
        </p:nvCxnSpPr>
        <p:spPr>
          <a:xfrm>
            <a:off x="3052383" y="3245452"/>
            <a:ext cx="751206" cy="667264"/>
          </a:xfrm>
          <a:prstGeom prst="straightConnector1">
            <a:avLst/>
          </a:prstGeom>
          <a:ln w="38100">
            <a:solidFill>
              <a:srgbClr val="E1B9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FF58532-9178-6496-511E-22014564A635}"/>
              </a:ext>
            </a:extLst>
          </p:cNvPr>
          <p:cNvSpPr txBox="1"/>
          <p:nvPr/>
        </p:nvSpPr>
        <p:spPr>
          <a:xfrm>
            <a:off x="617838" y="6159243"/>
            <a:ext cx="4604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Eucampia outcompeting other Diatoms?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55230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409</Words>
  <Application>Microsoft Macintosh PowerPoint</Application>
  <PresentationFormat>Widescreen</PresentationFormat>
  <Paragraphs>103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Avenir Book</vt:lpstr>
      <vt:lpstr>Avenir Next</vt:lpstr>
      <vt:lpstr>Calibri</vt:lpstr>
      <vt:lpstr>Calibri Light</vt:lpstr>
      <vt:lpstr>Verdana</vt:lpstr>
      <vt:lpstr>Office Theme</vt:lpstr>
      <vt:lpstr>PowerPoint Presentation</vt:lpstr>
      <vt:lpstr>Thank you!</vt:lpstr>
      <vt:lpstr>Power Buoy IFCB Quick Facts</vt:lpstr>
      <vt:lpstr>IFCB Theory in 1 minute</vt:lpstr>
      <vt:lpstr>Sample from this Morning</vt:lpstr>
      <vt:lpstr>Classifier</vt:lpstr>
      <vt:lpstr>Data in Action</vt:lpstr>
      <vt:lpstr>Eucampia sp. Bloom</vt:lpstr>
      <vt:lpstr>Eucampia Bloom</vt:lpstr>
      <vt:lpstr>PowerPoint Presentation</vt:lpstr>
      <vt:lpstr>Margalefidinium (Cochlodinium)</vt:lpstr>
      <vt:lpstr>A Physical View: Wire Walker</vt:lpstr>
      <vt:lpstr>PowerPoint Presentation</vt:lpstr>
      <vt:lpstr>Density: PSD</vt:lpstr>
      <vt:lpstr>Fluorescence – Chl-a</vt:lpstr>
      <vt:lpstr>Zoomed Out</vt:lpstr>
      <vt:lpstr>PowerPoint Presentation</vt:lpstr>
      <vt:lpstr>PowerPoint Presentation</vt:lpstr>
      <vt:lpstr>PowerPoint Presentation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Christopher Daniel</dc:creator>
  <cp:lastModifiedBy>Patrick Christopher Daniel</cp:lastModifiedBy>
  <cp:revision>16</cp:revision>
  <dcterms:created xsi:type="dcterms:W3CDTF">2022-11-02T17:46:11Z</dcterms:created>
  <dcterms:modified xsi:type="dcterms:W3CDTF">2022-11-03T20:12:14Z</dcterms:modified>
</cp:coreProperties>
</file>