
<file path=[Content_Types].xml><?xml version="1.0" encoding="utf-8"?>
<Types xmlns="http://schemas.openxmlformats.org/package/2006/content-types">
  <Override PartName="/ppt/tags/tag1.xml" ContentType="application/vnd.openxmlformats-officedocument.presentationml.tags+xml"/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7" r:id="rId2"/>
    <p:sldId id="256" r:id="rId3"/>
    <p:sldId id="260" r:id="rId4"/>
    <p:sldId id="264" r:id="rId5"/>
    <p:sldId id="263" r:id="rId6"/>
    <p:sldId id="262" r:id="rId7"/>
    <p:sldId id="259" r:id="rId8"/>
    <p:sldId id="258" r:id="rId9"/>
    <p:sldId id="261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125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April 28, 2010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tags" Target="../tags/tag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6725" y="6245225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 userDrawn="1"/>
        </p:nvSpPr>
        <p:spPr bwMode="auto">
          <a:xfrm>
            <a:off x="0" y="1050925"/>
            <a:ext cx="9144000" cy="0"/>
          </a:xfrm>
          <a:prstGeom prst="line">
            <a:avLst/>
          </a:prstGeom>
          <a:noFill/>
          <a:ln w="57150" cmpd="thinThick">
            <a:solidFill>
              <a:srgbClr val="4D4D4D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0" name="Picture 9" descr="TPps2bmp"/>
          <p:cNvPicPr>
            <a:picLocks noChangeAspect="1" noChangeArrowheads="1"/>
          </p:cNvPicPr>
          <p:nvPr userDrawn="1">
            <p:custDataLst>
              <p:tags r:id="rId1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5575" y="152400"/>
            <a:ext cx="118745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df"/><Relationship Id="rId3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df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Power Buoy Power Converter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Concept Review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pic>
        <p:nvPicPr>
          <p:cNvPr id="3" name="Picture 5" descr="Efficiencies_F11-5-Ap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9886" y="0"/>
            <a:ext cx="53006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1629" y="2671868"/>
            <a:ext cx="18882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Avoid the</a:t>
            </a:r>
          </a:p>
          <a:p>
            <a:r>
              <a:rPr lang="en-US" sz="3200" dirty="0" err="1" smtClean="0"/>
              <a:t>COEDs</a:t>
            </a:r>
            <a:r>
              <a:rPr lang="en-US" sz="3200" dirty="0" smtClean="0"/>
              <a:t>!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" y="1470025"/>
            <a:ext cx="7442200" cy="4775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8784" y="198444"/>
            <a:ext cx="640522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Getting From Here to There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28784" y="198444"/>
            <a:ext cx="72152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Proof-of-Concept Small-Scale System</a:t>
            </a:r>
            <a:endParaRPr lang="en-US" sz="3200" dirty="0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66725" y="6245225"/>
            <a:ext cx="8229600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928784" y="2416226"/>
            <a:ext cx="1823658" cy="239973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168994" y="2688361"/>
            <a:ext cx="709253" cy="445311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68994" y="2688361"/>
            <a:ext cx="709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Current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Sensor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38737" y="4055728"/>
            <a:ext cx="845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MOSFET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638737" y="4055728"/>
            <a:ext cx="845502" cy="323166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rot="5400000">
            <a:off x="3133158" y="3035405"/>
            <a:ext cx="232422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rot="16200000" flipH="1">
            <a:off x="3241852" y="3159133"/>
            <a:ext cx="146986" cy="131952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rot="10800000" flipV="1">
            <a:off x="3092673" y="3298601"/>
            <a:ext cx="288649" cy="12369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3092672" y="3422301"/>
            <a:ext cx="288650" cy="123696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rot="10800000" flipV="1">
            <a:off x="3106632" y="3545997"/>
            <a:ext cx="288649" cy="12369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>
            <a:off x="3092672" y="3669697"/>
            <a:ext cx="158285" cy="123695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/>
          <p:nvPr/>
        </p:nvCxnSpPr>
        <p:spPr bwMode="auto">
          <a:xfrm rot="5400000">
            <a:off x="3111629" y="3932720"/>
            <a:ext cx="280244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Rectangle 42"/>
          <p:cNvSpPr/>
          <p:nvPr/>
        </p:nvSpPr>
        <p:spPr bwMode="auto">
          <a:xfrm>
            <a:off x="4646040" y="2416226"/>
            <a:ext cx="1823658" cy="239973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633642" y="4815959"/>
            <a:ext cx="6887736" cy="92344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 rot="5400000" flipH="1" flipV="1">
            <a:off x="3142165" y="4486099"/>
            <a:ext cx="214408" cy="1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endCxn id="12" idx="1"/>
          </p:cNvCxnSpPr>
          <p:nvPr/>
        </p:nvCxnSpPr>
        <p:spPr bwMode="auto">
          <a:xfrm>
            <a:off x="1101737" y="2911017"/>
            <a:ext cx="1067257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13" idx="3"/>
          </p:cNvCxnSpPr>
          <p:nvPr/>
        </p:nvCxnSpPr>
        <p:spPr bwMode="auto">
          <a:xfrm>
            <a:off x="2878247" y="2919194"/>
            <a:ext cx="2018785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>
            <a:off x="1101737" y="4594892"/>
            <a:ext cx="6292299" cy="23947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Arrow Connector 58"/>
          <p:cNvCxnSpPr/>
          <p:nvPr/>
        </p:nvCxnSpPr>
        <p:spPr bwMode="auto">
          <a:xfrm rot="5400000" flipH="1" flipV="1">
            <a:off x="2420566" y="4836575"/>
            <a:ext cx="915362" cy="1588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2612193" y="5295050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PWM</a:t>
            </a:r>
          </a:p>
        </p:txBody>
      </p:sp>
      <p:cxnSp>
        <p:nvCxnSpPr>
          <p:cNvPr id="62" name="Straight Arrow Connector 61"/>
          <p:cNvCxnSpPr/>
          <p:nvPr/>
        </p:nvCxnSpPr>
        <p:spPr bwMode="auto">
          <a:xfrm rot="5400000">
            <a:off x="1518670" y="4116128"/>
            <a:ext cx="1927434" cy="2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2168994" y="5079846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A to D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897032" y="2692333"/>
            <a:ext cx="709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Buck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DC-DC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4897032" y="2689949"/>
            <a:ext cx="709253" cy="445311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366775" y="4057316"/>
            <a:ext cx="845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MOSFET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5366775" y="4057316"/>
            <a:ext cx="845502" cy="323166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cxnSp>
        <p:nvCxnSpPr>
          <p:cNvPr id="73" name="Straight Connector 72"/>
          <p:cNvCxnSpPr/>
          <p:nvPr/>
        </p:nvCxnSpPr>
        <p:spPr bwMode="auto">
          <a:xfrm rot="5400000">
            <a:off x="5861196" y="3036993"/>
            <a:ext cx="232422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/>
          <p:cNvCxnSpPr/>
          <p:nvPr/>
        </p:nvCxnSpPr>
        <p:spPr bwMode="auto">
          <a:xfrm rot="16200000" flipH="1">
            <a:off x="5969890" y="3160721"/>
            <a:ext cx="146986" cy="131952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5" name="Straight Connector 74"/>
          <p:cNvCxnSpPr/>
          <p:nvPr/>
        </p:nvCxnSpPr>
        <p:spPr bwMode="auto">
          <a:xfrm rot="10800000" flipV="1">
            <a:off x="5820711" y="3300189"/>
            <a:ext cx="288649" cy="12369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6" name="Straight Connector 75"/>
          <p:cNvCxnSpPr/>
          <p:nvPr/>
        </p:nvCxnSpPr>
        <p:spPr bwMode="auto">
          <a:xfrm>
            <a:off x="5820710" y="3423889"/>
            <a:ext cx="288650" cy="123696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7" name="Straight Connector 76"/>
          <p:cNvCxnSpPr/>
          <p:nvPr/>
        </p:nvCxnSpPr>
        <p:spPr bwMode="auto">
          <a:xfrm rot="10800000" flipV="1">
            <a:off x="5834670" y="3547585"/>
            <a:ext cx="288649" cy="12369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Straight Connector 77"/>
          <p:cNvCxnSpPr/>
          <p:nvPr/>
        </p:nvCxnSpPr>
        <p:spPr bwMode="auto">
          <a:xfrm>
            <a:off x="5820710" y="3671285"/>
            <a:ext cx="158285" cy="123695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rot="5400000">
            <a:off x="5839667" y="3934308"/>
            <a:ext cx="280244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Straight Connector 79"/>
          <p:cNvCxnSpPr/>
          <p:nvPr/>
        </p:nvCxnSpPr>
        <p:spPr bwMode="auto">
          <a:xfrm rot="5400000" flipH="1" flipV="1">
            <a:off x="5857834" y="4499266"/>
            <a:ext cx="238355" cy="792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3" name="Straight Connector 82"/>
          <p:cNvCxnSpPr>
            <a:stCxn id="69" idx="3"/>
          </p:cNvCxnSpPr>
          <p:nvPr/>
        </p:nvCxnSpPr>
        <p:spPr bwMode="auto">
          <a:xfrm flipV="1">
            <a:off x="5606285" y="2911017"/>
            <a:ext cx="1787751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7" name="TextBox 86"/>
          <p:cNvSpPr txBox="1"/>
          <p:nvPr/>
        </p:nvSpPr>
        <p:spPr>
          <a:xfrm>
            <a:off x="699308" y="4815959"/>
            <a:ext cx="146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Explorer 16 Board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928784" y="2416226"/>
            <a:ext cx="146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Proto Board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4653634" y="2416226"/>
            <a:ext cx="146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Buck/Boost Board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536940" y="3152412"/>
            <a:ext cx="1126914" cy="1102659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15 – 24 V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Power</a:t>
            </a:r>
            <a:br>
              <a:rPr lang="en-US" sz="1400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Supply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98" name="Straight Connector 97"/>
          <p:cNvCxnSpPr/>
          <p:nvPr/>
        </p:nvCxnSpPr>
        <p:spPr bwMode="auto">
          <a:xfrm>
            <a:off x="1101737" y="2911017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Straight Connector 99"/>
          <p:cNvCxnSpPr>
            <a:endCxn id="94" idx="0"/>
          </p:cNvCxnSpPr>
          <p:nvPr/>
        </p:nvCxnSpPr>
        <p:spPr bwMode="auto">
          <a:xfrm rot="5400000">
            <a:off x="979701" y="3031715"/>
            <a:ext cx="241393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Straight Connector 100"/>
          <p:cNvCxnSpPr/>
          <p:nvPr/>
        </p:nvCxnSpPr>
        <p:spPr bwMode="auto">
          <a:xfrm rot="5400000">
            <a:off x="942434" y="4436732"/>
            <a:ext cx="319051" cy="446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" name="Rectangle 102"/>
          <p:cNvSpPr/>
          <p:nvPr/>
        </p:nvSpPr>
        <p:spPr bwMode="auto">
          <a:xfrm>
            <a:off x="6828793" y="3174770"/>
            <a:ext cx="1126914" cy="1102659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12V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SLA</a:t>
            </a:r>
            <a:br>
              <a:rPr lang="en-US" sz="1400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Battery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104" name="Straight Connector 103"/>
          <p:cNvCxnSpPr/>
          <p:nvPr/>
        </p:nvCxnSpPr>
        <p:spPr bwMode="auto">
          <a:xfrm rot="5400000">
            <a:off x="7234287" y="4459090"/>
            <a:ext cx="319051" cy="446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5" name="Straight Connector 104"/>
          <p:cNvCxnSpPr/>
          <p:nvPr/>
        </p:nvCxnSpPr>
        <p:spPr bwMode="auto">
          <a:xfrm rot="5400000">
            <a:off x="7272099" y="3041479"/>
            <a:ext cx="241393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0" name="Straight Arrow Connector 109"/>
          <p:cNvCxnSpPr/>
          <p:nvPr/>
        </p:nvCxnSpPr>
        <p:spPr bwMode="auto">
          <a:xfrm rot="5400000" flipH="1" flipV="1">
            <a:off x="4067947" y="4212773"/>
            <a:ext cx="2161378" cy="1588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1" name="TextBox 110"/>
          <p:cNvSpPr txBox="1"/>
          <p:nvPr/>
        </p:nvSpPr>
        <p:spPr>
          <a:xfrm>
            <a:off x="4828063" y="5295844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PWM</a:t>
            </a:r>
          </a:p>
        </p:txBody>
      </p:sp>
      <p:cxnSp>
        <p:nvCxnSpPr>
          <p:cNvPr id="112" name="Straight Arrow Connector 111"/>
          <p:cNvCxnSpPr/>
          <p:nvPr/>
        </p:nvCxnSpPr>
        <p:spPr bwMode="auto">
          <a:xfrm rot="5400000" flipH="1" flipV="1">
            <a:off x="5175148" y="4835781"/>
            <a:ext cx="915362" cy="1588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3" name="TextBox 112"/>
          <p:cNvSpPr txBox="1"/>
          <p:nvPr/>
        </p:nvSpPr>
        <p:spPr>
          <a:xfrm>
            <a:off x="5366775" y="5294256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PWM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616163" y="3392698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Load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340231" y="3392698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Load</a:t>
            </a:r>
          </a:p>
        </p:txBody>
      </p:sp>
      <p:cxnSp>
        <p:nvCxnSpPr>
          <p:cNvPr id="117" name="Straight Arrow Connector 116"/>
          <p:cNvCxnSpPr/>
          <p:nvPr/>
        </p:nvCxnSpPr>
        <p:spPr bwMode="auto">
          <a:xfrm rot="5400000">
            <a:off x="4042161" y="4096594"/>
            <a:ext cx="1927434" cy="2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8" name="TextBox 117"/>
          <p:cNvSpPr txBox="1"/>
          <p:nvPr/>
        </p:nvSpPr>
        <p:spPr>
          <a:xfrm>
            <a:off x="4513048" y="5017257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A to D</a:t>
            </a:r>
          </a:p>
        </p:txBody>
      </p:sp>
      <p:sp>
        <p:nvSpPr>
          <p:cNvPr id="58" name="Oval 57"/>
          <p:cNvSpPr/>
          <p:nvPr/>
        </p:nvSpPr>
        <p:spPr bwMode="auto">
          <a:xfrm>
            <a:off x="3217178" y="2890179"/>
            <a:ext cx="59178" cy="59178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3221678" y="4574080"/>
            <a:ext cx="56265" cy="56265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63" name="Oval 62"/>
          <p:cNvSpPr/>
          <p:nvPr/>
        </p:nvSpPr>
        <p:spPr bwMode="auto">
          <a:xfrm>
            <a:off x="5949716" y="4582546"/>
            <a:ext cx="56265" cy="56265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64" name="Oval 63"/>
          <p:cNvSpPr/>
          <p:nvPr/>
        </p:nvSpPr>
        <p:spPr bwMode="auto">
          <a:xfrm>
            <a:off x="5946892" y="2882243"/>
            <a:ext cx="56265" cy="56265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28784" y="198444"/>
            <a:ext cx="640522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Proof-of-Concept Load Dump</a:t>
            </a:r>
            <a:endParaRPr lang="en-US" sz="3200" dirty="0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66725" y="6245225"/>
            <a:ext cx="8229600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928784" y="2416226"/>
            <a:ext cx="1823658" cy="239973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168994" y="2688361"/>
            <a:ext cx="709253" cy="445311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68994" y="2688361"/>
            <a:ext cx="709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Current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Sensor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38737" y="4055728"/>
            <a:ext cx="845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MOSFET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638737" y="4055728"/>
            <a:ext cx="845502" cy="323166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 rot="16200000" flipH="1">
            <a:off x="3188382" y="4011061"/>
            <a:ext cx="123560" cy="158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633642" y="4815959"/>
            <a:ext cx="6887736" cy="92344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 rot="5400000" flipH="1" flipV="1">
            <a:off x="3142165" y="4486099"/>
            <a:ext cx="214408" cy="1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endCxn id="12" idx="1"/>
          </p:cNvCxnSpPr>
          <p:nvPr/>
        </p:nvCxnSpPr>
        <p:spPr bwMode="auto">
          <a:xfrm>
            <a:off x="1101737" y="2911017"/>
            <a:ext cx="1067257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13" idx="3"/>
          </p:cNvCxnSpPr>
          <p:nvPr/>
        </p:nvCxnSpPr>
        <p:spPr bwMode="auto">
          <a:xfrm>
            <a:off x="2878247" y="2919194"/>
            <a:ext cx="2018785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flipV="1">
            <a:off x="1101737" y="4593304"/>
            <a:ext cx="2146838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Arrow Connector 58"/>
          <p:cNvCxnSpPr/>
          <p:nvPr/>
        </p:nvCxnSpPr>
        <p:spPr bwMode="auto">
          <a:xfrm rot="5400000" flipH="1" flipV="1">
            <a:off x="2420566" y="4836575"/>
            <a:ext cx="915362" cy="1588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2612193" y="5295050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PWM</a:t>
            </a:r>
          </a:p>
        </p:txBody>
      </p:sp>
      <p:cxnSp>
        <p:nvCxnSpPr>
          <p:cNvPr id="62" name="Straight Arrow Connector 61"/>
          <p:cNvCxnSpPr/>
          <p:nvPr/>
        </p:nvCxnSpPr>
        <p:spPr bwMode="auto">
          <a:xfrm rot="5400000">
            <a:off x="1518670" y="4116128"/>
            <a:ext cx="1927434" cy="2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2168994" y="5079846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A to D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99308" y="4815959"/>
            <a:ext cx="146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Explorer 16 Board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928784" y="2416226"/>
            <a:ext cx="146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Proto Board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536940" y="3152412"/>
            <a:ext cx="1126914" cy="1102659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0 - 500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V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Power</a:t>
            </a:r>
            <a:br>
              <a:rPr lang="en-US" sz="1400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Supply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98" name="Straight Connector 97"/>
          <p:cNvCxnSpPr/>
          <p:nvPr/>
        </p:nvCxnSpPr>
        <p:spPr bwMode="auto">
          <a:xfrm>
            <a:off x="1101737" y="2911017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Straight Connector 99"/>
          <p:cNvCxnSpPr>
            <a:endCxn id="94" idx="0"/>
          </p:cNvCxnSpPr>
          <p:nvPr/>
        </p:nvCxnSpPr>
        <p:spPr bwMode="auto">
          <a:xfrm rot="5400000">
            <a:off x="979701" y="3031715"/>
            <a:ext cx="241393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Straight Connector 100"/>
          <p:cNvCxnSpPr/>
          <p:nvPr/>
        </p:nvCxnSpPr>
        <p:spPr bwMode="auto">
          <a:xfrm rot="5400000">
            <a:off x="942434" y="4436732"/>
            <a:ext cx="319051" cy="446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5" name="TextBox 114"/>
          <p:cNvSpPr txBox="1"/>
          <p:nvPr/>
        </p:nvSpPr>
        <p:spPr>
          <a:xfrm>
            <a:off x="4082798" y="3254198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Load</a:t>
            </a:r>
          </a:p>
        </p:txBody>
      </p:sp>
      <p:cxnSp>
        <p:nvCxnSpPr>
          <p:cNvPr id="58" name="Straight Connector 57"/>
          <p:cNvCxnSpPr/>
          <p:nvPr/>
        </p:nvCxnSpPr>
        <p:spPr bwMode="auto">
          <a:xfrm>
            <a:off x="3248575" y="3950076"/>
            <a:ext cx="1648457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rot="5400000">
            <a:off x="4780821" y="3036995"/>
            <a:ext cx="232422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rot="16200000" flipH="1">
            <a:off x="4889515" y="3160723"/>
            <a:ext cx="146986" cy="131952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/>
          <p:cNvCxnSpPr/>
          <p:nvPr/>
        </p:nvCxnSpPr>
        <p:spPr bwMode="auto">
          <a:xfrm rot="10800000" flipV="1">
            <a:off x="4740336" y="3300191"/>
            <a:ext cx="288649" cy="12369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>
            <a:off x="4740335" y="3423891"/>
            <a:ext cx="288650" cy="123696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Straight Connector 80"/>
          <p:cNvCxnSpPr/>
          <p:nvPr/>
        </p:nvCxnSpPr>
        <p:spPr bwMode="auto">
          <a:xfrm rot="10800000" flipV="1">
            <a:off x="4754295" y="3547587"/>
            <a:ext cx="288649" cy="12369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/>
          <p:nvPr/>
        </p:nvCxnSpPr>
        <p:spPr bwMode="auto">
          <a:xfrm>
            <a:off x="4740335" y="3671287"/>
            <a:ext cx="158285" cy="123695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5" name="Straight Connector 84"/>
          <p:cNvCxnSpPr/>
          <p:nvPr/>
        </p:nvCxnSpPr>
        <p:spPr bwMode="auto">
          <a:xfrm>
            <a:off x="4898620" y="3951664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 rot="5400000" flipH="1" flipV="1">
            <a:off x="4821073" y="3872529"/>
            <a:ext cx="155094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28784" y="198444"/>
            <a:ext cx="640522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Initial Hardware</a:t>
            </a:r>
            <a:endParaRPr lang="en-US" sz="3200" dirty="0"/>
          </a:p>
        </p:txBody>
      </p:sp>
      <p:sp>
        <p:nvSpPr>
          <p:cNvPr id="10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466725" y="6245225"/>
            <a:ext cx="8229600" cy="47625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928784" y="2416226"/>
            <a:ext cx="2821560" cy="239973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168994" y="2688361"/>
            <a:ext cx="709253" cy="445311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68994" y="2688361"/>
            <a:ext cx="709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Current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Sensor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38737" y="4055728"/>
            <a:ext cx="845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MOSFET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638737" y="4055728"/>
            <a:ext cx="845502" cy="323166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cxnSp>
        <p:nvCxnSpPr>
          <p:cNvPr id="42" name="Straight Connector 41"/>
          <p:cNvCxnSpPr/>
          <p:nvPr/>
        </p:nvCxnSpPr>
        <p:spPr bwMode="auto">
          <a:xfrm rot="16200000" flipH="1">
            <a:off x="3188382" y="4011061"/>
            <a:ext cx="123560" cy="158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633642" y="4815959"/>
            <a:ext cx="6887736" cy="92344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46" name="Straight Connector 45"/>
          <p:cNvCxnSpPr/>
          <p:nvPr/>
        </p:nvCxnSpPr>
        <p:spPr bwMode="auto">
          <a:xfrm rot="5400000" flipH="1" flipV="1">
            <a:off x="3142165" y="4486099"/>
            <a:ext cx="214408" cy="1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/>
          <p:cNvCxnSpPr>
            <a:endCxn id="12" idx="1"/>
          </p:cNvCxnSpPr>
          <p:nvPr/>
        </p:nvCxnSpPr>
        <p:spPr bwMode="auto">
          <a:xfrm>
            <a:off x="1101737" y="2911017"/>
            <a:ext cx="1067257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13" idx="3"/>
          </p:cNvCxnSpPr>
          <p:nvPr/>
        </p:nvCxnSpPr>
        <p:spPr bwMode="auto">
          <a:xfrm>
            <a:off x="2878247" y="2919194"/>
            <a:ext cx="370328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flipV="1">
            <a:off x="1101737" y="4593304"/>
            <a:ext cx="2146838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Arrow Connector 58"/>
          <p:cNvCxnSpPr/>
          <p:nvPr/>
        </p:nvCxnSpPr>
        <p:spPr bwMode="auto">
          <a:xfrm rot="5400000" flipH="1" flipV="1">
            <a:off x="2420566" y="4836575"/>
            <a:ext cx="915362" cy="1588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0" name="TextBox 59"/>
          <p:cNvSpPr txBox="1"/>
          <p:nvPr/>
        </p:nvSpPr>
        <p:spPr>
          <a:xfrm>
            <a:off x="2612193" y="5295050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PWM</a:t>
            </a:r>
          </a:p>
        </p:txBody>
      </p:sp>
      <p:cxnSp>
        <p:nvCxnSpPr>
          <p:cNvPr id="62" name="Straight Arrow Connector 61"/>
          <p:cNvCxnSpPr/>
          <p:nvPr/>
        </p:nvCxnSpPr>
        <p:spPr bwMode="auto">
          <a:xfrm rot="5400000">
            <a:off x="1518670" y="4116128"/>
            <a:ext cx="1927434" cy="2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2168994" y="5079846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A to D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99308" y="4815959"/>
            <a:ext cx="146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Explorer 16 Board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928784" y="2416226"/>
            <a:ext cx="1469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PC Board</a:t>
            </a:r>
            <a:endParaRPr lang="en-US" sz="1200" dirty="0" smtClean="0">
              <a:solidFill>
                <a:schemeClr val="bg1"/>
              </a:solidFill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536940" y="3152412"/>
            <a:ext cx="1126914" cy="1102659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0 - 500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V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Power</a:t>
            </a:r>
            <a:br>
              <a:rPr lang="en-US" sz="1400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Supply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98" name="Straight Connector 97"/>
          <p:cNvCxnSpPr/>
          <p:nvPr/>
        </p:nvCxnSpPr>
        <p:spPr bwMode="auto">
          <a:xfrm>
            <a:off x="1101737" y="2911017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0" name="Straight Connector 99"/>
          <p:cNvCxnSpPr>
            <a:endCxn id="94" idx="0"/>
          </p:cNvCxnSpPr>
          <p:nvPr/>
        </p:nvCxnSpPr>
        <p:spPr bwMode="auto">
          <a:xfrm rot="5400000">
            <a:off x="979701" y="3031715"/>
            <a:ext cx="241393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1" name="Straight Connector 100"/>
          <p:cNvCxnSpPr/>
          <p:nvPr/>
        </p:nvCxnSpPr>
        <p:spPr bwMode="auto">
          <a:xfrm rot="5400000">
            <a:off x="942434" y="4436732"/>
            <a:ext cx="319051" cy="446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5" name="TextBox 114"/>
          <p:cNvSpPr txBox="1"/>
          <p:nvPr/>
        </p:nvSpPr>
        <p:spPr>
          <a:xfrm>
            <a:off x="4852874" y="1905101"/>
            <a:ext cx="636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Load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Dump</a:t>
            </a:r>
            <a:endParaRPr lang="en-US" sz="1200" dirty="0" smtClean="0">
              <a:solidFill>
                <a:schemeClr val="bg1"/>
              </a:solidFill>
            </a:endParaRPr>
          </a:p>
        </p:txBody>
      </p:sp>
      <p:cxnSp>
        <p:nvCxnSpPr>
          <p:cNvPr id="58" name="Straight Connector 57"/>
          <p:cNvCxnSpPr/>
          <p:nvPr/>
        </p:nvCxnSpPr>
        <p:spPr bwMode="auto">
          <a:xfrm>
            <a:off x="3248575" y="3950076"/>
            <a:ext cx="2417739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/>
          <p:nvPr/>
        </p:nvCxnSpPr>
        <p:spPr bwMode="auto">
          <a:xfrm rot="5400000">
            <a:off x="5550897" y="1687898"/>
            <a:ext cx="232422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 rot="16200000" flipH="1">
            <a:off x="5659591" y="1811626"/>
            <a:ext cx="146986" cy="131952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/>
          <p:cNvCxnSpPr/>
          <p:nvPr/>
        </p:nvCxnSpPr>
        <p:spPr bwMode="auto">
          <a:xfrm rot="10800000" flipV="1">
            <a:off x="5510412" y="1951094"/>
            <a:ext cx="288649" cy="12369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0" name="Straight Connector 69"/>
          <p:cNvCxnSpPr/>
          <p:nvPr/>
        </p:nvCxnSpPr>
        <p:spPr bwMode="auto">
          <a:xfrm>
            <a:off x="5510411" y="2074794"/>
            <a:ext cx="288650" cy="123696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1" name="Straight Connector 80"/>
          <p:cNvCxnSpPr/>
          <p:nvPr/>
        </p:nvCxnSpPr>
        <p:spPr bwMode="auto">
          <a:xfrm rot="10800000" flipV="1">
            <a:off x="5524371" y="2198490"/>
            <a:ext cx="288649" cy="123699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Straight Connector 81"/>
          <p:cNvCxnSpPr/>
          <p:nvPr/>
        </p:nvCxnSpPr>
        <p:spPr bwMode="auto">
          <a:xfrm>
            <a:off x="5510411" y="2322190"/>
            <a:ext cx="158285" cy="123695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5" name="Straight Connector 84"/>
          <p:cNvCxnSpPr/>
          <p:nvPr/>
        </p:nvCxnSpPr>
        <p:spPr bwMode="auto">
          <a:xfrm>
            <a:off x="4898620" y="3951664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9" name="Straight Connector 88"/>
          <p:cNvCxnSpPr/>
          <p:nvPr/>
        </p:nvCxnSpPr>
        <p:spPr bwMode="auto">
          <a:xfrm rot="5400000" flipH="1" flipV="1">
            <a:off x="5591149" y="2523432"/>
            <a:ext cx="155094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Rectangle 34"/>
          <p:cNvSpPr/>
          <p:nvPr/>
        </p:nvSpPr>
        <p:spPr bwMode="auto">
          <a:xfrm>
            <a:off x="3250957" y="2688361"/>
            <a:ext cx="1158892" cy="806655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98469" y="2693225"/>
            <a:ext cx="115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2-Stage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Buck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Converter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 bwMode="auto">
          <a:xfrm rot="10800000">
            <a:off x="3043190" y="1572481"/>
            <a:ext cx="2623125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/>
          <p:nvPr/>
        </p:nvCxnSpPr>
        <p:spPr bwMode="auto">
          <a:xfrm rot="5400000">
            <a:off x="2375510" y="2249132"/>
            <a:ext cx="1338536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 rot="5400000" flipH="1" flipV="1">
            <a:off x="4992163" y="3275924"/>
            <a:ext cx="1348302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>
            <a:off x="4409849" y="2911017"/>
            <a:ext cx="2270322" cy="9765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>
            <a:off x="3248575" y="4593304"/>
            <a:ext cx="3431596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8" name="Rectangle 67"/>
          <p:cNvSpPr/>
          <p:nvPr/>
        </p:nvSpPr>
        <p:spPr bwMode="auto">
          <a:xfrm>
            <a:off x="6116714" y="3174770"/>
            <a:ext cx="1126914" cy="1102659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24V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SLA</a:t>
            </a:r>
            <a:br>
              <a:rPr lang="en-US" sz="1400" dirty="0" smtClean="0">
                <a:solidFill>
                  <a:schemeClr val="bg1"/>
                </a:solidFill>
                <a:latin typeface="Arial" charset="0"/>
              </a:rPr>
            </a:br>
            <a:r>
              <a:rPr lang="en-US" sz="1400" dirty="0" smtClean="0">
                <a:solidFill>
                  <a:schemeClr val="bg1"/>
                </a:solidFill>
                <a:latin typeface="Arial" charset="0"/>
              </a:rPr>
              <a:t>Battery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cxnSp>
        <p:nvCxnSpPr>
          <p:cNvPr id="71" name="Straight Connector 70"/>
          <p:cNvCxnSpPr>
            <a:endCxn id="68" idx="2"/>
          </p:cNvCxnSpPr>
          <p:nvPr/>
        </p:nvCxnSpPr>
        <p:spPr bwMode="auto">
          <a:xfrm rot="5400000" flipH="1" flipV="1">
            <a:off x="6522234" y="4435367"/>
            <a:ext cx="315875" cy="1588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/>
          <p:cNvCxnSpPr>
            <a:endCxn id="68" idx="0"/>
          </p:cNvCxnSpPr>
          <p:nvPr/>
        </p:nvCxnSpPr>
        <p:spPr bwMode="auto">
          <a:xfrm rot="16200000" flipH="1">
            <a:off x="6551986" y="3046585"/>
            <a:ext cx="255576" cy="794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4" name="Oval 73"/>
          <p:cNvSpPr/>
          <p:nvPr/>
        </p:nvSpPr>
        <p:spPr bwMode="auto">
          <a:xfrm>
            <a:off x="3020330" y="2896333"/>
            <a:ext cx="45719" cy="45719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3220090" y="4563762"/>
            <a:ext cx="53883" cy="53883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cxnSp>
        <p:nvCxnSpPr>
          <p:cNvPr id="79" name="Straight Connector 78"/>
          <p:cNvCxnSpPr/>
          <p:nvPr/>
        </p:nvCxnSpPr>
        <p:spPr bwMode="auto">
          <a:xfrm rot="16200000" flipH="1">
            <a:off x="3293134" y="4037281"/>
            <a:ext cx="1101465" cy="16933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0" name="Oval 79"/>
          <p:cNvSpPr/>
          <p:nvPr/>
        </p:nvSpPr>
        <p:spPr bwMode="auto">
          <a:xfrm>
            <a:off x="3827053" y="4562736"/>
            <a:ext cx="59143" cy="59143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0" i="0" u="none" strike="noStrike" cap="none" normalizeH="0" baseline="0" smtClean="0">
              <a:ln>
                <a:noFill/>
              </a:ln>
              <a:solidFill>
                <a:schemeClr val="folHlink"/>
              </a:solidFill>
              <a:effectLst/>
              <a:latin typeface="Arial" charset="0"/>
            </a:endParaRPr>
          </a:p>
        </p:txBody>
      </p:sp>
      <p:cxnSp>
        <p:nvCxnSpPr>
          <p:cNvPr id="83" name="Straight Arrow Connector 82"/>
          <p:cNvCxnSpPr/>
          <p:nvPr/>
        </p:nvCxnSpPr>
        <p:spPr bwMode="auto">
          <a:xfrm rot="16200000" flipV="1">
            <a:off x="3238873" y="4393721"/>
            <a:ext cx="1802656" cy="1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6" name="TextBox 85"/>
          <p:cNvSpPr txBox="1"/>
          <p:nvPr/>
        </p:nvSpPr>
        <p:spPr>
          <a:xfrm>
            <a:off x="3886196" y="5308950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PWM</a:t>
            </a:r>
          </a:p>
        </p:txBody>
      </p:sp>
      <p:cxnSp>
        <p:nvCxnSpPr>
          <p:cNvPr id="90" name="Straight Arrow Connector 89"/>
          <p:cNvCxnSpPr/>
          <p:nvPr/>
        </p:nvCxnSpPr>
        <p:spPr bwMode="auto">
          <a:xfrm rot="5400000">
            <a:off x="2798052" y="4292674"/>
            <a:ext cx="1600565" cy="2"/>
          </a:xfrm>
          <a:prstGeom prst="straightConnector1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" name="TextBox 91"/>
          <p:cNvSpPr txBox="1"/>
          <p:nvPr/>
        </p:nvSpPr>
        <p:spPr>
          <a:xfrm>
            <a:off x="3280145" y="5079846"/>
            <a:ext cx="6363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A to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28, 2010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28784" y="198444"/>
            <a:ext cx="640522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Schedule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466724" y="1140296"/>
            <a:ext cx="86772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 smtClean="0"/>
              <a:t>• </a:t>
            </a:r>
            <a:r>
              <a:rPr lang="en-US" sz="3200" dirty="0" err="1" smtClean="0"/>
              <a:t>PoC</a:t>
            </a:r>
            <a:r>
              <a:rPr lang="en-US" sz="3200" dirty="0" smtClean="0"/>
              <a:t> Small-Scale System – 10Oct11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</a:t>
            </a:r>
            <a:r>
              <a:rPr lang="en-US" sz="3200" dirty="0" err="1" smtClean="0"/>
              <a:t>PoC</a:t>
            </a:r>
            <a:r>
              <a:rPr lang="en-US" sz="3200" dirty="0" smtClean="0"/>
              <a:t> Load Dump – 1Nov11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Design Review for Initial Hardware – 1Dec11</a:t>
            </a:r>
            <a:endParaRPr lang="en-US" sz="3200" dirty="0" smtClean="0"/>
          </a:p>
          <a:p>
            <a:pPr>
              <a:buFont typeface="Arial"/>
              <a:buChar char="•"/>
            </a:pPr>
            <a:r>
              <a:rPr lang="en-US" sz="3200" dirty="0" smtClean="0"/>
              <a:t> Initial Hardware – 16Jan12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</a:t>
            </a:r>
            <a:r>
              <a:rPr lang="en-US" sz="3200" dirty="0" smtClean="0"/>
              <a:t>Final Hardware - ?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6"/>
          <p:cNvSpPr>
            <a:spLocks noChangeArrowheads="1"/>
          </p:cNvSpPr>
          <p:nvPr/>
        </p:nvSpPr>
        <p:spPr bwMode="auto">
          <a:xfrm>
            <a:off x="685800" y="1152525"/>
            <a:ext cx="7848600" cy="54864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1" name="AutoShape 2"/>
          <p:cNvSpPr>
            <a:spLocks noChangeAspect="1" noChangeArrowheads="1" noTextEdit="1"/>
          </p:cNvSpPr>
          <p:nvPr/>
        </p:nvSpPr>
        <p:spPr bwMode="auto">
          <a:xfrm>
            <a:off x="1046163" y="1274763"/>
            <a:ext cx="6565900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5156200" y="3273425"/>
            <a:ext cx="774700" cy="360363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5156200" y="3273425"/>
            <a:ext cx="774700" cy="360363"/>
          </a:xfrm>
          <a:prstGeom prst="rect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1668463" y="1682750"/>
            <a:ext cx="596900" cy="3603625"/>
          </a:xfrm>
          <a:prstGeom prst="rect">
            <a:avLst/>
          </a:prstGeom>
          <a:solidFill>
            <a:srgbClr val="E8EEF7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5" name="Rectangle 6"/>
          <p:cNvSpPr>
            <a:spLocks noChangeArrowheads="1"/>
          </p:cNvSpPr>
          <p:nvPr/>
        </p:nvSpPr>
        <p:spPr bwMode="auto">
          <a:xfrm>
            <a:off x="1668463" y="1682750"/>
            <a:ext cx="596900" cy="3603625"/>
          </a:xfrm>
          <a:prstGeom prst="rect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6" name="Rectangle 7"/>
          <p:cNvSpPr>
            <a:spLocks noChangeArrowheads="1"/>
          </p:cNvSpPr>
          <p:nvPr/>
        </p:nvSpPr>
        <p:spPr bwMode="auto">
          <a:xfrm>
            <a:off x="1922463" y="1262063"/>
            <a:ext cx="88900" cy="2101850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7" name="Rectangle 8"/>
          <p:cNvSpPr>
            <a:spLocks noChangeArrowheads="1"/>
          </p:cNvSpPr>
          <p:nvPr/>
        </p:nvSpPr>
        <p:spPr bwMode="auto">
          <a:xfrm>
            <a:off x="1922463" y="1262063"/>
            <a:ext cx="88900" cy="2101850"/>
          </a:xfrm>
          <a:prstGeom prst="rect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8" name="Rectangle 9"/>
          <p:cNvSpPr>
            <a:spLocks noChangeArrowheads="1"/>
          </p:cNvSpPr>
          <p:nvPr/>
        </p:nvSpPr>
        <p:spPr bwMode="auto">
          <a:xfrm>
            <a:off x="1922463" y="3544888"/>
            <a:ext cx="88900" cy="216217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79" name="Rectangle 10"/>
          <p:cNvSpPr>
            <a:spLocks noChangeArrowheads="1"/>
          </p:cNvSpPr>
          <p:nvPr/>
        </p:nvSpPr>
        <p:spPr bwMode="auto">
          <a:xfrm>
            <a:off x="1922463" y="3544888"/>
            <a:ext cx="88900" cy="2162175"/>
          </a:xfrm>
          <a:prstGeom prst="rect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0" name="Rectangle 11"/>
          <p:cNvSpPr>
            <a:spLocks noChangeArrowheads="1"/>
          </p:cNvSpPr>
          <p:nvPr/>
        </p:nvSpPr>
        <p:spPr bwMode="auto">
          <a:xfrm>
            <a:off x="1668463" y="3365500"/>
            <a:ext cx="596900" cy="17938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1" name="Rectangle 12"/>
          <p:cNvSpPr>
            <a:spLocks noChangeArrowheads="1"/>
          </p:cNvSpPr>
          <p:nvPr/>
        </p:nvSpPr>
        <p:spPr bwMode="auto">
          <a:xfrm>
            <a:off x="1668463" y="3365500"/>
            <a:ext cx="596900" cy="179388"/>
          </a:xfrm>
          <a:prstGeom prst="rect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2" name="Line 13"/>
          <p:cNvSpPr>
            <a:spLocks noChangeShapeType="1"/>
          </p:cNvSpPr>
          <p:nvPr/>
        </p:nvSpPr>
        <p:spPr bwMode="auto">
          <a:xfrm>
            <a:off x="1743075" y="1501775"/>
            <a:ext cx="117475" cy="1588"/>
          </a:xfrm>
          <a:prstGeom prst="line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3" name="Freeform 14"/>
          <p:cNvSpPr>
            <a:spLocks/>
          </p:cNvSpPr>
          <p:nvPr/>
        </p:nvSpPr>
        <p:spPr bwMode="auto">
          <a:xfrm>
            <a:off x="1854200" y="1479550"/>
            <a:ext cx="68263" cy="46038"/>
          </a:xfrm>
          <a:custGeom>
            <a:avLst/>
            <a:gdLst>
              <a:gd name="T0" fmla="*/ 0 w 52"/>
              <a:gd name="T1" fmla="*/ 0 h 35"/>
              <a:gd name="T2" fmla="*/ 89612253 w 52"/>
              <a:gd name="T3" fmla="*/ 29413021 h 35"/>
              <a:gd name="T4" fmla="*/ 0 w 52"/>
              <a:gd name="T5" fmla="*/ 60557070 h 35"/>
              <a:gd name="T6" fmla="*/ 0 w 52"/>
              <a:gd name="T7" fmla="*/ 0 h 35"/>
              <a:gd name="T8" fmla="*/ 0 60000 65536"/>
              <a:gd name="T9" fmla="*/ 0 60000 65536"/>
              <a:gd name="T10" fmla="*/ 0 60000 65536"/>
              <a:gd name="T11" fmla="*/ 0 60000 65536"/>
              <a:gd name="T12" fmla="*/ 0 w 52"/>
              <a:gd name="T13" fmla="*/ 0 h 35"/>
              <a:gd name="T14" fmla="*/ 52 w 52"/>
              <a:gd name="T15" fmla="*/ 35 h 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" h="35">
                <a:moveTo>
                  <a:pt x="0" y="0"/>
                </a:moveTo>
                <a:lnTo>
                  <a:pt x="52" y="17"/>
                </a:lnTo>
                <a:lnTo>
                  <a:pt x="0" y="3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4" name="Line 15"/>
          <p:cNvSpPr>
            <a:spLocks noChangeShapeType="1"/>
          </p:cNvSpPr>
          <p:nvPr/>
        </p:nvSpPr>
        <p:spPr bwMode="auto">
          <a:xfrm flipH="1">
            <a:off x="2089150" y="1501775"/>
            <a:ext cx="115888" cy="1588"/>
          </a:xfrm>
          <a:prstGeom prst="line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5" name="Freeform 16"/>
          <p:cNvSpPr>
            <a:spLocks/>
          </p:cNvSpPr>
          <p:nvPr/>
        </p:nvSpPr>
        <p:spPr bwMode="auto">
          <a:xfrm>
            <a:off x="2025650" y="1479550"/>
            <a:ext cx="69850" cy="46038"/>
          </a:xfrm>
          <a:custGeom>
            <a:avLst/>
            <a:gdLst>
              <a:gd name="T0" fmla="*/ 92057028 w 53"/>
              <a:gd name="T1" fmla="*/ 0 h 35"/>
              <a:gd name="T2" fmla="*/ 0 w 53"/>
              <a:gd name="T3" fmla="*/ 29413021 h 35"/>
              <a:gd name="T4" fmla="*/ 92057028 w 53"/>
              <a:gd name="T5" fmla="*/ 60557070 h 35"/>
              <a:gd name="T6" fmla="*/ 92057028 w 53"/>
              <a:gd name="T7" fmla="*/ 0 h 35"/>
              <a:gd name="T8" fmla="*/ 0 60000 65536"/>
              <a:gd name="T9" fmla="*/ 0 60000 65536"/>
              <a:gd name="T10" fmla="*/ 0 60000 65536"/>
              <a:gd name="T11" fmla="*/ 0 60000 65536"/>
              <a:gd name="T12" fmla="*/ 0 w 53"/>
              <a:gd name="T13" fmla="*/ 0 h 35"/>
              <a:gd name="T14" fmla="*/ 53 w 53"/>
              <a:gd name="T15" fmla="*/ 35 h 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3" h="35">
                <a:moveTo>
                  <a:pt x="53" y="0"/>
                </a:moveTo>
                <a:lnTo>
                  <a:pt x="0" y="17"/>
                </a:lnTo>
                <a:lnTo>
                  <a:pt x="53" y="35"/>
                </a:lnTo>
                <a:lnTo>
                  <a:pt x="53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6" name="Line 17"/>
          <p:cNvSpPr>
            <a:spLocks noChangeShapeType="1"/>
          </p:cNvSpPr>
          <p:nvPr/>
        </p:nvSpPr>
        <p:spPr bwMode="auto">
          <a:xfrm>
            <a:off x="1489075" y="1803400"/>
            <a:ext cx="115888" cy="1588"/>
          </a:xfrm>
          <a:prstGeom prst="line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7" name="Freeform 18"/>
          <p:cNvSpPr>
            <a:spLocks/>
          </p:cNvSpPr>
          <p:nvPr/>
        </p:nvSpPr>
        <p:spPr bwMode="auto">
          <a:xfrm>
            <a:off x="1600200" y="1779588"/>
            <a:ext cx="68263" cy="46037"/>
          </a:xfrm>
          <a:custGeom>
            <a:avLst/>
            <a:gdLst>
              <a:gd name="T0" fmla="*/ 0 w 52"/>
              <a:gd name="T1" fmla="*/ 0 h 35"/>
              <a:gd name="T2" fmla="*/ 89612253 w 52"/>
              <a:gd name="T3" fmla="*/ 31142057 h 35"/>
              <a:gd name="T4" fmla="*/ 0 w 52"/>
              <a:gd name="T5" fmla="*/ 60554439 h 35"/>
              <a:gd name="T6" fmla="*/ 0 w 52"/>
              <a:gd name="T7" fmla="*/ 0 h 35"/>
              <a:gd name="T8" fmla="*/ 0 60000 65536"/>
              <a:gd name="T9" fmla="*/ 0 60000 65536"/>
              <a:gd name="T10" fmla="*/ 0 60000 65536"/>
              <a:gd name="T11" fmla="*/ 0 60000 65536"/>
              <a:gd name="T12" fmla="*/ 0 w 52"/>
              <a:gd name="T13" fmla="*/ 0 h 35"/>
              <a:gd name="T14" fmla="*/ 52 w 52"/>
              <a:gd name="T15" fmla="*/ 35 h 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2" h="35">
                <a:moveTo>
                  <a:pt x="0" y="0"/>
                </a:moveTo>
                <a:lnTo>
                  <a:pt x="52" y="18"/>
                </a:lnTo>
                <a:lnTo>
                  <a:pt x="0" y="35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8" name="Line 19"/>
          <p:cNvSpPr>
            <a:spLocks noChangeShapeType="1"/>
          </p:cNvSpPr>
          <p:nvPr/>
        </p:nvSpPr>
        <p:spPr bwMode="auto">
          <a:xfrm flipH="1">
            <a:off x="2328863" y="1803400"/>
            <a:ext cx="115887" cy="1588"/>
          </a:xfrm>
          <a:prstGeom prst="line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89" name="Freeform 20"/>
          <p:cNvSpPr>
            <a:spLocks/>
          </p:cNvSpPr>
          <p:nvPr/>
        </p:nvSpPr>
        <p:spPr bwMode="auto">
          <a:xfrm>
            <a:off x="2265363" y="1779588"/>
            <a:ext cx="68262" cy="46037"/>
          </a:xfrm>
          <a:custGeom>
            <a:avLst/>
            <a:gdLst>
              <a:gd name="T0" fmla="*/ 91366679 w 51"/>
              <a:gd name="T1" fmla="*/ 0 h 35"/>
              <a:gd name="T2" fmla="*/ 0 w 51"/>
              <a:gd name="T3" fmla="*/ 31142057 h 35"/>
              <a:gd name="T4" fmla="*/ 91366679 w 51"/>
              <a:gd name="T5" fmla="*/ 60554439 h 35"/>
              <a:gd name="T6" fmla="*/ 91366679 w 51"/>
              <a:gd name="T7" fmla="*/ 0 h 35"/>
              <a:gd name="T8" fmla="*/ 0 60000 65536"/>
              <a:gd name="T9" fmla="*/ 0 60000 65536"/>
              <a:gd name="T10" fmla="*/ 0 60000 65536"/>
              <a:gd name="T11" fmla="*/ 0 60000 65536"/>
              <a:gd name="T12" fmla="*/ 0 w 51"/>
              <a:gd name="T13" fmla="*/ 0 h 35"/>
              <a:gd name="T14" fmla="*/ 51 w 51"/>
              <a:gd name="T15" fmla="*/ 35 h 3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1" h="35">
                <a:moveTo>
                  <a:pt x="51" y="0"/>
                </a:moveTo>
                <a:lnTo>
                  <a:pt x="0" y="18"/>
                </a:lnTo>
                <a:lnTo>
                  <a:pt x="51" y="35"/>
                </a:lnTo>
                <a:lnTo>
                  <a:pt x="51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790" name="Rectangle 21"/>
          <p:cNvSpPr>
            <a:spLocks noChangeArrowheads="1"/>
          </p:cNvSpPr>
          <p:nvPr/>
        </p:nvSpPr>
        <p:spPr bwMode="auto">
          <a:xfrm>
            <a:off x="1589088" y="1273175"/>
            <a:ext cx="1349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d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1" name="Rectangle 22"/>
          <p:cNvSpPr>
            <a:spLocks noChangeArrowheads="1"/>
          </p:cNvSpPr>
          <p:nvPr/>
        </p:nvSpPr>
        <p:spPr bwMode="auto">
          <a:xfrm>
            <a:off x="1260475" y="1770063"/>
            <a:ext cx="1746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D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2" name="Rectangle 23"/>
          <p:cNvSpPr>
            <a:spLocks noChangeArrowheads="1"/>
          </p:cNvSpPr>
          <p:nvPr/>
        </p:nvSpPr>
        <p:spPr bwMode="auto">
          <a:xfrm>
            <a:off x="2490788" y="2890838"/>
            <a:ext cx="2270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 A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3" name="Rectangle 24"/>
          <p:cNvSpPr>
            <a:spLocks noChangeArrowheads="1"/>
          </p:cNvSpPr>
          <p:nvPr/>
        </p:nvSpPr>
        <p:spPr bwMode="auto">
          <a:xfrm>
            <a:off x="2668588" y="3054350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</a:rPr>
              <a:t>p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4" name="Rectangle 25"/>
          <p:cNvSpPr>
            <a:spLocks noChangeArrowheads="1"/>
          </p:cNvSpPr>
          <p:nvPr/>
        </p:nvSpPr>
        <p:spPr bwMode="auto">
          <a:xfrm>
            <a:off x="2801938" y="2890838"/>
            <a:ext cx="2079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= 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5" name="Rectangle 26"/>
          <p:cNvSpPr>
            <a:spLocks noChangeArrowheads="1"/>
          </p:cNvSpPr>
          <p:nvPr/>
        </p:nvSpPr>
        <p:spPr bwMode="auto">
          <a:xfrm>
            <a:off x="2976563" y="2873375"/>
            <a:ext cx="1317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  <a:latin typeface="Symbol" charset="2"/>
              </a:rPr>
              <a:t>p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6" name="Rectangle 27"/>
          <p:cNvSpPr>
            <a:spLocks noChangeArrowheads="1"/>
          </p:cNvSpPr>
          <p:nvPr/>
        </p:nvSpPr>
        <p:spPr bwMode="auto">
          <a:xfrm>
            <a:off x="3081338" y="2890838"/>
            <a:ext cx="809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(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7" name="Rectangle 28"/>
          <p:cNvSpPr>
            <a:spLocks noChangeArrowheads="1"/>
          </p:cNvSpPr>
          <p:nvPr/>
        </p:nvSpPr>
        <p:spPr bwMode="auto">
          <a:xfrm>
            <a:off x="3151188" y="2890838"/>
            <a:ext cx="1746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D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8" name="Rectangle 29"/>
          <p:cNvSpPr>
            <a:spLocks noChangeArrowheads="1"/>
          </p:cNvSpPr>
          <p:nvPr/>
        </p:nvSpPr>
        <p:spPr bwMode="auto">
          <a:xfrm>
            <a:off x="3294063" y="2854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</a:rPr>
              <a:t>2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799" name="Rectangle 30"/>
          <p:cNvSpPr>
            <a:spLocks noChangeArrowheads="1"/>
          </p:cNvSpPr>
          <p:nvPr/>
        </p:nvSpPr>
        <p:spPr bwMode="auto">
          <a:xfrm>
            <a:off x="3368675" y="2890838"/>
            <a:ext cx="809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-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800" name="Rectangle 31"/>
          <p:cNvSpPr>
            <a:spLocks noChangeArrowheads="1"/>
          </p:cNvSpPr>
          <p:nvPr/>
        </p:nvSpPr>
        <p:spPr bwMode="auto">
          <a:xfrm>
            <a:off x="3430588" y="2890838"/>
            <a:ext cx="1349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d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801" name="Rectangle 32"/>
          <p:cNvSpPr>
            <a:spLocks noChangeArrowheads="1"/>
          </p:cNvSpPr>
          <p:nvPr/>
        </p:nvSpPr>
        <p:spPr bwMode="auto">
          <a:xfrm>
            <a:off x="3541713" y="2854325"/>
            <a:ext cx="84137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200">
                <a:solidFill>
                  <a:srgbClr val="000000"/>
                </a:solidFill>
              </a:rPr>
              <a:t>2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802" name="Rectangle 33"/>
          <p:cNvSpPr>
            <a:spLocks noChangeArrowheads="1"/>
          </p:cNvSpPr>
          <p:nvPr/>
        </p:nvSpPr>
        <p:spPr bwMode="auto">
          <a:xfrm>
            <a:off x="3616325" y="2890838"/>
            <a:ext cx="1476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)/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803" name="Rectangle 34"/>
          <p:cNvSpPr>
            <a:spLocks noChangeArrowheads="1"/>
          </p:cNvSpPr>
          <p:nvPr/>
        </p:nvSpPr>
        <p:spPr bwMode="auto">
          <a:xfrm>
            <a:off x="3735388" y="2890838"/>
            <a:ext cx="2016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4 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804" name="Rectangle 35"/>
          <p:cNvSpPr>
            <a:spLocks noChangeArrowheads="1"/>
          </p:cNvSpPr>
          <p:nvPr/>
        </p:nvSpPr>
        <p:spPr bwMode="auto">
          <a:xfrm>
            <a:off x="2405063" y="3149600"/>
            <a:ext cx="60801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      = 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805" name="Rectangle 36"/>
          <p:cNvSpPr>
            <a:spLocks noChangeArrowheads="1"/>
          </p:cNvSpPr>
          <p:nvPr/>
        </p:nvSpPr>
        <p:spPr bwMode="auto">
          <a:xfrm>
            <a:off x="2995613" y="3130550"/>
            <a:ext cx="12493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>
                <a:solidFill>
                  <a:srgbClr val="000000"/>
                </a:solidFill>
              </a:rPr>
              <a:t>Piston Area</a:t>
            </a:r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32806" name="Line 37"/>
          <p:cNvSpPr>
            <a:spLocks noChangeShapeType="1"/>
          </p:cNvSpPr>
          <p:nvPr/>
        </p:nvSpPr>
        <p:spPr bwMode="auto">
          <a:xfrm flipH="1">
            <a:off x="2235200" y="3244850"/>
            <a:ext cx="263525" cy="96838"/>
          </a:xfrm>
          <a:prstGeom prst="line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07" name="Freeform 38"/>
          <p:cNvSpPr>
            <a:spLocks/>
          </p:cNvSpPr>
          <p:nvPr/>
        </p:nvSpPr>
        <p:spPr bwMode="auto">
          <a:xfrm>
            <a:off x="2176463" y="3319463"/>
            <a:ext cx="71437" cy="46037"/>
          </a:xfrm>
          <a:custGeom>
            <a:avLst/>
            <a:gdLst>
              <a:gd name="T0" fmla="*/ 94504536 w 54"/>
              <a:gd name="T1" fmla="*/ 58668740 h 34"/>
              <a:gd name="T2" fmla="*/ 0 w 54"/>
              <a:gd name="T3" fmla="*/ 62335452 h 34"/>
              <a:gd name="T4" fmla="*/ 73503381 w 54"/>
              <a:gd name="T5" fmla="*/ 0 h 34"/>
              <a:gd name="T6" fmla="*/ 94504536 w 54"/>
              <a:gd name="T7" fmla="*/ 58668740 h 3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34"/>
              <a:gd name="T14" fmla="*/ 54 w 54"/>
              <a:gd name="T15" fmla="*/ 34 h 3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34">
                <a:moveTo>
                  <a:pt x="54" y="32"/>
                </a:moveTo>
                <a:lnTo>
                  <a:pt x="0" y="34"/>
                </a:lnTo>
                <a:lnTo>
                  <a:pt x="42" y="0"/>
                </a:lnTo>
                <a:lnTo>
                  <a:pt x="54" y="3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08" name="Rectangle 39"/>
          <p:cNvSpPr>
            <a:spLocks noChangeArrowheads="1"/>
          </p:cNvSpPr>
          <p:nvPr/>
        </p:nvSpPr>
        <p:spPr bwMode="auto">
          <a:xfrm>
            <a:off x="5895975" y="4167948"/>
            <a:ext cx="17060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 dirty="0">
                <a:solidFill>
                  <a:srgbClr val="000000"/>
                </a:solidFill>
              </a:rPr>
              <a:t>Hydraulic </a:t>
            </a:r>
            <a:r>
              <a:rPr lang="en-US" sz="1900" dirty="0" smtClean="0">
                <a:solidFill>
                  <a:srgbClr val="000000"/>
                </a:solidFill>
              </a:rPr>
              <a:t>Motor</a:t>
            </a:r>
          </a:p>
          <a:p>
            <a:pPr eaLnBrk="0" hangingPunct="0"/>
            <a:r>
              <a:rPr lang="en-US" sz="1900" dirty="0" smtClean="0">
                <a:solidFill>
                  <a:srgbClr val="000000"/>
                </a:solidFill>
              </a:rPr>
              <a:t>(</a:t>
            </a:r>
            <a:r>
              <a:rPr lang="en-US" dirty="0" smtClean="0">
                <a:solidFill>
                  <a:srgbClr val="000000"/>
                </a:solidFill>
              </a:rPr>
              <a:t>Torque, RPM)</a:t>
            </a:r>
            <a:r>
              <a:rPr lang="en-US" dirty="0" smtClean="0"/>
              <a:t>)</a:t>
            </a:r>
            <a:endParaRPr lang="en-US" sz="1600" dirty="0" smtClean="0"/>
          </a:p>
        </p:txBody>
      </p:sp>
      <p:sp>
        <p:nvSpPr>
          <p:cNvPr id="32809" name="Line 42"/>
          <p:cNvSpPr>
            <a:spLocks noChangeShapeType="1"/>
          </p:cNvSpPr>
          <p:nvPr/>
        </p:nvSpPr>
        <p:spPr bwMode="auto">
          <a:xfrm>
            <a:off x="2119313" y="5470525"/>
            <a:ext cx="1587" cy="234950"/>
          </a:xfrm>
          <a:prstGeom prst="line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10" name="Freeform 43"/>
          <p:cNvSpPr>
            <a:spLocks/>
          </p:cNvSpPr>
          <p:nvPr/>
        </p:nvSpPr>
        <p:spPr bwMode="auto">
          <a:xfrm>
            <a:off x="2095500" y="5407025"/>
            <a:ext cx="46038" cy="69850"/>
          </a:xfrm>
          <a:custGeom>
            <a:avLst/>
            <a:gdLst>
              <a:gd name="T0" fmla="*/ 0 w 35"/>
              <a:gd name="T1" fmla="*/ 93827356 h 52"/>
              <a:gd name="T2" fmla="*/ 31144049 w 35"/>
              <a:gd name="T3" fmla="*/ 0 h 52"/>
              <a:gd name="T4" fmla="*/ 60557070 w 35"/>
              <a:gd name="T5" fmla="*/ 93827356 h 52"/>
              <a:gd name="T6" fmla="*/ 0 w 35"/>
              <a:gd name="T7" fmla="*/ 93827356 h 52"/>
              <a:gd name="T8" fmla="*/ 0 60000 65536"/>
              <a:gd name="T9" fmla="*/ 0 60000 65536"/>
              <a:gd name="T10" fmla="*/ 0 60000 65536"/>
              <a:gd name="T11" fmla="*/ 0 60000 65536"/>
              <a:gd name="T12" fmla="*/ 0 w 35"/>
              <a:gd name="T13" fmla="*/ 0 h 52"/>
              <a:gd name="T14" fmla="*/ 35 w 35"/>
              <a:gd name="T15" fmla="*/ 52 h 5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" h="52">
                <a:moveTo>
                  <a:pt x="0" y="52"/>
                </a:moveTo>
                <a:lnTo>
                  <a:pt x="18" y="0"/>
                </a:lnTo>
                <a:lnTo>
                  <a:pt x="35" y="52"/>
                </a:lnTo>
                <a:lnTo>
                  <a:pt x="0" y="52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11" name="Freeform 44"/>
          <p:cNvSpPr>
            <a:spLocks/>
          </p:cNvSpPr>
          <p:nvPr/>
        </p:nvSpPr>
        <p:spPr bwMode="auto">
          <a:xfrm>
            <a:off x="2095500" y="5699125"/>
            <a:ext cx="46038" cy="69850"/>
          </a:xfrm>
          <a:custGeom>
            <a:avLst/>
            <a:gdLst>
              <a:gd name="T0" fmla="*/ 60557070 w 35"/>
              <a:gd name="T1" fmla="*/ 0 h 53"/>
              <a:gd name="T2" fmla="*/ 31144049 w 35"/>
              <a:gd name="T3" fmla="*/ 92057028 h 53"/>
              <a:gd name="T4" fmla="*/ 0 w 35"/>
              <a:gd name="T5" fmla="*/ 0 h 53"/>
              <a:gd name="T6" fmla="*/ 60557070 w 35"/>
              <a:gd name="T7" fmla="*/ 0 h 53"/>
              <a:gd name="T8" fmla="*/ 0 60000 65536"/>
              <a:gd name="T9" fmla="*/ 0 60000 65536"/>
              <a:gd name="T10" fmla="*/ 0 60000 65536"/>
              <a:gd name="T11" fmla="*/ 0 60000 65536"/>
              <a:gd name="T12" fmla="*/ 0 w 35"/>
              <a:gd name="T13" fmla="*/ 0 h 53"/>
              <a:gd name="T14" fmla="*/ 35 w 35"/>
              <a:gd name="T15" fmla="*/ 53 h 5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" h="53">
                <a:moveTo>
                  <a:pt x="35" y="0"/>
                </a:moveTo>
                <a:lnTo>
                  <a:pt x="18" y="53"/>
                </a:lnTo>
                <a:lnTo>
                  <a:pt x="0" y="0"/>
                </a:lnTo>
                <a:lnTo>
                  <a:pt x="35" y="0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13" name="Rectangle 46"/>
          <p:cNvSpPr>
            <a:spLocks noChangeArrowheads="1"/>
          </p:cNvSpPr>
          <p:nvPr/>
        </p:nvSpPr>
        <p:spPr bwMode="auto">
          <a:xfrm>
            <a:off x="1117600" y="5672138"/>
            <a:ext cx="207963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 dirty="0" smtClean="0">
                <a:solidFill>
                  <a:srgbClr val="000000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2818" name="Oval 51"/>
          <p:cNvSpPr>
            <a:spLocks noChangeArrowheads="1"/>
          </p:cNvSpPr>
          <p:nvPr/>
        </p:nvSpPr>
        <p:spPr bwMode="auto">
          <a:xfrm>
            <a:off x="5273675" y="3416300"/>
            <a:ext cx="269875" cy="68263"/>
          </a:xfrm>
          <a:prstGeom prst="ellipse">
            <a:avLst/>
          </a:pr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19" name="Oval 52"/>
          <p:cNvSpPr>
            <a:spLocks noChangeArrowheads="1"/>
          </p:cNvSpPr>
          <p:nvPr/>
        </p:nvSpPr>
        <p:spPr bwMode="auto">
          <a:xfrm>
            <a:off x="5273675" y="3416300"/>
            <a:ext cx="269875" cy="68263"/>
          </a:xfrm>
          <a:prstGeom prst="ellipse">
            <a:avLst/>
          </a:prstGeom>
          <a:noFill/>
          <a:ln w="1588" cap="rnd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0" name="Oval 53"/>
          <p:cNvSpPr>
            <a:spLocks noChangeArrowheads="1"/>
          </p:cNvSpPr>
          <p:nvPr/>
        </p:nvSpPr>
        <p:spPr bwMode="auto">
          <a:xfrm>
            <a:off x="5543550" y="3416300"/>
            <a:ext cx="268288" cy="68263"/>
          </a:xfrm>
          <a:prstGeom prst="ellipse">
            <a:avLst/>
          </a:pr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1" name="Oval 54"/>
          <p:cNvSpPr>
            <a:spLocks noChangeArrowheads="1"/>
          </p:cNvSpPr>
          <p:nvPr/>
        </p:nvSpPr>
        <p:spPr bwMode="auto">
          <a:xfrm>
            <a:off x="5543550" y="3416300"/>
            <a:ext cx="268288" cy="68263"/>
          </a:xfrm>
          <a:prstGeom prst="ellipse">
            <a:avLst/>
          </a:prstGeom>
          <a:noFill/>
          <a:ln w="1588" cap="rnd">
            <a:solidFill>
              <a:srgbClr val="333333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2" name="Line 55"/>
          <p:cNvSpPr>
            <a:spLocks noChangeShapeType="1"/>
          </p:cNvSpPr>
          <p:nvPr/>
        </p:nvSpPr>
        <p:spPr bwMode="auto">
          <a:xfrm flipV="1">
            <a:off x="5543550" y="3213100"/>
            <a:ext cx="1588" cy="209550"/>
          </a:xfrm>
          <a:prstGeom prst="line">
            <a:avLst/>
          </a:prstGeom>
          <a:noFill/>
          <a:ln w="31750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3" name="Rectangle 56"/>
          <p:cNvSpPr>
            <a:spLocks noChangeArrowheads="1"/>
          </p:cNvSpPr>
          <p:nvPr/>
        </p:nvSpPr>
        <p:spPr bwMode="auto">
          <a:xfrm>
            <a:off x="5424488" y="2852738"/>
            <a:ext cx="238125" cy="360362"/>
          </a:xfrm>
          <a:prstGeom prst="rect">
            <a:avLst/>
          </a:prstGeom>
          <a:solidFill>
            <a:srgbClr val="80808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4" name="Rectangle 57"/>
          <p:cNvSpPr>
            <a:spLocks noChangeArrowheads="1"/>
          </p:cNvSpPr>
          <p:nvPr/>
        </p:nvSpPr>
        <p:spPr bwMode="auto">
          <a:xfrm>
            <a:off x="5424488" y="2852738"/>
            <a:ext cx="238125" cy="360362"/>
          </a:xfrm>
          <a:prstGeom prst="rect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5" name="Freeform 61"/>
          <p:cNvSpPr>
            <a:spLocks/>
          </p:cNvSpPr>
          <p:nvPr/>
        </p:nvSpPr>
        <p:spPr bwMode="auto">
          <a:xfrm>
            <a:off x="2260600" y="3575050"/>
            <a:ext cx="3044825" cy="1501775"/>
          </a:xfrm>
          <a:custGeom>
            <a:avLst/>
            <a:gdLst>
              <a:gd name="T0" fmla="*/ 2147483647 w 2309"/>
              <a:gd name="T1" fmla="*/ 0 h 1132"/>
              <a:gd name="T2" fmla="*/ 2147483647 w 2309"/>
              <a:gd name="T3" fmla="*/ 1867377613 h 1132"/>
              <a:gd name="T4" fmla="*/ 0 w 2309"/>
              <a:gd name="T5" fmla="*/ 1867377613 h 1132"/>
              <a:gd name="T6" fmla="*/ 0 w 2309"/>
              <a:gd name="T7" fmla="*/ 1992339356 h 1132"/>
              <a:gd name="T8" fmla="*/ 2147483647 w 2309"/>
              <a:gd name="T9" fmla="*/ 1992339356 h 1132"/>
              <a:gd name="T10" fmla="*/ 2147483647 w 2309"/>
              <a:gd name="T11" fmla="*/ 0 h 1132"/>
              <a:gd name="T12" fmla="*/ 2147483647 w 2309"/>
              <a:gd name="T13" fmla="*/ 0 h 11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9"/>
              <a:gd name="T22" fmla="*/ 0 h 1132"/>
              <a:gd name="T23" fmla="*/ 2309 w 2309"/>
              <a:gd name="T24" fmla="*/ 1132 h 11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9" h="1132">
                <a:moveTo>
                  <a:pt x="2233" y="0"/>
                </a:moveTo>
                <a:lnTo>
                  <a:pt x="2233" y="1061"/>
                </a:lnTo>
                <a:lnTo>
                  <a:pt x="0" y="1061"/>
                </a:lnTo>
                <a:lnTo>
                  <a:pt x="0" y="1132"/>
                </a:lnTo>
                <a:lnTo>
                  <a:pt x="2309" y="1132"/>
                </a:lnTo>
                <a:lnTo>
                  <a:pt x="2309" y="0"/>
                </a:lnTo>
                <a:lnTo>
                  <a:pt x="2233" y="0"/>
                </a:lnTo>
                <a:close/>
              </a:path>
            </a:pathLst>
          </a:custGeom>
          <a:solidFill>
            <a:srgbClr val="E8EEF7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6" name="Freeform 62"/>
          <p:cNvSpPr>
            <a:spLocks/>
          </p:cNvSpPr>
          <p:nvPr/>
        </p:nvSpPr>
        <p:spPr bwMode="auto">
          <a:xfrm>
            <a:off x="2260600" y="3575050"/>
            <a:ext cx="3044825" cy="1501775"/>
          </a:xfrm>
          <a:custGeom>
            <a:avLst/>
            <a:gdLst>
              <a:gd name="T0" fmla="*/ 2147483647 w 2309"/>
              <a:gd name="T1" fmla="*/ 0 h 1132"/>
              <a:gd name="T2" fmla="*/ 2147483647 w 2309"/>
              <a:gd name="T3" fmla="*/ 1867377613 h 1132"/>
              <a:gd name="T4" fmla="*/ 0 w 2309"/>
              <a:gd name="T5" fmla="*/ 1867377613 h 1132"/>
              <a:gd name="T6" fmla="*/ 0 w 2309"/>
              <a:gd name="T7" fmla="*/ 1992339356 h 1132"/>
              <a:gd name="T8" fmla="*/ 2147483647 w 2309"/>
              <a:gd name="T9" fmla="*/ 1992339356 h 1132"/>
              <a:gd name="T10" fmla="*/ 2147483647 w 2309"/>
              <a:gd name="T11" fmla="*/ 0 h 1132"/>
              <a:gd name="T12" fmla="*/ 2147483647 w 2309"/>
              <a:gd name="T13" fmla="*/ 0 h 11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9"/>
              <a:gd name="T22" fmla="*/ 0 h 1132"/>
              <a:gd name="T23" fmla="*/ 2309 w 2309"/>
              <a:gd name="T24" fmla="*/ 1132 h 1132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9" h="1132">
                <a:moveTo>
                  <a:pt x="2233" y="0"/>
                </a:moveTo>
                <a:lnTo>
                  <a:pt x="2233" y="1061"/>
                </a:lnTo>
                <a:lnTo>
                  <a:pt x="0" y="1061"/>
                </a:lnTo>
                <a:lnTo>
                  <a:pt x="0" y="1132"/>
                </a:lnTo>
                <a:lnTo>
                  <a:pt x="2309" y="1132"/>
                </a:lnTo>
                <a:lnTo>
                  <a:pt x="2309" y="0"/>
                </a:lnTo>
                <a:lnTo>
                  <a:pt x="2233" y="0"/>
                </a:lnTo>
                <a:close/>
              </a:path>
            </a:pathLst>
          </a:cu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7" name="Freeform 63"/>
          <p:cNvSpPr>
            <a:spLocks/>
          </p:cNvSpPr>
          <p:nvPr/>
        </p:nvSpPr>
        <p:spPr bwMode="auto">
          <a:xfrm>
            <a:off x="2260600" y="1862138"/>
            <a:ext cx="3044825" cy="1441450"/>
          </a:xfrm>
          <a:custGeom>
            <a:avLst/>
            <a:gdLst>
              <a:gd name="T0" fmla="*/ 2147483647 w 2309"/>
              <a:gd name="T1" fmla="*/ 1911479395 h 1087"/>
              <a:gd name="T2" fmla="*/ 2147483647 w 2309"/>
              <a:gd name="T3" fmla="*/ 119578024 h 1087"/>
              <a:gd name="T4" fmla="*/ 0 w 2309"/>
              <a:gd name="T5" fmla="*/ 119578024 h 1087"/>
              <a:gd name="T6" fmla="*/ 0 w 2309"/>
              <a:gd name="T7" fmla="*/ 0 h 1087"/>
              <a:gd name="T8" fmla="*/ 2147483647 w 2309"/>
              <a:gd name="T9" fmla="*/ 0 h 1087"/>
              <a:gd name="T10" fmla="*/ 2147483647 w 2309"/>
              <a:gd name="T11" fmla="*/ 1911479395 h 1087"/>
              <a:gd name="T12" fmla="*/ 2147483647 w 2309"/>
              <a:gd name="T13" fmla="*/ 1911479395 h 10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9"/>
              <a:gd name="T22" fmla="*/ 0 h 1087"/>
              <a:gd name="T23" fmla="*/ 2309 w 2309"/>
              <a:gd name="T24" fmla="*/ 1087 h 10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9" h="1087">
                <a:moveTo>
                  <a:pt x="2233" y="1087"/>
                </a:moveTo>
                <a:lnTo>
                  <a:pt x="2233" y="68"/>
                </a:lnTo>
                <a:lnTo>
                  <a:pt x="0" y="68"/>
                </a:lnTo>
                <a:lnTo>
                  <a:pt x="0" y="0"/>
                </a:lnTo>
                <a:lnTo>
                  <a:pt x="2309" y="0"/>
                </a:lnTo>
                <a:lnTo>
                  <a:pt x="2309" y="1087"/>
                </a:lnTo>
                <a:lnTo>
                  <a:pt x="2233" y="1087"/>
                </a:lnTo>
                <a:close/>
              </a:path>
            </a:pathLst>
          </a:custGeom>
          <a:solidFill>
            <a:srgbClr val="E8EEF7"/>
          </a:solidFill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8" name="Freeform 64"/>
          <p:cNvSpPr>
            <a:spLocks/>
          </p:cNvSpPr>
          <p:nvPr/>
        </p:nvSpPr>
        <p:spPr bwMode="auto">
          <a:xfrm>
            <a:off x="2260600" y="1862138"/>
            <a:ext cx="3044825" cy="1441450"/>
          </a:xfrm>
          <a:custGeom>
            <a:avLst/>
            <a:gdLst>
              <a:gd name="T0" fmla="*/ 2147483647 w 2309"/>
              <a:gd name="T1" fmla="*/ 1911479395 h 1087"/>
              <a:gd name="T2" fmla="*/ 2147483647 w 2309"/>
              <a:gd name="T3" fmla="*/ 119578024 h 1087"/>
              <a:gd name="T4" fmla="*/ 0 w 2309"/>
              <a:gd name="T5" fmla="*/ 119578024 h 1087"/>
              <a:gd name="T6" fmla="*/ 0 w 2309"/>
              <a:gd name="T7" fmla="*/ 0 h 1087"/>
              <a:gd name="T8" fmla="*/ 2147483647 w 2309"/>
              <a:gd name="T9" fmla="*/ 0 h 1087"/>
              <a:gd name="T10" fmla="*/ 2147483647 w 2309"/>
              <a:gd name="T11" fmla="*/ 1911479395 h 1087"/>
              <a:gd name="T12" fmla="*/ 2147483647 w 2309"/>
              <a:gd name="T13" fmla="*/ 1911479395 h 10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09"/>
              <a:gd name="T22" fmla="*/ 0 h 1087"/>
              <a:gd name="T23" fmla="*/ 2309 w 2309"/>
              <a:gd name="T24" fmla="*/ 1087 h 10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09" h="1087">
                <a:moveTo>
                  <a:pt x="2233" y="1087"/>
                </a:moveTo>
                <a:lnTo>
                  <a:pt x="2233" y="68"/>
                </a:lnTo>
                <a:lnTo>
                  <a:pt x="0" y="68"/>
                </a:lnTo>
                <a:lnTo>
                  <a:pt x="0" y="0"/>
                </a:lnTo>
                <a:lnTo>
                  <a:pt x="2309" y="0"/>
                </a:lnTo>
                <a:lnTo>
                  <a:pt x="2309" y="1087"/>
                </a:lnTo>
                <a:lnTo>
                  <a:pt x="2233" y="1087"/>
                </a:lnTo>
                <a:close/>
              </a:path>
            </a:pathLst>
          </a:cu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29" name="Line 65"/>
          <p:cNvSpPr>
            <a:spLocks noChangeShapeType="1"/>
          </p:cNvSpPr>
          <p:nvPr/>
        </p:nvSpPr>
        <p:spPr bwMode="auto">
          <a:xfrm>
            <a:off x="2260600" y="1862138"/>
            <a:ext cx="1588" cy="85725"/>
          </a:xfrm>
          <a:prstGeom prst="line">
            <a:avLst/>
          </a:prstGeom>
          <a:noFill/>
          <a:ln w="1588" cap="rnd">
            <a:solidFill>
              <a:srgbClr val="CCFF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30" name="Line 66"/>
          <p:cNvSpPr>
            <a:spLocks noChangeShapeType="1"/>
          </p:cNvSpPr>
          <p:nvPr/>
        </p:nvSpPr>
        <p:spPr bwMode="auto">
          <a:xfrm>
            <a:off x="5203825" y="3303588"/>
            <a:ext cx="101600" cy="1587"/>
          </a:xfrm>
          <a:prstGeom prst="line">
            <a:avLst/>
          </a:prstGeom>
          <a:noFill/>
          <a:ln w="1588" cap="rnd">
            <a:solidFill>
              <a:srgbClr val="CCFF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31" name="Line 67"/>
          <p:cNvSpPr>
            <a:spLocks noChangeShapeType="1"/>
          </p:cNvSpPr>
          <p:nvPr/>
        </p:nvSpPr>
        <p:spPr bwMode="auto">
          <a:xfrm>
            <a:off x="5203825" y="3575050"/>
            <a:ext cx="101600" cy="0"/>
          </a:xfrm>
          <a:prstGeom prst="line">
            <a:avLst/>
          </a:prstGeom>
          <a:noFill/>
          <a:ln w="1588" cap="rnd">
            <a:solidFill>
              <a:srgbClr val="CCFF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32" name="Line 68"/>
          <p:cNvSpPr>
            <a:spLocks noChangeShapeType="1"/>
          </p:cNvSpPr>
          <p:nvPr/>
        </p:nvSpPr>
        <p:spPr bwMode="auto">
          <a:xfrm>
            <a:off x="2260600" y="4986338"/>
            <a:ext cx="1588" cy="85725"/>
          </a:xfrm>
          <a:prstGeom prst="line">
            <a:avLst/>
          </a:prstGeom>
          <a:noFill/>
          <a:ln w="1588" cap="rnd">
            <a:solidFill>
              <a:srgbClr val="CCFFFF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38" name="Line 74"/>
          <p:cNvSpPr>
            <a:spLocks noChangeShapeType="1"/>
          </p:cNvSpPr>
          <p:nvPr/>
        </p:nvSpPr>
        <p:spPr bwMode="auto">
          <a:xfrm flipV="1">
            <a:off x="5156200" y="3451225"/>
            <a:ext cx="774700" cy="3175"/>
          </a:xfrm>
          <a:prstGeom prst="line">
            <a:avLst/>
          </a:prstGeom>
          <a:noFill/>
          <a:ln w="1588" cap="rnd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39" name="Line 77"/>
          <p:cNvSpPr>
            <a:spLocks noChangeShapeType="1"/>
          </p:cNvSpPr>
          <p:nvPr/>
        </p:nvSpPr>
        <p:spPr bwMode="auto">
          <a:xfrm flipV="1">
            <a:off x="5514975" y="1800225"/>
            <a:ext cx="381000" cy="1038225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40" name="Freeform 78"/>
          <p:cNvSpPr>
            <a:spLocks/>
          </p:cNvSpPr>
          <p:nvPr/>
        </p:nvSpPr>
        <p:spPr bwMode="auto">
          <a:xfrm>
            <a:off x="5476875" y="1820863"/>
            <a:ext cx="762000" cy="1027112"/>
          </a:xfrm>
          <a:custGeom>
            <a:avLst/>
            <a:gdLst>
              <a:gd name="T0" fmla="*/ 0 w 480"/>
              <a:gd name="T1" fmla="*/ 1630539506 h 647"/>
              <a:gd name="T2" fmla="*/ 181451250 w 480"/>
              <a:gd name="T3" fmla="*/ 844251139 h 647"/>
              <a:gd name="T4" fmla="*/ 574595625 w 480"/>
              <a:gd name="T5" fmla="*/ 178930213 h 647"/>
              <a:gd name="T6" fmla="*/ 1058465625 w 480"/>
              <a:gd name="T7" fmla="*/ 27720912 h 647"/>
              <a:gd name="T8" fmla="*/ 1209675000 w 480"/>
              <a:gd name="T9" fmla="*/ 12599981 h 6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0"/>
              <a:gd name="T16" fmla="*/ 0 h 647"/>
              <a:gd name="T17" fmla="*/ 480 w 480"/>
              <a:gd name="T18" fmla="*/ 647 h 6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0" h="647">
                <a:moveTo>
                  <a:pt x="0" y="647"/>
                </a:moveTo>
                <a:cubicBezTo>
                  <a:pt x="17" y="539"/>
                  <a:pt x="34" y="431"/>
                  <a:pt x="72" y="335"/>
                </a:cubicBezTo>
                <a:cubicBezTo>
                  <a:pt x="110" y="239"/>
                  <a:pt x="170" y="125"/>
                  <a:pt x="228" y="71"/>
                </a:cubicBezTo>
                <a:cubicBezTo>
                  <a:pt x="286" y="17"/>
                  <a:pt x="378" y="22"/>
                  <a:pt x="420" y="11"/>
                </a:cubicBezTo>
                <a:cubicBezTo>
                  <a:pt x="462" y="0"/>
                  <a:pt x="470" y="6"/>
                  <a:pt x="480" y="5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41" name="Freeform 79"/>
          <p:cNvSpPr>
            <a:spLocks/>
          </p:cNvSpPr>
          <p:nvPr/>
        </p:nvSpPr>
        <p:spPr bwMode="auto">
          <a:xfrm>
            <a:off x="5507038" y="1851025"/>
            <a:ext cx="762000" cy="1027113"/>
          </a:xfrm>
          <a:custGeom>
            <a:avLst/>
            <a:gdLst>
              <a:gd name="T0" fmla="*/ 0 w 480"/>
              <a:gd name="T1" fmla="*/ 1630542681 h 647"/>
              <a:gd name="T2" fmla="*/ 181451250 w 480"/>
              <a:gd name="T3" fmla="*/ 844253548 h 647"/>
              <a:gd name="T4" fmla="*/ 574595625 w 480"/>
              <a:gd name="T5" fmla="*/ 178931975 h 647"/>
              <a:gd name="T6" fmla="*/ 1058465625 w 480"/>
              <a:gd name="T7" fmla="*/ 27722526 h 647"/>
              <a:gd name="T8" fmla="*/ 1209675000 w 480"/>
              <a:gd name="T9" fmla="*/ 12601581 h 6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0"/>
              <a:gd name="T16" fmla="*/ 0 h 647"/>
              <a:gd name="T17" fmla="*/ 480 w 480"/>
              <a:gd name="T18" fmla="*/ 647 h 6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0" h="647">
                <a:moveTo>
                  <a:pt x="0" y="647"/>
                </a:moveTo>
                <a:cubicBezTo>
                  <a:pt x="17" y="539"/>
                  <a:pt x="34" y="431"/>
                  <a:pt x="72" y="335"/>
                </a:cubicBezTo>
                <a:cubicBezTo>
                  <a:pt x="110" y="239"/>
                  <a:pt x="170" y="125"/>
                  <a:pt x="228" y="71"/>
                </a:cubicBezTo>
                <a:cubicBezTo>
                  <a:pt x="286" y="17"/>
                  <a:pt x="378" y="22"/>
                  <a:pt x="420" y="11"/>
                </a:cubicBezTo>
                <a:cubicBezTo>
                  <a:pt x="462" y="0"/>
                  <a:pt x="470" y="6"/>
                  <a:pt x="480" y="5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42" name="Freeform 80"/>
          <p:cNvSpPr>
            <a:spLocks/>
          </p:cNvSpPr>
          <p:nvPr/>
        </p:nvSpPr>
        <p:spPr bwMode="auto">
          <a:xfrm>
            <a:off x="5535613" y="1879600"/>
            <a:ext cx="762000" cy="1027113"/>
          </a:xfrm>
          <a:custGeom>
            <a:avLst/>
            <a:gdLst>
              <a:gd name="T0" fmla="*/ 0 w 480"/>
              <a:gd name="T1" fmla="*/ 1630542681 h 647"/>
              <a:gd name="T2" fmla="*/ 181451250 w 480"/>
              <a:gd name="T3" fmla="*/ 844253548 h 647"/>
              <a:gd name="T4" fmla="*/ 574595625 w 480"/>
              <a:gd name="T5" fmla="*/ 178931975 h 647"/>
              <a:gd name="T6" fmla="*/ 1058465625 w 480"/>
              <a:gd name="T7" fmla="*/ 27722526 h 647"/>
              <a:gd name="T8" fmla="*/ 1209675000 w 480"/>
              <a:gd name="T9" fmla="*/ 12601581 h 64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0"/>
              <a:gd name="T16" fmla="*/ 0 h 647"/>
              <a:gd name="T17" fmla="*/ 480 w 480"/>
              <a:gd name="T18" fmla="*/ 647 h 64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0" h="647">
                <a:moveTo>
                  <a:pt x="0" y="647"/>
                </a:moveTo>
                <a:cubicBezTo>
                  <a:pt x="17" y="539"/>
                  <a:pt x="34" y="431"/>
                  <a:pt x="72" y="335"/>
                </a:cubicBezTo>
                <a:cubicBezTo>
                  <a:pt x="110" y="239"/>
                  <a:pt x="170" y="125"/>
                  <a:pt x="228" y="71"/>
                </a:cubicBezTo>
                <a:cubicBezTo>
                  <a:pt x="286" y="17"/>
                  <a:pt x="378" y="22"/>
                  <a:pt x="420" y="11"/>
                </a:cubicBezTo>
                <a:cubicBezTo>
                  <a:pt x="462" y="0"/>
                  <a:pt x="470" y="6"/>
                  <a:pt x="480" y="5"/>
                </a:cubicBez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43" name="Text Box 82"/>
          <p:cNvSpPr txBox="1">
            <a:spLocks noChangeArrowheads="1"/>
          </p:cNvSpPr>
          <p:nvPr/>
        </p:nvSpPr>
        <p:spPr bwMode="auto">
          <a:xfrm>
            <a:off x="1720850" y="306388"/>
            <a:ext cx="63881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dirty="0"/>
              <a:t> Power </a:t>
            </a:r>
            <a:r>
              <a:rPr lang="en-US" sz="3200" dirty="0" smtClean="0"/>
              <a:t>Conversion</a:t>
            </a:r>
            <a:endParaRPr lang="en-US" sz="3200" dirty="0"/>
          </a:p>
        </p:txBody>
      </p:sp>
      <p:sp>
        <p:nvSpPr>
          <p:cNvPr id="32844" name="Rectangle 83"/>
          <p:cNvSpPr>
            <a:spLocks noChangeArrowheads="1"/>
          </p:cNvSpPr>
          <p:nvPr/>
        </p:nvSpPr>
        <p:spPr bwMode="auto">
          <a:xfrm>
            <a:off x="6119813" y="3119438"/>
            <a:ext cx="22955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 dirty="0">
                <a:solidFill>
                  <a:srgbClr val="000000"/>
                </a:solidFill>
              </a:rPr>
              <a:t>Electrical </a:t>
            </a:r>
            <a:r>
              <a:rPr lang="en-US" sz="1900" dirty="0" smtClean="0">
                <a:solidFill>
                  <a:srgbClr val="000000"/>
                </a:solidFill>
              </a:rPr>
              <a:t>Generator</a:t>
            </a:r>
          </a:p>
          <a:p>
            <a:pPr eaLnBrk="0" hangingPunct="0"/>
            <a:r>
              <a:rPr lang="en-US" sz="1900" dirty="0" smtClean="0">
                <a:solidFill>
                  <a:srgbClr val="000000"/>
                </a:solidFill>
              </a:rPr>
              <a:t>(</a:t>
            </a:r>
            <a:r>
              <a:rPr lang="en-US" dirty="0" smtClean="0">
                <a:solidFill>
                  <a:srgbClr val="000000"/>
                </a:solidFill>
              </a:rPr>
              <a:t>AC Current</a:t>
            </a:r>
            <a:r>
              <a:rPr lang="en-US" dirty="0" smtClean="0">
                <a:solidFill>
                  <a:srgbClr val="000000"/>
                </a:solidFill>
              </a:rPr>
              <a:t>, Voltage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  <a:endParaRPr lang="en-US" sz="1600" dirty="0" smtClean="0"/>
          </a:p>
        </p:txBody>
      </p:sp>
      <p:sp>
        <p:nvSpPr>
          <p:cNvPr id="32845" name="Rectangle 84"/>
          <p:cNvSpPr>
            <a:spLocks noChangeArrowheads="1"/>
          </p:cNvSpPr>
          <p:nvPr/>
        </p:nvSpPr>
        <p:spPr bwMode="auto">
          <a:xfrm>
            <a:off x="6267450" y="2317989"/>
            <a:ext cx="22877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 dirty="0">
                <a:solidFill>
                  <a:srgbClr val="000000"/>
                </a:solidFill>
              </a:rPr>
              <a:t>Power </a:t>
            </a:r>
            <a:r>
              <a:rPr lang="en-US" sz="1900" dirty="0" smtClean="0">
                <a:solidFill>
                  <a:srgbClr val="000000"/>
                </a:solidFill>
              </a:rPr>
              <a:t>Converter</a:t>
            </a:r>
          </a:p>
          <a:p>
            <a:pPr eaLnBrk="0" hangingPunct="0"/>
            <a:r>
              <a:rPr lang="en-US" sz="1900" dirty="0" smtClean="0">
                <a:solidFill>
                  <a:srgbClr val="000000"/>
                </a:solidFill>
              </a:rPr>
              <a:t>(</a:t>
            </a:r>
            <a:r>
              <a:rPr lang="en-US" dirty="0" smtClean="0">
                <a:solidFill>
                  <a:srgbClr val="000000"/>
                </a:solidFill>
              </a:rPr>
              <a:t>DC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Current, Voltage)</a:t>
            </a:r>
            <a:endParaRPr lang="en-US" sz="1600" dirty="0" smtClean="0"/>
          </a:p>
        </p:txBody>
      </p:sp>
      <p:sp>
        <p:nvSpPr>
          <p:cNvPr id="32846" name="Line 85"/>
          <p:cNvSpPr>
            <a:spLocks noChangeShapeType="1"/>
          </p:cNvSpPr>
          <p:nvPr/>
        </p:nvSpPr>
        <p:spPr bwMode="auto">
          <a:xfrm flipH="1" flipV="1">
            <a:off x="5895974" y="3667124"/>
            <a:ext cx="34925" cy="50082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47" name="Line 86"/>
          <p:cNvSpPr>
            <a:spLocks noChangeShapeType="1"/>
          </p:cNvSpPr>
          <p:nvPr/>
        </p:nvSpPr>
        <p:spPr bwMode="auto">
          <a:xfrm flipH="1" flipV="1">
            <a:off x="5686425" y="2981325"/>
            <a:ext cx="433388" cy="1682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48" name="Line 87"/>
          <p:cNvSpPr>
            <a:spLocks noChangeShapeType="1"/>
          </p:cNvSpPr>
          <p:nvPr/>
        </p:nvSpPr>
        <p:spPr bwMode="auto">
          <a:xfrm flipV="1">
            <a:off x="6152959" y="2140205"/>
            <a:ext cx="105158" cy="35556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49" name="Line 88"/>
          <p:cNvSpPr>
            <a:spLocks noChangeShapeType="1"/>
          </p:cNvSpPr>
          <p:nvPr/>
        </p:nvSpPr>
        <p:spPr bwMode="auto">
          <a:xfrm>
            <a:off x="7699375" y="1714500"/>
            <a:ext cx="4286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0" name="Line 89"/>
          <p:cNvSpPr>
            <a:spLocks noChangeShapeType="1"/>
          </p:cNvSpPr>
          <p:nvPr/>
        </p:nvSpPr>
        <p:spPr bwMode="auto">
          <a:xfrm>
            <a:off x="7697788" y="1830388"/>
            <a:ext cx="4286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1" name="Line 90"/>
          <p:cNvSpPr>
            <a:spLocks noChangeShapeType="1"/>
          </p:cNvSpPr>
          <p:nvPr/>
        </p:nvSpPr>
        <p:spPr bwMode="auto">
          <a:xfrm>
            <a:off x="7704138" y="1935163"/>
            <a:ext cx="4286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2" name="Line 91"/>
          <p:cNvSpPr>
            <a:spLocks noChangeShapeType="1"/>
          </p:cNvSpPr>
          <p:nvPr/>
        </p:nvSpPr>
        <p:spPr bwMode="auto">
          <a:xfrm>
            <a:off x="7831138" y="1974850"/>
            <a:ext cx="1809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3" name="Line 92"/>
          <p:cNvSpPr>
            <a:spLocks noChangeShapeType="1"/>
          </p:cNvSpPr>
          <p:nvPr/>
        </p:nvSpPr>
        <p:spPr bwMode="auto">
          <a:xfrm>
            <a:off x="7832725" y="1884363"/>
            <a:ext cx="1809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4" name="Line 93"/>
          <p:cNvSpPr>
            <a:spLocks noChangeShapeType="1"/>
          </p:cNvSpPr>
          <p:nvPr/>
        </p:nvSpPr>
        <p:spPr bwMode="auto">
          <a:xfrm>
            <a:off x="7829550" y="1770063"/>
            <a:ext cx="1809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5" name="Line 94"/>
          <p:cNvSpPr>
            <a:spLocks noChangeShapeType="1"/>
          </p:cNvSpPr>
          <p:nvPr/>
        </p:nvSpPr>
        <p:spPr bwMode="auto">
          <a:xfrm>
            <a:off x="7923213" y="1978025"/>
            <a:ext cx="1587" cy="777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6" name="Line 95"/>
          <p:cNvSpPr>
            <a:spLocks noChangeShapeType="1"/>
          </p:cNvSpPr>
          <p:nvPr/>
        </p:nvSpPr>
        <p:spPr bwMode="auto">
          <a:xfrm>
            <a:off x="7918450" y="1631950"/>
            <a:ext cx="1588" cy="777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7" name="Line 97"/>
          <p:cNvSpPr>
            <a:spLocks noChangeShapeType="1"/>
          </p:cNvSpPr>
          <p:nvPr/>
        </p:nvSpPr>
        <p:spPr bwMode="auto">
          <a:xfrm flipH="1">
            <a:off x="7100888" y="1628775"/>
            <a:ext cx="8191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8" name="Line 98"/>
          <p:cNvSpPr>
            <a:spLocks noChangeShapeType="1"/>
          </p:cNvSpPr>
          <p:nvPr/>
        </p:nvSpPr>
        <p:spPr bwMode="auto">
          <a:xfrm flipH="1">
            <a:off x="7102475" y="2057400"/>
            <a:ext cx="8191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59" name="Rectangle 81"/>
          <p:cNvSpPr>
            <a:spLocks noChangeArrowheads="1"/>
          </p:cNvSpPr>
          <p:nvPr/>
        </p:nvSpPr>
        <p:spPr bwMode="auto">
          <a:xfrm>
            <a:off x="6205538" y="1589088"/>
            <a:ext cx="898525" cy="531812"/>
          </a:xfrm>
          <a:prstGeom prst="rect">
            <a:avLst/>
          </a:prstGeom>
          <a:solidFill>
            <a:srgbClr val="E8EEF7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860" name="Rectangle 99"/>
          <p:cNvSpPr>
            <a:spLocks noChangeArrowheads="1"/>
          </p:cNvSpPr>
          <p:nvPr/>
        </p:nvSpPr>
        <p:spPr bwMode="auto">
          <a:xfrm>
            <a:off x="7918450" y="1335087"/>
            <a:ext cx="4968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 dirty="0">
                <a:solidFill>
                  <a:srgbClr val="000000"/>
                </a:solidFill>
              </a:rPr>
              <a:t>24 V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4" name="Rectangle 39"/>
          <p:cNvSpPr>
            <a:spLocks noChangeArrowheads="1"/>
          </p:cNvSpPr>
          <p:nvPr/>
        </p:nvSpPr>
        <p:spPr bwMode="auto">
          <a:xfrm>
            <a:off x="2498725" y="3875560"/>
            <a:ext cx="17604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l" eaLnBrk="0" hangingPunct="0"/>
            <a:r>
              <a:rPr lang="en-US" sz="1900" dirty="0">
                <a:solidFill>
                  <a:srgbClr val="000000"/>
                </a:solidFill>
              </a:rPr>
              <a:t>Hydraulic</a:t>
            </a:r>
            <a:r>
              <a:rPr lang="en-US" sz="1900" dirty="0" smtClean="0">
                <a:solidFill>
                  <a:srgbClr val="000000"/>
                </a:solidFill>
              </a:rPr>
              <a:t> Piston</a:t>
            </a:r>
          </a:p>
          <a:p>
            <a:pPr eaLnBrk="0" hangingPunct="0"/>
            <a:r>
              <a:rPr lang="en-US" dirty="0" smtClean="0">
                <a:solidFill>
                  <a:srgbClr val="000000"/>
                </a:solidFill>
              </a:rPr>
              <a:t>(Force, Velocity)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5" name="Line 85"/>
          <p:cNvSpPr>
            <a:spLocks noChangeShapeType="1"/>
          </p:cNvSpPr>
          <p:nvPr/>
        </p:nvSpPr>
        <p:spPr bwMode="auto">
          <a:xfrm flipH="1" flipV="1">
            <a:off x="2314575" y="3648075"/>
            <a:ext cx="352425" cy="2095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sp>
        <p:nvSpPr>
          <p:cNvPr id="3" name="Text Box 82"/>
          <p:cNvSpPr txBox="1">
            <a:spLocks noChangeArrowheads="1"/>
          </p:cNvSpPr>
          <p:nvPr/>
        </p:nvSpPr>
        <p:spPr bwMode="auto">
          <a:xfrm>
            <a:off x="388938" y="1405037"/>
            <a:ext cx="8255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None/>
            </a:pPr>
            <a:r>
              <a:rPr lang="en-US" sz="3200" dirty="0" smtClean="0"/>
              <a:t> Power converter must: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Handle widely varying input voltages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Dump excess power to load bank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Perform maximum point power tracking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Precisely regulate output voltage and current to charge batteries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Deliver peak powers in the kilowatts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28784" y="198444"/>
            <a:ext cx="60701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Design Challenges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April 28, 2010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246" y="1258329"/>
            <a:ext cx="4264289" cy="54631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9982" y="282395"/>
            <a:ext cx="415310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Wide Dynamic </a:t>
            </a:r>
            <a:r>
              <a:rPr lang="en-US" sz="3200" dirty="0" smtClean="0"/>
              <a:t>Range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303348" y="1140296"/>
            <a:ext cx="6858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 smtClean="0"/>
              <a:t>Many different algorithms: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Perturb and Observe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Incremental Conductance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Constant Voltage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Model Based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928784" y="198444"/>
            <a:ext cx="60701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Maximum Power Point Tracking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35" y="3697166"/>
            <a:ext cx="3859881" cy="2593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318" y="3697166"/>
            <a:ext cx="3365500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276" y="1499965"/>
            <a:ext cx="4544995" cy="4525320"/>
          </a:xfrm>
          <a:prstGeom prst="rect">
            <a:avLst/>
          </a:prstGeom>
        </p:spPr>
      </p:pic>
      <p:sp>
        <p:nvSpPr>
          <p:cNvPr id="5" name="Text Box 82"/>
          <p:cNvSpPr txBox="1">
            <a:spLocks noChangeArrowheads="1"/>
          </p:cNvSpPr>
          <p:nvPr/>
        </p:nvSpPr>
        <p:spPr bwMode="auto">
          <a:xfrm>
            <a:off x="1720850" y="306388"/>
            <a:ext cx="63881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 dirty="0" smtClean="0"/>
              <a:t> Charging Lead-Acid Batteries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928784" y="198444"/>
            <a:ext cx="60701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Buy a Power Converter?</a:t>
            </a:r>
            <a:endParaRPr lang="en-US" sz="3200" dirty="0"/>
          </a:p>
        </p:txBody>
      </p:sp>
      <p:sp>
        <p:nvSpPr>
          <p:cNvPr id="23" name="Text Box 82"/>
          <p:cNvSpPr txBox="1">
            <a:spLocks noChangeArrowheads="1"/>
          </p:cNvSpPr>
          <p:nvPr/>
        </p:nvSpPr>
        <p:spPr bwMode="auto">
          <a:xfrm>
            <a:off x="388938" y="1405037"/>
            <a:ext cx="8255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>
              <a:buFontTx/>
              <a:buChar char="•"/>
            </a:pPr>
            <a:r>
              <a:rPr lang="en-US" sz="3200" dirty="0" smtClean="0"/>
              <a:t> Solar</a:t>
            </a:r>
          </a:p>
          <a:p>
            <a:pPr algn="l">
              <a:buFontTx/>
              <a:buChar char="•"/>
            </a:pPr>
            <a:r>
              <a:rPr lang="en-US" sz="3200" dirty="0" smtClean="0"/>
              <a:t> Micro Hydro</a:t>
            </a:r>
          </a:p>
          <a:p>
            <a:pPr algn="l">
              <a:buFontTx/>
              <a:buChar char="•"/>
            </a:pPr>
            <a:r>
              <a:rPr lang="en-US" sz="3200" dirty="0" smtClean="0"/>
              <a:t> Wind</a:t>
            </a:r>
            <a:endParaRPr lang="en-US" sz="3200" dirty="0"/>
          </a:p>
        </p:txBody>
      </p:sp>
      <p:pic>
        <p:nvPicPr>
          <p:cNvPr id="24" name="Picture 23" descr="Wind Turbine Charge Cont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2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774644" y="1735087"/>
            <a:ext cx="3485107" cy="4510138"/>
          </a:xfrm>
          <a:prstGeom prst="rect">
            <a:avLst/>
          </a:prstGeom>
          <a:solidFill>
            <a:schemeClr val="tx1"/>
          </a:solidFill>
          <a:scene3d>
            <a:camera prst="orthographicFront">
              <a:rot lat="0" lon="0" rev="20699999"/>
            </a:camera>
            <a:lightRig rig="threePt" dir="t"/>
          </a:scene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pic>
        <p:nvPicPr>
          <p:cNvPr id="3" name="Picture 2" descr="PB Power Converter v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744273" y="2032000"/>
            <a:ext cx="7645401" cy="3263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28784" y="198444"/>
            <a:ext cx="607010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Power Converter Block Diagram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September 1, 2011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928784" y="198444"/>
            <a:ext cx="640522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What does the Load Dump do?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853429" y="1779974"/>
            <a:ext cx="607010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3200" dirty="0" smtClean="0"/>
              <a:t> Provides mechanical damping to system</a:t>
            </a:r>
          </a:p>
          <a:p>
            <a:pPr>
              <a:buFont typeface="Arial"/>
              <a:buChar char="•"/>
            </a:pPr>
            <a:r>
              <a:rPr lang="en-US" sz="3200" dirty="0" smtClean="0"/>
              <a:t> Gets us quickly to optimal loading</a:t>
            </a:r>
            <a:endParaRPr lang="en-US" sz="32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EXPOINT" val="postscript"/>
  <p:tag name="FILENAME" val="C:\Documents and Settings\hamilton\My Documents\My Pictures\logo-bw.eps"/>
  <p:tag name="FORMAT" val="pngmono"/>
  <p:tag name="RES" val="300"/>
  <p:tag name="BLEND" val="0"/>
  <p:tag name="TRANSPARENT" val="1"/>
  <p:tag name="TBUG" val="0"/>
  <p:tag name="ORIGWIDTH" val="596"/>
  <p:tag name="PICTUREFILESIZE" val="21474"/>
</p:tagLst>
</file>

<file path=ppt/theme/theme1.xml><?xml version="1.0" encoding="utf-8"?>
<a:theme xmlns:a="http://schemas.openxmlformats.org/drawingml/2006/main" name="MBARI">
  <a:themeElements>
    <a:clrScheme name="DARPA brief.MBARI.final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ARPA brief.MBARI.fin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4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</a:defRPr>
        </a:defPPr>
      </a:lstStyle>
    </a:spDef>
    <a:lnDef>
      <a:spPr bwMode="auto">
        <a:noFill/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DARPA brief.MBARI.fin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PA brief.MBARI.fina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PA brief.MBARI.fina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20183</TotalTime>
  <Words>381</Words>
  <Application>Microsoft Macintosh PowerPoint</Application>
  <PresentationFormat>On-screen Show (4:3)</PresentationFormat>
  <Paragraphs>126</Paragraphs>
  <Slides>15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MBARI</vt:lpstr>
      <vt:lpstr>Power Buoy Power Converter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Monterey Bay Aquarium Research Institute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 McGill</dc:creator>
  <cp:lastModifiedBy>Paul McGill</cp:lastModifiedBy>
  <cp:revision>28</cp:revision>
  <dcterms:created xsi:type="dcterms:W3CDTF">2011-09-15T01:47:25Z</dcterms:created>
  <dcterms:modified xsi:type="dcterms:W3CDTF">2011-09-15T18:15:08Z</dcterms:modified>
</cp:coreProperties>
</file>