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342" r:id="rId2"/>
    <p:sldId id="458" r:id="rId3"/>
    <p:sldId id="459" r:id="rId4"/>
    <p:sldId id="460" r:id="rId5"/>
    <p:sldId id="466" r:id="rId6"/>
    <p:sldId id="467" r:id="rId7"/>
    <p:sldId id="470" r:id="rId8"/>
    <p:sldId id="461" r:id="rId9"/>
    <p:sldId id="465" r:id="rId10"/>
    <p:sldId id="463" r:id="rId11"/>
    <p:sldId id="476"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8F8F8"/>
    <a:srgbClr val="222A37"/>
    <a:srgbClr val="284352"/>
    <a:srgbClr val="1A6B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73" autoAdjust="0"/>
    <p:restoredTop sz="94660"/>
  </p:normalViewPr>
  <p:slideViewPr>
    <p:cSldViewPr snapToGrid="0">
      <p:cViewPr varScale="1">
        <p:scale>
          <a:sx n="38" d="100"/>
          <a:sy n="38" d="100"/>
        </p:scale>
        <p:origin x="711" y="54"/>
      </p:cViewPr>
      <p:guideLst/>
    </p:cSldViewPr>
  </p:slideViewPr>
  <p:notesTextViewPr>
    <p:cViewPr>
      <p:scale>
        <a:sx n="3" d="2"/>
        <a:sy n="3" d="2"/>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r>
              <a:rPr lang="en-US"/>
              <a:t>Insert Title Here</a:t>
            </a:r>
          </a:p>
        </p:txBody>
      </p:sp>
      <p:sp>
        <p:nvSpPr>
          <p:cNvPr id="3" name="Date Placeholder 2"/>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300"/>
            </a:lvl1pPr>
          </a:lstStyle>
          <a:p>
            <a:fld id="{4237D57E-1BC5-4DB1-AA16-6C14340D1B6D}" type="datetimeFigureOut">
              <a:rPr lang="en-US" smtClean="0"/>
              <a:t>2/7/2019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300"/>
            </a:lvl1pPr>
          </a:lstStyle>
          <a:p>
            <a:fld id="{BE07B4AC-3A0A-4365-B9D9-BE092ED8EA8B}" type="slidenum">
              <a:rPr lang="en-US" smtClean="0"/>
              <a:t>‹#›</a:t>
            </a:fld>
            <a:endParaRPr lang="en-US"/>
          </a:p>
        </p:txBody>
      </p:sp>
    </p:spTree>
    <p:extLst>
      <p:ext uri="{BB962C8B-B14F-4D97-AF65-F5344CB8AC3E}">
        <p14:creationId xmlns:p14="http://schemas.microsoft.com/office/powerpoint/2010/main" val="15884850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r>
              <a:rPr lang="en-US"/>
              <a:t>Insert Title Here</a:t>
            </a:r>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95BB807E-6ED4-458F-A0B1-BFC5227F24EC}" type="datetimeFigureOut">
              <a:rPr lang="en-US" smtClean="0"/>
              <a:t>2/7/2019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8ED24C1D-40A6-4244-BA3E-0D7487CEEA91}" type="slidenum">
              <a:rPr lang="en-US" smtClean="0"/>
              <a:t>‹#›</a:t>
            </a:fld>
            <a:endParaRPr lang="en-US"/>
          </a:p>
        </p:txBody>
      </p:sp>
    </p:spTree>
    <p:extLst>
      <p:ext uri="{BB962C8B-B14F-4D97-AF65-F5344CB8AC3E}">
        <p14:creationId xmlns:p14="http://schemas.microsoft.com/office/powerpoint/2010/main" val="4174148168"/>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Franklin Gothic Medium Cond" panose="020B0606030402020204" pitchFamily="34" charset="0"/>
              </a:rPr>
              <a:t>Thank you for the gift of your time and attention.</a:t>
            </a:r>
          </a:p>
          <a:p>
            <a:endParaRPr lang="en-US" dirty="0">
              <a:latin typeface="Franklin Gothic Medium Cond" panose="020B0606030402020204" pitchFamily="34" charset="0"/>
            </a:endParaRPr>
          </a:p>
          <a:p>
            <a:endParaRPr lang="en-US" dirty="0"/>
          </a:p>
        </p:txBody>
      </p:sp>
      <p:sp>
        <p:nvSpPr>
          <p:cNvPr id="4" name="Slide Number Placeholder 3"/>
          <p:cNvSpPr>
            <a:spLocks noGrp="1"/>
          </p:cNvSpPr>
          <p:nvPr>
            <p:ph type="sldNum" sz="quarter" idx="10"/>
          </p:nvPr>
        </p:nvSpPr>
        <p:spPr/>
        <p:txBody>
          <a:bodyPr/>
          <a:lstStyle/>
          <a:p>
            <a:fld id="{16F98BAB-7158-4064-9599-70E325F2C1BB}" type="slidenum">
              <a:rPr lang="en-US" smtClean="0"/>
              <a:t>11</a:t>
            </a:fld>
            <a:endParaRPr lang="en-US" dirty="0"/>
          </a:p>
        </p:txBody>
      </p:sp>
    </p:spTree>
    <p:extLst>
      <p:ext uri="{BB962C8B-B14F-4D97-AF65-F5344CB8AC3E}">
        <p14:creationId xmlns:p14="http://schemas.microsoft.com/office/powerpoint/2010/main" val="20439822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hyperlink" Target="http://adac.uaa.alaska.edu/" TargetMode="Externa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_No Picture">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7" y="0"/>
            <a:ext cx="12192000" cy="6858000"/>
          </a:xfrm>
          <a:prstGeom prst="rect">
            <a:avLst/>
          </a:prstGeom>
        </p:spPr>
      </p:pic>
      <p:sp>
        <p:nvSpPr>
          <p:cNvPr id="2" name="Title 1"/>
          <p:cNvSpPr>
            <a:spLocks noGrp="1"/>
          </p:cNvSpPr>
          <p:nvPr>
            <p:ph type="ctrTitle" hasCustomPrompt="1"/>
          </p:nvPr>
        </p:nvSpPr>
        <p:spPr>
          <a:xfrm>
            <a:off x="1524000" y="1887357"/>
            <a:ext cx="9144000" cy="1622605"/>
          </a:xfrm>
        </p:spPr>
        <p:txBody>
          <a:bodyPr anchor="b">
            <a:normAutofit/>
          </a:bodyPr>
          <a:lstStyle>
            <a:lvl1pPr algn="ctr">
              <a:defRPr sz="4800" baseline="0">
                <a:latin typeface="Franklin Gothic Book" panose="020B0503020102020204" pitchFamily="34" charset="0"/>
              </a:defRPr>
            </a:lvl1pPr>
          </a:lstStyle>
          <a:p>
            <a:r>
              <a:rPr lang="en-US" dirty="0"/>
              <a:t>Presentation Title</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32226" y="985323"/>
            <a:ext cx="5124315" cy="816286"/>
          </a:xfrm>
          <a:prstGeom prst="rect">
            <a:avLst/>
          </a:prstGeom>
        </p:spPr>
      </p:pic>
      <p:sp>
        <p:nvSpPr>
          <p:cNvPr id="23" name="Subtitle 2"/>
          <p:cNvSpPr txBox="1">
            <a:spLocks/>
          </p:cNvSpPr>
          <p:nvPr userDrawn="1"/>
        </p:nvSpPr>
        <p:spPr>
          <a:xfrm>
            <a:off x="1524000" y="3595710"/>
            <a:ext cx="4016453" cy="422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Franklin Gothic Book" panose="020B0503020102020204" pitchFamily="34" charset="0"/>
              </a:rPr>
              <a:t>A presentation by</a:t>
            </a:r>
          </a:p>
        </p:txBody>
      </p:sp>
      <p:sp>
        <p:nvSpPr>
          <p:cNvPr id="24" name="Text Placeholder 17"/>
          <p:cNvSpPr>
            <a:spLocks noGrp="1"/>
          </p:cNvSpPr>
          <p:nvPr>
            <p:ph type="body" sz="quarter" idx="10" hasCustomPrompt="1"/>
          </p:nvPr>
        </p:nvSpPr>
        <p:spPr>
          <a:xfrm>
            <a:off x="1522384" y="3999702"/>
            <a:ext cx="4213783" cy="1571625"/>
          </a:xfrm>
        </p:spPr>
        <p:txBody>
          <a:bodyPr>
            <a:normAutofit/>
          </a:bodyPr>
          <a:lstStyle>
            <a:lvl1pPr marL="0" indent="0">
              <a:spcBef>
                <a:spcPts val="0"/>
              </a:spcBef>
              <a:buNone/>
              <a:defRPr sz="2000">
                <a:latin typeface="Franklin Gothic Book" panose="020B0503020102020204" pitchFamily="34" charset="0"/>
              </a:defRPr>
            </a:lvl1pPr>
            <a:lvl5pPr>
              <a:defRPr/>
            </a:lvl5pPr>
          </a:lstStyle>
          <a:p>
            <a:pPr lvl="0"/>
            <a:r>
              <a:rPr lang="en-US" dirty="0"/>
              <a:t>Name</a:t>
            </a:r>
          </a:p>
          <a:p>
            <a:pPr lvl="0"/>
            <a:r>
              <a:rPr lang="en-US" dirty="0"/>
              <a:t>Title</a:t>
            </a:r>
          </a:p>
          <a:p>
            <a:pPr lvl="0"/>
            <a:r>
              <a:rPr lang="en-US" dirty="0"/>
              <a:t>Etc.</a:t>
            </a:r>
          </a:p>
        </p:txBody>
      </p:sp>
      <p:pic>
        <p:nvPicPr>
          <p:cNvPr id="26" name="Picture 2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6575" y="6343650"/>
            <a:ext cx="2685651" cy="427815"/>
          </a:xfrm>
          <a:prstGeom prst="rect">
            <a:avLst/>
          </a:prstGeom>
        </p:spPr>
      </p:pic>
      <p:pic>
        <p:nvPicPr>
          <p:cNvPr id="27" name="Picture 2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0107" y="6343649"/>
            <a:ext cx="576620" cy="427815"/>
          </a:xfrm>
          <a:prstGeom prst="rect">
            <a:avLst/>
          </a:prstGeom>
        </p:spPr>
      </p:pic>
      <p:sp>
        <p:nvSpPr>
          <p:cNvPr id="28" name="TextBox 27"/>
          <p:cNvSpPr txBox="1"/>
          <p:nvPr userDrawn="1"/>
        </p:nvSpPr>
        <p:spPr>
          <a:xfrm>
            <a:off x="5067300" y="6488668"/>
            <a:ext cx="7124699"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ADAC: Research for the Arctic Operator… For Today and For the Future</a:t>
            </a:r>
          </a:p>
        </p:txBody>
      </p:sp>
    </p:spTree>
    <p:extLst>
      <p:ext uri="{BB962C8B-B14F-4D97-AF65-F5344CB8AC3E}">
        <p14:creationId xmlns:p14="http://schemas.microsoft.com/office/powerpoint/2010/main" val="171649167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689538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57288"/>
            <a:ext cx="5181600" cy="444398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157288"/>
            <a:ext cx="5181600" cy="50196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7" name="Title 1"/>
          <p:cNvSpPr>
            <a:spLocks noGrp="1"/>
          </p:cNvSpPr>
          <p:nvPr>
            <p:ph type="title"/>
          </p:nvPr>
        </p:nvSpPr>
        <p:spPr>
          <a:xfrm>
            <a:off x="839788" y="457199"/>
            <a:ext cx="10515600" cy="593726"/>
          </a:xfrm>
        </p:spPr>
        <p:txBody>
          <a:bodyPr anchor="b">
            <a:normAutofit/>
          </a:bodyPr>
          <a:lstStyle>
            <a:lvl1pPr>
              <a:defRPr sz="3000" b="1"/>
            </a:lvl1pPr>
          </a:lstStyle>
          <a:p>
            <a:r>
              <a:rPr lang="en-US" dirty="0"/>
              <a:t>Click to edit Master title style</a:t>
            </a:r>
          </a:p>
        </p:txBody>
      </p:sp>
    </p:spTree>
    <p:extLst>
      <p:ext uri="{BB962C8B-B14F-4D97-AF65-F5344CB8AC3E}">
        <p14:creationId xmlns:p14="http://schemas.microsoft.com/office/powerpoint/2010/main" val="3019524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199"/>
            <a:ext cx="10515600" cy="593726"/>
          </a:xfrm>
        </p:spPr>
        <p:txBody>
          <a:bodyPr anchor="b">
            <a:normAutofit/>
          </a:bodyPr>
          <a:lstStyle>
            <a:lvl1pPr>
              <a:defRPr sz="3000" b="1"/>
            </a:lvl1pPr>
          </a:lstStyle>
          <a:p>
            <a:r>
              <a:rPr lang="en-US" dirty="0"/>
              <a:t>Click to edit Master title style</a:t>
            </a:r>
          </a:p>
        </p:txBody>
      </p:sp>
      <p:sp>
        <p:nvSpPr>
          <p:cNvPr id="3" name="Text Placeholder 2"/>
          <p:cNvSpPr>
            <a:spLocks noGrp="1"/>
          </p:cNvSpPr>
          <p:nvPr>
            <p:ph type="body" idx="1"/>
          </p:nvPr>
        </p:nvSpPr>
        <p:spPr>
          <a:xfrm>
            <a:off x="839788" y="1157288"/>
            <a:ext cx="5157787" cy="4619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1619249"/>
            <a:ext cx="5157787" cy="3982025"/>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157288"/>
            <a:ext cx="5183188" cy="4619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1619249"/>
            <a:ext cx="5183188" cy="45704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4198112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10515600" cy="593726"/>
          </a:xfrm>
        </p:spPr>
        <p:txBody>
          <a:bodyPr anchor="b">
            <a:normAutofit/>
          </a:bodyPr>
          <a:lstStyle>
            <a:lvl1pPr>
              <a:defRPr sz="3000" b="1"/>
            </a:lvl1pPr>
          </a:lstStyle>
          <a:p>
            <a:r>
              <a:rPr lang="en-US" dirty="0"/>
              <a:t>Title</a:t>
            </a:r>
          </a:p>
        </p:txBody>
      </p:sp>
      <p:sp>
        <p:nvSpPr>
          <p:cNvPr id="10"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083579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737835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947738"/>
          </a:xfrm>
        </p:spPr>
        <p:txBody>
          <a:bodyPr anchor="b">
            <a:normAutofit/>
          </a:bodyPr>
          <a:lstStyle>
            <a:lvl1pPr>
              <a:defRPr sz="3000" b="1"/>
            </a:lvl1pPr>
          </a:lstStyle>
          <a:p>
            <a:r>
              <a:rPr lang="en-US" dirty="0"/>
              <a:t>Click to edit Master title style</a:t>
            </a:r>
          </a:p>
        </p:txBody>
      </p:sp>
      <p:sp>
        <p:nvSpPr>
          <p:cNvPr id="3" name="Content Placeholder 2"/>
          <p:cNvSpPr>
            <a:spLocks noGrp="1"/>
          </p:cNvSpPr>
          <p:nvPr>
            <p:ph idx="1"/>
          </p:nvPr>
        </p:nvSpPr>
        <p:spPr>
          <a:xfrm>
            <a:off x="5183188" y="642939"/>
            <a:ext cx="6172200" cy="52181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1466850"/>
            <a:ext cx="3932237" cy="41344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139589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ver Image">
    <p:spTree>
      <p:nvGrpSpPr>
        <p:cNvPr id="1" name=""/>
        <p:cNvGrpSpPr/>
        <p:nvPr/>
      </p:nvGrpSpPr>
      <p:grpSpPr>
        <a:xfrm>
          <a:off x="0" y="0"/>
          <a:ext cx="0" cy="0"/>
          <a:chOff x="0" y="0"/>
          <a:chExt cx="0" cy="0"/>
        </a:xfrm>
      </p:grpSpPr>
      <p:sp>
        <p:nvSpPr>
          <p:cNvPr id="7" name="Picture Placeholder 6"/>
          <p:cNvSpPr>
            <a:spLocks noGrp="1"/>
          </p:cNvSpPr>
          <p:nvPr>
            <p:ph type="pic" sz="quarter" idx="18"/>
          </p:nvPr>
        </p:nvSpPr>
        <p:spPr>
          <a:xfrm>
            <a:off x="0" y="609601"/>
            <a:ext cx="12192000" cy="4991672"/>
          </a:xfrm>
        </p:spPr>
        <p:txBody>
          <a:bodyPr/>
          <a:lstStyle>
            <a:lvl1pPr marL="0" indent="0">
              <a:buNone/>
              <a:defRPr/>
            </a:lvl1pPr>
          </a:lstStyle>
          <a:p>
            <a:endParaRPr lang="en-US" dirty="0"/>
          </a:p>
        </p:txBody>
      </p:sp>
      <p:sp>
        <p:nvSpPr>
          <p:cNvPr id="2" name="Title 1"/>
          <p:cNvSpPr>
            <a:spLocks noGrp="1"/>
          </p:cNvSpPr>
          <p:nvPr>
            <p:ph type="title"/>
          </p:nvPr>
        </p:nvSpPr>
        <p:spPr>
          <a:xfrm>
            <a:off x="839788" y="609600"/>
            <a:ext cx="5275262" cy="947738"/>
          </a:xfrm>
          <a:solidFill>
            <a:srgbClr val="000000">
              <a:alpha val="50000"/>
            </a:srgbClr>
          </a:solidFill>
        </p:spPr>
        <p:txBody>
          <a:bodyPr anchor="b">
            <a:normAutofit/>
          </a:bodyPr>
          <a:lstStyle>
            <a:lvl1pPr>
              <a:defRPr sz="3000" b="1"/>
            </a:lvl1pPr>
          </a:lstStyle>
          <a:p>
            <a:r>
              <a:rPr lang="en-US" dirty="0"/>
              <a:t>Click to edit Master title style</a:t>
            </a:r>
          </a:p>
        </p:txBody>
      </p:sp>
      <p:sp>
        <p:nvSpPr>
          <p:cNvPr id="4" name="Text Placeholder 3"/>
          <p:cNvSpPr>
            <a:spLocks noGrp="1"/>
          </p:cNvSpPr>
          <p:nvPr>
            <p:ph type="body" sz="half" idx="2"/>
          </p:nvPr>
        </p:nvSpPr>
        <p:spPr>
          <a:xfrm>
            <a:off x="839788" y="1619250"/>
            <a:ext cx="5275262" cy="3982023"/>
          </a:xfrm>
          <a:solidFill>
            <a:srgbClr val="000000">
              <a:alpha val="50000"/>
            </a:srgbClr>
          </a:solidFill>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9" name="Picture Placeholder 6"/>
          <p:cNvSpPr>
            <a:spLocks noGrp="1"/>
          </p:cNvSpPr>
          <p:nvPr>
            <p:ph type="pic" sz="quarter" idx="19"/>
          </p:nvPr>
        </p:nvSpPr>
        <p:spPr>
          <a:xfrm>
            <a:off x="4738688" y="5657169"/>
            <a:ext cx="7453312" cy="1200831"/>
          </a:xfrm>
        </p:spPr>
        <p:txBody>
          <a:bodyPr/>
          <a:lstStyle>
            <a:lvl1pPr marL="0" indent="0">
              <a:buNone/>
              <a:defRPr/>
            </a:lvl1pPr>
          </a:lstStyle>
          <a:p>
            <a:endParaRPr lang="en-US" dirty="0"/>
          </a:p>
        </p:txBody>
      </p:sp>
    </p:spTree>
    <p:extLst>
      <p:ext uri="{BB962C8B-B14F-4D97-AF65-F5344CB8AC3E}">
        <p14:creationId xmlns:p14="http://schemas.microsoft.com/office/powerpoint/2010/main" val="1798912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183188" y="987425"/>
            <a:ext cx="6172200" cy="4873625"/>
          </a:xfrm>
          <a:ln w="28575">
            <a:solidFill>
              <a:schemeClr val="tx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7" name="Title 1"/>
          <p:cNvSpPr>
            <a:spLocks noGrp="1"/>
          </p:cNvSpPr>
          <p:nvPr>
            <p:ph type="title"/>
          </p:nvPr>
        </p:nvSpPr>
        <p:spPr>
          <a:xfrm>
            <a:off x="839788" y="457200"/>
            <a:ext cx="3932237" cy="947738"/>
          </a:xfrm>
        </p:spPr>
        <p:txBody>
          <a:bodyPr anchor="b">
            <a:normAutofit/>
          </a:bodyPr>
          <a:lstStyle>
            <a:lvl1pPr>
              <a:defRPr sz="3000" b="1"/>
            </a:lvl1pPr>
          </a:lstStyle>
          <a:p>
            <a:r>
              <a:rPr lang="en-US" dirty="0"/>
              <a:t>Click to edit Master title style</a:t>
            </a:r>
          </a:p>
        </p:txBody>
      </p:sp>
      <p:sp>
        <p:nvSpPr>
          <p:cNvPr id="8" name="Text Placeholder 3"/>
          <p:cNvSpPr>
            <a:spLocks noGrp="1"/>
          </p:cNvSpPr>
          <p:nvPr>
            <p:ph type="body" sz="half" idx="2"/>
          </p:nvPr>
        </p:nvSpPr>
        <p:spPr>
          <a:xfrm>
            <a:off x="839788" y="1466850"/>
            <a:ext cx="3932237" cy="413442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621531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457199"/>
            <a:ext cx="10515600" cy="593726"/>
          </a:xfrm>
        </p:spPr>
        <p:txBody>
          <a:bodyPr anchor="b">
            <a:normAutofit/>
          </a:bodyPr>
          <a:lstStyle>
            <a:lvl1pPr>
              <a:defRPr sz="3000" b="1"/>
            </a:lvl1pPr>
          </a:lstStyle>
          <a:p>
            <a:r>
              <a:rPr lang="en-US" dirty="0"/>
              <a:t>Click to edit Master title style</a:t>
            </a:r>
          </a:p>
        </p:txBody>
      </p:sp>
      <p:sp>
        <p:nvSpPr>
          <p:cNvPr id="3" name="Vertical Text Placeholder 2"/>
          <p:cNvSpPr>
            <a:spLocks noGrp="1"/>
          </p:cNvSpPr>
          <p:nvPr>
            <p:ph type="body" orient="vert" idx="1"/>
          </p:nvPr>
        </p:nvSpPr>
        <p:spPr>
          <a:xfrm>
            <a:off x="838200" y="1157287"/>
            <a:ext cx="10515600" cy="5019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186468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01212" y="365125"/>
            <a:ext cx="1652587" cy="5811838"/>
          </a:xfrm>
        </p:spPr>
        <p:txBody>
          <a:bodyPr vert="eaVert" anchor="t">
            <a:normAutofit/>
          </a:bodyPr>
          <a:lstStyle>
            <a:lvl1pPr>
              <a:defRPr sz="3000" b="1"/>
            </a:lvl1pPr>
          </a:lstStyle>
          <a:p>
            <a:r>
              <a:rPr lang="en-US" dirty="0"/>
              <a:t>Click to edit Master title style</a:t>
            </a:r>
          </a:p>
        </p:txBody>
      </p:sp>
      <p:sp>
        <p:nvSpPr>
          <p:cNvPr id="3" name="Vertical Text Placeholder 2"/>
          <p:cNvSpPr>
            <a:spLocks noGrp="1"/>
          </p:cNvSpPr>
          <p:nvPr>
            <p:ph type="body" orient="vert" idx="1"/>
          </p:nvPr>
        </p:nvSpPr>
        <p:spPr>
          <a:xfrm>
            <a:off x="838199" y="365125"/>
            <a:ext cx="880586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71131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_Med-Picture">
    <p:bg>
      <p:bgRef idx="1003">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7" y="0"/>
            <a:ext cx="12192000" cy="6858000"/>
          </a:xfrm>
          <a:prstGeom prst="rect">
            <a:avLst/>
          </a:prstGeom>
        </p:spPr>
      </p:pic>
      <p:sp>
        <p:nvSpPr>
          <p:cNvPr id="2" name="Title 1"/>
          <p:cNvSpPr>
            <a:spLocks noGrp="1"/>
          </p:cNvSpPr>
          <p:nvPr>
            <p:ph type="ctrTitle" hasCustomPrompt="1"/>
          </p:nvPr>
        </p:nvSpPr>
        <p:spPr>
          <a:xfrm>
            <a:off x="1524000" y="1887357"/>
            <a:ext cx="6761408" cy="1622605"/>
          </a:xfrm>
        </p:spPr>
        <p:txBody>
          <a:bodyPr anchor="b">
            <a:normAutofit/>
          </a:bodyPr>
          <a:lstStyle>
            <a:lvl1pPr algn="ctr">
              <a:defRPr sz="4000" baseline="0">
                <a:latin typeface="Franklin Gothic Book" panose="020B0503020102020204" pitchFamily="34" charset="0"/>
              </a:defRPr>
            </a:lvl1pPr>
          </a:lstStyle>
          <a:p>
            <a:r>
              <a:rPr lang="en-US" dirty="0"/>
              <a:t>Presentation Title</a:t>
            </a:r>
          </a:p>
        </p:txBody>
      </p:sp>
      <p:sp>
        <p:nvSpPr>
          <p:cNvPr id="9" name="Subtitle 2"/>
          <p:cNvSpPr txBox="1">
            <a:spLocks/>
          </p:cNvSpPr>
          <p:nvPr userDrawn="1"/>
        </p:nvSpPr>
        <p:spPr>
          <a:xfrm>
            <a:off x="1524000" y="3595710"/>
            <a:ext cx="4016453" cy="4222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Franklin Gothic Book" panose="020B0503020102020204" pitchFamily="34" charset="0"/>
              </a:rPr>
              <a:t>A presentation by</a:t>
            </a:r>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532226" y="985323"/>
            <a:ext cx="5124315" cy="816286"/>
          </a:xfrm>
          <a:prstGeom prst="rect">
            <a:avLst/>
          </a:prstGeom>
        </p:spPr>
      </p:pic>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6575" y="6343650"/>
            <a:ext cx="2685651" cy="427815"/>
          </a:xfrm>
          <a:prstGeom prst="rect">
            <a:avLst/>
          </a:prstGeom>
        </p:spPr>
      </p:pic>
      <p:pic>
        <p:nvPicPr>
          <p:cNvPr id="22" name="Picture 2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50107" y="6343649"/>
            <a:ext cx="576620" cy="427815"/>
          </a:xfrm>
          <a:prstGeom prst="rect">
            <a:avLst/>
          </a:prstGeom>
        </p:spPr>
      </p:pic>
      <p:sp>
        <p:nvSpPr>
          <p:cNvPr id="4" name="Picture Placeholder 3"/>
          <p:cNvSpPr>
            <a:spLocks noGrp="1"/>
          </p:cNvSpPr>
          <p:nvPr>
            <p:ph type="pic" sz="quarter" idx="11" hasCustomPrompt="1"/>
          </p:nvPr>
        </p:nvSpPr>
        <p:spPr>
          <a:xfrm>
            <a:off x="8456583" y="2586038"/>
            <a:ext cx="3733800" cy="2244725"/>
          </a:xfrm>
          <a:ln w="28575">
            <a:solidFill>
              <a:schemeClr val="tx1"/>
            </a:solidFill>
          </a:ln>
        </p:spPr>
        <p:txBody>
          <a:bodyPr/>
          <a:lstStyle>
            <a:lvl1pPr marL="0" indent="0">
              <a:buNone/>
              <a:defRPr baseline="0">
                <a:latin typeface="Franklin Gothic Book" panose="020B0503020102020204" pitchFamily="34" charset="0"/>
              </a:defRPr>
            </a:lvl1pPr>
          </a:lstStyle>
          <a:p>
            <a:r>
              <a:rPr lang="en-US" dirty="0"/>
              <a:t>PLACE IMAGE HERE</a:t>
            </a:r>
          </a:p>
        </p:txBody>
      </p:sp>
      <p:sp>
        <p:nvSpPr>
          <p:cNvPr id="16" name="TextBox 15"/>
          <p:cNvSpPr txBox="1"/>
          <p:nvPr userDrawn="1"/>
        </p:nvSpPr>
        <p:spPr>
          <a:xfrm>
            <a:off x="5067300" y="6488668"/>
            <a:ext cx="7124699"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ADAC: Research for the Arctic Operator… For Today and For the Future</a:t>
            </a:r>
          </a:p>
        </p:txBody>
      </p:sp>
      <p:sp>
        <p:nvSpPr>
          <p:cNvPr id="12" name="Text Placeholder 17"/>
          <p:cNvSpPr>
            <a:spLocks noGrp="1"/>
          </p:cNvSpPr>
          <p:nvPr>
            <p:ph type="body" sz="quarter" idx="10" hasCustomPrompt="1"/>
          </p:nvPr>
        </p:nvSpPr>
        <p:spPr>
          <a:xfrm>
            <a:off x="1522384" y="3999702"/>
            <a:ext cx="4213783" cy="1571625"/>
          </a:xfrm>
        </p:spPr>
        <p:txBody>
          <a:bodyPr>
            <a:normAutofit/>
          </a:bodyPr>
          <a:lstStyle>
            <a:lvl1pPr marL="0" indent="0">
              <a:spcBef>
                <a:spcPts val="0"/>
              </a:spcBef>
              <a:buNone/>
              <a:defRPr sz="2000">
                <a:latin typeface="Franklin Gothic Book" panose="020B0503020102020204" pitchFamily="34" charset="0"/>
              </a:defRPr>
            </a:lvl1pPr>
            <a:lvl5pPr>
              <a:defRPr/>
            </a:lvl5pPr>
          </a:lstStyle>
          <a:p>
            <a:pPr lvl="0"/>
            <a:r>
              <a:rPr lang="en-US" dirty="0"/>
              <a:t>Name</a:t>
            </a:r>
          </a:p>
          <a:p>
            <a:pPr lvl="0"/>
            <a:r>
              <a:rPr lang="en-US" dirty="0"/>
              <a:t>Title</a:t>
            </a:r>
          </a:p>
          <a:p>
            <a:pPr lvl="0"/>
            <a:r>
              <a:rPr lang="en-US" dirty="0"/>
              <a:t>Etc.</a:t>
            </a:r>
          </a:p>
        </p:txBody>
      </p:sp>
    </p:spTree>
    <p:extLst>
      <p:ext uri="{BB962C8B-B14F-4D97-AF65-F5344CB8AC3E}">
        <p14:creationId xmlns:p14="http://schemas.microsoft.com/office/powerpoint/2010/main" val="137562167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3"/>
          <p:cNvSpPr>
            <a:spLocks noGrp="1"/>
          </p:cNvSpPr>
          <p:nvPr>
            <p:ph type="pic" sz="quarter" idx="11" hasCustomPrompt="1"/>
          </p:nvPr>
        </p:nvSpPr>
        <p:spPr>
          <a:xfrm>
            <a:off x="7932707" y="500063"/>
            <a:ext cx="3657600" cy="2743200"/>
          </a:xfrm>
          <a:ln w="28575">
            <a:solidFill>
              <a:schemeClr val="tx1"/>
            </a:solidFill>
          </a:ln>
        </p:spPr>
        <p:txBody>
          <a:bodyPr/>
          <a:lstStyle>
            <a:lvl1pPr marL="0" indent="0">
              <a:buNone/>
              <a:defRPr baseline="0"/>
            </a:lvl1pPr>
          </a:lstStyle>
          <a:p>
            <a:r>
              <a:rPr lang="en-US" dirty="0"/>
              <a:t>PLACE IMAGE HERE</a:t>
            </a:r>
          </a:p>
        </p:txBody>
      </p:sp>
      <p:sp>
        <p:nvSpPr>
          <p:cNvPr id="4" name="Picture Placeholder 3"/>
          <p:cNvSpPr>
            <a:spLocks noGrp="1"/>
          </p:cNvSpPr>
          <p:nvPr>
            <p:ph type="pic" sz="quarter" idx="12" hasCustomPrompt="1"/>
          </p:nvPr>
        </p:nvSpPr>
        <p:spPr>
          <a:xfrm>
            <a:off x="7932707" y="3381376"/>
            <a:ext cx="1828800" cy="2743200"/>
          </a:xfrm>
          <a:ln w="28575">
            <a:solidFill>
              <a:schemeClr val="tx1"/>
            </a:solidFill>
          </a:ln>
        </p:spPr>
        <p:txBody>
          <a:bodyPr/>
          <a:lstStyle>
            <a:lvl1pPr marL="0" indent="0">
              <a:buNone/>
              <a:defRPr baseline="0"/>
            </a:lvl1pPr>
          </a:lstStyle>
          <a:p>
            <a:r>
              <a:rPr lang="en-US" dirty="0"/>
              <a:t>PLACE IMAGE HERE</a:t>
            </a:r>
          </a:p>
        </p:txBody>
      </p:sp>
      <p:sp>
        <p:nvSpPr>
          <p:cNvPr id="5" name="Picture Placeholder 3"/>
          <p:cNvSpPr>
            <a:spLocks noGrp="1"/>
          </p:cNvSpPr>
          <p:nvPr>
            <p:ph type="pic" sz="quarter" idx="13" hasCustomPrompt="1"/>
          </p:nvPr>
        </p:nvSpPr>
        <p:spPr>
          <a:xfrm>
            <a:off x="10675907" y="3381376"/>
            <a:ext cx="914400" cy="2743200"/>
          </a:xfrm>
          <a:ln w="28575">
            <a:solidFill>
              <a:schemeClr val="tx1"/>
            </a:solidFill>
          </a:ln>
        </p:spPr>
        <p:txBody>
          <a:bodyPr>
            <a:normAutofit/>
          </a:bodyPr>
          <a:lstStyle>
            <a:lvl1pPr marL="0" indent="0">
              <a:buNone/>
              <a:defRPr sz="2000" baseline="0"/>
            </a:lvl1pPr>
          </a:lstStyle>
          <a:p>
            <a:r>
              <a:rPr lang="en-US" dirty="0"/>
              <a:t>PLACE IMAGE HERE</a:t>
            </a:r>
          </a:p>
        </p:txBody>
      </p:sp>
      <p:sp>
        <p:nvSpPr>
          <p:cNvPr id="7" name="Picture Placeholder 3"/>
          <p:cNvSpPr>
            <a:spLocks noGrp="1" noChangeAspect="1"/>
          </p:cNvSpPr>
          <p:nvPr>
            <p:ph type="pic" sz="quarter" idx="14" hasCustomPrompt="1"/>
          </p:nvPr>
        </p:nvSpPr>
        <p:spPr>
          <a:xfrm>
            <a:off x="3155919" y="500062"/>
            <a:ext cx="4572000" cy="2743200"/>
          </a:xfrm>
          <a:ln w="28575">
            <a:solidFill>
              <a:schemeClr val="tx1"/>
            </a:solidFill>
          </a:ln>
        </p:spPr>
        <p:txBody>
          <a:bodyPr/>
          <a:lstStyle>
            <a:lvl1pPr marL="0" indent="0">
              <a:buNone/>
              <a:defRPr baseline="0"/>
            </a:lvl1pPr>
          </a:lstStyle>
          <a:p>
            <a:r>
              <a:rPr lang="en-US" dirty="0"/>
              <a:t>PLACE IMAGE HERE</a:t>
            </a:r>
          </a:p>
        </p:txBody>
      </p:sp>
      <p:sp>
        <p:nvSpPr>
          <p:cNvPr id="8" name="Picture Placeholder 3"/>
          <p:cNvSpPr>
            <a:spLocks noGrp="1"/>
          </p:cNvSpPr>
          <p:nvPr>
            <p:ph type="pic" sz="quarter" idx="15" hasCustomPrompt="1"/>
          </p:nvPr>
        </p:nvSpPr>
        <p:spPr>
          <a:xfrm>
            <a:off x="3155919" y="3381376"/>
            <a:ext cx="4572000" cy="1828800"/>
          </a:xfrm>
          <a:ln w="28575">
            <a:solidFill>
              <a:schemeClr val="tx1"/>
            </a:solidFill>
          </a:ln>
        </p:spPr>
        <p:txBody>
          <a:bodyPr/>
          <a:lstStyle>
            <a:lvl1pPr marL="0" indent="0">
              <a:buNone/>
              <a:defRPr baseline="0"/>
            </a:lvl1pPr>
          </a:lstStyle>
          <a:p>
            <a:r>
              <a:rPr lang="en-US" dirty="0"/>
              <a:t>PLACE IMAGE HERE</a:t>
            </a:r>
          </a:p>
        </p:txBody>
      </p:sp>
      <p:sp>
        <p:nvSpPr>
          <p:cNvPr id="9" name="Picture Placeholder 3"/>
          <p:cNvSpPr>
            <a:spLocks noGrp="1"/>
          </p:cNvSpPr>
          <p:nvPr>
            <p:ph type="pic" sz="quarter" idx="16" hasCustomPrompt="1"/>
          </p:nvPr>
        </p:nvSpPr>
        <p:spPr>
          <a:xfrm>
            <a:off x="3155919" y="5438776"/>
            <a:ext cx="4572000" cy="685800"/>
          </a:xfrm>
          <a:ln w="28575">
            <a:solidFill>
              <a:schemeClr val="tx1"/>
            </a:solidFill>
          </a:ln>
        </p:spPr>
        <p:txBody>
          <a:bodyPr/>
          <a:lstStyle>
            <a:lvl1pPr marL="0" indent="0">
              <a:buNone/>
              <a:defRPr baseline="0"/>
            </a:lvl1pPr>
          </a:lstStyle>
          <a:p>
            <a:r>
              <a:rPr lang="en-US" dirty="0"/>
              <a:t>PLACE IMAGE HERE</a:t>
            </a:r>
          </a:p>
        </p:txBody>
      </p:sp>
      <p:sp>
        <p:nvSpPr>
          <p:cNvPr id="10" name="Rectangle 9"/>
          <p:cNvSpPr/>
          <p:nvPr userDrawn="1"/>
        </p:nvSpPr>
        <p:spPr>
          <a:xfrm>
            <a:off x="134027" y="608415"/>
            <a:ext cx="2913297" cy="2308324"/>
          </a:xfrm>
          <a:prstGeom prst="rect">
            <a:avLst/>
          </a:prstGeom>
          <a:noFill/>
        </p:spPr>
        <p:txBody>
          <a:bodyPr wrap="none" lIns="91440" tIns="45720" rIns="91440" bIns="45720">
            <a:spAutoFit/>
          </a:bodyPr>
          <a:lstStyle/>
          <a:p>
            <a:pPr algn="ctr"/>
            <a:r>
              <a:rPr lang="en-US" sz="7200" b="0" cap="none" spc="0" dirty="0">
                <a:ln w="0"/>
                <a:solidFill>
                  <a:srgbClr val="FF0000"/>
                </a:solidFill>
                <a:effectLst>
                  <a:outerShdw blurRad="38100" dist="25400" dir="5400000" algn="ctr" rotWithShape="0">
                    <a:srgbClr val="6E747A">
                      <a:alpha val="43000"/>
                    </a:srgbClr>
                  </a:outerShdw>
                </a:effectLst>
              </a:rPr>
              <a:t>Picture</a:t>
            </a:r>
            <a:endParaRPr lang="en-US" sz="7200" b="0" cap="none" spc="0" baseline="0" dirty="0">
              <a:ln w="0"/>
              <a:solidFill>
                <a:srgbClr val="FF0000"/>
              </a:solidFill>
              <a:effectLst>
                <a:outerShdw blurRad="38100" dist="25400" dir="5400000" algn="ctr" rotWithShape="0">
                  <a:srgbClr val="6E747A">
                    <a:alpha val="43000"/>
                  </a:srgbClr>
                </a:outerShdw>
              </a:effectLst>
            </a:endParaRPr>
          </a:p>
          <a:p>
            <a:pPr algn="ctr"/>
            <a:r>
              <a:rPr lang="en-US" sz="7200" b="0" cap="none" spc="0" baseline="0" dirty="0">
                <a:ln w="0"/>
                <a:solidFill>
                  <a:srgbClr val="FF0000"/>
                </a:solidFill>
                <a:effectLst>
                  <a:outerShdw blurRad="38100" dist="25400" dir="5400000" algn="ctr" rotWithShape="0">
                    <a:srgbClr val="6E747A">
                      <a:alpha val="43000"/>
                    </a:srgbClr>
                  </a:outerShdw>
                </a:effectLst>
              </a:rPr>
              <a:t>Frames</a:t>
            </a:r>
            <a:endParaRPr lang="en-US" sz="7200" b="0" cap="none" spc="0" dirty="0">
              <a:ln w="0"/>
              <a:solidFill>
                <a:srgbClr val="FF0000"/>
              </a:solidFill>
              <a:effectLst>
                <a:outerShdw blurRad="38100" dist="25400" dir="5400000" algn="ctr" rotWithShape="0">
                  <a:srgbClr val="6E747A">
                    <a:alpha val="43000"/>
                  </a:srgbClr>
                </a:outerShdw>
              </a:effectLst>
            </a:endParaRPr>
          </a:p>
        </p:txBody>
      </p:sp>
      <p:sp>
        <p:nvSpPr>
          <p:cNvPr id="13"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12" name="Picture Placeholder 3"/>
          <p:cNvSpPr>
            <a:spLocks noGrp="1"/>
          </p:cNvSpPr>
          <p:nvPr>
            <p:ph type="pic" sz="quarter" idx="18" hasCustomPrompt="1"/>
          </p:nvPr>
        </p:nvSpPr>
        <p:spPr>
          <a:xfrm>
            <a:off x="265081" y="2916739"/>
            <a:ext cx="2743200" cy="2379685"/>
          </a:xfrm>
          <a:ln w="28575">
            <a:noFill/>
          </a:ln>
        </p:spPr>
        <p:txBody>
          <a:bodyPr/>
          <a:lstStyle>
            <a:lvl1pPr marL="0" indent="0">
              <a:buNone/>
              <a:defRPr baseline="0"/>
            </a:lvl1pPr>
          </a:lstStyle>
          <a:p>
            <a:r>
              <a:rPr lang="en-US" dirty="0"/>
              <a:t>PLACE IMAGE HERE</a:t>
            </a:r>
          </a:p>
        </p:txBody>
      </p:sp>
    </p:spTree>
    <p:extLst>
      <p:ext uri="{BB962C8B-B14F-4D97-AF65-F5344CB8AC3E}">
        <p14:creationId xmlns:p14="http://schemas.microsoft.com/office/powerpoint/2010/main" val="39417947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nd Slide">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7" y="0"/>
            <a:ext cx="12192000" cy="6858000"/>
          </a:xfrm>
          <a:prstGeom prst="rect">
            <a:avLst/>
          </a:prstGeom>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26420" y="2300314"/>
            <a:ext cx="5335925" cy="849995"/>
          </a:xfrm>
          <a:prstGeom prst="rect">
            <a:avLst/>
          </a:prstGeom>
        </p:spPr>
      </p:pic>
      <p:sp>
        <p:nvSpPr>
          <p:cNvPr id="28" name="TextBox 27"/>
          <p:cNvSpPr txBox="1"/>
          <p:nvPr userDrawn="1"/>
        </p:nvSpPr>
        <p:spPr>
          <a:xfrm>
            <a:off x="3616556" y="3320463"/>
            <a:ext cx="4955652" cy="646331"/>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Research for the Arctic Operator…</a:t>
            </a:r>
          </a:p>
          <a:p>
            <a:pPr marL="0" marR="0" indent="0" algn="r" defTabSz="914400" rtl="0" eaLnBrk="1" fontAlgn="auto" latinLnBrk="0" hangingPunct="1">
              <a:lnSpc>
                <a:spcPct val="100000"/>
              </a:lnSpc>
              <a:spcBef>
                <a:spcPts val="0"/>
              </a:spcBef>
              <a:spcAft>
                <a:spcPts val="0"/>
              </a:spcAft>
              <a:buClrTx/>
              <a:buSzTx/>
              <a:buFontTx/>
              <a:buNone/>
              <a:tabLst/>
              <a:defRPr/>
            </a:pPr>
            <a:r>
              <a:rPr lang="en-US" dirty="0">
                <a:latin typeface="Franklin Gothic Book" panose="020B0503020102020204" pitchFamily="34" charset="0"/>
              </a:rPr>
              <a:t>For Today and For the Future</a:t>
            </a:r>
          </a:p>
        </p:txBody>
      </p:sp>
      <p:sp>
        <p:nvSpPr>
          <p:cNvPr id="13" name="TextBox 12"/>
          <p:cNvSpPr txBox="1"/>
          <p:nvPr userDrawn="1"/>
        </p:nvSpPr>
        <p:spPr>
          <a:xfrm>
            <a:off x="3616556" y="4136948"/>
            <a:ext cx="4955652" cy="307777"/>
          </a:xfrm>
          <a:prstGeom prst="rect">
            <a:avLst/>
          </a:prstGeom>
          <a:noFill/>
        </p:spPr>
        <p:txBody>
          <a:bodyPr wrap="square" rtlCol="0">
            <a:spAutoFit/>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dirty="0">
                <a:latin typeface="Franklin Gothic Book" panose="020B0503020102020204" pitchFamily="34" charset="0"/>
                <a:hlinkClick r:id="rId4"/>
              </a:rPr>
              <a:t>http://adac.uaa.alaska.edu/</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396767757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2823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5" name="Content Placeholder 2"/>
          <p:cNvSpPr>
            <a:spLocks noGrp="1"/>
          </p:cNvSpPr>
          <p:nvPr>
            <p:ph sz="half" idx="10" hasCustomPrompt="1"/>
          </p:nvPr>
        </p:nvSpPr>
        <p:spPr>
          <a:xfrm>
            <a:off x="4791075" y="457199"/>
            <a:ext cx="6562725" cy="5719764"/>
          </a:xfrm>
        </p:spPr>
        <p:txBody>
          <a:bodyPr/>
          <a:lstStyle>
            <a:lvl1pPr marL="0" indent="0">
              <a:buNone/>
              <a:defRPr sz="1800" i="1" baseline="0">
                <a:solidFill>
                  <a:srgbClr val="FF0000"/>
                </a:solidFill>
                <a:latin typeface="Franklin Gothic Book" panose="020B0503020102020204" pitchFamily="34" charset="0"/>
              </a:defRPr>
            </a:lvl1pPr>
          </a:lstStyle>
          <a:p>
            <a:pPr lvl="0"/>
            <a:r>
              <a:rPr lang="en-US" dirty="0"/>
              <a:t>To insert a chart, choose</a:t>
            </a:r>
          </a:p>
          <a:p>
            <a:pPr lvl="0"/>
            <a:r>
              <a:rPr lang="en-US" dirty="0"/>
              <a:t>INSERT Tab&gt;CHART&gt;TEMPLATES</a:t>
            </a:r>
          </a:p>
          <a:p>
            <a:pPr lvl="0"/>
            <a:r>
              <a:rPr lang="en-US" dirty="0"/>
              <a:t>Select an ADAC Chart from the Templates Folder.  If you do not have anything charts in this folder or need another type of chart created, contact:</a:t>
            </a:r>
          </a:p>
          <a:p>
            <a:pPr lvl="0"/>
            <a:endParaRPr lang="en-US" dirty="0"/>
          </a:p>
          <a:p>
            <a:pPr lvl="0"/>
            <a:r>
              <a:rPr lang="en-US" dirty="0"/>
              <a:t>Jeff Kee </a:t>
            </a:r>
          </a:p>
          <a:p>
            <a:pPr lvl="0"/>
            <a:r>
              <a:rPr lang="en-US" dirty="0"/>
              <a:t>jakee@Alaska.edu.</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3173002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Per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5" name="Content Placeholder 2"/>
          <p:cNvSpPr>
            <a:spLocks noGrp="1"/>
          </p:cNvSpPr>
          <p:nvPr>
            <p:ph sz="half" idx="10" hasCustomPrompt="1"/>
          </p:nvPr>
        </p:nvSpPr>
        <p:spPr>
          <a:xfrm>
            <a:off x="4791075" y="457199"/>
            <a:ext cx="6562725" cy="5719764"/>
          </a:xfrm>
        </p:spPr>
        <p:txBody>
          <a:bodyPr/>
          <a:lstStyle>
            <a:lvl1pPr marL="0" indent="0">
              <a:buNone/>
              <a:defRPr sz="1800" i="1" baseline="0">
                <a:solidFill>
                  <a:srgbClr val="FF0000"/>
                </a:solidFill>
                <a:latin typeface="Franklin Gothic Book" panose="020B0503020102020204" pitchFamily="34" charset="0"/>
              </a:defRPr>
            </a:lvl1pPr>
          </a:lstStyle>
          <a:p>
            <a:pPr lvl="0"/>
            <a:r>
              <a:rPr lang="en-US" dirty="0"/>
              <a:t>Insert Photo</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274233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Block_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838201" y="1466849"/>
            <a:ext cx="388620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417394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Block_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467600" y="457199"/>
            <a:ext cx="3886201"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7467601" y="1466849"/>
            <a:ext cx="3886200" cy="4710113"/>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20292893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Block_Bookend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457199"/>
            <a:ext cx="10515600" cy="947739"/>
          </a:xfrm>
        </p:spPr>
        <p:txBody>
          <a:bodyPr anchor="b">
            <a:normAutofit/>
          </a:bodyPr>
          <a:lstStyle>
            <a:lvl1pPr>
              <a:defRPr sz="3000" b="1">
                <a:latin typeface="Franklin Gothic Book" panose="020B0503020102020204" pitchFamily="34" charset="0"/>
              </a:defRPr>
            </a:lvl1pPr>
          </a:lstStyle>
          <a:p>
            <a:r>
              <a:rPr lang="en-US" dirty="0"/>
              <a:t>Chart</a:t>
            </a:r>
            <a:br>
              <a:rPr lang="en-US" dirty="0"/>
            </a:br>
            <a:r>
              <a:rPr lang="en-US" dirty="0"/>
              <a:t>Title</a:t>
            </a:r>
          </a:p>
        </p:txBody>
      </p:sp>
      <p:sp>
        <p:nvSpPr>
          <p:cNvPr id="17" name="Text Placeholder 16"/>
          <p:cNvSpPr>
            <a:spLocks noGrp="1"/>
          </p:cNvSpPr>
          <p:nvPr>
            <p:ph type="body" sz="quarter" idx="11" hasCustomPrompt="1"/>
          </p:nvPr>
        </p:nvSpPr>
        <p:spPr>
          <a:xfrm>
            <a:off x="838201" y="1466849"/>
            <a:ext cx="3577570" cy="4134425"/>
          </a:xfrm>
        </p:spPr>
        <p:txBody>
          <a:bodyPr>
            <a:normAutofit/>
          </a:bodyPr>
          <a:lstStyle>
            <a:lvl1pPr marL="0" indent="0">
              <a:buNone/>
              <a:defRPr sz="1800"/>
            </a:lvl1pPr>
          </a:lstStyle>
          <a:p>
            <a:pPr lvl="0"/>
            <a:r>
              <a:rPr lang="en-US" dirty="0"/>
              <a:t>Text</a:t>
            </a:r>
          </a:p>
        </p:txBody>
      </p:sp>
      <p:sp>
        <p:nvSpPr>
          <p:cNvPr id="7"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8" name="Text Placeholder 16"/>
          <p:cNvSpPr>
            <a:spLocks noGrp="1"/>
          </p:cNvSpPr>
          <p:nvPr>
            <p:ph type="body" sz="quarter" idx="18" hasCustomPrompt="1"/>
          </p:nvPr>
        </p:nvSpPr>
        <p:spPr>
          <a:xfrm>
            <a:off x="7776230" y="1466849"/>
            <a:ext cx="3577570" cy="4710113"/>
          </a:xfrm>
        </p:spPr>
        <p:txBody>
          <a:bodyPr>
            <a:normAutofit/>
          </a:bodyPr>
          <a:lstStyle>
            <a:lvl1pPr marL="0" indent="0">
              <a:buNone/>
              <a:defRPr sz="1800"/>
            </a:lvl1pPr>
          </a:lstStyle>
          <a:p>
            <a:pPr lvl="0"/>
            <a:r>
              <a:rPr lang="en-US" dirty="0"/>
              <a:t>Text</a:t>
            </a:r>
          </a:p>
        </p:txBody>
      </p:sp>
    </p:spTree>
    <p:extLst>
      <p:ext uri="{BB962C8B-B14F-4D97-AF65-F5344CB8AC3E}">
        <p14:creationId xmlns:p14="http://schemas.microsoft.com/office/powerpoint/2010/main" val="367827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Farm">
    <p:spTree>
      <p:nvGrpSpPr>
        <p:cNvPr id="1" name=""/>
        <p:cNvGrpSpPr/>
        <p:nvPr/>
      </p:nvGrpSpPr>
      <p:grpSpPr>
        <a:xfrm>
          <a:off x="0" y="0"/>
          <a:ext cx="0" cy="0"/>
          <a:chOff x="0" y="0"/>
          <a:chExt cx="0" cy="0"/>
        </a:xfrm>
      </p:grpSpPr>
      <p:sp>
        <p:nvSpPr>
          <p:cNvPr id="7" name="Picture Placeholder 3"/>
          <p:cNvSpPr>
            <a:spLocks noGrp="1" noChangeAspect="1"/>
          </p:cNvSpPr>
          <p:nvPr>
            <p:ph type="pic" sz="quarter" idx="14" hasCustomPrompt="1"/>
          </p:nvPr>
        </p:nvSpPr>
        <p:spPr>
          <a:xfrm>
            <a:off x="328613"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6"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
        <p:nvSpPr>
          <p:cNvPr id="11" name="Picture Placeholder 3"/>
          <p:cNvSpPr>
            <a:spLocks noGrp="1" noChangeAspect="1"/>
          </p:cNvSpPr>
          <p:nvPr>
            <p:ph type="pic" sz="quarter" idx="18" hasCustomPrompt="1"/>
          </p:nvPr>
        </p:nvSpPr>
        <p:spPr>
          <a:xfrm>
            <a:off x="9805987"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2" name="Picture Placeholder 3"/>
          <p:cNvSpPr>
            <a:spLocks noGrp="1" noChangeAspect="1"/>
          </p:cNvSpPr>
          <p:nvPr>
            <p:ph type="pic" sz="quarter" idx="19" hasCustomPrompt="1"/>
          </p:nvPr>
        </p:nvSpPr>
        <p:spPr>
          <a:xfrm>
            <a:off x="7436645"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3" name="Picture Placeholder 3"/>
          <p:cNvSpPr>
            <a:spLocks noGrp="1" noChangeAspect="1"/>
          </p:cNvSpPr>
          <p:nvPr>
            <p:ph type="pic" sz="quarter" idx="20" hasCustomPrompt="1"/>
          </p:nvPr>
        </p:nvSpPr>
        <p:spPr>
          <a:xfrm>
            <a:off x="5067301"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14" name="Picture Placeholder 3"/>
          <p:cNvSpPr>
            <a:spLocks noGrp="1" noChangeAspect="1"/>
          </p:cNvSpPr>
          <p:nvPr>
            <p:ph type="pic" sz="quarter" idx="21" hasCustomPrompt="1"/>
          </p:nvPr>
        </p:nvSpPr>
        <p:spPr>
          <a:xfrm>
            <a:off x="2697957" y="1014412"/>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3" name="Picture Placeholder 3"/>
          <p:cNvSpPr>
            <a:spLocks noGrp="1" noChangeAspect="1"/>
          </p:cNvSpPr>
          <p:nvPr>
            <p:ph type="pic" sz="quarter" idx="22" hasCustomPrompt="1"/>
          </p:nvPr>
        </p:nvSpPr>
        <p:spPr>
          <a:xfrm>
            <a:off x="328613"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4" name="Picture Placeholder 3"/>
          <p:cNvSpPr>
            <a:spLocks noGrp="1" noChangeAspect="1"/>
          </p:cNvSpPr>
          <p:nvPr>
            <p:ph type="pic" sz="quarter" idx="23" hasCustomPrompt="1"/>
          </p:nvPr>
        </p:nvSpPr>
        <p:spPr>
          <a:xfrm>
            <a:off x="9805987"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5" name="Picture Placeholder 3"/>
          <p:cNvSpPr>
            <a:spLocks noGrp="1" noChangeAspect="1"/>
          </p:cNvSpPr>
          <p:nvPr>
            <p:ph type="pic" sz="quarter" idx="24" hasCustomPrompt="1"/>
          </p:nvPr>
        </p:nvSpPr>
        <p:spPr>
          <a:xfrm>
            <a:off x="7436645"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6" name="Picture Placeholder 3"/>
          <p:cNvSpPr>
            <a:spLocks noGrp="1" noChangeAspect="1"/>
          </p:cNvSpPr>
          <p:nvPr>
            <p:ph type="pic" sz="quarter" idx="25" hasCustomPrompt="1"/>
          </p:nvPr>
        </p:nvSpPr>
        <p:spPr>
          <a:xfrm>
            <a:off x="5067301"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7" name="Picture Placeholder 3"/>
          <p:cNvSpPr>
            <a:spLocks noGrp="1" noChangeAspect="1"/>
          </p:cNvSpPr>
          <p:nvPr>
            <p:ph type="pic" sz="quarter" idx="26" hasCustomPrompt="1"/>
          </p:nvPr>
        </p:nvSpPr>
        <p:spPr>
          <a:xfrm>
            <a:off x="2697957" y="3400417"/>
            <a:ext cx="2057400" cy="2057400"/>
          </a:xfrm>
          <a:ln w="28575">
            <a:solidFill>
              <a:schemeClr val="tx1"/>
            </a:solidFill>
          </a:ln>
        </p:spPr>
        <p:txBody>
          <a:bodyPr>
            <a:normAutofit/>
          </a:bodyPr>
          <a:lstStyle>
            <a:lvl1pPr marL="0" indent="0">
              <a:buNone/>
              <a:defRPr sz="1400" baseline="0"/>
            </a:lvl1pPr>
          </a:lstStyle>
          <a:p>
            <a:r>
              <a:rPr lang="en-US" dirty="0"/>
              <a:t>PLACE IMAGE HERE</a:t>
            </a:r>
          </a:p>
        </p:txBody>
      </p:sp>
      <p:sp>
        <p:nvSpPr>
          <p:cNvPr id="28" name="Title 1"/>
          <p:cNvSpPr>
            <a:spLocks noGrp="1"/>
          </p:cNvSpPr>
          <p:nvPr>
            <p:ph type="title" hasCustomPrompt="1"/>
          </p:nvPr>
        </p:nvSpPr>
        <p:spPr>
          <a:xfrm>
            <a:off x="838200" y="457198"/>
            <a:ext cx="9553575" cy="557213"/>
          </a:xfrm>
        </p:spPr>
        <p:txBody>
          <a:bodyPr anchor="t">
            <a:normAutofit/>
          </a:bodyPr>
          <a:lstStyle>
            <a:lvl1pPr>
              <a:defRPr sz="3000" b="1">
                <a:latin typeface="Franklin Gothic Book" panose="020B0503020102020204" pitchFamily="34" charset="0"/>
              </a:defRPr>
            </a:lvl1pPr>
          </a:lstStyle>
          <a:p>
            <a:r>
              <a:rPr lang="en-US" dirty="0"/>
              <a:t>Slide Title</a:t>
            </a:r>
          </a:p>
        </p:txBody>
      </p:sp>
    </p:spTree>
    <p:extLst>
      <p:ext uri="{BB962C8B-B14F-4D97-AF65-F5344CB8AC3E}">
        <p14:creationId xmlns:p14="http://schemas.microsoft.com/office/powerpoint/2010/main" val="1494322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457199"/>
            <a:ext cx="10515600" cy="593726"/>
          </a:xfrm>
        </p:spPr>
        <p:txBody>
          <a:bodyPr anchor="b">
            <a:noAutofit/>
          </a:bodyPr>
          <a:lstStyle>
            <a:lvl1pPr>
              <a:defRPr sz="3000" b="1"/>
            </a:lvl1pPr>
          </a:lstStyle>
          <a:p>
            <a:r>
              <a:rPr lang="en-US" dirty="0"/>
              <a:t>Click to edit Master title style</a:t>
            </a:r>
          </a:p>
        </p:txBody>
      </p:sp>
      <p:sp>
        <p:nvSpPr>
          <p:cNvPr id="5" name="Text Placeholder 4"/>
          <p:cNvSpPr>
            <a:spLocks noGrp="1"/>
          </p:cNvSpPr>
          <p:nvPr>
            <p:ph type="body" sz="quarter" idx="10" hasCustomPrompt="1"/>
          </p:nvPr>
        </p:nvSpPr>
        <p:spPr>
          <a:xfrm>
            <a:off x="838201" y="1157288"/>
            <a:ext cx="10515600" cy="5019675"/>
          </a:xfrm>
        </p:spPr>
        <p:txBody>
          <a:bodyPr/>
          <a:lstStyle>
            <a:lvl1pPr marL="0" indent="0">
              <a:buNone/>
              <a:defRPr sz="1800"/>
            </a:lvl1pPr>
          </a:lstStyle>
          <a:p>
            <a:pPr lvl="0"/>
            <a:r>
              <a:rPr lang="en-US" dirty="0"/>
              <a:t>To change the number of Columns, go to:</a:t>
            </a:r>
          </a:p>
          <a:p>
            <a:pPr lvl="0"/>
            <a:r>
              <a:rPr lang="en-US" dirty="0"/>
              <a:t>HOME&gt;Paragraph&gt;Column</a:t>
            </a:r>
          </a:p>
          <a:p>
            <a:pPr lvl="0"/>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5"/>
          <p:cNvSpPr>
            <a:spLocks noGrp="1"/>
          </p:cNvSpPr>
          <p:nvPr>
            <p:ph type="body" sz="quarter" idx="17" hasCustomPrompt="1"/>
          </p:nvPr>
        </p:nvSpPr>
        <p:spPr>
          <a:xfrm>
            <a:off x="838199" y="0"/>
            <a:ext cx="9553575" cy="361948"/>
          </a:xfrm>
        </p:spPr>
        <p:txBody>
          <a:bodyPr anchor="b">
            <a:noAutofit/>
          </a:bodyPr>
          <a:lstStyle>
            <a:lvl1pPr marL="0" indent="0">
              <a:buNone/>
              <a:defRPr sz="1400"/>
            </a:lvl1pPr>
          </a:lstStyle>
          <a:p>
            <a:pPr lvl="0"/>
            <a:r>
              <a:rPr lang="en-US" dirty="0"/>
              <a:t>Place Title and Info Here</a:t>
            </a:r>
          </a:p>
        </p:txBody>
      </p:sp>
    </p:spTree>
    <p:extLst>
      <p:ext uri="{BB962C8B-B14F-4D97-AF65-F5344CB8AC3E}">
        <p14:creationId xmlns:p14="http://schemas.microsoft.com/office/powerpoint/2010/main" val="1822318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microsoft.com/office/2007/relationships/hdphoto" Target="../media/hdphoto2.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28" Type="http://schemas.openxmlformats.org/officeDocument/2006/relationships/image" Target="../media/image4.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9000">
              <a:srgbClr val="284352">
                <a:lumMod val="82000"/>
              </a:srgbClr>
            </a:gs>
            <a:gs pos="0">
              <a:srgbClr val="1A6B6F"/>
            </a:gs>
            <a:gs pos="81000">
              <a:srgbClr val="222A37"/>
            </a:gs>
          </a:gsLst>
          <a:path path="circle">
            <a:fillToRect l="50000" t="-80000" r="50000" b="180000"/>
          </a:path>
          <a:tileRect/>
        </a:gra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4" cstate="print">
            <a:extLst>
              <a:ext uri="{BEBA8EAE-BF5A-486C-A8C5-ECC9F3942E4B}">
                <a14:imgProps xmlns:a14="http://schemas.microsoft.com/office/drawing/2010/main">
                  <a14:imgLayer r:embed="rId25">
                    <a14:imgEffect>
                      <a14:saturation sat="50000"/>
                    </a14:imgEffect>
                  </a14:imgLayer>
                </a14:imgProps>
              </a:ext>
              <a:ext uri="{28A0092B-C50C-407E-A947-70E740481C1C}">
                <a14:useLocalDpi xmlns:a14="http://schemas.microsoft.com/office/drawing/2010/main" val="0"/>
              </a:ext>
            </a:extLst>
          </a:blip>
          <a:stretch>
            <a:fillRect/>
          </a:stretch>
        </p:blipFill>
        <p:spPr>
          <a:xfrm>
            <a:off x="0" y="5643578"/>
            <a:ext cx="3352799" cy="1127886"/>
          </a:xfrm>
          <a:prstGeom prst="rect">
            <a:avLst/>
          </a:prstGeom>
        </p:spPr>
      </p:pic>
      <p:sp>
        <p:nvSpPr>
          <p:cNvPr id="2" name="Title Placeholder 1"/>
          <p:cNvSpPr>
            <a:spLocks noGrp="1"/>
          </p:cNvSpPr>
          <p:nvPr>
            <p:ph type="title"/>
          </p:nvPr>
        </p:nvSpPr>
        <p:spPr>
          <a:xfrm>
            <a:off x="838200" y="457200"/>
            <a:ext cx="10515600" cy="5937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157271"/>
            <a:ext cx="10515600" cy="5019692"/>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Box 6"/>
          <p:cNvSpPr txBox="1"/>
          <p:nvPr userDrawn="1"/>
        </p:nvSpPr>
        <p:spPr>
          <a:xfrm>
            <a:off x="0" y="5991859"/>
            <a:ext cx="7124699" cy="246221"/>
          </a:xfrm>
          <a:prstGeom prst="rect">
            <a:avLst/>
          </a:prstGeom>
          <a:noFill/>
        </p:spPr>
        <p:txBody>
          <a:bodyPr wrap="square" rtlCol="0" anchor="b">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a:effectLst>
                  <a:outerShdw blurRad="63500" dist="38100" dir="5400000" algn="tl">
                    <a:srgbClr val="222A37"/>
                  </a:outerShdw>
                </a:effectLst>
                <a:latin typeface="Franklin Gothic Book" panose="020B0503020102020204" pitchFamily="34" charset="0"/>
              </a:rPr>
              <a:t>ADAC: Research for the Arctic Operator… For Today and For the Future</a:t>
            </a:r>
          </a:p>
        </p:txBody>
      </p:sp>
      <p:pic>
        <p:nvPicPr>
          <p:cNvPr id="8" name="Picture 7"/>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46575" y="6343650"/>
            <a:ext cx="2685651" cy="427815"/>
          </a:xfrm>
          <a:prstGeom prst="rect">
            <a:avLst/>
          </a:prstGeom>
        </p:spPr>
      </p:pic>
      <p:pic>
        <p:nvPicPr>
          <p:cNvPr id="9" name="Picture 8"/>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150107" y="6343649"/>
            <a:ext cx="576620" cy="427815"/>
          </a:xfrm>
          <a:prstGeom prst="rect">
            <a:avLst/>
          </a:prstGeom>
        </p:spPr>
      </p:pic>
      <p:cxnSp>
        <p:nvCxnSpPr>
          <p:cNvPr id="12" name="Straight Connector 11"/>
          <p:cNvCxnSpPr/>
          <p:nvPr userDrawn="1"/>
        </p:nvCxnSpPr>
        <p:spPr>
          <a:xfrm>
            <a:off x="0" y="350838"/>
            <a:ext cx="12192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8" cstate="print">
            <a:extLst>
              <a:ext uri="{BEBA8EAE-BF5A-486C-A8C5-ECC9F3942E4B}">
                <a14:imgProps xmlns:a14="http://schemas.microsoft.com/office/drawing/2010/main">
                  <a14:imgLayer r:embed="rId29">
                    <a14:imgEffect>
                      <a14:saturation sat="50000"/>
                    </a14:imgEffect>
                  </a14:imgLayer>
                </a14:imgProps>
              </a:ext>
              <a:ext uri="{28A0092B-C50C-407E-A947-70E740481C1C}">
                <a14:useLocalDpi xmlns:a14="http://schemas.microsoft.com/office/drawing/2010/main" val="0"/>
              </a:ext>
            </a:extLst>
          </a:blip>
          <a:stretch>
            <a:fillRect/>
          </a:stretch>
        </p:blipFill>
        <p:spPr>
          <a:xfrm>
            <a:off x="8732512" y="-230479"/>
            <a:ext cx="3459487" cy="795530"/>
          </a:xfrm>
          <a:prstGeom prst="rect">
            <a:avLst/>
          </a:prstGeom>
        </p:spPr>
      </p:pic>
    </p:spTree>
    <p:extLst>
      <p:ext uri="{BB962C8B-B14F-4D97-AF65-F5344CB8AC3E}">
        <p14:creationId xmlns:p14="http://schemas.microsoft.com/office/powerpoint/2010/main" val="136407509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64" r:id="rId4"/>
    <p:sldLayoutId id="2147483666" r:id="rId5"/>
    <p:sldLayoutId id="2147483667" r:id="rId6"/>
    <p:sldLayoutId id="2147483668" r:id="rId7"/>
    <p:sldLayoutId id="2147483663" r:id="rId8"/>
    <p:sldLayoutId id="2147483650" r:id="rId9"/>
    <p:sldLayoutId id="2147483651" r:id="rId10"/>
    <p:sldLayoutId id="2147483652" r:id="rId11"/>
    <p:sldLayoutId id="2147483653" r:id="rId12"/>
    <p:sldLayoutId id="2147483654" r:id="rId13"/>
    <p:sldLayoutId id="2147483655" r:id="rId14"/>
    <p:sldLayoutId id="2147483656" r:id="rId15"/>
    <p:sldLayoutId id="2147483665" r:id="rId16"/>
    <p:sldLayoutId id="2147483657" r:id="rId17"/>
    <p:sldLayoutId id="2147483658" r:id="rId18"/>
    <p:sldLayoutId id="2147483659" r:id="rId19"/>
    <p:sldLayoutId id="2147483662" r:id="rId20"/>
    <p:sldLayoutId id="2147483669" r:id="rId21"/>
    <p:sldLayoutId id="2147483671" r:id="rId22"/>
  </p:sldLayoutIdLst>
  <p:txStyles>
    <p:titleStyle>
      <a:lvl1pPr algn="l" defTabSz="914400" rtl="0" eaLnBrk="1" latinLnBrk="0" hangingPunct="1">
        <a:lnSpc>
          <a:spcPct val="90000"/>
        </a:lnSpc>
        <a:spcBef>
          <a:spcPct val="0"/>
        </a:spcBef>
        <a:buNone/>
        <a:defRPr sz="4400" kern="1200">
          <a:solidFill>
            <a:schemeClr val="tx1"/>
          </a:solidFill>
          <a:latin typeface="Franklin Gothic Book" panose="020B0503020102020204" pitchFamily="34" charset="0"/>
          <a:ea typeface="+mj-ea"/>
          <a:cs typeface="+mj-cs"/>
        </a:defRPr>
      </a:lvl1pPr>
    </p:titleStyle>
    <p:bodyStyle>
      <a:lvl1pPr marL="228600" indent="-228600" algn="l" defTabSz="914400" rtl="0" eaLnBrk="1" latinLnBrk="0" hangingPunct="1">
        <a:lnSpc>
          <a:spcPct val="100000"/>
        </a:lnSpc>
        <a:spcBef>
          <a:spcPts val="2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100000"/>
        </a:lnSpc>
        <a:spcBef>
          <a:spcPts val="2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100000"/>
        </a:lnSpc>
        <a:spcBef>
          <a:spcPts val="2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100000"/>
        </a:lnSpc>
        <a:spcBef>
          <a:spcPts val="2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100000"/>
        </a:lnSpc>
        <a:spcBef>
          <a:spcPts val="200"/>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gif"/></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2.xml"/><Relationship Id="rId6" Type="http://schemas.openxmlformats.org/officeDocument/2006/relationships/image" Target="../media/image11.gif"/><Relationship Id="rId5" Type="http://schemas.openxmlformats.org/officeDocument/2006/relationships/image" Target="../media/image10.png"/><Relationship Id="rId4" Type="http://schemas.openxmlformats.org/officeDocument/2006/relationships/image" Target="../media/image27.tiff"/></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tiff"/><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2384" y="1971440"/>
            <a:ext cx="6761408" cy="1622605"/>
          </a:xfrm>
        </p:spPr>
        <p:txBody>
          <a:bodyPr>
            <a:normAutofit fontScale="90000"/>
          </a:bodyPr>
          <a:lstStyle/>
          <a:p>
            <a:r>
              <a:rPr lang="en-US" sz="3600" dirty="0"/>
              <a:t/>
            </a:r>
            <a:br>
              <a:rPr lang="en-US" sz="3600" dirty="0"/>
            </a:br>
            <a:r>
              <a:rPr lang="en-US" sz="3600" dirty="0"/>
              <a:t>ADAC Year 5 Biannual Review</a:t>
            </a:r>
            <a:br>
              <a:rPr lang="en-US" sz="3600" dirty="0"/>
            </a:br>
            <a:r>
              <a:rPr lang="en-US" sz="3200" dirty="0"/>
              <a:t>(LRAUV) for Under-Ice Mapping of Oil Spills and Environmental Hazards</a:t>
            </a:r>
            <a:endParaRPr lang="en-US" sz="3000" i="1" dirty="0">
              <a:solidFill>
                <a:srgbClr val="FFFF00"/>
              </a:solidFill>
            </a:endParaRPr>
          </a:p>
        </p:txBody>
      </p:sp>
      <p:sp>
        <p:nvSpPr>
          <p:cNvPr id="4" name="Text Placeholder 3"/>
          <p:cNvSpPr>
            <a:spLocks noGrp="1"/>
          </p:cNvSpPr>
          <p:nvPr>
            <p:ph type="body" sz="quarter" idx="10"/>
          </p:nvPr>
        </p:nvSpPr>
        <p:spPr>
          <a:xfrm>
            <a:off x="1438301" y="3999703"/>
            <a:ext cx="6633644" cy="1056618"/>
          </a:xfrm>
        </p:spPr>
        <p:txBody>
          <a:bodyPr/>
          <a:lstStyle/>
          <a:p>
            <a:r>
              <a:rPr lang="en-US" dirty="0" smtClean="0"/>
              <a:t>Lead PI </a:t>
            </a:r>
            <a:r>
              <a:rPr lang="en-US" dirty="0"/>
              <a:t>Dr. Jim Bellingham </a:t>
            </a:r>
            <a:r>
              <a:rPr lang="en-US" dirty="0" smtClean="0"/>
              <a:t>PI/PM </a:t>
            </a:r>
            <a:r>
              <a:rPr lang="en-US" dirty="0"/>
              <a:t>Amy Kukulya (WHOI), </a:t>
            </a:r>
            <a:r>
              <a:rPr lang="en-US" dirty="0" smtClean="0"/>
              <a:t>(</a:t>
            </a:r>
            <a:r>
              <a:rPr lang="en-US" dirty="0"/>
              <a:t>WHOI</a:t>
            </a:r>
            <a:r>
              <a:rPr lang="en-US" dirty="0" smtClean="0"/>
              <a:t>) PI </a:t>
            </a:r>
            <a:r>
              <a:rPr lang="en-US" dirty="0"/>
              <a:t>Brett Hobson (MBARI)</a:t>
            </a:r>
          </a:p>
        </p:txBody>
      </p:sp>
      <p:pic>
        <p:nvPicPr>
          <p:cNvPr id="22" name="Picture 21">
            <a:extLst>
              <a:ext uri="{FF2B5EF4-FFF2-40B4-BE49-F238E27FC236}">
                <a16:creationId xmlns:a16="http://schemas.microsoft.com/office/drawing/2014/main" id="{726A4FBE-86F6-3943-8FF5-E259AB06E2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50703" y="1041607"/>
            <a:ext cx="3632386" cy="4474879"/>
          </a:xfrm>
          <a:prstGeom prst="rect">
            <a:avLst/>
          </a:prstGeom>
        </p:spPr>
      </p:pic>
      <p:pic>
        <p:nvPicPr>
          <p:cNvPr id="5" name="WHOImarkBLUE.png">
            <a:extLst>
              <a:ext uri="{FF2B5EF4-FFF2-40B4-BE49-F238E27FC236}">
                <a16:creationId xmlns:a16="http://schemas.microsoft.com/office/drawing/2014/main" id="{12BAFB1F-3867-294C-9697-523C0B8CF2DB}"/>
              </a:ext>
            </a:extLst>
          </p:cNvPr>
          <p:cNvPicPr>
            <a:picLocks noChangeAspect="1"/>
          </p:cNvPicPr>
          <p:nvPr/>
        </p:nvPicPr>
        <p:blipFill>
          <a:blip r:embed="rId3" cstate="print">
            <a:extLst/>
          </a:blip>
          <a:stretch>
            <a:fillRect/>
          </a:stretch>
        </p:blipFill>
        <p:spPr>
          <a:xfrm>
            <a:off x="943220" y="5175283"/>
            <a:ext cx="2892484" cy="805152"/>
          </a:xfrm>
          <a:prstGeom prst="rect">
            <a:avLst/>
          </a:prstGeom>
          <a:ln w="12700">
            <a:miter lim="400000"/>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3980" y="5299440"/>
            <a:ext cx="1313618" cy="598635"/>
          </a:xfrm>
          <a:prstGeom prst="rect">
            <a:avLst/>
          </a:prstGeom>
        </p:spPr>
      </p:pic>
      <p:pic>
        <p:nvPicPr>
          <p:cNvPr id="7" name="Picture 6" descr="logo-mbari-3b.png"/>
          <p:cNvPicPr>
            <a:picLocks noChangeAspect="1"/>
          </p:cNvPicPr>
          <p:nvPr/>
        </p:nvPicPr>
        <p:blipFill>
          <a:blip r:embed="rId5" cstate="print"/>
          <a:stretch>
            <a:fillRect/>
          </a:stretch>
        </p:blipFill>
        <p:spPr>
          <a:xfrm>
            <a:off x="5237598" y="5056321"/>
            <a:ext cx="2462684" cy="841754"/>
          </a:xfrm>
          <a:prstGeom prst="rect">
            <a:avLst/>
          </a:prstGeom>
        </p:spPr>
      </p:pic>
    </p:spTree>
    <p:extLst>
      <p:ext uri="{BB962C8B-B14F-4D97-AF65-F5344CB8AC3E}">
        <p14:creationId xmlns:p14="http://schemas.microsoft.com/office/powerpoint/2010/main" val="41089171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8186" y="602911"/>
            <a:ext cx="9940158" cy="480131"/>
          </a:xfrm>
        </p:spPr>
        <p:txBody>
          <a:bodyPr>
            <a:noAutofit/>
          </a:bodyPr>
          <a:lstStyle/>
          <a:p>
            <a:r>
              <a:rPr lang="en-US" sz="3200" dirty="0"/>
              <a:t>Project LRAUV:  Transition Plans</a:t>
            </a:r>
          </a:p>
        </p:txBody>
      </p:sp>
      <p:sp>
        <p:nvSpPr>
          <p:cNvPr id="3" name="Content Placeholder 2"/>
          <p:cNvSpPr>
            <a:spLocks noGrp="1"/>
          </p:cNvSpPr>
          <p:nvPr>
            <p:ph idx="4294967295"/>
          </p:nvPr>
        </p:nvSpPr>
        <p:spPr>
          <a:xfrm>
            <a:off x="353088" y="1155470"/>
            <a:ext cx="9687206" cy="4303770"/>
          </a:xfrm>
        </p:spPr>
        <p:txBody>
          <a:bodyPr>
            <a:noAutofit/>
          </a:bodyPr>
          <a:lstStyle/>
          <a:p>
            <a:r>
              <a:rPr lang="en-US" sz="1800" dirty="0">
                <a:solidFill>
                  <a:srgbClr val="FFFF00"/>
                </a:solidFill>
              </a:rPr>
              <a:t>ADAC and LRAUV project team seek an integrated approach with USCG RDC and HQ USCG </a:t>
            </a:r>
            <a:r>
              <a:rPr lang="en-US" sz="1800" dirty="0"/>
              <a:t>to acquire and develop additional LRAUVs commensurate with USCG mission needs. In accordance with DHS S&amp;T UP-ADAC Grant Terms and </a:t>
            </a:r>
            <a:r>
              <a:rPr lang="en-US" sz="1800" dirty="0" smtClean="0"/>
              <a:t>Conditions</a:t>
            </a:r>
          </a:p>
          <a:p>
            <a:r>
              <a:rPr lang="en-US" sz="1800" dirty="0">
                <a:solidFill>
                  <a:srgbClr val="FFFF00"/>
                </a:solidFill>
              </a:rPr>
              <a:t>ADAC recommends DHS S&amp;T UP and HQ USCG consider a research agenda </a:t>
            </a:r>
            <a:r>
              <a:rPr lang="en-US" sz="1800" dirty="0"/>
              <a:t>in Program Year 6 and 7 that includes an investigation partnership with USCG Research and Development Center (RDC).  The proximity between LRAUV research members at Woods Hole Oceanographic Institution’s (WHOI), Woods Hole MA to USCG RDC at New London CT, make hands on research collaboration readily achievable. </a:t>
            </a:r>
            <a:endParaRPr lang="en-US" sz="1800" dirty="0" smtClean="0"/>
          </a:p>
          <a:p>
            <a:r>
              <a:rPr lang="en-US" sz="1800" dirty="0">
                <a:solidFill>
                  <a:srgbClr val="FFFF00"/>
                </a:solidFill>
              </a:rPr>
              <a:t>ADAC and the project team recommends LRAUV transition should occur in three stages: </a:t>
            </a:r>
          </a:p>
          <a:p>
            <a:pPr marL="914400" lvl="1" indent="-457200">
              <a:buFont typeface="+mj-lt"/>
              <a:buAutoNum type="arabicPeriod"/>
            </a:pPr>
            <a:r>
              <a:rPr lang="en-US" sz="1800" dirty="0"/>
              <a:t>Conducting advanced testing in collaboration with USCG RDC to test the system in complex Arctic conditions and advance low cost research methodologies.  Consider building one or more systems additional systems for the USCG as part of this phase. </a:t>
            </a:r>
          </a:p>
          <a:p>
            <a:pPr marL="914400" lvl="1" indent="-457200">
              <a:buFont typeface="+mj-lt"/>
              <a:buAutoNum type="arabicPeriod"/>
            </a:pPr>
            <a:r>
              <a:rPr lang="en-US" sz="1800" dirty="0"/>
              <a:t>Commercialize the resulting platform and communications system. </a:t>
            </a:r>
          </a:p>
          <a:p>
            <a:pPr marL="914400" lvl="1" indent="-457200">
              <a:buFont typeface="+mj-lt"/>
              <a:buAutoNum type="arabicPeriod"/>
            </a:pPr>
            <a:r>
              <a:rPr lang="en-US" sz="1800" dirty="0"/>
              <a:t>Work with DHS and USCG acquisition process to field needed systems to meet USCG mission requirements.  </a:t>
            </a:r>
          </a:p>
          <a:p>
            <a:pPr>
              <a:buNone/>
            </a:pPr>
            <a:endParaRPr lang="en-US" sz="1800" dirty="0"/>
          </a:p>
          <a:p>
            <a:pPr>
              <a:buNone/>
            </a:pPr>
            <a:endParaRPr lang="en-US" sz="1800" dirty="0"/>
          </a:p>
        </p:txBody>
      </p:sp>
      <p:sp>
        <p:nvSpPr>
          <p:cNvPr id="6" name="Rectangle 5"/>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pic>
        <p:nvPicPr>
          <p:cNvPr id="8" name="Picture 7"/>
          <p:cNvPicPr>
            <a:picLocks noChangeAspect="1"/>
          </p:cNvPicPr>
          <p:nvPr/>
        </p:nvPicPr>
        <p:blipFill rotWithShape="1">
          <a:blip r:embed="rId2"/>
          <a:srcRect l="4698" t="7017" r="14372"/>
          <a:stretch/>
        </p:blipFill>
        <p:spPr>
          <a:xfrm>
            <a:off x="7459714" y="5459240"/>
            <a:ext cx="4428904" cy="1326332"/>
          </a:xfrm>
          <a:prstGeom prst="rect">
            <a:avLst/>
          </a:prstGeom>
        </p:spPr>
      </p:pic>
      <p:sp>
        <p:nvSpPr>
          <p:cNvPr id="9" name="object 18"/>
          <p:cNvSpPr/>
          <p:nvPr/>
        </p:nvSpPr>
        <p:spPr>
          <a:xfrm>
            <a:off x="4409282" y="5459240"/>
            <a:ext cx="2933078" cy="1326332"/>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1871872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5522" y="653824"/>
            <a:ext cx="9940158" cy="701731"/>
          </a:xfrm>
        </p:spPr>
        <p:txBody>
          <a:bodyPr vert="horz" lIns="91440" tIns="45720" rIns="91440" bIns="45720" rtlCol="0" anchor="ctr">
            <a:normAutofit/>
          </a:bodyPr>
          <a:lstStyle/>
          <a:p>
            <a:r>
              <a:rPr lang="en-US" sz="3200" dirty="0"/>
              <a:t>LRAUV Ready for questions</a:t>
            </a:r>
          </a:p>
        </p:txBody>
      </p:sp>
      <p:sp>
        <p:nvSpPr>
          <p:cNvPr id="4" name="Rectangle 3"/>
          <p:cNvSpPr/>
          <p:nvPr/>
        </p:nvSpPr>
        <p:spPr>
          <a:xfrm>
            <a:off x="763752" y="1609584"/>
            <a:ext cx="6415646" cy="3260253"/>
          </a:xfrm>
          <a:prstGeom prst="rect">
            <a:avLst/>
          </a:prstGeom>
        </p:spPr>
        <p:txBody>
          <a:bodyPr vert="horz" lIns="91440" tIns="45720" rIns="91440" bIns="45720" rtlCol="0">
            <a:normAutofit/>
          </a:bodyPr>
          <a:lstStyle/>
          <a:p>
            <a:pPr marL="257175" indent="-257175">
              <a:buFont typeface="Arial" panose="020B0604020202020204" pitchFamily="34" charset="0"/>
              <a:buChar char="•"/>
            </a:pPr>
            <a:r>
              <a:rPr lang="en-US" dirty="0">
                <a:latin typeface="Franklin Gothic Book" panose="020B0503020102020204" pitchFamily="34" charset="0"/>
              </a:rPr>
              <a:t>What needs </a:t>
            </a:r>
            <a:r>
              <a:rPr lang="en-US" dirty="0" smtClean="0">
                <a:latin typeface="Franklin Gothic Book" panose="020B0503020102020204" pitchFamily="34" charset="0"/>
              </a:rPr>
              <a:t>improvement?</a:t>
            </a:r>
          </a:p>
          <a:p>
            <a:pPr marL="257175" indent="-257175">
              <a:buFont typeface="Arial" panose="020B0604020202020204" pitchFamily="34" charset="0"/>
              <a:buChar char="•"/>
            </a:pPr>
            <a:r>
              <a:rPr lang="en-US" dirty="0" smtClean="0">
                <a:latin typeface="Franklin Gothic Book" panose="020B0503020102020204" pitchFamily="34" charset="0"/>
              </a:rPr>
              <a:t>Other research/mission areas to consider? </a:t>
            </a:r>
            <a:endParaRPr lang="en-US" dirty="0">
              <a:latin typeface="Franklin Gothic Book" panose="020B0503020102020204" pitchFamily="34" charset="0"/>
            </a:endParaRPr>
          </a:p>
          <a:p>
            <a:pPr marL="600075" lvl="1" indent="-257175">
              <a:buFont typeface="Arial" panose="020B0604020202020204" pitchFamily="34" charset="0"/>
              <a:buChar char="•"/>
            </a:pPr>
            <a:r>
              <a:rPr lang="en-US" dirty="0">
                <a:latin typeface="Franklin Gothic Book" panose="020B0503020102020204" pitchFamily="34" charset="0"/>
              </a:rPr>
              <a:t>Sensing of oil against the ice and </a:t>
            </a:r>
            <a:r>
              <a:rPr lang="en-US" dirty="0" smtClean="0">
                <a:latin typeface="Franklin Gothic Book" panose="020B0503020102020204" pitchFamily="34" charset="0"/>
              </a:rPr>
              <a:t>seafloor?</a:t>
            </a:r>
            <a:endParaRPr lang="en-US" dirty="0">
              <a:latin typeface="Franklin Gothic Book" panose="020B0503020102020204" pitchFamily="34" charset="0"/>
            </a:endParaRPr>
          </a:p>
          <a:p>
            <a:pPr marL="600075" lvl="1" indent="-257175">
              <a:buFont typeface="Arial" panose="020B0604020202020204" pitchFamily="34" charset="0"/>
              <a:buChar char="•"/>
            </a:pPr>
            <a:r>
              <a:rPr lang="en-US" dirty="0">
                <a:latin typeface="Franklin Gothic Book" panose="020B0503020102020204" pitchFamily="34" charset="0"/>
              </a:rPr>
              <a:t>More sensor payloads-Bathymetric sonar, Cameras, Water </a:t>
            </a:r>
            <a:r>
              <a:rPr lang="en-US" dirty="0" smtClean="0">
                <a:latin typeface="Franklin Gothic Book" panose="020B0503020102020204" pitchFamily="34" charset="0"/>
              </a:rPr>
              <a:t>sampling?</a:t>
            </a:r>
            <a:endParaRPr lang="en-US" dirty="0">
              <a:latin typeface="Franklin Gothic Book" panose="020B0503020102020204" pitchFamily="34" charset="0"/>
            </a:endParaRPr>
          </a:p>
          <a:p>
            <a:pPr marL="600075" lvl="1" indent="-257175">
              <a:buFont typeface="Arial" panose="020B0604020202020204" pitchFamily="34" charset="0"/>
              <a:buChar char="•"/>
            </a:pPr>
            <a:r>
              <a:rPr lang="en-US" dirty="0">
                <a:latin typeface="Franklin Gothic Book" panose="020B0503020102020204" pitchFamily="34" charset="0"/>
              </a:rPr>
              <a:t>Lower vehicle costs</a:t>
            </a:r>
          </a:p>
          <a:p>
            <a:pPr marL="600075" lvl="1" indent="-257175">
              <a:buFont typeface="Arial" panose="020B0604020202020204" pitchFamily="34" charset="0"/>
              <a:buChar char="•"/>
            </a:pPr>
            <a:r>
              <a:rPr lang="en-US" dirty="0">
                <a:latin typeface="Franklin Gothic Book" panose="020B0503020102020204" pitchFamily="34" charset="0"/>
              </a:rPr>
              <a:t>More operational time for shake-down and training</a:t>
            </a:r>
          </a:p>
          <a:p>
            <a:pPr marL="600075" lvl="1" indent="-257175">
              <a:buFont typeface="Arial" panose="020B0604020202020204" pitchFamily="34" charset="0"/>
              <a:buChar char="•"/>
            </a:pPr>
            <a:r>
              <a:rPr lang="en-US" dirty="0">
                <a:latin typeface="Franklin Gothic Book" panose="020B0503020102020204" pitchFamily="34" charset="0"/>
              </a:rPr>
              <a:t>Software development (behaviors)</a:t>
            </a:r>
          </a:p>
          <a:p>
            <a:pPr marL="257175" indent="-257175">
              <a:buFont typeface="Arial" panose="020B0604020202020204" pitchFamily="34" charset="0"/>
              <a:buChar char="•"/>
            </a:pPr>
            <a:r>
              <a:rPr lang="en-US" dirty="0">
                <a:latin typeface="Franklin Gothic Book" panose="020B0503020102020204" pitchFamily="34" charset="0"/>
              </a:rPr>
              <a:t>Who should we connect with to improve </a:t>
            </a:r>
            <a:r>
              <a:rPr lang="en-US" dirty="0" smtClean="0">
                <a:latin typeface="Franklin Gothic Book" panose="020B0503020102020204" pitchFamily="34" charset="0"/>
              </a:rPr>
              <a:t>collaboration? </a:t>
            </a:r>
            <a:endParaRPr lang="en-US" dirty="0">
              <a:latin typeface="Franklin Gothic Book" panose="020B0503020102020204" pitchFamily="34" charset="0"/>
            </a:endParaRPr>
          </a:p>
          <a:p>
            <a:pPr marL="600075" lvl="1" indent="-257175">
              <a:buFont typeface="Arial" panose="020B0604020202020204" pitchFamily="34" charset="0"/>
              <a:buChar char="•"/>
            </a:pPr>
            <a:endParaRPr lang="en-US" dirty="0">
              <a:latin typeface="Franklin Gothic Book" panose="020B0503020102020204" pitchFamily="34" charset="0"/>
            </a:endParaRPr>
          </a:p>
          <a:p>
            <a:endParaRPr lang="en-US" sz="2800" dirty="0">
              <a:latin typeface="Franklin Gothic Book" panose="020B0503020102020204" pitchFamily="34" charset="0"/>
            </a:endParaRPr>
          </a:p>
        </p:txBody>
      </p:sp>
      <p:pic>
        <p:nvPicPr>
          <p:cNvPr id="6" name="Picture 5">
            <a:extLst>
              <a:ext uri="{FF2B5EF4-FFF2-40B4-BE49-F238E27FC236}">
                <a16:creationId xmlns:a16="http://schemas.microsoft.com/office/drawing/2014/main" id="{FC6903F8-118B-B64D-BC26-89EF30665A7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54462" y="1913049"/>
            <a:ext cx="4541934" cy="2553576"/>
          </a:xfrm>
          <a:prstGeom prst="rect">
            <a:avLst/>
          </a:prstGeom>
        </p:spPr>
      </p:pic>
      <p:sp>
        <p:nvSpPr>
          <p:cNvPr id="7" name="Frame 6">
            <a:extLst>
              <a:ext uri="{FF2B5EF4-FFF2-40B4-BE49-F238E27FC236}">
                <a16:creationId xmlns:a16="http://schemas.microsoft.com/office/drawing/2014/main" id="{0EDCB5E9-A0DD-F849-8430-304C58B6EEBF}"/>
              </a:ext>
            </a:extLst>
          </p:cNvPr>
          <p:cNvSpPr/>
          <p:nvPr/>
        </p:nvSpPr>
        <p:spPr>
          <a:xfrm>
            <a:off x="10846676" y="3072070"/>
            <a:ext cx="451945" cy="378373"/>
          </a:xfrm>
          <a:prstGeom prst="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05758EF8-E477-B144-85F4-1EB5BD0A86DB}"/>
              </a:ext>
            </a:extLst>
          </p:cNvPr>
          <p:cNvPicPr>
            <a:picLocks noChangeAspect="1"/>
          </p:cNvPicPr>
          <p:nvPr/>
        </p:nvPicPr>
        <p:blipFill>
          <a:blip r:embed="rId4"/>
          <a:stretch>
            <a:fillRect/>
          </a:stretch>
        </p:blipFill>
        <p:spPr>
          <a:xfrm>
            <a:off x="10358096" y="1126467"/>
            <a:ext cx="1638300" cy="1244600"/>
          </a:xfrm>
          <a:prstGeom prst="rect">
            <a:avLst/>
          </a:prstGeom>
        </p:spPr>
      </p:pic>
      <p:cxnSp>
        <p:nvCxnSpPr>
          <p:cNvPr id="10" name="Straight Arrow Connector 9">
            <a:extLst>
              <a:ext uri="{FF2B5EF4-FFF2-40B4-BE49-F238E27FC236}">
                <a16:creationId xmlns:a16="http://schemas.microsoft.com/office/drawing/2014/main" id="{5B0CF4DF-2BF8-0640-9C51-0E2C5B42D313}"/>
              </a:ext>
            </a:extLst>
          </p:cNvPr>
          <p:cNvCxnSpPr>
            <a:endCxn id="7" idx="0"/>
          </p:cNvCxnSpPr>
          <p:nvPr/>
        </p:nvCxnSpPr>
        <p:spPr>
          <a:xfrm flipH="1">
            <a:off x="11072649" y="2133600"/>
            <a:ext cx="104597" cy="93847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pic>
        <p:nvPicPr>
          <p:cNvPr id="11" name="WHOImarkBLUE.png">
            <a:extLst>
              <a:ext uri="{FF2B5EF4-FFF2-40B4-BE49-F238E27FC236}">
                <a16:creationId xmlns:a16="http://schemas.microsoft.com/office/drawing/2014/main" id="{12BAFB1F-3867-294C-9697-523C0B8CF2DB}"/>
              </a:ext>
            </a:extLst>
          </p:cNvPr>
          <p:cNvPicPr>
            <a:picLocks noChangeAspect="1"/>
          </p:cNvPicPr>
          <p:nvPr/>
        </p:nvPicPr>
        <p:blipFill>
          <a:blip r:embed="rId5" cstate="print">
            <a:extLst/>
          </a:blip>
          <a:stretch>
            <a:fillRect/>
          </a:stretch>
        </p:blipFill>
        <p:spPr>
          <a:xfrm>
            <a:off x="5096992" y="5688528"/>
            <a:ext cx="2892484" cy="805152"/>
          </a:xfrm>
          <a:prstGeom prst="rect">
            <a:avLst/>
          </a:prstGeom>
          <a:ln w="12700">
            <a:miter lim="400000"/>
          </a:ln>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77752" y="5812685"/>
            <a:ext cx="1313618" cy="598635"/>
          </a:xfrm>
          <a:prstGeom prst="rect">
            <a:avLst/>
          </a:prstGeom>
        </p:spPr>
      </p:pic>
      <p:pic>
        <p:nvPicPr>
          <p:cNvPr id="14" name="Picture 13" descr="logo-mbari-3b.png"/>
          <p:cNvPicPr>
            <a:picLocks noChangeAspect="1"/>
          </p:cNvPicPr>
          <p:nvPr/>
        </p:nvPicPr>
        <p:blipFill>
          <a:blip r:embed="rId7" cstate="print"/>
          <a:stretch>
            <a:fillRect/>
          </a:stretch>
        </p:blipFill>
        <p:spPr>
          <a:xfrm>
            <a:off x="9391370" y="5569566"/>
            <a:ext cx="2462684" cy="841754"/>
          </a:xfrm>
          <a:prstGeom prst="rect">
            <a:avLst/>
          </a:prstGeom>
        </p:spPr>
      </p:pic>
      <p:sp>
        <p:nvSpPr>
          <p:cNvPr id="15" name="Rectangle 14"/>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
        <p:nvSpPr>
          <p:cNvPr id="9" name="TextBox 8"/>
          <p:cNvSpPr txBox="1"/>
          <p:nvPr/>
        </p:nvSpPr>
        <p:spPr>
          <a:xfrm>
            <a:off x="1004935" y="4644428"/>
            <a:ext cx="5632568" cy="461665"/>
          </a:xfrm>
          <a:prstGeom prst="rect">
            <a:avLst/>
          </a:prstGeom>
          <a:noFill/>
        </p:spPr>
        <p:txBody>
          <a:bodyPr wrap="none" rtlCol="0">
            <a:spAutoFit/>
          </a:bodyPr>
          <a:lstStyle/>
          <a:p>
            <a:r>
              <a:rPr lang="en-US" sz="2400" dirty="0" smtClean="0">
                <a:solidFill>
                  <a:srgbClr val="FFFF00"/>
                </a:solidFill>
                <a:latin typeface="Franklin Gothic Book" panose="020B0503020102020204" pitchFamily="34" charset="0"/>
              </a:rPr>
              <a:t>Thank you for your time and consideration</a:t>
            </a:r>
            <a:endParaRPr lang="en-US" sz="2400" dirty="0">
              <a:solidFill>
                <a:srgbClr val="FFFF00"/>
              </a:solidFill>
              <a:latin typeface="Franklin Gothic Book" panose="020B0503020102020204" pitchFamily="34" charset="0"/>
            </a:endParaRPr>
          </a:p>
        </p:txBody>
      </p:sp>
      <p:sp>
        <p:nvSpPr>
          <p:cNvPr id="16" name="TextBox 15"/>
          <p:cNvSpPr txBox="1"/>
          <p:nvPr/>
        </p:nvSpPr>
        <p:spPr>
          <a:xfrm>
            <a:off x="8342562" y="4434871"/>
            <a:ext cx="3055195" cy="307777"/>
          </a:xfrm>
          <a:prstGeom prst="rect">
            <a:avLst/>
          </a:prstGeom>
          <a:noFill/>
        </p:spPr>
        <p:txBody>
          <a:bodyPr wrap="none" rtlCol="0">
            <a:spAutoFit/>
          </a:bodyPr>
          <a:lstStyle/>
          <a:p>
            <a:r>
              <a:rPr lang="en-US" sz="1400" dirty="0" smtClean="0">
                <a:latin typeface="Franklin Gothic Book" panose="020B0503020102020204" pitchFamily="34" charset="0"/>
              </a:rPr>
              <a:t>Monterey Bay Field Test, 27 Sep 2019</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2210723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9238" y="479238"/>
            <a:ext cx="11486069" cy="1037138"/>
          </a:xfrm>
        </p:spPr>
        <p:txBody>
          <a:bodyPr>
            <a:normAutofit/>
          </a:bodyPr>
          <a:lstStyle/>
          <a:p>
            <a:r>
              <a:rPr lang="en-US" sz="2800" dirty="0"/>
              <a:t>ADAC </a:t>
            </a:r>
            <a:r>
              <a:rPr lang="en-US" sz="2800" dirty="0" smtClean="0"/>
              <a:t>Project: LRAUV for </a:t>
            </a:r>
            <a:r>
              <a:rPr lang="en-US" sz="2800" dirty="0"/>
              <a:t>Under-Ice Mapping of Oil Spills and Environmental Hazards</a:t>
            </a:r>
            <a:endParaRPr lang="en-US" sz="2000" i="1" dirty="0">
              <a:solidFill>
                <a:srgbClr val="FFFF00"/>
              </a:solidFill>
            </a:endParaRPr>
          </a:p>
        </p:txBody>
      </p:sp>
      <p:sp>
        <p:nvSpPr>
          <p:cNvPr id="3" name="Content Placeholder 2"/>
          <p:cNvSpPr>
            <a:spLocks noGrp="1"/>
          </p:cNvSpPr>
          <p:nvPr>
            <p:ph idx="4294967295"/>
          </p:nvPr>
        </p:nvSpPr>
        <p:spPr>
          <a:xfrm>
            <a:off x="143950" y="1597856"/>
            <a:ext cx="3319843" cy="3716527"/>
          </a:xfrm>
        </p:spPr>
        <p:txBody>
          <a:bodyPr>
            <a:noAutofit/>
          </a:bodyPr>
          <a:lstStyle/>
          <a:p>
            <a:r>
              <a:rPr lang="en-US" sz="1800" dirty="0">
                <a:solidFill>
                  <a:srgbClr val="FFFF00"/>
                </a:solidFill>
              </a:rPr>
              <a:t>Project Principal Investigator(s): </a:t>
            </a:r>
            <a:endParaRPr lang="en-US" sz="1800" dirty="0" smtClean="0">
              <a:solidFill>
                <a:srgbClr val="FFFF00"/>
              </a:solidFill>
            </a:endParaRPr>
          </a:p>
          <a:p>
            <a:pPr lvl="1"/>
            <a:r>
              <a:rPr lang="en-US" sz="1400" dirty="0" smtClean="0"/>
              <a:t>Lead PI </a:t>
            </a:r>
            <a:r>
              <a:rPr lang="en-US" sz="1400" dirty="0"/>
              <a:t>Dr. Jim Bellingham (WHOI), </a:t>
            </a:r>
            <a:endParaRPr lang="en-US" sz="1400" dirty="0" smtClean="0"/>
          </a:p>
          <a:p>
            <a:pPr lvl="1"/>
            <a:r>
              <a:rPr lang="en-US" sz="1400" dirty="0" smtClean="0"/>
              <a:t>PI/PM </a:t>
            </a:r>
            <a:r>
              <a:rPr lang="en-US" sz="1400" dirty="0"/>
              <a:t>Amy Kukulya (WHOI), </a:t>
            </a:r>
          </a:p>
          <a:p>
            <a:pPr lvl="1"/>
            <a:r>
              <a:rPr lang="en-US" sz="1400" dirty="0" smtClean="0"/>
              <a:t>PI </a:t>
            </a:r>
            <a:r>
              <a:rPr lang="en-US" sz="1400" dirty="0"/>
              <a:t>Brett Hobson (MBARI</a:t>
            </a:r>
            <a:r>
              <a:rPr lang="en-US" sz="1400" dirty="0" smtClean="0"/>
              <a:t>).</a:t>
            </a:r>
          </a:p>
          <a:p>
            <a:endParaRPr lang="en-US" sz="1800" dirty="0"/>
          </a:p>
          <a:p>
            <a:r>
              <a:rPr lang="en-US" sz="1800" dirty="0" smtClean="0">
                <a:solidFill>
                  <a:srgbClr val="FFFF00"/>
                </a:solidFill>
              </a:rPr>
              <a:t>Project Organizations</a:t>
            </a:r>
            <a:endParaRPr lang="en-US" sz="1800" dirty="0">
              <a:solidFill>
                <a:srgbClr val="FFFF00"/>
              </a:solidFill>
            </a:endParaRPr>
          </a:p>
          <a:p>
            <a:pPr lvl="1"/>
            <a:r>
              <a:rPr lang="en-US" sz="1600" dirty="0"/>
              <a:t>Woods Hole Oceanographic </a:t>
            </a:r>
            <a:r>
              <a:rPr lang="en-US" sz="1600" dirty="0" smtClean="0"/>
              <a:t>Institution,</a:t>
            </a:r>
          </a:p>
          <a:p>
            <a:pPr lvl="1"/>
            <a:r>
              <a:rPr lang="en-US" sz="1600" dirty="0" smtClean="0"/>
              <a:t>Monterey Bay Aquarium Research Institute.</a:t>
            </a:r>
            <a:endParaRPr lang="en-US" sz="1600" dirty="0"/>
          </a:p>
          <a:p>
            <a:endParaRPr lang="en-US" sz="1800" dirty="0"/>
          </a:p>
          <a:p>
            <a:endParaRPr lang="en-US" sz="1600" dirty="0"/>
          </a:p>
          <a:p>
            <a:endParaRPr lang="en-US" sz="1800" dirty="0"/>
          </a:p>
        </p:txBody>
      </p:sp>
      <p:sp>
        <p:nvSpPr>
          <p:cNvPr id="5" name="Rectangle 4"/>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6681" y="1597855"/>
            <a:ext cx="4795319" cy="3594377"/>
          </a:xfrm>
          <a:prstGeom prst="rect">
            <a:avLst/>
          </a:prstGeom>
        </p:spPr>
      </p:pic>
      <p:sp>
        <p:nvSpPr>
          <p:cNvPr id="7" name="Rectangle 6"/>
          <p:cNvSpPr/>
          <p:nvPr/>
        </p:nvSpPr>
        <p:spPr>
          <a:xfrm>
            <a:off x="3333359" y="1516376"/>
            <a:ext cx="4128380" cy="4180632"/>
          </a:xfrm>
          <a:prstGeom prst="rect">
            <a:avLst/>
          </a:prstGeom>
        </p:spPr>
        <p:txBody>
          <a:bodyPr wrap="square">
            <a:spAutoFit/>
          </a:bodyPr>
          <a:lstStyle/>
          <a:p>
            <a:r>
              <a:rPr lang="en-US" dirty="0">
                <a:solidFill>
                  <a:srgbClr val="FFFF00"/>
                </a:solidFill>
                <a:latin typeface="Franklin Gothic Book" panose="020B0503020102020204" pitchFamily="34" charset="0"/>
              </a:rPr>
              <a:t>Project Supporting Team: </a:t>
            </a:r>
          </a:p>
          <a:p>
            <a:pPr lvl="1"/>
            <a:r>
              <a:rPr lang="en-US" sz="1600" dirty="0">
                <a:latin typeface="Franklin Gothic Book" panose="020B0503020102020204" pitchFamily="34" charset="0"/>
              </a:rPr>
              <a:t>Dr. Chris Reddy, </a:t>
            </a:r>
          </a:p>
          <a:p>
            <a:pPr lvl="1"/>
            <a:r>
              <a:rPr lang="en-US" sz="1600" dirty="0">
                <a:latin typeface="Franklin Gothic Book" panose="020B0503020102020204" pitchFamily="34" charset="0"/>
              </a:rPr>
              <a:t>Daniel Gomez-Ibanez, </a:t>
            </a:r>
          </a:p>
          <a:p>
            <a:pPr lvl="1"/>
            <a:r>
              <a:rPr lang="en-US" sz="1600" dirty="0">
                <a:latin typeface="Franklin Gothic Book" panose="020B0503020102020204" pitchFamily="34" charset="0"/>
              </a:rPr>
              <a:t>Sean </a:t>
            </a:r>
            <a:r>
              <a:rPr lang="en-US" sz="1600" dirty="0" smtClean="0">
                <a:latin typeface="Franklin Gothic Book" panose="020B0503020102020204" pitchFamily="34" charset="0"/>
              </a:rPr>
              <a:t>Whelan.</a:t>
            </a:r>
          </a:p>
          <a:p>
            <a:pPr lvl="1"/>
            <a:endParaRPr lang="en-US" dirty="0" smtClean="0">
              <a:latin typeface="Franklin Gothic Book" panose="020B0503020102020204" pitchFamily="34" charset="0"/>
            </a:endParaRPr>
          </a:p>
          <a:p>
            <a:pPr marL="57150" indent="-228600">
              <a:spcBef>
                <a:spcPts val="200"/>
              </a:spcBef>
              <a:buFont typeface="Arial" panose="020B0604020202020204" pitchFamily="34" charset="0"/>
              <a:buChar char="•"/>
            </a:pPr>
            <a:r>
              <a:rPr lang="en-US" dirty="0" smtClean="0">
                <a:solidFill>
                  <a:srgbClr val="FFFF00"/>
                </a:solidFill>
                <a:latin typeface="Franklin Gothic Book" panose="020B0503020102020204" pitchFamily="34" charset="0"/>
              </a:rPr>
              <a:t>Project </a:t>
            </a:r>
            <a:r>
              <a:rPr lang="en-US" dirty="0">
                <a:solidFill>
                  <a:srgbClr val="FFFF00"/>
                </a:solidFill>
                <a:latin typeface="Franklin Gothic Book" panose="020B0503020102020204" pitchFamily="34" charset="0"/>
              </a:rPr>
              <a:t>Champion: </a:t>
            </a:r>
            <a:endParaRPr lang="en-US" dirty="0" smtClean="0">
              <a:solidFill>
                <a:srgbClr val="FFFF00"/>
              </a:solidFill>
              <a:latin typeface="Franklin Gothic Book" panose="020B0503020102020204" pitchFamily="34" charset="0"/>
            </a:endParaRPr>
          </a:p>
          <a:p>
            <a:pPr marL="685800" lvl="1" indent="-228600">
              <a:spcBef>
                <a:spcPts val="200"/>
              </a:spcBef>
              <a:buFont typeface="Arial" panose="020B0604020202020204" pitchFamily="34" charset="0"/>
              <a:buChar char="•"/>
            </a:pPr>
            <a:r>
              <a:rPr lang="en-US" sz="1400" dirty="0">
                <a:latin typeface="Franklin Gothic Book" panose="020B0503020102020204" pitchFamily="34" charset="0"/>
              </a:rPr>
              <a:t>Kirsten Trego, HQ USCG MER</a:t>
            </a:r>
          </a:p>
          <a:p>
            <a:endParaRPr lang="en-US" sz="2000" dirty="0">
              <a:latin typeface="Franklin Gothic Book" panose="020B0503020102020204" pitchFamily="34" charset="0"/>
            </a:endParaRPr>
          </a:p>
          <a:p>
            <a:pPr marL="228600" indent="-228600">
              <a:spcBef>
                <a:spcPts val="200"/>
              </a:spcBef>
              <a:buFont typeface="Arial" panose="020B0604020202020204" pitchFamily="34" charset="0"/>
              <a:buChar char="•"/>
            </a:pPr>
            <a:r>
              <a:rPr lang="en-US" dirty="0">
                <a:solidFill>
                  <a:srgbClr val="FFFF00"/>
                </a:solidFill>
                <a:latin typeface="Franklin Gothic Book" panose="020B0503020102020204" pitchFamily="34" charset="0"/>
              </a:rPr>
              <a:t>Project Advocates: </a:t>
            </a:r>
            <a:endParaRPr lang="en-US" dirty="0">
              <a:solidFill>
                <a:srgbClr val="FFFF00"/>
              </a:solidFill>
              <a:latin typeface="Franklin Gothic Book" panose="020B0503020102020204" pitchFamily="34" charset="0"/>
            </a:endParaRPr>
          </a:p>
          <a:p>
            <a:pPr marL="685800" lvl="1" indent="-228600">
              <a:spcBef>
                <a:spcPts val="200"/>
              </a:spcBef>
              <a:buFont typeface="Arial" panose="020B0604020202020204" pitchFamily="34" charset="0"/>
              <a:buChar char="•"/>
            </a:pPr>
            <a:r>
              <a:rPr lang="en-US" sz="1400" dirty="0">
                <a:latin typeface="Franklin Gothic Book" panose="020B0503020102020204" pitchFamily="34" charset="0"/>
              </a:rPr>
              <a:t>Dr. Robyn </a:t>
            </a:r>
            <a:r>
              <a:rPr lang="en-US" sz="1400" dirty="0" err="1">
                <a:latin typeface="Franklin Gothic Book" panose="020B0503020102020204" pitchFamily="34" charset="0"/>
              </a:rPr>
              <a:t>Conmy</a:t>
            </a:r>
            <a:r>
              <a:rPr lang="en-US" sz="1400" dirty="0">
                <a:latin typeface="Franklin Gothic Book" panose="020B0503020102020204" pitchFamily="34" charset="0"/>
              </a:rPr>
              <a:t>, </a:t>
            </a:r>
            <a:r>
              <a:rPr lang="en-US" sz="1400" dirty="0" smtClean="0">
                <a:latin typeface="Franklin Gothic Book" panose="020B0503020102020204" pitchFamily="34" charset="0"/>
              </a:rPr>
              <a:t>EPA,</a:t>
            </a:r>
            <a:endParaRPr lang="en-US" sz="1400" dirty="0">
              <a:latin typeface="Franklin Gothic Book" panose="020B0503020102020204" pitchFamily="34" charset="0"/>
            </a:endParaRPr>
          </a:p>
          <a:p>
            <a:pPr marL="685800" lvl="1" indent="-228600">
              <a:spcBef>
                <a:spcPts val="200"/>
              </a:spcBef>
              <a:buFont typeface="Arial" panose="020B0604020202020204" pitchFamily="34" charset="0"/>
              <a:buChar char="•"/>
            </a:pPr>
            <a:r>
              <a:rPr lang="en-US" sz="1400" dirty="0" smtClean="0">
                <a:latin typeface="Franklin Gothic Book" panose="020B0503020102020204" pitchFamily="34" charset="0"/>
              </a:rPr>
              <a:t>USEPA/NRMRL/RTEB,</a:t>
            </a:r>
            <a:endParaRPr lang="en-US" sz="1400" dirty="0">
              <a:latin typeface="Franklin Gothic Book" panose="020B0503020102020204" pitchFamily="34" charset="0"/>
            </a:endParaRPr>
          </a:p>
          <a:p>
            <a:pPr marL="685800" lvl="1" indent="-228600">
              <a:spcBef>
                <a:spcPts val="200"/>
              </a:spcBef>
              <a:buFont typeface="Arial" panose="020B0604020202020204" pitchFamily="34" charset="0"/>
              <a:buChar char="•"/>
            </a:pPr>
            <a:r>
              <a:rPr lang="en-US" sz="1400" dirty="0">
                <a:latin typeface="Franklin Gothic Book" panose="020B0503020102020204" pitchFamily="34" charset="0"/>
              </a:rPr>
              <a:t>USCG Research and Development Center</a:t>
            </a:r>
          </a:p>
          <a:p>
            <a:pPr marL="685800" lvl="1" indent="-228600">
              <a:spcBef>
                <a:spcPts val="200"/>
              </a:spcBef>
              <a:buFont typeface="Arial" panose="020B0604020202020204" pitchFamily="34" charset="0"/>
              <a:buChar char="•"/>
            </a:pPr>
            <a:r>
              <a:rPr lang="en-US" sz="1400" dirty="0">
                <a:latin typeface="Franklin Gothic Book" panose="020B0503020102020204" pitchFamily="34" charset="0"/>
              </a:rPr>
              <a:t>Dr. Jay Choy BSEE/Oil Spill Preparedness </a:t>
            </a:r>
            <a:r>
              <a:rPr lang="en-US" sz="1400" dirty="0" smtClean="0">
                <a:latin typeface="Franklin Gothic Book" panose="020B0503020102020204" pitchFamily="34" charset="0"/>
              </a:rPr>
              <a:t>Division,</a:t>
            </a:r>
            <a:endParaRPr lang="en-US" sz="1400" dirty="0">
              <a:latin typeface="Franklin Gothic Book" panose="020B0503020102020204" pitchFamily="34" charset="0"/>
            </a:endParaRPr>
          </a:p>
          <a:p>
            <a:pPr marL="685800" lvl="1" indent="-228600">
              <a:spcBef>
                <a:spcPts val="200"/>
              </a:spcBef>
              <a:buFont typeface="Arial" panose="020B0604020202020204" pitchFamily="34" charset="0"/>
              <a:buChar char="•"/>
            </a:pPr>
            <a:r>
              <a:rPr lang="en-US" sz="1400" dirty="0">
                <a:latin typeface="Franklin Gothic Book" panose="020B0503020102020204" pitchFamily="34" charset="0"/>
              </a:rPr>
              <a:t>Dr. Lisa Dipinto, NOAA, Office of Restoration and </a:t>
            </a:r>
            <a:r>
              <a:rPr lang="en-US" sz="1400" dirty="0" smtClean="0">
                <a:latin typeface="Franklin Gothic Book" panose="020B0503020102020204" pitchFamily="34" charset="0"/>
              </a:rPr>
              <a:t>Response.</a:t>
            </a:r>
            <a:endParaRPr lang="en-US" sz="1400" dirty="0">
              <a:latin typeface="Franklin Gothic Book" panose="020B0503020102020204" pitchFamily="34" charset="0"/>
            </a:endParaRPr>
          </a:p>
        </p:txBody>
      </p:sp>
    </p:spTree>
    <p:extLst>
      <p:ext uri="{BB962C8B-B14F-4D97-AF65-F5344CB8AC3E}">
        <p14:creationId xmlns:p14="http://schemas.microsoft.com/office/powerpoint/2010/main" val="19494942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57168" y="335969"/>
            <a:ext cx="9940158" cy="1049412"/>
          </a:xfrm>
        </p:spPr>
        <p:txBody>
          <a:bodyPr vert="horz" lIns="91440" tIns="45720" rIns="91440" bIns="45720" rtlCol="0" anchor="ctr">
            <a:normAutofit/>
          </a:bodyPr>
          <a:lstStyle/>
          <a:p>
            <a:r>
              <a:rPr lang="en-US" sz="2800" dirty="0" smtClean="0"/>
              <a:t>Project LRAUV</a:t>
            </a:r>
            <a:r>
              <a:rPr lang="en-US" sz="2800" dirty="0"/>
              <a:t>: Description and Baseline</a:t>
            </a:r>
          </a:p>
        </p:txBody>
      </p:sp>
      <p:sp>
        <p:nvSpPr>
          <p:cNvPr id="3" name="Content Placeholder 2"/>
          <p:cNvSpPr>
            <a:spLocks noGrp="1"/>
          </p:cNvSpPr>
          <p:nvPr>
            <p:ph idx="4294967295"/>
          </p:nvPr>
        </p:nvSpPr>
        <p:spPr>
          <a:xfrm>
            <a:off x="370180" y="1328309"/>
            <a:ext cx="8084387" cy="4411588"/>
          </a:xfrm>
        </p:spPr>
        <p:txBody>
          <a:bodyPr>
            <a:normAutofit fontScale="62500" lnSpcReduction="20000"/>
          </a:bodyPr>
          <a:lstStyle/>
          <a:p>
            <a:r>
              <a:rPr lang="en-US" dirty="0">
                <a:solidFill>
                  <a:srgbClr val="FFFF00"/>
                </a:solidFill>
              </a:rPr>
              <a:t>Project Description</a:t>
            </a:r>
            <a:r>
              <a:rPr lang="en-US" dirty="0"/>
              <a:t>:  </a:t>
            </a:r>
            <a:endParaRPr lang="en-US" dirty="0" smtClean="0"/>
          </a:p>
          <a:p>
            <a:pPr lvl="1">
              <a:lnSpc>
                <a:spcPct val="120000"/>
              </a:lnSpc>
            </a:pPr>
            <a:r>
              <a:rPr lang="en-US" sz="2600" dirty="0">
                <a:solidFill>
                  <a:srgbClr val="00B0F0"/>
                </a:solidFill>
              </a:rPr>
              <a:t>Platform:  </a:t>
            </a:r>
            <a:r>
              <a:rPr lang="en-US" sz="2600" dirty="0"/>
              <a:t>To develop an Autonomous Underwater Vehicle (AUV)-based approach leveraging a small, reliable COTS system, called the Tethys Long-Range AUV (LRAUV).  The LRAUV is helicopter portable, carrying an environmental mapping payload, allowing rapid response to provide situational awareness and damage mitigation decision making understanding for USCG led on-scene response.  </a:t>
            </a:r>
          </a:p>
          <a:p>
            <a:pPr lvl="1">
              <a:lnSpc>
                <a:spcPct val="120000"/>
              </a:lnSpc>
            </a:pPr>
            <a:r>
              <a:rPr lang="en-US" sz="2600" dirty="0">
                <a:solidFill>
                  <a:srgbClr val="00B0F0"/>
                </a:solidFill>
              </a:rPr>
              <a:t>Navigation and Communication aide:  </a:t>
            </a:r>
            <a:r>
              <a:rPr lang="en-US" sz="2600" dirty="0"/>
              <a:t>Project team is  fabricating 3 x Arctic communications buoys to allow LRAUV to be ready deployable as an under ice capable oil spill characterization system.</a:t>
            </a:r>
          </a:p>
          <a:p>
            <a:pPr lvl="1">
              <a:lnSpc>
                <a:spcPct val="120000"/>
              </a:lnSpc>
            </a:pPr>
            <a:r>
              <a:rPr lang="en-US" sz="2600" dirty="0">
                <a:solidFill>
                  <a:srgbClr val="00B0F0"/>
                </a:solidFill>
              </a:rPr>
              <a:t>Training aides: </a:t>
            </a:r>
            <a:r>
              <a:rPr lang="en-US" sz="2600" dirty="0"/>
              <a:t> Project team is providing Arctic oriented LRAUV simulator and training products to assist non-AUV specialized operators.</a:t>
            </a:r>
          </a:p>
          <a:p>
            <a:pPr marL="0" indent="0">
              <a:buNone/>
            </a:pPr>
            <a:endParaRPr lang="en-US" dirty="0"/>
          </a:p>
          <a:p>
            <a:r>
              <a:rPr lang="en-US" dirty="0">
                <a:solidFill>
                  <a:srgbClr val="FFFF00"/>
                </a:solidFill>
              </a:rPr>
              <a:t>Baseline</a:t>
            </a:r>
            <a:r>
              <a:rPr lang="en-US" dirty="0"/>
              <a:t>: </a:t>
            </a:r>
            <a:endParaRPr lang="en-US" dirty="0" smtClean="0"/>
          </a:p>
          <a:p>
            <a:pPr lvl="1"/>
            <a:r>
              <a:rPr lang="en-US" sz="2600" dirty="0"/>
              <a:t>Currently, there is no USCG baseline for an AUV to meet the unique demands of Arctic operations that requires a minimal logistical footprint, a small operational team and oil detection and mapping capability. </a:t>
            </a:r>
          </a:p>
          <a:p>
            <a:endParaRPr lang="en-US" sz="2600" dirty="0"/>
          </a:p>
        </p:txBody>
      </p:sp>
      <p:pic>
        <p:nvPicPr>
          <p:cNvPr id="5" name="Picture 4" descr="IMG_1384.jpg">
            <a:extLst>
              <a:ext uri="{FF2B5EF4-FFF2-40B4-BE49-F238E27FC236}">
                <a16:creationId xmlns:a16="http://schemas.microsoft.com/office/drawing/2014/main" id="{5CA9689B-E5B1-9B43-8943-06F30027D41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644455" y="1023042"/>
            <a:ext cx="3531553" cy="2648667"/>
          </a:xfrm>
          <a:prstGeom prst="rect">
            <a:avLst/>
          </a:prstGeom>
        </p:spPr>
      </p:pic>
      <p:pic>
        <p:nvPicPr>
          <p:cNvPr id="7" name="Picture 6" descr="lrauv_trio-500.jpg">
            <a:extLst>
              <a:ext uri="{FF2B5EF4-FFF2-40B4-BE49-F238E27FC236}">
                <a16:creationId xmlns:a16="http://schemas.microsoft.com/office/drawing/2014/main" id="{2082B472-FC12-D648-963C-6C299FED0989}"/>
              </a:ext>
            </a:extLst>
          </p:cNvPr>
          <p:cNvPicPr>
            <a:picLocks noChangeAspect="1"/>
          </p:cNvPicPr>
          <p:nvPr/>
        </p:nvPicPr>
        <p:blipFill>
          <a:blip r:embed="rId3" cstate="print"/>
          <a:stretch>
            <a:fillRect/>
          </a:stretch>
        </p:blipFill>
        <p:spPr>
          <a:xfrm>
            <a:off x="8632139" y="3996443"/>
            <a:ext cx="3559861" cy="2214233"/>
          </a:xfrm>
          <a:prstGeom prst="rect">
            <a:avLst/>
          </a:prstGeom>
        </p:spPr>
      </p:pic>
      <p:sp>
        <p:nvSpPr>
          <p:cNvPr id="10" name="Rectangle 9"/>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Tree>
    <p:extLst>
      <p:ext uri="{BB962C8B-B14F-4D97-AF65-F5344CB8AC3E}">
        <p14:creationId xmlns:p14="http://schemas.microsoft.com/office/powerpoint/2010/main" val="32513958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vert="horz" lIns="91440" tIns="45720" rIns="91440" bIns="45720" rtlCol="0" anchor="ctr">
            <a:normAutofit/>
          </a:bodyPr>
          <a:lstStyle/>
          <a:p>
            <a:r>
              <a:rPr lang="en-US" sz="2800" dirty="0"/>
              <a:t>Project LRAUV:  Relevance and Method</a:t>
            </a:r>
          </a:p>
        </p:txBody>
      </p:sp>
      <p:sp>
        <p:nvSpPr>
          <p:cNvPr id="3" name="Content Placeholder 2"/>
          <p:cNvSpPr>
            <a:spLocks noGrp="1"/>
          </p:cNvSpPr>
          <p:nvPr>
            <p:ph idx="4294967295"/>
          </p:nvPr>
        </p:nvSpPr>
        <p:spPr>
          <a:xfrm>
            <a:off x="271604" y="1086417"/>
            <a:ext cx="8742281" cy="4619434"/>
          </a:xfrm>
        </p:spPr>
        <p:txBody>
          <a:bodyPr>
            <a:normAutofit/>
          </a:bodyPr>
          <a:lstStyle/>
          <a:p>
            <a:r>
              <a:rPr lang="en-US" sz="1800" dirty="0">
                <a:solidFill>
                  <a:srgbClr val="FFFF00"/>
                </a:solidFill>
              </a:rPr>
              <a:t>Relevance to DHS and USCG</a:t>
            </a:r>
            <a:r>
              <a:rPr lang="en-US" sz="1800" dirty="0"/>
              <a:t>:  </a:t>
            </a:r>
            <a:r>
              <a:rPr lang="en-US" sz="1600" dirty="0"/>
              <a:t>This project’s goal is to create a rapidly deployable platform for oil spill characterization in ice-covered oceans that has minimal logistical </a:t>
            </a:r>
            <a:r>
              <a:rPr lang="en-US" sz="1600" dirty="0" smtClean="0"/>
              <a:t>overhead, that can get </a:t>
            </a:r>
            <a:r>
              <a:rPr lang="en-US" sz="1600" dirty="0">
                <a:solidFill>
                  <a:srgbClr val="00B0F0"/>
                </a:solidFill>
              </a:rPr>
              <a:t>“sensors </a:t>
            </a:r>
            <a:r>
              <a:rPr lang="en-US" sz="1600" dirty="0" smtClean="0">
                <a:solidFill>
                  <a:srgbClr val="00B0F0"/>
                </a:solidFill>
              </a:rPr>
              <a:t>on scene, well ahead of current surface delivered systems."  </a:t>
            </a:r>
            <a:endParaRPr lang="en-US" sz="1600" dirty="0">
              <a:solidFill>
                <a:srgbClr val="00B0F0"/>
              </a:solidFill>
            </a:endParaRPr>
          </a:p>
          <a:p>
            <a:pPr lvl="1"/>
            <a:r>
              <a:rPr lang="en-US" sz="1600" dirty="0">
                <a:solidFill>
                  <a:srgbClr val="FFFF00"/>
                </a:solidFill>
              </a:rPr>
              <a:t>LRAUV is well suited to be the ‘last seat in the helicopter</a:t>
            </a:r>
            <a:r>
              <a:rPr lang="en-US" sz="1600" dirty="0"/>
              <a:t>’...to get out to the scene, operate autonomously, characterize and communicate” the oil spill.</a:t>
            </a:r>
          </a:p>
          <a:p>
            <a:pPr lvl="1"/>
            <a:r>
              <a:rPr lang="en-US" sz="1600" dirty="0" smtClean="0"/>
              <a:t>If </a:t>
            </a:r>
            <a:r>
              <a:rPr lang="en-US" sz="1600" dirty="0"/>
              <a:t>first responders are operating at the far end of their logistical support capability, the system must maximize operational capability, minimize logistical support and operate autonomously.</a:t>
            </a:r>
          </a:p>
          <a:p>
            <a:endParaRPr lang="en-US" sz="1600" dirty="0"/>
          </a:p>
          <a:p>
            <a:endParaRPr lang="en-US" sz="1600" dirty="0"/>
          </a:p>
          <a:p>
            <a:r>
              <a:rPr lang="en-US" sz="1800" dirty="0">
                <a:solidFill>
                  <a:srgbClr val="FFFF00"/>
                </a:solidFill>
              </a:rPr>
              <a:t>Research Method</a:t>
            </a:r>
            <a:r>
              <a:rPr lang="en-US" sz="1800" dirty="0"/>
              <a:t>:  </a:t>
            </a:r>
            <a:r>
              <a:rPr lang="en-US" sz="1600" dirty="0" smtClean="0"/>
              <a:t>A </a:t>
            </a:r>
            <a:r>
              <a:rPr lang="en-US" sz="1600" dirty="0"/>
              <a:t>task-oriented team of expert marine mechanical and electrical engineers to conclude the creation of a readily deployable, easily handled, variable speed, and long range AUV capable of detecting and mapping oil spills under ice. The team leverages prior investments in AUV research and oil sensor technology, and under-ice operations. The overall objective is to leverage mechanical and electrical engineering to fine-tune the Tethys vehicle with sensors, navigation, and chemical mapping to operate under </a:t>
            </a:r>
            <a:r>
              <a:rPr lang="en-US" sz="1600" dirty="0" smtClean="0"/>
              <a:t>ice.  </a:t>
            </a:r>
          </a:p>
          <a:p>
            <a:pPr marL="0" indent="0">
              <a:buNone/>
            </a:pPr>
            <a:endParaRPr lang="en-US" sz="1600" dirty="0"/>
          </a:p>
        </p:txBody>
      </p:sp>
      <p:pic>
        <p:nvPicPr>
          <p:cNvPr id="5" name="Content Placeholder 7" descr="helo_deployment.jpg">
            <a:extLst>
              <a:ext uri="{FF2B5EF4-FFF2-40B4-BE49-F238E27FC236}">
                <a16:creationId xmlns:a16="http://schemas.microsoft.com/office/drawing/2014/main" id="{DF6ABC41-4673-2342-AD76-151978C7C28A}"/>
              </a:ext>
            </a:extLst>
          </p:cNvPr>
          <p:cNvPicPr>
            <a:picLocks noChangeAspect="1"/>
          </p:cNvPicPr>
          <p:nvPr/>
        </p:nvPicPr>
        <p:blipFill>
          <a:blip r:embed="rId2" cstate="print"/>
          <a:stretch>
            <a:fillRect/>
          </a:stretch>
        </p:blipFill>
        <p:spPr>
          <a:xfrm>
            <a:off x="9189267" y="1182619"/>
            <a:ext cx="3002733" cy="1851067"/>
          </a:xfrm>
          <a:prstGeom prst="rect">
            <a:avLst/>
          </a:prstGeom>
        </p:spPr>
      </p:pic>
      <p:sp>
        <p:nvSpPr>
          <p:cNvPr id="6" name="Rectangle 5"/>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
        <p:nvSpPr>
          <p:cNvPr id="7" name="Rectangle 6"/>
          <p:cNvSpPr/>
          <p:nvPr/>
        </p:nvSpPr>
        <p:spPr>
          <a:xfrm>
            <a:off x="4705444" y="5610773"/>
            <a:ext cx="7175706" cy="954107"/>
          </a:xfrm>
          <a:prstGeom prst="rect">
            <a:avLst/>
          </a:prstGeom>
        </p:spPr>
        <p:txBody>
          <a:bodyPr wrap="square">
            <a:spAutoFit/>
          </a:bodyPr>
          <a:lstStyle/>
          <a:p>
            <a:r>
              <a:rPr lang="en-US" sz="1400" dirty="0">
                <a:solidFill>
                  <a:srgbClr val="FFC000"/>
                </a:solidFill>
                <a:latin typeface="Franklin Gothic Book" panose="020B0503020102020204" pitchFamily="34" charset="0"/>
              </a:rPr>
              <a:t>LRAUV offers extended ranges (one to three weeks), comparatively small size and its ability to be operated by a remote support team via an Iridium communication link, all by using commercially available off-the-shelf sensors (COTS).  </a:t>
            </a:r>
            <a:r>
              <a:rPr lang="en-US" sz="1400" dirty="0" smtClean="0">
                <a:solidFill>
                  <a:srgbClr val="FFC000"/>
                </a:solidFill>
                <a:latin typeface="Franklin Gothic Book" panose="020B0503020102020204" pitchFamily="34" charset="0"/>
              </a:rPr>
              <a:t>Through </a:t>
            </a:r>
            <a:r>
              <a:rPr lang="en-US" sz="1400" dirty="0">
                <a:solidFill>
                  <a:srgbClr val="FFC000"/>
                </a:solidFill>
                <a:latin typeface="Franklin Gothic Book" panose="020B0503020102020204" pitchFamily="34" charset="0"/>
              </a:rPr>
              <a:t>adding dynamic docking capability, LRAUV can stay tethered for weeks to months baring extreme weather events.</a:t>
            </a:r>
          </a:p>
        </p:txBody>
      </p:sp>
    </p:spTree>
    <p:extLst>
      <p:ext uri="{BB962C8B-B14F-4D97-AF65-F5344CB8AC3E}">
        <p14:creationId xmlns:p14="http://schemas.microsoft.com/office/powerpoint/2010/main" val="5982959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3" y="520644"/>
            <a:ext cx="9940158" cy="480131"/>
          </a:xfrm>
        </p:spPr>
        <p:txBody>
          <a:bodyPr>
            <a:noAutofit/>
          </a:bodyPr>
          <a:lstStyle/>
          <a:p>
            <a:r>
              <a:rPr lang="en-US" sz="2800" dirty="0"/>
              <a:t>Project LRAUV:  </a:t>
            </a:r>
            <a:r>
              <a:rPr lang="en-US" sz="2800" dirty="0" smtClean="0"/>
              <a:t>Research Achievements &amp; Progress</a:t>
            </a:r>
            <a:endParaRPr lang="en-US" sz="2800" dirty="0"/>
          </a:p>
        </p:txBody>
      </p:sp>
      <p:sp>
        <p:nvSpPr>
          <p:cNvPr id="3" name="Content Placeholder 2"/>
          <p:cNvSpPr>
            <a:spLocks noGrp="1"/>
          </p:cNvSpPr>
          <p:nvPr>
            <p:ph idx="4294967295"/>
          </p:nvPr>
        </p:nvSpPr>
        <p:spPr>
          <a:xfrm>
            <a:off x="-701261" y="1025086"/>
            <a:ext cx="9340573" cy="4565272"/>
          </a:xfrm>
        </p:spPr>
        <p:txBody>
          <a:bodyPr>
            <a:normAutofit fontScale="92500" lnSpcReduction="10000"/>
          </a:bodyPr>
          <a:lstStyle/>
          <a:p>
            <a:pPr lvl="2"/>
            <a:r>
              <a:rPr lang="en-US" dirty="0" smtClean="0"/>
              <a:t>Prior</a:t>
            </a:r>
            <a:r>
              <a:rPr lang="en-US" dirty="0"/>
              <a:t>: </a:t>
            </a:r>
          </a:p>
          <a:p>
            <a:pPr lvl="3"/>
            <a:r>
              <a:rPr lang="en-US" dirty="0" smtClean="0"/>
              <a:t>Researched, designed, prototyped, developed software, assemblies and fabricated Tethys platform to characterize oil spills under ice with long range and loiter;</a:t>
            </a:r>
          </a:p>
          <a:p>
            <a:pPr lvl="3"/>
            <a:r>
              <a:rPr lang="en-US" dirty="0" smtClean="0"/>
              <a:t>Integrated Arctic/oil </a:t>
            </a:r>
            <a:r>
              <a:rPr lang="en-US" dirty="0"/>
              <a:t>science </a:t>
            </a:r>
            <a:r>
              <a:rPr lang="en-US" dirty="0" smtClean="0"/>
              <a:t>payload to the platform; </a:t>
            </a:r>
            <a:endParaRPr lang="en-US" dirty="0"/>
          </a:p>
          <a:p>
            <a:pPr lvl="3"/>
            <a:r>
              <a:rPr lang="en-US" dirty="0"/>
              <a:t>Conducted open water testing and plume mapping/training exercise at MBARI (September 27, 2018); </a:t>
            </a:r>
          </a:p>
          <a:p>
            <a:pPr lvl="3"/>
            <a:r>
              <a:rPr lang="en-US" dirty="0"/>
              <a:t>Developed LRAUV mission simulations with </a:t>
            </a:r>
            <a:r>
              <a:rPr lang="en-US" dirty="0" smtClean="0"/>
              <a:t>Chukchi Sea Berger site </a:t>
            </a:r>
            <a:r>
              <a:rPr lang="en-US" dirty="0"/>
              <a:t>data</a:t>
            </a:r>
          </a:p>
          <a:p>
            <a:pPr lvl="3"/>
            <a:r>
              <a:rPr lang="en-US" dirty="0"/>
              <a:t>Designed </a:t>
            </a:r>
            <a:r>
              <a:rPr lang="en-US" dirty="0" smtClean="0"/>
              <a:t>Arctic </a:t>
            </a:r>
            <a:r>
              <a:rPr lang="en-US" dirty="0"/>
              <a:t>buoys (LBL, USBL, ACOMMS, </a:t>
            </a:r>
            <a:r>
              <a:rPr lang="en-US" dirty="0" err="1"/>
              <a:t>WiFi</a:t>
            </a:r>
            <a:r>
              <a:rPr lang="en-US" dirty="0"/>
              <a:t>, RF, Iridium, thermistor)	</a:t>
            </a:r>
          </a:p>
          <a:p>
            <a:pPr lvl="2"/>
            <a:r>
              <a:rPr lang="en-US" dirty="0"/>
              <a:t>Current:  </a:t>
            </a:r>
          </a:p>
          <a:p>
            <a:pPr lvl="3"/>
            <a:r>
              <a:rPr lang="en-US" dirty="0"/>
              <a:t>MBARI is performing further offshore testing of vehicle; </a:t>
            </a:r>
          </a:p>
          <a:p>
            <a:pPr lvl="3"/>
            <a:r>
              <a:rPr lang="en-US" dirty="0"/>
              <a:t>Implementation and testing </a:t>
            </a:r>
            <a:r>
              <a:rPr lang="en-US" dirty="0" err="1"/>
              <a:t>umodem</a:t>
            </a:r>
            <a:r>
              <a:rPr lang="en-US" dirty="0"/>
              <a:t> and USBL functionality </a:t>
            </a:r>
            <a:endParaRPr lang="en-US" dirty="0" smtClean="0"/>
          </a:p>
          <a:p>
            <a:pPr lvl="3"/>
            <a:r>
              <a:rPr lang="en-US" dirty="0" smtClean="0"/>
              <a:t>Implementing </a:t>
            </a:r>
            <a:r>
              <a:rPr lang="en-US" dirty="0"/>
              <a:t>LBL navigation capability; </a:t>
            </a:r>
          </a:p>
          <a:p>
            <a:pPr lvl="3"/>
            <a:r>
              <a:rPr lang="en-US" dirty="0"/>
              <a:t>Building </a:t>
            </a:r>
            <a:r>
              <a:rPr lang="en-US" dirty="0" smtClean="0">
                <a:solidFill>
                  <a:srgbClr val="FFFF00"/>
                </a:solidFill>
              </a:rPr>
              <a:t>three </a:t>
            </a:r>
            <a:r>
              <a:rPr lang="en-US" dirty="0" smtClean="0"/>
              <a:t>Arctic buoys; </a:t>
            </a:r>
            <a:endParaRPr lang="en-US" dirty="0"/>
          </a:p>
          <a:p>
            <a:pPr lvl="4"/>
            <a:r>
              <a:rPr lang="en-US" dirty="0"/>
              <a:t>Developing firmware for buoys for three subsurface capabilities (LBL, USBL, ACOMMS)</a:t>
            </a:r>
          </a:p>
          <a:p>
            <a:pPr lvl="3"/>
            <a:r>
              <a:rPr lang="en-US" dirty="0"/>
              <a:t>Planning </a:t>
            </a:r>
            <a:r>
              <a:rPr lang="en-US" dirty="0" smtClean="0"/>
              <a:t>oil specific sensing in open ocean and under-ice testing</a:t>
            </a:r>
            <a:endParaRPr lang="en-US" dirty="0"/>
          </a:p>
        </p:txBody>
      </p:sp>
      <p:pic>
        <p:nvPicPr>
          <p:cNvPr id="5" name="Picture 2" descr="C:\Users\Amy\Documents\REMUS_general\#Projects Amy\2015\DHS CMR\Pictures\16013752.jpg">
            <a:extLst>
              <a:ext uri="{FF2B5EF4-FFF2-40B4-BE49-F238E27FC236}">
                <a16:creationId xmlns:a16="http://schemas.microsoft.com/office/drawing/2014/main" id="{3157BDF4-5E89-3B47-8240-DAD00E414879}"/>
              </a:ext>
            </a:extLst>
          </p:cNvPr>
          <p:cNvPicPr>
            <a:picLocks noChangeAspect="1" noChangeArrowheads="1"/>
          </p:cNvPicPr>
          <p:nvPr/>
        </p:nvPicPr>
        <p:blipFill>
          <a:blip r:embed="rId2" cstate="print"/>
          <a:srcRect/>
          <a:stretch>
            <a:fillRect/>
          </a:stretch>
        </p:blipFill>
        <p:spPr bwMode="auto">
          <a:xfrm>
            <a:off x="8492822" y="2102567"/>
            <a:ext cx="3639156" cy="2410309"/>
          </a:xfrm>
          <a:prstGeom prst="rect">
            <a:avLst/>
          </a:prstGeom>
          <a:noFill/>
        </p:spPr>
      </p:pic>
      <p:cxnSp>
        <p:nvCxnSpPr>
          <p:cNvPr id="7" name="Straight Arrow Connector 6">
            <a:extLst>
              <a:ext uri="{FF2B5EF4-FFF2-40B4-BE49-F238E27FC236}">
                <a16:creationId xmlns:a16="http://schemas.microsoft.com/office/drawing/2014/main" id="{6E34B488-67C9-A544-8B50-FA671C97108E}"/>
              </a:ext>
            </a:extLst>
          </p:cNvPr>
          <p:cNvCxnSpPr>
            <a:cxnSpLocks/>
          </p:cNvCxnSpPr>
          <p:nvPr/>
        </p:nvCxnSpPr>
        <p:spPr>
          <a:xfrm flipH="1" flipV="1">
            <a:off x="10215235" y="3566477"/>
            <a:ext cx="340819" cy="1586526"/>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8C6B94D-E6D3-924C-85FF-EC8E7D2486DF}"/>
              </a:ext>
            </a:extLst>
          </p:cNvPr>
          <p:cNvSpPr txBox="1"/>
          <p:nvPr/>
        </p:nvSpPr>
        <p:spPr>
          <a:xfrm>
            <a:off x="9793555" y="5153003"/>
            <a:ext cx="1841500" cy="738664"/>
          </a:xfrm>
          <a:prstGeom prst="rect">
            <a:avLst/>
          </a:prstGeom>
          <a:noFill/>
          <a:ln>
            <a:solidFill>
              <a:schemeClr val="accent1"/>
            </a:solidFill>
          </a:ln>
        </p:spPr>
        <p:txBody>
          <a:bodyPr wrap="square" rtlCol="0">
            <a:spAutoFit/>
          </a:bodyPr>
          <a:lstStyle/>
          <a:p>
            <a:r>
              <a:rPr lang="en-US" sz="1400" dirty="0">
                <a:latin typeface="Franklin Gothic Book" panose="020B0503020102020204" pitchFamily="34" charset="0"/>
              </a:rPr>
              <a:t>LRAUV can be launched from a cell phone</a:t>
            </a:r>
          </a:p>
        </p:txBody>
      </p:sp>
      <p:sp>
        <p:nvSpPr>
          <p:cNvPr id="9" name="Rectangle 8"/>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Tree>
    <p:extLst>
      <p:ext uri="{BB962C8B-B14F-4D97-AF65-F5344CB8AC3E}">
        <p14:creationId xmlns:p14="http://schemas.microsoft.com/office/powerpoint/2010/main" val="3542775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29702" y="520644"/>
            <a:ext cx="10687541" cy="480131"/>
          </a:xfrm>
        </p:spPr>
        <p:txBody>
          <a:bodyPr>
            <a:noAutofit/>
          </a:bodyPr>
          <a:lstStyle/>
          <a:p>
            <a:r>
              <a:rPr lang="en-US" sz="2800" dirty="0"/>
              <a:t>Project LRAUV: </a:t>
            </a:r>
            <a:r>
              <a:rPr lang="en-US" sz="2800" dirty="0" smtClean="0"/>
              <a:t>Projected </a:t>
            </a:r>
            <a:r>
              <a:rPr lang="en-US" sz="2800" dirty="0"/>
              <a:t>Developing Arctic Capable Vehicle System</a:t>
            </a:r>
          </a:p>
        </p:txBody>
      </p:sp>
      <p:sp>
        <p:nvSpPr>
          <p:cNvPr id="3" name="Content Placeholder 2"/>
          <p:cNvSpPr>
            <a:spLocks noGrp="1"/>
          </p:cNvSpPr>
          <p:nvPr>
            <p:ph idx="4294967295"/>
          </p:nvPr>
        </p:nvSpPr>
        <p:spPr>
          <a:xfrm>
            <a:off x="172885" y="1362139"/>
            <a:ext cx="6971169" cy="4440462"/>
          </a:xfrm>
        </p:spPr>
        <p:txBody>
          <a:bodyPr>
            <a:normAutofit/>
          </a:bodyPr>
          <a:lstStyle/>
          <a:p>
            <a:r>
              <a:rPr lang="en-US" sz="1800" dirty="0" smtClean="0"/>
              <a:t>Buoy </a:t>
            </a:r>
            <a:r>
              <a:rPr lang="en-US" sz="1800" dirty="0"/>
              <a:t>completion in late Feb (ahead of schedule)</a:t>
            </a:r>
          </a:p>
          <a:p>
            <a:r>
              <a:rPr lang="en-US" sz="1800" dirty="0">
                <a:solidFill>
                  <a:srgbClr val="FFFF00"/>
                </a:solidFill>
              </a:rPr>
              <a:t>Under-ice test in </a:t>
            </a:r>
            <a:r>
              <a:rPr lang="en-US" sz="1800" dirty="0" smtClean="0">
                <a:solidFill>
                  <a:srgbClr val="FFFF00"/>
                </a:solidFill>
              </a:rPr>
              <a:t>New Hampshire lake with </a:t>
            </a:r>
            <a:r>
              <a:rPr lang="en-US" sz="1800" dirty="0">
                <a:solidFill>
                  <a:srgbClr val="FFFF00"/>
                </a:solidFill>
              </a:rPr>
              <a:t>either Arctic buoy or surrogate*</a:t>
            </a:r>
            <a:r>
              <a:rPr lang="en-US" sz="1800" dirty="0"/>
              <a:t> </a:t>
            </a:r>
            <a:r>
              <a:rPr lang="en-US" sz="1800" dirty="0">
                <a:solidFill>
                  <a:srgbClr val="FFFF00"/>
                </a:solidFill>
              </a:rPr>
              <a:t>transponder to test USBL and ACOMMS capability under-ice</a:t>
            </a:r>
          </a:p>
          <a:p>
            <a:r>
              <a:rPr lang="en-US" sz="1800" dirty="0"/>
              <a:t>Planning for MC20 </a:t>
            </a:r>
            <a:r>
              <a:rPr lang="en-US" sz="1800" dirty="0" smtClean="0"/>
              <a:t>(Gulf of Mexico) oil seep survey </a:t>
            </a:r>
            <a:endParaRPr lang="en-US" sz="1800" dirty="0"/>
          </a:p>
          <a:p>
            <a:r>
              <a:rPr lang="en-US" sz="1800" dirty="0">
                <a:solidFill>
                  <a:srgbClr val="FFFF00"/>
                </a:solidFill>
              </a:rPr>
              <a:t>Conduct extensive testing of LRAUV at WHOI in open water/ice</a:t>
            </a:r>
          </a:p>
          <a:p>
            <a:r>
              <a:rPr lang="en-US" sz="1800" dirty="0"/>
              <a:t>Develop mission macros for plume mapping </a:t>
            </a:r>
          </a:p>
          <a:p>
            <a:r>
              <a:rPr lang="en-US" sz="1800" dirty="0"/>
              <a:t>Build vehicle boat launcher*</a:t>
            </a:r>
          </a:p>
          <a:p>
            <a:r>
              <a:rPr lang="en-US" sz="1800" dirty="0">
                <a:solidFill>
                  <a:srgbClr val="FFFF00"/>
                </a:solidFill>
              </a:rPr>
              <a:t>Conduct MC20 survey with anchored Arctic buoys</a:t>
            </a:r>
          </a:p>
          <a:p>
            <a:r>
              <a:rPr lang="en-US" sz="1800" dirty="0"/>
              <a:t>Evaluate performance, </a:t>
            </a:r>
            <a:r>
              <a:rPr lang="en-US" sz="1800" dirty="0">
                <a:solidFill>
                  <a:srgbClr val="FFFF00"/>
                </a:solidFill>
              </a:rPr>
              <a:t>further testing in Woods Hole</a:t>
            </a:r>
          </a:p>
          <a:p>
            <a:r>
              <a:rPr lang="en-US" sz="1800" dirty="0"/>
              <a:t>Finish Capture Nose integration nose and testing, </a:t>
            </a:r>
            <a:r>
              <a:rPr lang="en-US" sz="1800" dirty="0">
                <a:solidFill>
                  <a:srgbClr val="FFFF00"/>
                </a:solidFill>
              </a:rPr>
              <a:t>test line docking</a:t>
            </a:r>
          </a:p>
          <a:p>
            <a:endParaRPr lang="en-US" sz="2400" dirty="0"/>
          </a:p>
        </p:txBody>
      </p:sp>
      <p:pic>
        <p:nvPicPr>
          <p:cNvPr id="6" name="Picture 5">
            <a:extLst>
              <a:ext uri="{FF2B5EF4-FFF2-40B4-BE49-F238E27FC236}">
                <a16:creationId xmlns:a16="http://schemas.microsoft.com/office/drawing/2014/main" id="{9169D4AF-F05E-0749-89A7-4C666DF54DE1}"/>
              </a:ext>
            </a:extLst>
          </p:cNvPr>
          <p:cNvPicPr>
            <a:picLocks noChangeAspect="1"/>
          </p:cNvPicPr>
          <p:nvPr/>
        </p:nvPicPr>
        <p:blipFill>
          <a:blip r:embed="rId2"/>
          <a:stretch>
            <a:fillRect/>
          </a:stretch>
        </p:blipFill>
        <p:spPr>
          <a:xfrm>
            <a:off x="8067987" y="4339324"/>
            <a:ext cx="4124013" cy="2266842"/>
          </a:xfrm>
          <a:prstGeom prst="rect">
            <a:avLst/>
          </a:prstGeom>
        </p:spPr>
      </p:pic>
      <p:pic>
        <p:nvPicPr>
          <p:cNvPr id="7" name="Picture 6">
            <a:extLst>
              <a:ext uri="{FF2B5EF4-FFF2-40B4-BE49-F238E27FC236}">
                <a16:creationId xmlns:a16="http://schemas.microsoft.com/office/drawing/2014/main" id="{238C3652-0763-2B40-8EA9-99733C53C91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7987" y="1213642"/>
            <a:ext cx="4124013" cy="3017041"/>
          </a:xfrm>
          <a:prstGeom prst="rect">
            <a:avLst/>
          </a:prstGeom>
        </p:spPr>
      </p:pic>
      <p:sp>
        <p:nvSpPr>
          <p:cNvPr id="8" name="Rectangle 7"/>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
        <p:nvSpPr>
          <p:cNvPr id="9" name="TextBox 8">
            <a:extLst>
              <a:ext uri="{FF2B5EF4-FFF2-40B4-BE49-F238E27FC236}">
                <a16:creationId xmlns:a16="http://schemas.microsoft.com/office/drawing/2014/main" id="{345340AE-D60E-1648-86FA-5F58A09527F0}"/>
              </a:ext>
            </a:extLst>
          </p:cNvPr>
          <p:cNvSpPr txBox="1"/>
          <p:nvPr/>
        </p:nvSpPr>
        <p:spPr>
          <a:xfrm>
            <a:off x="4419718" y="6163965"/>
            <a:ext cx="414486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FFFF00"/>
                </a:solidFill>
                <a:latin typeface="Franklin Gothic Book" panose="020B0503020102020204" pitchFamily="34" charset="0"/>
              </a:rPr>
              <a:t>Field </a:t>
            </a:r>
            <a:r>
              <a:rPr lang="en-US" dirty="0">
                <a:solidFill>
                  <a:srgbClr val="FFFF00"/>
                </a:solidFill>
                <a:latin typeface="Franklin Gothic Book" panose="020B0503020102020204" pitchFamily="34" charset="0"/>
              </a:rPr>
              <a:t>testing/water component</a:t>
            </a:r>
          </a:p>
        </p:txBody>
      </p:sp>
    </p:spTree>
    <p:extLst>
      <p:ext uri="{BB962C8B-B14F-4D97-AF65-F5344CB8AC3E}">
        <p14:creationId xmlns:p14="http://schemas.microsoft.com/office/powerpoint/2010/main" val="15656136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9564" y="996372"/>
            <a:ext cx="9940158" cy="480131"/>
          </a:xfrm>
        </p:spPr>
        <p:txBody>
          <a:bodyPr>
            <a:noAutofit/>
          </a:bodyPr>
          <a:lstStyle/>
          <a:p>
            <a:r>
              <a:rPr lang="en-US" sz="3200" dirty="0"/>
              <a:t>Project LRAUV:  </a:t>
            </a:r>
            <a:r>
              <a:rPr lang="en-US" sz="3200" dirty="0" smtClean="0"/>
              <a:t>Projected -  </a:t>
            </a:r>
            <a:r>
              <a:rPr lang="en-US" sz="3200" b="1" dirty="0"/>
              <a:t>Perform low cost vehicle study at </a:t>
            </a:r>
            <a:r>
              <a:rPr lang="en-US" sz="3200" b="1" dirty="0" smtClean="0"/>
              <a:t>WHOI, CMR “</a:t>
            </a:r>
            <a:r>
              <a:rPr lang="en-US" sz="3200" b="1" dirty="0" err="1" smtClean="0"/>
              <a:t>DunkWorks</a:t>
            </a:r>
            <a:r>
              <a:rPr lang="en-US" sz="3200" dirty="0" smtClean="0"/>
              <a:t>”</a:t>
            </a:r>
            <a:r>
              <a:rPr lang="en-US" sz="3200" dirty="0"/>
              <a:t/>
            </a:r>
            <a:br>
              <a:rPr lang="en-US" sz="3200" dirty="0"/>
            </a:br>
            <a:endParaRPr lang="en-US" sz="3200" dirty="0"/>
          </a:p>
        </p:txBody>
      </p:sp>
      <p:sp>
        <p:nvSpPr>
          <p:cNvPr id="3" name="Content Placeholder 2"/>
          <p:cNvSpPr>
            <a:spLocks noGrp="1"/>
          </p:cNvSpPr>
          <p:nvPr>
            <p:ph idx="4294967295"/>
          </p:nvPr>
        </p:nvSpPr>
        <p:spPr>
          <a:xfrm>
            <a:off x="498289" y="1376915"/>
            <a:ext cx="9077437" cy="4816492"/>
          </a:xfrm>
        </p:spPr>
        <p:txBody>
          <a:bodyPr>
            <a:normAutofit/>
          </a:bodyPr>
          <a:lstStyle/>
          <a:p>
            <a:pPr marL="914400" lvl="2" indent="0">
              <a:buNone/>
            </a:pPr>
            <a:endParaRPr lang="en-US" dirty="0"/>
          </a:p>
          <a:p>
            <a:r>
              <a:rPr lang="en-US" sz="2000" i="1" u="sng" dirty="0" smtClean="0"/>
              <a:t>Research Reduced </a:t>
            </a:r>
            <a:r>
              <a:rPr lang="en-US" sz="2000" i="1" u="sng" dirty="0"/>
              <a:t>Cost Vehicle Fabrication:</a:t>
            </a:r>
            <a:r>
              <a:rPr lang="en-US" sz="2000" dirty="0"/>
              <a:t>  Using WHOI's maker space known as </a:t>
            </a:r>
            <a:r>
              <a:rPr lang="en-US" sz="2000" dirty="0" smtClean="0"/>
              <a:t>“Dunk Works”, </a:t>
            </a:r>
            <a:r>
              <a:rPr lang="en-US" sz="2000" dirty="0"/>
              <a:t>the WHOI LRAUV team along with designated student interns accomplished the following in order to reduce vehicle costs:</a:t>
            </a:r>
          </a:p>
          <a:p>
            <a:endParaRPr lang="en-US" sz="2000" dirty="0"/>
          </a:p>
          <a:p>
            <a:pPr lvl="1" fontAlgn="base"/>
            <a:r>
              <a:rPr lang="en-US" sz="2000" dirty="0"/>
              <a:t>Evaluate LRAUV BOMs and identify machined parts that can be 3D printed with less people labor and less expensive materials.</a:t>
            </a:r>
          </a:p>
          <a:p>
            <a:pPr lvl="1" fontAlgn="base"/>
            <a:endParaRPr lang="en-US" sz="2000" dirty="0"/>
          </a:p>
          <a:p>
            <a:pPr lvl="1" fontAlgn="base"/>
            <a:r>
              <a:rPr lang="en-US" sz="2000" dirty="0"/>
              <a:t>Produce drawings and prototypes of vehicle components, such as chassis, end comes, end caps, vehicle shells, etc.</a:t>
            </a:r>
          </a:p>
          <a:p>
            <a:pPr lvl="1" fontAlgn="base"/>
            <a:endParaRPr lang="en-US" sz="2000" dirty="0"/>
          </a:p>
          <a:p>
            <a:pPr lvl="1" fontAlgn="base"/>
            <a:r>
              <a:rPr lang="en-US" sz="2000" dirty="0"/>
              <a:t>Evaluate third party licensing of the LRAUV with </a:t>
            </a:r>
            <a:r>
              <a:rPr lang="en-US" sz="2000" dirty="0" smtClean="0"/>
              <a:t>ADAC and MBARI </a:t>
            </a:r>
            <a:r>
              <a:rPr lang="en-US" sz="2000" dirty="0"/>
              <a:t>approval. </a:t>
            </a:r>
          </a:p>
          <a:p>
            <a:endParaRPr lang="en-US" dirty="0"/>
          </a:p>
        </p:txBody>
      </p:sp>
      <p:sp>
        <p:nvSpPr>
          <p:cNvPr id="5" name="Rectangle 4"/>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grpSp>
        <p:nvGrpSpPr>
          <p:cNvPr id="8" name="Group 7"/>
          <p:cNvGrpSpPr/>
          <p:nvPr/>
        </p:nvGrpSpPr>
        <p:grpSpPr>
          <a:xfrm>
            <a:off x="9575725" y="1906566"/>
            <a:ext cx="2528757" cy="1778193"/>
            <a:chOff x="9714368" y="624689"/>
            <a:chExt cx="2272420" cy="1285592"/>
          </a:xfrm>
        </p:grpSpPr>
        <p:sp>
          <p:nvSpPr>
            <p:cNvPr id="7" name="Rectangle 6"/>
            <p:cNvSpPr/>
            <p:nvPr/>
          </p:nvSpPr>
          <p:spPr>
            <a:xfrm>
              <a:off x="9714368" y="624689"/>
              <a:ext cx="2272420" cy="12855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https://www.whoi.edu/cms/images/DunkWorksLogoB-W200_46249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79772" y="703037"/>
              <a:ext cx="1905000" cy="10668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621774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00828" y="649519"/>
            <a:ext cx="9940158" cy="480131"/>
          </a:xfrm>
        </p:spPr>
        <p:txBody>
          <a:bodyPr>
            <a:noAutofit/>
          </a:bodyPr>
          <a:lstStyle/>
          <a:p>
            <a:r>
              <a:rPr lang="en-US" sz="3600" dirty="0"/>
              <a:t>Project LRAUV: </a:t>
            </a:r>
            <a:r>
              <a:rPr lang="en-US" sz="3600" dirty="0" smtClean="0"/>
              <a:t>Current Schedule </a:t>
            </a:r>
            <a:r>
              <a:rPr lang="en-US" sz="3600" dirty="0"/>
              <a:t>and Metrics</a:t>
            </a:r>
          </a:p>
        </p:txBody>
      </p:sp>
      <p:sp>
        <p:nvSpPr>
          <p:cNvPr id="3" name="Content Placeholder 2"/>
          <p:cNvSpPr>
            <a:spLocks noGrp="1"/>
          </p:cNvSpPr>
          <p:nvPr>
            <p:ph idx="4294967295"/>
          </p:nvPr>
        </p:nvSpPr>
        <p:spPr>
          <a:xfrm>
            <a:off x="629565" y="1264592"/>
            <a:ext cx="8804146" cy="4241135"/>
          </a:xfrm>
        </p:spPr>
        <p:txBody>
          <a:bodyPr>
            <a:normAutofit fontScale="77500" lnSpcReduction="20000"/>
          </a:bodyPr>
          <a:lstStyle/>
          <a:p>
            <a:pPr lvl="1" fontAlgn="base"/>
            <a:r>
              <a:rPr lang="en-US" dirty="0" smtClean="0"/>
              <a:t>Test/Transition </a:t>
            </a:r>
            <a:r>
              <a:rPr lang="en-US" dirty="0"/>
              <a:t>LRAUV to WHOI: Underway​</a:t>
            </a:r>
          </a:p>
          <a:p>
            <a:pPr lvl="1" fontAlgn="base"/>
            <a:r>
              <a:rPr lang="en-US" dirty="0" smtClean="0">
                <a:solidFill>
                  <a:srgbClr val="FFFF00"/>
                </a:solidFill>
              </a:rPr>
              <a:t>Collect </a:t>
            </a:r>
            <a:r>
              <a:rPr lang="en-US" dirty="0">
                <a:solidFill>
                  <a:srgbClr val="FFFF00"/>
                </a:solidFill>
              </a:rPr>
              <a:t>Navigation Performance Data: September 2018</a:t>
            </a:r>
            <a:r>
              <a:rPr lang="en-US" dirty="0"/>
              <a:t>​</a:t>
            </a:r>
          </a:p>
          <a:p>
            <a:pPr lvl="1" fontAlgn="base"/>
            <a:r>
              <a:rPr lang="en-US" dirty="0" smtClean="0"/>
              <a:t>Complete </a:t>
            </a:r>
            <a:r>
              <a:rPr lang="en-US" dirty="0"/>
              <a:t>Delivery/MBARI transition to WHOI: </a:t>
            </a:r>
            <a:r>
              <a:rPr lang="en-US" dirty="0" smtClean="0"/>
              <a:t>February 2019</a:t>
            </a:r>
            <a:endParaRPr lang="en-US" dirty="0"/>
          </a:p>
          <a:p>
            <a:pPr lvl="1" fontAlgn="base"/>
            <a:r>
              <a:rPr lang="en-US" dirty="0" smtClean="0"/>
              <a:t>Process </a:t>
            </a:r>
            <a:r>
              <a:rPr lang="en-US" dirty="0"/>
              <a:t>data and further develop software behaviors: </a:t>
            </a:r>
            <a:r>
              <a:rPr lang="en-US" dirty="0" smtClean="0"/>
              <a:t>February </a:t>
            </a:r>
            <a:r>
              <a:rPr lang="en-US" dirty="0"/>
              <a:t>2019</a:t>
            </a:r>
            <a:r>
              <a:rPr lang="en-US" dirty="0" smtClean="0"/>
              <a:t>​</a:t>
            </a:r>
            <a:endParaRPr lang="en-US" dirty="0"/>
          </a:p>
          <a:p>
            <a:pPr lvl="1" fontAlgn="base"/>
            <a:r>
              <a:rPr lang="en-US" dirty="0" smtClean="0"/>
              <a:t>Plan </a:t>
            </a:r>
            <a:r>
              <a:rPr lang="en-US" dirty="0"/>
              <a:t>adaptive mission in </a:t>
            </a:r>
            <a:r>
              <a:rPr lang="en-US" dirty="0" err="1"/>
              <a:t>GoM</a:t>
            </a:r>
            <a:r>
              <a:rPr lang="en-US" dirty="0"/>
              <a:t> for oil mapping, </a:t>
            </a:r>
            <a:r>
              <a:rPr lang="en-US" dirty="0" smtClean="0"/>
              <a:t>February </a:t>
            </a:r>
            <a:r>
              <a:rPr lang="en-US" dirty="0"/>
              <a:t>2019</a:t>
            </a:r>
            <a:r>
              <a:rPr lang="en-US" dirty="0" smtClean="0"/>
              <a:t>​</a:t>
            </a:r>
          </a:p>
          <a:p>
            <a:pPr lvl="1" fontAlgn="base"/>
            <a:r>
              <a:rPr lang="en-US" dirty="0" smtClean="0"/>
              <a:t>Add:  Under-ice test in New Hampshire, March 2019</a:t>
            </a:r>
          </a:p>
          <a:p>
            <a:pPr lvl="1" fontAlgn="base"/>
            <a:r>
              <a:rPr lang="en-US" dirty="0" smtClean="0"/>
              <a:t>Add:  USBL/ACOMMS testing, March 2019</a:t>
            </a:r>
            <a:endParaRPr lang="en-US" dirty="0"/>
          </a:p>
          <a:p>
            <a:pPr lvl="1" fontAlgn="base"/>
            <a:r>
              <a:rPr lang="en-US" dirty="0" smtClean="0">
                <a:solidFill>
                  <a:srgbClr val="FFFF00"/>
                </a:solidFill>
              </a:rPr>
              <a:t>Perform </a:t>
            </a:r>
            <a:r>
              <a:rPr lang="en-US" dirty="0">
                <a:solidFill>
                  <a:srgbClr val="FFFF00"/>
                </a:solidFill>
              </a:rPr>
              <a:t>low latitude oil mission </a:t>
            </a:r>
            <a:r>
              <a:rPr lang="en-US" dirty="0" smtClean="0">
                <a:solidFill>
                  <a:srgbClr val="FFFF00"/>
                </a:solidFill>
              </a:rPr>
              <a:t>Gulf of Mexico, June </a:t>
            </a:r>
            <a:r>
              <a:rPr lang="en-US" dirty="0">
                <a:solidFill>
                  <a:srgbClr val="FFFF00"/>
                </a:solidFill>
              </a:rPr>
              <a:t>2019</a:t>
            </a:r>
            <a:r>
              <a:rPr lang="en-US" dirty="0" smtClean="0"/>
              <a:t>​</a:t>
            </a:r>
            <a:endParaRPr lang="en-US" dirty="0"/>
          </a:p>
          <a:p>
            <a:pPr lvl="1" fontAlgn="base"/>
            <a:r>
              <a:rPr lang="en-US" dirty="0" smtClean="0"/>
              <a:t>Complete </a:t>
            </a:r>
            <a:r>
              <a:rPr lang="en-US" dirty="0"/>
              <a:t>software development for data visualization, June 2019</a:t>
            </a:r>
          </a:p>
          <a:p>
            <a:pPr lvl="1" fontAlgn="base"/>
            <a:r>
              <a:rPr lang="en-US" dirty="0" smtClean="0"/>
              <a:t>Plan </a:t>
            </a:r>
            <a:r>
              <a:rPr lang="en-US" dirty="0"/>
              <a:t>High latitude Mission: May, 2019 –Great Lakes and Frozen NH Lake for </a:t>
            </a:r>
            <a:r>
              <a:rPr lang="en-US" dirty="0" smtClean="0"/>
              <a:t>preliminary </a:t>
            </a:r>
            <a:r>
              <a:rPr lang="en-US" dirty="0"/>
              <a:t>tests​</a:t>
            </a:r>
          </a:p>
          <a:p>
            <a:pPr lvl="1" fontAlgn="base"/>
            <a:r>
              <a:rPr lang="en-US" dirty="0" smtClean="0"/>
              <a:t>Complete </a:t>
            </a:r>
            <a:r>
              <a:rPr lang="en-US" dirty="0"/>
              <a:t>fabrication of Arctic Buoys: May 2019​ (Feb 2019)</a:t>
            </a:r>
          </a:p>
          <a:p>
            <a:pPr lvl="1" fontAlgn="base"/>
            <a:r>
              <a:rPr lang="en-US" dirty="0" smtClean="0">
                <a:solidFill>
                  <a:srgbClr val="FFFF00"/>
                </a:solidFill>
              </a:rPr>
              <a:t>Test </a:t>
            </a:r>
            <a:r>
              <a:rPr lang="en-US" dirty="0">
                <a:solidFill>
                  <a:srgbClr val="FFFF00"/>
                </a:solidFill>
              </a:rPr>
              <a:t>Arctic Buoys in open water: June 2019​ (Now May 2019)</a:t>
            </a:r>
          </a:p>
          <a:p>
            <a:pPr lvl="1" fontAlgn="base"/>
            <a:r>
              <a:rPr lang="en-US" dirty="0" smtClean="0"/>
              <a:t>Evaluate </a:t>
            </a:r>
            <a:r>
              <a:rPr lang="en-US" dirty="0"/>
              <a:t>data, software enhancements, training: June 2019​</a:t>
            </a:r>
          </a:p>
          <a:p>
            <a:pPr lvl="1" fontAlgn="base"/>
            <a:r>
              <a:rPr lang="en-US" dirty="0" smtClean="0"/>
              <a:t>Low </a:t>
            </a:r>
            <a:r>
              <a:rPr lang="en-US" dirty="0"/>
              <a:t>cost vehicle evaluation: June 2019​</a:t>
            </a:r>
          </a:p>
          <a:p>
            <a:pPr lvl="1" fontAlgn="base"/>
            <a:r>
              <a:rPr lang="en-US" dirty="0" smtClean="0"/>
              <a:t>Execute Transition/additional research plan</a:t>
            </a:r>
            <a:r>
              <a:rPr lang="en-US" dirty="0"/>
              <a:t>: June 2019</a:t>
            </a:r>
          </a:p>
          <a:p>
            <a:pPr fontAlgn="base"/>
            <a:endParaRPr lang="en-US" dirty="0"/>
          </a:p>
          <a:p>
            <a:pPr lvl="1"/>
            <a:endParaRPr lang="en-US" dirty="0"/>
          </a:p>
          <a:p>
            <a:endParaRPr lang="en-US" dirty="0"/>
          </a:p>
        </p:txBody>
      </p:sp>
      <p:sp>
        <p:nvSpPr>
          <p:cNvPr id="6" name="Rectangle 5"/>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
        <p:nvSpPr>
          <p:cNvPr id="7" name="TextBox 6">
            <a:extLst>
              <a:ext uri="{FF2B5EF4-FFF2-40B4-BE49-F238E27FC236}">
                <a16:creationId xmlns:a16="http://schemas.microsoft.com/office/drawing/2014/main" id="{345340AE-D60E-1648-86FA-5F58A09527F0}"/>
              </a:ext>
            </a:extLst>
          </p:cNvPr>
          <p:cNvSpPr txBox="1"/>
          <p:nvPr/>
        </p:nvSpPr>
        <p:spPr>
          <a:xfrm>
            <a:off x="4682269" y="6109644"/>
            <a:ext cx="4144860" cy="369332"/>
          </a:xfrm>
          <a:prstGeom prst="rect">
            <a:avLst/>
          </a:prstGeom>
          <a:noFill/>
        </p:spPr>
        <p:txBody>
          <a:bodyPr wrap="square" rtlCol="0">
            <a:spAutoFit/>
          </a:bodyPr>
          <a:lstStyle/>
          <a:p>
            <a:pPr marL="285750" indent="-285750">
              <a:buFont typeface="Arial" panose="020B0604020202020204" pitchFamily="34" charset="0"/>
              <a:buChar char="•"/>
            </a:pPr>
            <a:r>
              <a:rPr lang="en-US" dirty="0" smtClean="0">
                <a:solidFill>
                  <a:srgbClr val="FFFF00"/>
                </a:solidFill>
                <a:latin typeface="Franklin Gothic Book" panose="020B0503020102020204" pitchFamily="34" charset="0"/>
              </a:rPr>
              <a:t>Field </a:t>
            </a:r>
            <a:r>
              <a:rPr lang="en-US" dirty="0">
                <a:solidFill>
                  <a:srgbClr val="FFFF00"/>
                </a:solidFill>
                <a:latin typeface="Franklin Gothic Book" panose="020B0503020102020204" pitchFamily="34" charset="0"/>
              </a:rPr>
              <a:t>testing/water component</a:t>
            </a:r>
          </a:p>
        </p:txBody>
      </p:sp>
      <p:pic>
        <p:nvPicPr>
          <p:cNvPr id="8" name="ice-buoy-deployed-vertical-crop-zoom-square.jpg">
            <a:extLst>
              <a:ext uri="{FF2B5EF4-FFF2-40B4-BE49-F238E27FC236}">
                <a16:creationId xmlns:a16="http://schemas.microsoft.com/office/drawing/2014/main" id="{3114E12E-542F-DB4C-892C-2309A30D637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0067453" y="2116478"/>
            <a:ext cx="1640972" cy="17753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C572A759-6A51-4108-AA02-DFA0A04FC94B}">
              <ma14:wrappingTextBoxFlag xmlns:wpc="http://schemas.microsoft.com/office/word/2010/wordprocessingCanvas" xmlns:cx="http://schemas.microsoft.com/office/drawing/2014/chartex" xmlns:cx1="http://schemas.microsoft.com/office/drawing/2015/9/8/chartex"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 xmlns:ma14="http://schemas.microsoft.com/office/mac/drawingml/2011/main" xmlns:w16cid="http://schemas.microsoft.com/office/word/2016/wordml/cid" xmlns:w="http://schemas.openxmlformats.org/wordprocessingml/2006/main" xmlns:w10="urn:schemas-microsoft-com:office:word" xmlns:v="urn:schemas-microsoft-com:vml" xmlns:o="urn:schemas-microsoft-com:office:office" xmlns:am3d="http://schemas.microsoft.com/office/drawing/2017/model3d" xmlns:aink="http://schemas.microsoft.com/office/drawing/2016/ink"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lc="http://schemas.openxmlformats.org/drawingml/2006/lockedCanvas" val="1"/>
            </a:ext>
          </a:extLst>
        </p:spPr>
      </p:pic>
      <p:sp>
        <p:nvSpPr>
          <p:cNvPr id="9" name="object 15"/>
          <p:cNvSpPr txBox="1"/>
          <p:nvPr/>
        </p:nvSpPr>
        <p:spPr>
          <a:xfrm>
            <a:off x="9976919" y="4046598"/>
            <a:ext cx="2021217" cy="246221"/>
          </a:xfrm>
          <a:prstGeom prst="rect">
            <a:avLst/>
          </a:prstGeom>
        </p:spPr>
        <p:txBody>
          <a:bodyPr vert="horz" wrap="square" lIns="0" tIns="0" rIns="0" bIns="0" rtlCol="0">
            <a:spAutoFit/>
          </a:bodyPr>
          <a:lstStyle/>
          <a:p>
            <a:pPr marL="12700" marR="5080">
              <a:lnSpc>
                <a:spcPct val="100000"/>
              </a:lnSpc>
            </a:pPr>
            <a:r>
              <a:rPr lang="en-US" sz="1600" spc="-5" dirty="0" smtClean="0">
                <a:latin typeface="Franklin Gothic Book" panose="020B0503020102020204" pitchFamily="34" charset="0"/>
                <a:cs typeface="Calibri"/>
              </a:rPr>
              <a:t>LRAUV Arctic Buoys</a:t>
            </a:r>
            <a:endParaRPr sz="1600" spc="-5" dirty="0">
              <a:latin typeface="Franklin Gothic Book" panose="020B0503020102020204" pitchFamily="34" charset="0"/>
              <a:cs typeface="Calibri"/>
            </a:endParaRPr>
          </a:p>
        </p:txBody>
      </p:sp>
    </p:spTree>
    <p:extLst>
      <p:ext uri="{BB962C8B-B14F-4D97-AF65-F5344CB8AC3E}">
        <p14:creationId xmlns:p14="http://schemas.microsoft.com/office/powerpoint/2010/main" val="3353792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59685" y="419491"/>
            <a:ext cx="9940158" cy="480131"/>
          </a:xfrm>
        </p:spPr>
        <p:txBody>
          <a:bodyPr>
            <a:noAutofit/>
          </a:bodyPr>
          <a:lstStyle/>
          <a:p>
            <a:r>
              <a:rPr lang="en-US" sz="3200" dirty="0" smtClean="0"/>
              <a:t>Project LRAUV</a:t>
            </a:r>
            <a:r>
              <a:rPr lang="en-US" sz="3200" dirty="0"/>
              <a:t>:  Key Accomplishments</a:t>
            </a:r>
          </a:p>
        </p:txBody>
      </p:sp>
      <p:sp>
        <p:nvSpPr>
          <p:cNvPr id="3" name="Content Placeholder 2"/>
          <p:cNvSpPr>
            <a:spLocks noGrp="1"/>
          </p:cNvSpPr>
          <p:nvPr>
            <p:ph idx="4294967295"/>
          </p:nvPr>
        </p:nvSpPr>
        <p:spPr>
          <a:xfrm>
            <a:off x="69663" y="819972"/>
            <a:ext cx="7886521" cy="5066108"/>
          </a:xfrm>
        </p:spPr>
        <p:txBody>
          <a:bodyPr>
            <a:normAutofit fontScale="77500" lnSpcReduction="20000"/>
          </a:bodyPr>
          <a:lstStyle/>
          <a:p>
            <a:pPr marL="0" indent="0">
              <a:buNone/>
            </a:pPr>
            <a:endParaRPr lang="en-US" dirty="0"/>
          </a:p>
          <a:p>
            <a:pPr lvl="1"/>
            <a:r>
              <a:rPr lang="en-US" dirty="0" smtClean="0"/>
              <a:t>MBARI/WHOI Research team </a:t>
            </a:r>
            <a:r>
              <a:rPr lang="en-US" dirty="0"/>
              <a:t>has combined the best AUV technologies </a:t>
            </a:r>
            <a:r>
              <a:rPr lang="en-US" dirty="0" smtClean="0"/>
              <a:t>to </a:t>
            </a:r>
            <a:r>
              <a:rPr lang="en-US" dirty="0"/>
              <a:t>make a </a:t>
            </a:r>
            <a:r>
              <a:rPr lang="en-US" dirty="0" smtClean="0"/>
              <a:t>mission-purpose </a:t>
            </a:r>
            <a:r>
              <a:rPr lang="en-US" dirty="0"/>
              <a:t>Arctic capable </a:t>
            </a:r>
            <a:r>
              <a:rPr lang="en-US" dirty="0" smtClean="0"/>
              <a:t>platform:</a:t>
            </a:r>
          </a:p>
          <a:p>
            <a:pPr lvl="1"/>
            <a:endParaRPr lang="en-US" dirty="0" smtClean="0"/>
          </a:p>
          <a:p>
            <a:pPr lvl="2"/>
            <a:r>
              <a:rPr lang="en-US" dirty="0" smtClean="0"/>
              <a:t>Researched &amp; evaluated </a:t>
            </a:r>
            <a:r>
              <a:rPr lang="en-US" dirty="0"/>
              <a:t>COTS sensor packages (split beam, </a:t>
            </a:r>
            <a:r>
              <a:rPr lang="en-US" dirty="0" err="1"/>
              <a:t>multibeam</a:t>
            </a:r>
            <a:r>
              <a:rPr lang="en-US" dirty="0"/>
              <a:t>, methane, optics</a:t>
            </a:r>
            <a:r>
              <a:rPr lang="en-US" dirty="0" smtClean="0"/>
              <a:t>);</a:t>
            </a:r>
            <a:endParaRPr lang="en-US" dirty="0"/>
          </a:p>
          <a:p>
            <a:pPr lvl="2"/>
            <a:endParaRPr lang="en-US" dirty="0"/>
          </a:p>
          <a:p>
            <a:pPr lvl="2"/>
            <a:r>
              <a:rPr lang="en-US" dirty="0"/>
              <a:t>Performed two vehicle demonstrations to stakeholders (</a:t>
            </a:r>
            <a:r>
              <a:rPr lang="en-US" dirty="0" smtClean="0"/>
              <a:t>WHOI &amp;, MBARI)</a:t>
            </a:r>
          </a:p>
          <a:p>
            <a:pPr lvl="2"/>
            <a:endParaRPr lang="en-US" dirty="0"/>
          </a:p>
          <a:p>
            <a:pPr lvl="2"/>
            <a:r>
              <a:rPr lang="en-US" dirty="0" smtClean="0"/>
              <a:t>Researched. designed and tested software and firmware;</a:t>
            </a:r>
            <a:endParaRPr lang="en-US" dirty="0"/>
          </a:p>
          <a:p>
            <a:pPr lvl="2"/>
            <a:endParaRPr lang="en-US" dirty="0"/>
          </a:p>
          <a:p>
            <a:pPr lvl="2"/>
            <a:r>
              <a:rPr lang="en-US" dirty="0" smtClean="0"/>
              <a:t>Designed LRAUV </a:t>
            </a:r>
            <a:r>
              <a:rPr lang="en-US" dirty="0"/>
              <a:t>and vehicle agnostic </a:t>
            </a:r>
            <a:r>
              <a:rPr lang="en-US" dirty="0" smtClean="0"/>
              <a:t>Arctic </a:t>
            </a:r>
            <a:r>
              <a:rPr lang="en-US" dirty="0"/>
              <a:t>buoys;</a:t>
            </a:r>
          </a:p>
          <a:p>
            <a:pPr lvl="2"/>
            <a:endParaRPr lang="en-US" dirty="0"/>
          </a:p>
          <a:p>
            <a:pPr lvl="2"/>
            <a:r>
              <a:rPr lang="en-US" dirty="0" smtClean="0"/>
              <a:t>Fabricated </a:t>
            </a:r>
            <a:r>
              <a:rPr lang="en-US" dirty="0"/>
              <a:t>operational LRAUV for oil detection;</a:t>
            </a:r>
          </a:p>
          <a:p>
            <a:pPr lvl="2"/>
            <a:endParaRPr lang="en-US" dirty="0"/>
          </a:p>
          <a:p>
            <a:pPr lvl="2"/>
            <a:r>
              <a:rPr lang="en-US" dirty="0"/>
              <a:t>Developed </a:t>
            </a:r>
            <a:r>
              <a:rPr lang="en-US" dirty="0" smtClean="0"/>
              <a:t>vehicle </a:t>
            </a:r>
            <a:r>
              <a:rPr lang="en-US" dirty="0"/>
              <a:t>current modeling simulator</a:t>
            </a:r>
            <a:r>
              <a:rPr lang="en-US" dirty="0" smtClean="0"/>
              <a:t>;</a:t>
            </a:r>
            <a:endParaRPr lang="en-US" dirty="0"/>
          </a:p>
          <a:p>
            <a:pPr lvl="2"/>
            <a:endParaRPr lang="en-US" dirty="0"/>
          </a:p>
          <a:p>
            <a:pPr lvl="2"/>
            <a:r>
              <a:rPr lang="en-US" dirty="0"/>
              <a:t>Presented and published two IEEE papers on </a:t>
            </a:r>
            <a:r>
              <a:rPr lang="en-US" dirty="0" smtClean="0"/>
              <a:t>conducted </a:t>
            </a:r>
            <a:r>
              <a:rPr lang="en-US" dirty="0"/>
              <a:t>research;</a:t>
            </a:r>
          </a:p>
          <a:p>
            <a:pPr lvl="2"/>
            <a:endParaRPr lang="en-US" dirty="0"/>
          </a:p>
          <a:p>
            <a:pPr lvl="2"/>
            <a:r>
              <a:rPr lang="en-US" dirty="0"/>
              <a:t>Built collaborations with </a:t>
            </a:r>
            <a:r>
              <a:rPr lang="en-US" dirty="0" smtClean="0"/>
              <a:t>USCG RDC, EPA</a:t>
            </a:r>
            <a:r>
              <a:rPr lang="en-US" dirty="0"/>
              <a:t>, NOAA and </a:t>
            </a:r>
            <a:r>
              <a:rPr lang="en-US" dirty="0" smtClean="0"/>
              <a:t>BSEE.</a:t>
            </a:r>
            <a:endParaRPr lang="en-US" dirty="0"/>
          </a:p>
        </p:txBody>
      </p:sp>
      <p:pic>
        <p:nvPicPr>
          <p:cNvPr id="6" name="Picture 5" title="Barrow Alaska WHOI REMUS Deployment">
            <a:extLst>
              <a:ext uri="{FF2B5EF4-FFF2-40B4-BE49-F238E27FC236}">
                <a16:creationId xmlns:a16="http://schemas.microsoft.com/office/drawing/2014/main" id="{D31D4DAA-D691-8943-A794-D183C9ECA36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4751" y="964482"/>
            <a:ext cx="4097249" cy="2221243"/>
          </a:xfrm>
          <a:prstGeom prst="rect">
            <a:avLst/>
          </a:prstGeom>
        </p:spPr>
      </p:pic>
      <p:sp>
        <p:nvSpPr>
          <p:cNvPr id="7" name="TextBox 6">
            <a:extLst>
              <a:ext uri="{FF2B5EF4-FFF2-40B4-BE49-F238E27FC236}">
                <a16:creationId xmlns:a16="http://schemas.microsoft.com/office/drawing/2014/main" id="{F7AD4485-1798-5F4E-9533-02725E834E9E}"/>
              </a:ext>
            </a:extLst>
          </p:cNvPr>
          <p:cNvSpPr txBox="1"/>
          <p:nvPr/>
        </p:nvSpPr>
        <p:spPr>
          <a:xfrm>
            <a:off x="8299458" y="3185725"/>
            <a:ext cx="4368495" cy="307777"/>
          </a:xfrm>
          <a:prstGeom prst="rect">
            <a:avLst/>
          </a:prstGeom>
          <a:noFill/>
        </p:spPr>
        <p:txBody>
          <a:bodyPr wrap="square" rtlCol="0">
            <a:spAutoFit/>
          </a:bodyPr>
          <a:lstStyle/>
          <a:p>
            <a:r>
              <a:rPr lang="en-US" sz="1400" dirty="0">
                <a:latin typeface="Franklin Gothic Book" panose="020B0503020102020204" pitchFamily="34" charset="0"/>
              </a:rPr>
              <a:t>Barrow Alaska WHOI REMUS Deployment</a:t>
            </a:r>
          </a:p>
        </p:txBody>
      </p:sp>
      <p:grpSp>
        <p:nvGrpSpPr>
          <p:cNvPr id="5" name="Group 4"/>
          <p:cNvGrpSpPr/>
          <p:nvPr/>
        </p:nvGrpSpPr>
        <p:grpSpPr>
          <a:xfrm>
            <a:off x="8094751" y="3778710"/>
            <a:ext cx="4025774" cy="2311628"/>
            <a:chOff x="8277210" y="4750582"/>
            <a:chExt cx="3564048" cy="2004777"/>
          </a:xfrm>
        </p:grpSpPr>
        <p:pic>
          <p:nvPicPr>
            <p:cNvPr id="8" name="Picture 7">
              <a:extLst>
                <a:ext uri="{FF2B5EF4-FFF2-40B4-BE49-F238E27FC236}">
                  <a16:creationId xmlns:a16="http://schemas.microsoft.com/office/drawing/2014/main" id="{25367711-DF00-9241-BE5D-9925953F3B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77210" y="4750582"/>
              <a:ext cx="3564048" cy="2004777"/>
            </a:xfrm>
            <a:prstGeom prst="rect">
              <a:avLst/>
            </a:prstGeom>
          </p:spPr>
        </p:pic>
        <p:sp>
          <p:nvSpPr>
            <p:cNvPr id="10" name="Oval 9">
              <a:extLst>
                <a:ext uri="{FF2B5EF4-FFF2-40B4-BE49-F238E27FC236}">
                  <a16:creationId xmlns:a16="http://schemas.microsoft.com/office/drawing/2014/main" id="{096A5A4E-AA8B-2D4F-BE90-D6DF4DD8048D}"/>
                </a:ext>
              </a:extLst>
            </p:cNvPr>
            <p:cNvSpPr/>
            <p:nvPr/>
          </p:nvSpPr>
          <p:spPr>
            <a:xfrm>
              <a:off x="10229395" y="6056768"/>
              <a:ext cx="558800" cy="451242"/>
            </a:xfrm>
            <a:prstGeom prst="ellipse">
              <a:avLst/>
            </a:prstGeom>
            <a:solidFill>
              <a:schemeClr val="tx1">
                <a:alpha val="5000"/>
              </a:schemeClr>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grpSp>
      <p:sp>
        <p:nvSpPr>
          <p:cNvPr id="11" name="TextBox 10">
            <a:extLst>
              <a:ext uri="{FF2B5EF4-FFF2-40B4-BE49-F238E27FC236}">
                <a16:creationId xmlns:a16="http://schemas.microsoft.com/office/drawing/2014/main" id="{DA227B07-C278-7C46-8E82-588EE7879D3C}"/>
              </a:ext>
            </a:extLst>
          </p:cNvPr>
          <p:cNvSpPr txBox="1"/>
          <p:nvPr/>
        </p:nvSpPr>
        <p:spPr>
          <a:xfrm>
            <a:off x="8557050" y="6232114"/>
            <a:ext cx="3485585" cy="523220"/>
          </a:xfrm>
          <a:prstGeom prst="rect">
            <a:avLst/>
          </a:prstGeom>
          <a:noFill/>
        </p:spPr>
        <p:txBody>
          <a:bodyPr wrap="square" rtlCol="0">
            <a:spAutoFit/>
          </a:bodyPr>
          <a:lstStyle>
            <a:defPPr>
              <a:defRPr lang="en-US"/>
            </a:defPPr>
            <a:lvl1pPr>
              <a:defRPr sz="1400">
                <a:latin typeface="Franklin Gothic Book" panose="020B0503020102020204" pitchFamily="34" charset="0"/>
              </a:defRPr>
            </a:lvl1pPr>
          </a:lstStyle>
          <a:p>
            <a:r>
              <a:rPr lang="en-US" dirty="0"/>
              <a:t>Sea Owl tests </a:t>
            </a:r>
            <a:r>
              <a:rPr lang="en-US" dirty="0" smtClean="0"/>
              <a:t>at Gulf of Mexico </a:t>
            </a:r>
            <a:r>
              <a:rPr lang="en-US" dirty="0"/>
              <a:t>MC20 site </a:t>
            </a:r>
            <a:r>
              <a:rPr lang="en-US" dirty="0" smtClean="0"/>
              <a:t>(via REMUS platform)</a:t>
            </a:r>
            <a:endParaRPr lang="en-US" dirty="0"/>
          </a:p>
        </p:txBody>
      </p:sp>
      <p:sp>
        <p:nvSpPr>
          <p:cNvPr id="12" name="Rectangle 11"/>
          <p:cNvSpPr/>
          <p:nvPr/>
        </p:nvSpPr>
        <p:spPr>
          <a:xfrm>
            <a:off x="629564" y="0"/>
            <a:ext cx="3028906" cy="307777"/>
          </a:xfrm>
          <a:prstGeom prst="rect">
            <a:avLst/>
          </a:prstGeom>
        </p:spPr>
        <p:txBody>
          <a:bodyPr wrap="none">
            <a:spAutoFit/>
          </a:bodyPr>
          <a:lstStyle/>
          <a:p>
            <a:r>
              <a:rPr lang="en-US" sz="1400" dirty="0">
                <a:latin typeface="Franklin Gothic Book" panose="020B0503020102020204" pitchFamily="34" charset="0"/>
              </a:rPr>
              <a:t>ADAC </a:t>
            </a:r>
            <a:r>
              <a:rPr lang="en-US" sz="1400" dirty="0" smtClean="0">
                <a:latin typeface="Franklin Gothic Book" panose="020B0503020102020204" pitchFamily="34" charset="0"/>
              </a:rPr>
              <a:t>Program Year 5 </a:t>
            </a:r>
            <a:r>
              <a:rPr lang="en-US" sz="1400" dirty="0">
                <a:latin typeface="Franklin Gothic Book" panose="020B0503020102020204" pitchFamily="34" charset="0"/>
              </a:rPr>
              <a:t>Biennial Review</a:t>
            </a:r>
          </a:p>
        </p:txBody>
      </p:sp>
    </p:spTree>
    <p:extLst>
      <p:ext uri="{BB962C8B-B14F-4D97-AF65-F5344CB8AC3E}">
        <p14:creationId xmlns:p14="http://schemas.microsoft.com/office/powerpoint/2010/main" val="46856048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10">
      <a:dk1>
        <a:srgbClr val="E4E8EE"/>
      </a:dk1>
      <a:lt1>
        <a:srgbClr val="222A37"/>
      </a:lt1>
      <a:dk2>
        <a:srgbClr val="E4E8EE"/>
      </a:dk2>
      <a:lt2>
        <a:srgbClr val="222A37"/>
      </a:lt2>
      <a:accent1>
        <a:srgbClr val="2D82A4"/>
      </a:accent1>
      <a:accent2>
        <a:srgbClr val="77C3CB"/>
      </a:accent2>
      <a:accent3>
        <a:srgbClr val="5EB298"/>
      </a:accent3>
      <a:accent4>
        <a:srgbClr val="68787A"/>
      </a:accent4>
      <a:accent5>
        <a:srgbClr val="84ACB6"/>
      </a:accent5>
      <a:accent6>
        <a:srgbClr val="2683C6"/>
      </a:accent6>
      <a:hlink>
        <a:srgbClr val="A9DB66"/>
      </a:hlink>
      <a:folHlink>
        <a:srgbClr val="50771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12386</TotalTime>
  <Words>1390</Words>
  <Application>Microsoft Office PowerPoint</Application>
  <PresentationFormat>Widescreen</PresentationFormat>
  <Paragraphs>147</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Franklin Gothic Book</vt:lpstr>
      <vt:lpstr>Franklin Gothic Medium Cond</vt:lpstr>
      <vt:lpstr>Office Theme</vt:lpstr>
      <vt:lpstr> ADAC Year 5 Biannual Review (LRAUV) for Under-Ice Mapping of Oil Spills and Environmental Hazards</vt:lpstr>
      <vt:lpstr>ADAC Project: LRAUV for Under-Ice Mapping of Oil Spills and Environmental Hazards</vt:lpstr>
      <vt:lpstr>Project LRAUV: Description and Baseline</vt:lpstr>
      <vt:lpstr>Project LRAUV:  Relevance and Method</vt:lpstr>
      <vt:lpstr>Project LRAUV:  Research Achievements &amp; Progress</vt:lpstr>
      <vt:lpstr>Project LRAUV: Projected Developing Arctic Capable Vehicle System</vt:lpstr>
      <vt:lpstr>Project LRAUV:  Projected -  Perform low cost vehicle study at WHOI, CMR “DunkWorks” </vt:lpstr>
      <vt:lpstr>Project LRAUV: Current Schedule and Metrics</vt:lpstr>
      <vt:lpstr>Project LRAUV:  Key Accomplishments</vt:lpstr>
      <vt:lpstr>Project LRAUV:  Transition Plans</vt:lpstr>
      <vt:lpstr>LRAUV Ready for questions</vt:lpstr>
    </vt:vector>
  </TitlesOfParts>
  <Company>Univeristy of Alaska Anchorage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Jeffrey A Kee</dc:creator>
  <cp:lastModifiedBy>Randy A Kee</cp:lastModifiedBy>
  <cp:revision>317</cp:revision>
  <cp:lastPrinted>2018-08-30T21:44:35Z</cp:lastPrinted>
  <dcterms:created xsi:type="dcterms:W3CDTF">2018-01-03T22:04:18Z</dcterms:created>
  <dcterms:modified xsi:type="dcterms:W3CDTF">2019-02-08T02:52:41Z</dcterms:modified>
</cp:coreProperties>
</file>