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9" autoAdjust="0"/>
    <p:restoredTop sz="94660"/>
  </p:normalViewPr>
  <p:slideViewPr>
    <p:cSldViewPr snapToGrid="0">
      <p:cViewPr varScale="1">
        <p:scale>
          <a:sx n="132" d="100"/>
          <a:sy n="132" d="100"/>
        </p:scale>
        <p:origin x="96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800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725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429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714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384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132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658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731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205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132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982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0101FB-B37C-4A89-A09D-23C9795DA17C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563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45" y="4278101"/>
            <a:ext cx="11733819" cy="2256711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73886" y="220256"/>
            <a:ext cx="9573637" cy="385116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smtClean="0"/>
              <a:t>Core payload: Seabird CTD/DO/</a:t>
            </a:r>
            <a:r>
              <a:rPr lang="en-US" dirty="0" err="1" smtClean="0"/>
              <a:t>Chl</a:t>
            </a:r>
            <a:r>
              <a:rPr lang="en-US" dirty="0" smtClean="0"/>
              <a:t> (</a:t>
            </a:r>
            <a:r>
              <a:rPr lang="en-US" dirty="0" err="1" smtClean="0"/>
              <a:t>SeaOwl</a:t>
            </a:r>
            <a:r>
              <a:rPr lang="en-US" dirty="0" smtClean="0"/>
              <a:t>)/PAR, Up/Down DVL</a:t>
            </a:r>
          </a:p>
          <a:p>
            <a:pPr algn="l"/>
            <a:r>
              <a:rPr lang="en-US" dirty="0" err="1" smtClean="0"/>
              <a:t>Config</a:t>
            </a:r>
            <a:r>
              <a:rPr lang="en-US" dirty="0" smtClean="0"/>
              <a:t> 1, Long Range Open ocean, science or oil </a:t>
            </a:r>
          </a:p>
          <a:p>
            <a:pPr lvl="1" algn="l"/>
            <a:r>
              <a:rPr lang="en-US" dirty="0" smtClean="0"/>
              <a:t>Tall antenna, camera, 10 kHz modem/receive array, Chelsea UV, Soundscape, camera</a:t>
            </a:r>
          </a:p>
          <a:p>
            <a:pPr lvl="1" algn="l"/>
            <a:r>
              <a:rPr lang="en-US" dirty="0" smtClean="0"/>
              <a:t>No </a:t>
            </a:r>
            <a:r>
              <a:rPr lang="en-US" dirty="0" err="1" smtClean="0"/>
              <a:t>multibeam</a:t>
            </a:r>
            <a:r>
              <a:rPr lang="en-US" dirty="0" smtClean="0"/>
              <a:t> sonar, no whisker box, no DUSBL, no </a:t>
            </a:r>
            <a:r>
              <a:rPr lang="en-US" dirty="0" err="1" smtClean="0"/>
              <a:t>AviBeaconINS</a:t>
            </a:r>
            <a:r>
              <a:rPr lang="en-US" dirty="0" smtClean="0"/>
              <a:t> and 900 Hz </a:t>
            </a:r>
            <a:r>
              <a:rPr lang="en-US" dirty="0" err="1" smtClean="0"/>
              <a:t>nav</a:t>
            </a:r>
            <a:r>
              <a:rPr lang="en-US" dirty="0" smtClean="0"/>
              <a:t> powered off, </a:t>
            </a:r>
          </a:p>
          <a:p>
            <a:pPr algn="l"/>
            <a:r>
              <a:rPr lang="en-US" dirty="0" err="1" smtClean="0"/>
              <a:t>Config</a:t>
            </a:r>
            <a:r>
              <a:rPr lang="en-US" dirty="0" smtClean="0"/>
              <a:t> 2, Long Range Under-ice</a:t>
            </a:r>
          </a:p>
          <a:p>
            <a:pPr lvl="1" algn="l"/>
            <a:r>
              <a:rPr lang="en-US" dirty="0" err="1" smtClean="0"/>
              <a:t>Whiskerbox</a:t>
            </a:r>
            <a:r>
              <a:rPr lang="en-US" smtClean="0"/>
              <a:t>, DUSBL</a:t>
            </a:r>
            <a:r>
              <a:rPr lang="en-US" dirty="0" smtClean="0"/>
              <a:t>, 10 kHz modem/receive array, 900 kHz, </a:t>
            </a:r>
            <a:r>
              <a:rPr lang="en-US" dirty="0" err="1" smtClean="0"/>
              <a:t>Avi</a:t>
            </a:r>
            <a:r>
              <a:rPr lang="en-US" dirty="0" smtClean="0"/>
              <a:t> Beacon, short antenna, camera</a:t>
            </a:r>
          </a:p>
          <a:p>
            <a:pPr lvl="1" algn="l"/>
            <a:r>
              <a:rPr lang="en-US" dirty="0" smtClean="0"/>
              <a:t>No </a:t>
            </a:r>
            <a:r>
              <a:rPr lang="en-US" dirty="0" err="1" smtClean="0"/>
              <a:t>multibeam</a:t>
            </a:r>
            <a:r>
              <a:rPr lang="en-US" dirty="0" smtClean="0"/>
              <a:t> sonar, no INS (not powered), or soundscape</a:t>
            </a:r>
          </a:p>
          <a:p>
            <a:pPr lvl="1" algn="l"/>
            <a:r>
              <a:rPr lang="en-US" dirty="0" smtClean="0"/>
              <a:t>Freshwater in Great Lakes requires removal of camera and addition of 100m depth-rated foam packs</a:t>
            </a:r>
          </a:p>
          <a:p>
            <a:pPr algn="l"/>
            <a:r>
              <a:rPr lang="en-US" dirty="0" err="1" smtClean="0"/>
              <a:t>Config</a:t>
            </a:r>
            <a:r>
              <a:rPr lang="en-US" dirty="0" smtClean="0"/>
              <a:t> 3, Under-ice Mapping –</a:t>
            </a:r>
          </a:p>
          <a:p>
            <a:pPr algn="l"/>
            <a:r>
              <a:rPr lang="en-US" sz="2000" dirty="0"/>
              <a:t> </a:t>
            </a:r>
            <a:r>
              <a:rPr lang="en-US" sz="2000" dirty="0" smtClean="0"/>
              <a:t>          </a:t>
            </a:r>
            <a:r>
              <a:rPr lang="en-US" sz="2000" dirty="0" err="1" smtClean="0"/>
              <a:t>Whiskerbox</a:t>
            </a:r>
            <a:r>
              <a:rPr lang="en-US" sz="2000" dirty="0" smtClean="0"/>
              <a:t>, DUSBL, 10 kHz modem/receive array, 900 kHz, </a:t>
            </a:r>
            <a:r>
              <a:rPr lang="en-US" sz="2000" dirty="0" err="1" smtClean="0"/>
              <a:t>Avi</a:t>
            </a:r>
            <a:r>
              <a:rPr lang="en-US" sz="2000" dirty="0" smtClean="0"/>
              <a:t> Beacon, short antenna </a:t>
            </a:r>
          </a:p>
          <a:p>
            <a:pPr lvl="1" algn="l"/>
            <a:r>
              <a:rPr lang="en-US" dirty="0" smtClean="0"/>
              <a:t>Upward looking </a:t>
            </a:r>
            <a:r>
              <a:rPr lang="en-US" dirty="0" err="1" smtClean="0"/>
              <a:t>Norbit</a:t>
            </a:r>
            <a:r>
              <a:rPr lang="en-US" dirty="0" smtClean="0"/>
              <a:t> WBMS, INS</a:t>
            </a:r>
          </a:p>
          <a:p>
            <a:pPr lvl="1" algn="l"/>
            <a:r>
              <a:rPr lang="en-US" dirty="0" smtClean="0"/>
              <a:t>No Chelsea, Soundscape, camera, or PAR</a:t>
            </a:r>
          </a:p>
          <a:p>
            <a:pPr algn="l"/>
            <a:r>
              <a:rPr lang="en-US" dirty="0" err="1" smtClean="0"/>
              <a:t>Config</a:t>
            </a:r>
            <a:r>
              <a:rPr lang="en-US" dirty="0" smtClean="0"/>
              <a:t> 4, Seafloor mapping</a:t>
            </a:r>
          </a:p>
          <a:p>
            <a:pPr lvl="1" algn="l"/>
            <a:r>
              <a:rPr lang="en-US" dirty="0" smtClean="0"/>
              <a:t>Downward looking </a:t>
            </a:r>
            <a:r>
              <a:rPr lang="en-US" dirty="0" err="1" smtClean="0"/>
              <a:t>Norbit</a:t>
            </a:r>
            <a:r>
              <a:rPr lang="en-US" dirty="0" smtClean="0"/>
              <a:t> WBMS, INS, 10 kHz modem/receive array, Tall antenna, Soundscape</a:t>
            </a:r>
          </a:p>
          <a:p>
            <a:pPr lvl="1" algn="l"/>
            <a:r>
              <a:rPr lang="en-US" dirty="0" smtClean="0"/>
              <a:t>No </a:t>
            </a:r>
            <a:r>
              <a:rPr lang="en-US" dirty="0" err="1" smtClean="0"/>
              <a:t>whiskerbox</a:t>
            </a:r>
            <a:r>
              <a:rPr lang="en-US" dirty="0" smtClean="0"/>
              <a:t>, DUSBL, camera, Chelsea, </a:t>
            </a:r>
            <a:r>
              <a:rPr lang="en-US" dirty="0" err="1" smtClean="0"/>
              <a:t>avi</a:t>
            </a:r>
            <a:r>
              <a:rPr lang="en-US" dirty="0" smtClean="0"/>
              <a:t> beacon or soundscape</a:t>
            </a:r>
          </a:p>
        </p:txBody>
      </p:sp>
    </p:spTree>
    <p:extLst>
      <p:ext uri="{BB962C8B-B14F-4D97-AF65-F5344CB8AC3E}">
        <p14:creationId xmlns:p14="http://schemas.microsoft.com/office/powerpoint/2010/main" val="231752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4386" y="0"/>
            <a:ext cx="10515600" cy="1325563"/>
          </a:xfrm>
        </p:spPr>
        <p:txBody>
          <a:bodyPr/>
          <a:lstStyle/>
          <a:p>
            <a:r>
              <a:rPr lang="en-US" dirty="0" err="1" smtClean="0"/>
              <a:t>Config</a:t>
            </a:r>
            <a:r>
              <a:rPr lang="en-US" dirty="0" smtClean="0"/>
              <a:t> 1: Long Range Open Ocean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034540" y="4792257"/>
            <a:ext cx="431707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Core Science: CTD, DO, PAR, </a:t>
            </a:r>
            <a:r>
              <a:rPr lang="en-US" dirty="0" err="1" smtClean="0"/>
              <a:t>Chl</a:t>
            </a:r>
            <a:r>
              <a:rPr lang="en-US" dirty="0" smtClean="0"/>
              <a:t>/OBS/Oil</a:t>
            </a:r>
          </a:p>
          <a:p>
            <a:r>
              <a:rPr lang="en-US" dirty="0" smtClean="0"/>
              <a:t>Camera</a:t>
            </a:r>
          </a:p>
          <a:p>
            <a:r>
              <a:rPr lang="en-US" dirty="0" smtClean="0"/>
              <a:t>Soundscape</a:t>
            </a:r>
          </a:p>
          <a:p>
            <a:r>
              <a:rPr lang="en-US" dirty="0" smtClean="0"/>
              <a:t>Chelsea UV oil</a:t>
            </a:r>
          </a:p>
          <a:p>
            <a:r>
              <a:rPr lang="en-US" dirty="0" smtClean="0"/>
              <a:t>10 kHz </a:t>
            </a:r>
            <a:r>
              <a:rPr lang="en-US" dirty="0" err="1" smtClean="0"/>
              <a:t>Comms</a:t>
            </a:r>
            <a:r>
              <a:rPr lang="en-US" dirty="0" smtClean="0"/>
              <a:t>/</a:t>
            </a:r>
            <a:r>
              <a:rPr lang="en-US" dirty="0" err="1" smtClean="0"/>
              <a:t>Nav</a:t>
            </a:r>
            <a:r>
              <a:rPr lang="en-US" dirty="0" smtClean="0"/>
              <a:t> with receive array in tail</a:t>
            </a:r>
          </a:p>
          <a:p>
            <a:r>
              <a:rPr lang="en-US" dirty="0" smtClean="0"/>
              <a:t>Optional INS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3985" y="4560143"/>
            <a:ext cx="5728339" cy="1986440"/>
          </a:xfrm>
          <a:prstGeom prst="rect">
            <a:avLst/>
          </a:prstGeom>
        </p:spPr>
      </p:pic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5" t="26609" r="18962" b="26301"/>
          <a:stretch/>
        </p:blipFill>
        <p:spPr>
          <a:xfrm>
            <a:off x="2723177" y="981144"/>
            <a:ext cx="6214544" cy="2843318"/>
          </a:xfrm>
        </p:spPr>
      </p:pic>
    </p:spTree>
    <p:extLst>
      <p:ext uri="{BB962C8B-B14F-4D97-AF65-F5344CB8AC3E}">
        <p14:creationId xmlns:p14="http://schemas.microsoft.com/office/powerpoint/2010/main" val="9493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0552" y="0"/>
            <a:ext cx="10515600" cy="1325563"/>
          </a:xfrm>
        </p:spPr>
        <p:txBody>
          <a:bodyPr/>
          <a:lstStyle/>
          <a:p>
            <a:r>
              <a:rPr lang="en-US" dirty="0" err="1" smtClean="0"/>
              <a:t>Config</a:t>
            </a:r>
            <a:r>
              <a:rPr lang="en-US" dirty="0" smtClean="0"/>
              <a:t> 2: Long Range Under-ice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61004" y="4091439"/>
            <a:ext cx="431707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Core Science: CTD, DO, PAR, </a:t>
            </a:r>
            <a:r>
              <a:rPr lang="en-US" dirty="0" err="1" smtClean="0"/>
              <a:t>Chl</a:t>
            </a:r>
            <a:r>
              <a:rPr lang="en-US" dirty="0" smtClean="0"/>
              <a:t>/OBS/Oil</a:t>
            </a:r>
          </a:p>
          <a:p>
            <a:r>
              <a:rPr lang="en-US" dirty="0" smtClean="0"/>
              <a:t>Line Capture with Acoustic Homing</a:t>
            </a:r>
          </a:p>
          <a:p>
            <a:r>
              <a:rPr lang="en-US" dirty="0"/>
              <a:t>10 kHz </a:t>
            </a:r>
            <a:r>
              <a:rPr lang="en-US" dirty="0" err="1"/>
              <a:t>Comms</a:t>
            </a:r>
            <a:r>
              <a:rPr lang="en-US" dirty="0"/>
              <a:t>/</a:t>
            </a:r>
            <a:r>
              <a:rPr lang="en-US" dirty="0" err="1"/>
              <a:t>Nav</a:t>
            </a:r>
            <a:r>
              <a:rPr lang="en-US" dirty="0"/>
              <a:t> with receive array in tail</a:t>
            </a:r>
          </a:p>
          <a:p>
            <a:r>
              <a:rPr lang="en-US" dirty="0" smtClean="0"/>
              <a:t>900 Hz Long Range Navigation</a:t>
            </a:r>
          </a:p>
          <a:p>
            <a:r>
              <a:rPr lang="en-US" dirty="0" smtClean="0"/>
              <a:t>Camera</a:t>
            </a:r>
          </a:p>
          <a:p>
            <a:r>
              <a:rPr lang="en-US" dirty="0" smtClean="0"/>
              <a:t>Chelsea UV oil</a:t>
            </a:r>
          </a:p>
          <a:p>
            <a:r>
              <a:rPr lang="en-US" dirty="0" smtClean="0"/>
              <a:t>Avalanche Beacon</a:t>
            </a:r>
          </a:p>
          <a:p>
            <a:r>
              <a:rPr lang="en-US" dirty="0" smtClean="0"/>
              <a:t>Short Antenna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187" y="4250864"/>
            <a:ext cx="6433068" cy="21488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5" t="29671" r="17549" b="30807"/>
          <a:stretch/>
        </p:blipFill>
        <p:spPr>
          <a:xfrm>
            <a:off x="2150552" y="1139371"/>
            <a:ext cx="7242629" cy="2580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77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880" y="7504"/>
            <a:ext cx="10515600" cy="1325563"/>
          </a:xfrm>
        </p:spPr>
        <p:txBody>
          <a:bodyPr/>
          <a:lstStyle/>
          <a:p>
            <a:r>
              <a:rPr lang="en-US" dirty="0" err="1" smtClean="0"/>
              <a:t>Config</a:t>
            </a:r>
            <a:r>
              <a:rPr lang="en-US" dirty="0" smtClean="0"/>
              <a:t> 3: Under-ice Mapping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8" t="21226" r="20360" b="32698"/>
          <a:stretch/>
        </p:blipFill>
        <p:spPr>
          <a:xfrm>
            <a:off x="3019543" y="1110828"/>
            <a:ext cx="6111055" cy="2695786"/>
          </a:xfrm>
        </p:spPr>
      </p:pic>
      <p:sp>
        <p:nvSpPr>
          <p:cNvPr id="5" name="TextBox 4"/>
          <p:cNvSpPr txBox="1"/>
          <p:nvPr/>
        </p:nvSpPr>
        <p:spPr>
          <a:xfrm>
            <a:off x="861004" y="4091439"/>
            <a:ext cx="431707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Core Science: CTD, DO, </a:t>
            </a:r>
            <a:r>
              <a:rPr lang="en-US" b="1" dirty="0" smtClean="0"/>
              <a:t>No PAR</a:t>
            </a:r>
            <a:r>
              <a:rPr lang="en-US" dirty="0" smtClean="0"/>
              <a:t>, </a:t>
            </a:r>
            <a:r>
              <a:rPr lang="en-US" dirty="0" err="1" smtClean="0"/>
              <a:t>Chl</a:t>
            </a:r>
            <a:r>
              <a:rPr lang="en-US" dirty="0" smtClean="0"/>
              <a:t>/OBS/Oil</a:t>
            </a:r>
          </a:p>
          <a:p>
            <a:r>
              <a:rPr lang="en-US" dirty="0" smtClean="0"/>
              <a:t>Line Capture with Acoustic Homing</a:t>
            </a:r>
          </a:p>
          <a:p>
            <a:r>
              <a:rPr lang="en-US" dirty="0"/>
              <a:t>10 kHz </a:t>
            </a:r>
            <a:r>
              <a:rPr lang="en-US" dirty="0" err="1"/>
              <a:t>Comms</a:t>
            </a:r>
            <a:r>
              <a:rPr lang="en-US" dirty="0"/>
              <a:t>/</a:t>
            </a:r>
            <a:r>
              <a:rPr lang="en-US" dirty="0" err="1"/>
              <a:t>Nav</a:t>
            </a:r>
            <a:r>
              <a:rPr lang="en-US" dirty="0"/>
              <a:t> with receive array in tail</a:t>
            </a:r>
          </a:p>
          <a:p>
            <a:r>
              <a:rPr lang="en-US" dirty="0" smtClean="0"/>
              <a:t>900 Hz Long Range Navigation</a:t>
            </a:r>
          </a:p>
          <a:p>
            <a:r>
              <a:rPr lang="en-US" dirty="0" smtClean="0"/>
              <a:t>Upward looking </a:t>
            </a:r>
            <a:r>
              <a:rPr lang="en-US" dirty="0" err="1" smtClean="0"/>
              <a:t>Multibeam</a:t>
            </a:r>
            <a:r>
              <a:rPr lang="en-US" dirty="0" smtClean="0"/>
              <a:t> mapping</a:t>
            </a:r>
          </a:p>
          <a:p>
            <a:r>
              <a:rPr lang="en-US" dirty="0" smtClean="0"/>
              <a:t>Avalanche Beacon</a:t>
            </a:r>
          </a:p>
          <a:p>
            <a:r>
              <a:rPr lang="en-US" dirty="0" smtClean="0"/>
              <a:t>Short Antenna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4080" y="4356535"/>
            <a:ext cx="5886395" cy="2030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03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2600" y="0"/>
            <a:ext cx="10515600" cy="1325563"/>
          </a:xfrm>
        </p:spPr>
        <p:txBody>
          <a:bodyPr/>
          <a:lstStyle/>
          <a:p>
            <a:r>
              <a:rPr lang="en-US" dirty="0" err="1" smtClean="0"/>
              <a:t>Config</a:t>
            </a:r>
            <a:r>
              <a:rPr lang="en-US" dirty="0" smtClean="0"/>
              <a:t> 4: Seafloor Mapping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61" b="29257"/>
          <a:stretch/>
        </p:blipFill>
        <p:spPr>
          <a:xfrm>
            <a:off x="1161641" y="1023256"/>
            <a:ext cx="10501664" cy="2685144"/>
          </a:xfrm>
        </p:spPr>
      </p:pic>
      <p:sp>
        <p:nvSpPr>
          <p:cNvPr id="5" name="TextBox 4"/>
          <p:cNvSpPr txBox="1"/>
          <p:nvPr/>
        </p:nvSpPr>
        <p:spPr>
          <a:xfrm>
            <a:off x="617164" y="4328506"/>
            <a:ext cx="469891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Core Science: CTD, DO, PAR, </a:t>
            </a:r>
            <a:r>
              <a:rPr lang="en-US" dirty="0" err="1" smtClean="0"/>
              <a:t>Chl</a:t>
            </a:r>
            <a:r>
              <a:rPr lang="en-US" dirty="0" smtClean="0"/>
              <a:t>/OBS/Oil</a:t>
            </a:r>
          </a:p>
          <a:p>
            <a:r>
              <a:rPr lang="en-US" dirty="0" err="1" smtClean="0"/>
              <a:t>Norbit</a:t>
            </a:r>
            <a:r>
              <a:rPr lang="en-US" dirty="0" smtClean="0"/>
              <a:t> Narrow Beam </a:t>
            </a:r>
            <a:r>
              <a:rPr lang="en-US" dirty="0" err="1" smtClean="0"/>
              <a:t>Multibeam</a:t>
            </a:r>
            <a:r>
              <a:rPr lang="en-US" dirty="0" smtClean="0"/>
              <a:t> Mapping Sonar</a:t>
            </a:r>
          </a:p>
          <a:p>
            <a:r>
              <a:rPr lang="en-US" dirty="0" err="1" smtClean="0"/>
              <a:t>Phins</a:t>
            </a:r>
            <a:r>
              <a:rPr lang="en-US" dirty="0" smtClean="0"/>
              <a:t> C3 INS</a:t>
            </a:r>
          </a:p>
          <a:p>
            <a:r>
              <a:rPr lang="en-US" dirty="0" smtClean="0"/>
              <a:t>10 kHz </a:t>
            </a:r>
            <a:r>
              <a:rPr lang="en-US" dirty="0" err="1" smtClean="0"/>
              <a:t>Acomms</a:t>
            </a:r>
            <a:r>
              <a:rPr lang="en-US" dirty="0" smtClean="0"/>
              <a:t> and LBL</a:t>
            </a:r>
          </a:p>
          <a:p>
            <a:r>
              <a:rPr lang="en-US" dirty="0" smtClean="0"/>
              <a:t>Tall </a:t>
            </a:r>
            <a:r>
              <a:rPr lang="en-US" dirty="0" smtClean="0"/>
              <a:t>Antenna</a:t>
            </a:r>
          </a:p>
          <a:p>
            <a:r>
              <a:rPr lang="en-US" dirty="0" smtClean="0"/>
              <a:t>Camera?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5543" y="4328506"/>
            <a:ext cx="5998029" cy="183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20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9654</TotalTime>
  <Words>333</Words>
  <Application>Microsoft Office PowerPoint</Application>
  <PresentationFormat>Widescreen</PresentationFormat>
  <Paragraphs>46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Config 1: Long Range Open Ocean</vt:lpstr>
      <vt:lpstr>Config 2: Long Range Under-ice </vt:lpstr>
      <vt:lpstr>Config 3: Under-ice Mapping</vt:lpstr>
      <vt:lpstr>Config 4: Seafloor Mapping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Brett Hobson</dc:creator>
  <cp:lastModifiedBy>Brett Hobson</cp:lastModifiedBy>
  <cp:revision>19</cp:revision>
  <dcterms:created xsi:type="dcterms:W3CDTF">2020-05-14T19:27:32Z</dcterms:created>
  <dcterms:modified xsi:type="dcterms:W3CDTF">2020-05-21T16:18:06Z</dcterms:modified>
</cp:coreProperties>
</file>