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79" autoAdjust="0"/>
    <p:restoredTop sz="94660"/>
  </p:normalViewPr>
  <p:slideViewPr>
    <p:cSldViewPr snapToGrid="0">
      <p:cViewPr>
        <p:scale>
          <a:sx n="150" d="100"/>
          <a:sy n="150" d="100"/>
        </p:scale>
        <p:origin x="6" y="-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80666-A416-49A4-99F6-FB81E6F3E827}" type="datetimeFigureOut">
              <a:rPr lang="en-US" smtClean="0"/>
              <a:t>5/27/2020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473E6-89DD-4065-BC64-EA22D49DE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991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80666-A416-49A4-99F6-FB81E6F3E827}" type="datetimeFigureOut">
              <a:rPr lang="en-US" smtClean="0"/>
              <a:t>5/27/2020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473E6-89DD-4065-BC64-EA22D49DE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962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80666-A416-49A4-99F6-FB81E6F3E827}" type="datetimeFigureOut">
              <a:rPr lang="en-US" smtClean="0"/>
              <a:t>5/27/2020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473E6-89DD-4065-BC64-EA22D49DE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0090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80666-A416-49A4-99F6-FB81E6F3E827}" type="datetimeFigureOut">
              <a:rPr lang="en-US" smtClean="0"/>
              <a:t>5/27/2020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473E6-89DD-4065-BC64-EA22D49DE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766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80666-A416-49A4-99F6-FB81E6F3E827}" type="datetimeFigureOut">
              <a:rPr lang="en-US" smtClean="0"/>
              <a:t>5/27/2020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473E6-89DD-4065-BC64-EA22D49DE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8066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80666-A416-49A4-99F6-FB81E6F3E827}" type="datetimeFigureOut">
              <a:rPr lang="en-US" smtClean="0"/>
              <a:t>5/27/2020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473E6-89DD-4065-BC64-EA22D49DE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581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80666-A416-49A4-99F6-FB81E6F3E827}" type="datetimeFigureOut">
              <a:rPr lang="en-US" smtClean="0"/>
              <a:t>5/27/2020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473E6-89DD-4065-BC64-EA22D49DE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372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80666-A416-49A4-99F6-FB81E6F3E827}" type="datetimeFigureOut">
              <a:rPr lang="en-US" smtClean="0"/>
              <a:t>5/27/2020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473E6-89DD-4065-BC64-EA22D49DE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8456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80666-A416-49A4-99F6-FB81E6F3E827}" type="datetimeFigureOut">
              <a:rPr lang="en-US" smtClean="0"/>
              <a:t>5/27/2020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473E6-89DD-4065-BC64-EA22D49DE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2318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80666-A416-49A4-99F6-FB81E6F3E827}" type="datetimeFigureOut">
              <a:rPr lang="en-US" smtClean="0"/>
              <a:t>5/27/2020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473E6-89DD-4065-BC64-EA22D49DE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630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80666-A416-49A4-99F6-FB81E6F3E827}" type="datetimeFigureOut">
              <a:rPr lang="en-US" smtClean="0"/>
              <a:t>5/27/2020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473E6-89DD-4065-BC64-EA22D49DE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0523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180666-A416-49A4-99F6-FB81E6F3E827}" type="datetimeFigureOut">
              <a:rPr lang="en-US" smtClean="0"/>
              <a:t>5/27/2020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2473E6-89DD-4065-BC64-EA22D49DE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840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chrome-extension://oemmndcbldboiebfnladdacbdfmadadm/https:/www.ixblue.com/sites/default/files/2020-02/phins-compact-series-datasheet-.pdf" TargetMode="External"/><Relationship Id="rId2" Type="http://schemas.openxmlformats.org/officeDocument/2006/relationships/hyperlink" Target="chrome-extension://oemmndcbldboiebfnladdacbdfmadadm/https:/norbit.com/media/PS-120005-24_WBMS-bathy_Pn_12003-AACDB4_A4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impactsubsea.co.uk/isd4000/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Components: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Multibeam</a:t>
            </a:r>
            <a:r>
              <a:rPr lang="en-US" dirty="0" smtClean="0"/>
              <a:t> Sonar: </a:t>
            </a:r>
            <a:r>
              <a:rPr lang="en-US" dirty="0" err="1" smtClean="0"/>
              <a:t>Norbit</a:t>
            </a:r>
            <a:r>
              <a:rPr lang="en-US" dirty="0" smtClean="0"/>
              <a:t> WBMS, 0.9 x 1.9 degree, 400 kHz, 5-210 degree swath, 24 </a:t>
            </a:r>
            <a:r>
              <a:rPr lang="en-US" dirty="0" err="1" smtClean="0"/>
              <a:t>vdc</a:t>
            </a:r>
            <a:r>
              <a:rPr lang="en-US" dirty="0" smtClean="0"/>
              <a:t>, 40 watts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sz="1200" dirty="0" smtClean="0">
                <a:hlinkClick r:id="rId2"/>
              </a:rPr>
              <a:t>https</a:t>
            </a:r>
            <a:r>
              <a:rPr lang="en-US" sz="1200" dirty="0">
                <a:hlinkClick r:id="rId2"/>
              </a:rPr>
              <a:t>://</a:t>
            </a:r>
            <a:r>
              <a:rPr lang="en-US" sz="1200" dirty="0" smtClean="0">
                <a:hlinkClick r:id="rId2"/>
              </a:rPr>
              <a:t>norbit.com/media/PS-120005-24_WBMS-bathy_Pn_12003-AACDB4_A4.pdf</a:t>
            </a:r>
            <a:endParaRPr lang="en-US" sz="1200" dirty="0">
              <a:hlinkClick r:id="rId2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hlinkClick r:id="rId2"/>
              </a:rPr>
              <a:t>I</a:t>
            </a:r>
            <a:r>
              <a:rPr lang="en-US" dirty="0" smtClean="0"/>
              <a:t>NS: </a:t>
            </a:r>
            <a:r>
              <a:rPr lang="en-US" dirty="0" err="1" smtClean="0"/>
              <a:t>IxBlue</a:t>
            </a:r>
            <a:r>
              <a:rPr lang="en-US" dirty="0" smtClean="0"/>
              <a:t> C3, 0.2% DT, 12 watts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1200" dirty="0" smtClean="0">
                <a:hlinkClick r:id="rId3"/>
              </a:rPr>
              <a:t>https://</a:t>
            </a:r>
            <a:r>
              <a:rPr lang="en-US" sz="1200" dirty="0">
                <a:hlinkClick r:id="rId3"/>
              </a:rPr>
              <a:t>www.ixblue.com/sites/default/files/2020-02/phins-compact-series-datasheet-.pdf</a:t>
            </a:r>
            <a:endParaRPr lang="en-US" sz="1200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Depth: OEM Impact Subsea ISD4000 OEM, 0.01% FS, emulating </a:t>
            </a:r>
            <a:r>
              <a:rPr lang="en-US" dirty="0" err="1" smtClean="0"/>
              <a:t>Parosci</a:t>
            </a:r>
            <a:endParaRPr lang="en-US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sz="1200" dirty="0">
                <a:hlinkClick r:id="rId4"/>
              </a:rPr>
              <a:t>https://www.impactsubsea.co.uk/isd4000/</a:t>
            </a:r>
            <a:endParaRPr lang="en-US" sz="1200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GPS:DGI/108185, Daniel’s Ublox8n board with a </a:t>
            </a:r>
            <a:r>
              <a:rPr lang="en-US" dirty="0" smtClean="0"/>
              <a:t>antenna switch, </a:t>
            </a:r>
            <a:r>
              <a:rPr lang="en-US" dirty="0" smtClean="0"/>
              <a:t>1 PPS out and serial </a:t>
            </a:r>
            <a:r>
              <a:rPr lang="en-US" dirty="0" smtClean="0"/>
              <a:t>out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0038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62516" y="105332"/>
            <a:ext cx="10515600" cy="1325563"/>
          </a:xfrm>
        </p:spPr>
        <p:txBody>
          <a:bodyPr/>
          <a:lstStyle/>
          <a:p>
            <a:r>
              <a:rPr lang="en-US" dirty="0" smtClean="0"/>
              <a:t>Trigger Schedule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2433485" y="2213429"/>
            <a:ext cx="2225779" cy="3686"/>
          </a:xfrm>
          <a:prstGeom prst="line">
            <a:avLst/>
          </a:prstGeom>
          <a:ln w="635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2315501" y="2217116"/>
            <a:ext cx="110613" cy="0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4659265" y="2183933"/>
            <a:ext cx="919314" cy="7130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10613" y="2050026"/>
            <a:ext cx="124623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Multibeam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DVL Down</a:t>
            </a:r>
          </a:p>
          <a:p>
            <a:endParaRPr lang="en-US" dirty="0"/>
          </a:p>
          <a:p>
            <a:r>
              <a:rPr lang="en-US" dirty="0" smtClean="0"/>
              <a:t>DVL Up</a:t>
            </a:r>
            <a:endParaRPr lang="en-US" dirty="0"/>
          </a:p>
        </p:txBody>
      </p:sp>
      <p:cxnSp>
        <p:nvCxnSpPr>
          <p:cNvPr id="10" name="Straight Connector 9"/>
          <p:cNvCxnSpPr>
            <a:endCxn id="14" idx="1"/>
          </p:cNvCxnSpPr>
          <p:nvPr/>
        </p:nvCxnSpPr>
        <p:spPr>
          <a:xfrm flipV="1">
            <a:off x="5679359" y="2212991"/>
            <a:ext cx="2144051" cy="4127"/>
          </a:xfrm>
          <a:prstGeom prst="line">
            <a:avLst/>
          </a:prstGeom>
          <a:ln w="635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5568746" y="2209741"/>
            <a:ext cx="110613" cy="0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8568327" y="2221439"/>
            <a:ext cx="276358" cy="0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7823410" y="2190131"/>
            <a:ext cx="753396" cy="4571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 flipV="1">
            <a:off x="1594058" y="2792739"/>
            <a:ext cx="2477729" cy="7375"/>
          </a:xfrm>
          <a:prstGeom prst="line">
            <a:avLst/>
          </a:prstGeom>
          <a:ln w="635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1483445" y="2792739"/>
            <a:ext cx="110613" cy="0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4071787" y="2763242"/>
            <a:ext cx="597309" cy="8849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5041900" y="2781678"/>
            <a:ext cx="2205706" cy="7374"/>
          </a:xfrm>
          <a:prstGeom prst="line">
            <a:avLst/>
          </a:prstGeom>
          <a:ln w="635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4659264" y="2789051"/>
            <a:ext cx="110613" cy="0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7832627" y="2788690"/>
            <a:ext cx="511273" cy="361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7235318" y="2752180"/>
            <a:ext cx="597309" cy="8849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Connector 22"/>
          <p:cNvCxnSpPr/>
          <p:nvPr/>
        </p:nvCxnSpPr>
        <p:spPr>
          <a:xfrm>
            <a:off x="2309357" y="3347597"/>
            <a:ext cx="2207341" cy="6519"/>
          </a:xfrm>
          <a:prstGeom prst="line">
            <a:avLst/>
          </a:prstGeom>
          <a:ln w="635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1930813" y="3348077"/>
            <a:ext cx="384688" cy="6038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4509323" y="3317244"/>
            <a:ext cx="597309" cy="8849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 flipV="1">
            <a:off x="5475024" y="3338360"/>
            <a:ext cx="2219950" cy="17871"/>
          </a:xfrm>
          <a:prstGeom prst="line">
            <a:avLst/>
          </a:prstGeom>
          <a:ln w="635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V="1">
            <a:off x="5106632" y="3361489"/>
            <a:ext cx="368392" cy="2373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8279995" y="3368299"/>
            <a:ext cx="462114" cy="0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7682686" y="3324054"/>
            <a:ext cx="597309" cy="8849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/>
          <p:cNvSpPr txBox="1"/>
          <p:nvPr/>
        </p:nvSpPr>
        <p:spPr>
          <a:xfrm>
            <a:off x="1034372" y="1757482"/>
            <a:ext cx="2324778" cy="24622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10</a:t>
            </a:r>
            <a:r>
              <a:rPr lang="en-US" sz="1000" dirty="0" smtClean="0"/>
              <a:t>0ms Sonar transmit delay after trigger</a:t>
            </a:r>
            <a:endParaRPr lang="en-US" sz="1000" dirty="0"/>
          </a:p>
        </p:txBody>
      </p:sp>
      <p:cxnSp>
        <p:nvCxnSpPr>
          <p:cNvPr id="48" name="Straight Connector 47"/>
          <p:cNvCxnSpPr/>
          <p:nvPr/>
        </p:nvCxnSpPr>
        <p:spPr>
          <a:xfrm>
            <a:off x="1463778" y="2298808"/>
            <a:ext cx="14464" cy="94243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flipV="1">
            <a:off x="1480987" y="3235876"/>
            <a:ext cx="457201" cy="491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1462262" y="3031357"/>
            <a:ext cx="62311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50 </a:t>
            </a:r>
            <a:r>
              <a:rPr lang="en-US" sz="1000" dirty="0" err="1" smtClean="0"/>
              <a:t>ms</a:t>
            </a:r>
            <a:r>
              <a:rPr lang="en-US" sz="1000" dirty="0" smtClean="0"/>
              <a:t> Trigger Delay</a:t>
            </a:r>
            <a:endParaRPr lang="en-US" sz="1000" dirty="0"/>
          </a:p>
        </p:txBody>
      </p:sp>
      <p:sp>
        <p:nvSpPr>
          <p:cNvPr id="58" name="TextBox 57"/>
          <p:cNvSpPr txBox="1"/>
          <p:nvPr/>
        </p:nvSpPr>
        <p:spPr>
          <a:xfrm>
            <a:off x="2056786" y="1951275"/>
            <a:ext cx="6464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Transmit</a:t>
            </a:r>
            <a:endParaRPr lang="en-US" sz="1000" dirty="0"/>
          </a:p>
        </p:txBody>
      </p:sp>
      <p:sp>
        <p:nvSpPr>
          <p:cNvPr id="59" name="TextBox 58"/>
          <p:cNvSpPr txBox="1"/>
          <p:nvPr/>
        </p:nvSpPr>
        <p:spPr>
          <a:xfrm>
            <a:off x="3263528" y="1965304"/>
            <a:ext cx="9355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Receive</a:t>
            </a:r>
            <a:endParaRPr lang="en-US" sz="1000" dirty="0"/>
          </a:p>
        </p:txBody>
      </p:sp>
      <p:sp>
        <p:nvSpPr>
          <p:cNvPr id="61" name="TextBox 60"/>
          <p:cNvSpPr txBox="1"/>
          <p:nvPr/>
        </p:nvSpPr>
        <p:spPr>
          <a:xfrm>
            <a:off x="88695" y="3708248"/>
            <a:ext cx="1070732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Sonar runs on a fixed rate (3 Hz): </a:t>
            </a:r>
            <a:r>
              <a:rPr lang="en-US" i="1" dirty="0"/>
              <a:t>Trigger Mode </a:t>
            </a:r>
            <a:r>
              <a:rPr lang="en-US" i="1" dirty="0" smtClean="0"/>
              <a:t>1, </a:t>
            </a:r>
            <a:r>
              <a:rPr lang="en-US" i="1" dirty="0" err="1" smtClean="0"/>
              <a:t>Set_rate</a:t>
            </a:r>
            <a:r>
              <a:rPr lang="en-US" i="1" dirty="0" smtClean="0"/>
              <a:t> 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Trigger out </a:t>
            </a:r>
            <a:r>
              <a:rPr lang="en-US" dirty="0"/>
              <a:t>from sonar has a </a:t>
            </a:r>
            <a:r>
              <a:rPr lang="en-US" dirty="0" smtClean="0"/>
              <a:t>100 </a:t>
            </a:r>
            <a:r>
              <a:rPr lang="en-US" dirty="0" err="1" smtClean="0"/>
              <a:t>ms</a:t>
            </a:r>
            <a:r>
              <a:rPr lang="en-US" dirty="0"/>
              <a:t> </a:t>
            </a:r>
            <a:r>
              <a:rPr lang="en-US" dirty="0" smtClean="0"/>
              <a:t>transmit</a:t>
            </a:r>
            <a:r>
              <a:rPr lang="en-US" dirty="0" smtClean="0"/>
              <a:t> delay after trigger </a:t>
            </a:r>
            <a:r>
              <a:rPr lang="en-US" i="1" dirty="0" smtClean="0"/>
              <a:t> </a:t>
            </a:r>
            <a:r>
              <a:rPr lang="en-US" i="1" dirty="0" err="1"/>
              <a:t>set_trigger_mode</a:t>
            </a:r>
            <a:r>
              <a:rPr lang="en-US" i="1" dirty="0"/>
              <a:t> and </a:t>
            </a:r>
            <a:r>
              <a:rPr lang="en-US" i="1" dirty="0" err="1"/>
              <a:t>set_trigger_delay</a:t>
            </a:r>
            <a:r>
              <a:rPr lang="en-US" i="1" dirty="0"/>
              <a:t> </a:t>
            </a:r>
            <a:r>
              <a:rPr lang="en-US" i="1" dirty="0" smtClean="0"/>
              <a:t>ref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Single </a:t>
            </a:r>
            <a:r>
              <a:rPr lang="en-US" dirty="0" smtClean="0"/>
              <a:t>trigger line into the DVL housing and into the Down </a:t>
            </a:r>
            <a:r>
              <a:rPr lang="en-US" dirty="0" smtClean="0"/>
              <a:t>DVL, then additional 50ms delay to Up DVL</a:t>
            </a:r>
            <a:endParaRPr lang="en-US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This might also be possible using the Down DVL’s trigger out, though these pins aren’t currently wired out of the OEM case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Pathfinder Deep Pings take ~50ms at a 50m range, and ~80 </a:t>
            </a:r>
            <a:r>
              <a:rPr lang="en-US" dirty="0" err="1" smtClean="0"/>
              <a:t>ms</a:t>
            </a:r>
            <a:r>
              <a:rPr lang="en-US" dirty="0" smtClean="0"/>
              <a:t> at 90m range</a:t>
            </a:r>
            <a:endParaRPr lang="en-US" dirty="0" smtClean="0"/>
          </a:p>
        </p:txBody>
      </p:sp>
      <p:cxnSp>
        <p:nvCxnSpPr>
          <p:cNvPr id="63" name="Straight Connector 62"/>
          <p:cNvCxnSpPr/>
          <p:nvPr/>
        </p:nvCxnSpPr>
        <p:spPr>
          <a:xfrm flipV="1">
            <a:off x="1559133" y="1704503"/>
            <a:ext cx="4100053" cy="737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>
            <a:stCxn id="72" idx="3"/>
          </p:cNvCxnSpPr>
          <p:nvPr/>
        </p:nvCxnSpPr>
        <p:spPr>
          <a:xfrm>
            <a:off x="6687672" y="1701917"/>
            <a:ext cx="4467027" cy="2072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ectangle 65"/>
          <p:cNvSpPr/>
          <p:nvPr/>
        </p:nvSpPr>
        <p:spPr>
          <a:xfrm>
            <a:off x="11125822" y="2172911"/>
            <a:ext cx="761948" cy="6294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9" name="Straight Connector 68"/>
          <p:cNvCxnSpPr/>
          <p:nvPr/>
        </p:nvCxnSpPr>
        <p:spPr>
          <a:xfrm>
            <a:off x="11154699" y="1629697"/>
            <a:ext cx="0" cy="1548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1547358" y="1629697"/>
            <a:ext cx="0" cy="1548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71"/>
          <p:cNvSpPr txBox="1"/>
          <p:nvPr/>
        </p:nvSpPr>
        <p:spPr>
          <a:xfrm>
            <a:off x="5666559" y="1517251"/>
            <a:ext cx="10211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 second</a:t>
            </a:r>
            <a:endParaRPr lang="en-US" dirty="0"/>
          </a:p>
        </p:txBody>
      </p:sp>
      <p:cxnSp>
        <p:nvCxnSpPr>
          <p:cNvPr id="46" name="Straight Connector 45"/>
          <p:cNvCxnSpPr/>
          <p:nvPr/>
        </p:nvCxnSpPr>
        <p:spPr>
          <a:xfrm flipV="1">
            <a:off x="1932043" y="2793220"/>
            <a:ext cx="2139744" cy="1882"/>
          </a:xfrm>
          <a:prstGeom prst="line">
            <a:avLst/>
          </a:prstGeom>
          <a:ln w="635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1483445" y="2793219"/>
            <a:ext cx="442736" cy="3686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ctangle 50"/>
          <p:cNvSpPr/>
          <p:nvPr/>
        </p:nvSpPr>
        <p:spPr>
          <a:xfrm>
            <a:off x="4071787" y="2763722"/>
            <a:ext cx="597309" cy="8849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2" name="Straight Connector 51"/>
          <p:cNvCxnSpPr/>
          <p:nvPr/>
        </p:nvCxnSpPr>
        <p:spPr>
          <a:xfrm>
            <a:off x="5041900" y="2784552"/>
            <a:ext cx="2205706" cy="4980"/>
          </a:xfrm>
          <a:prstGeom prst="line">
            <a:avLst/>
          </a:prstGeom>
          <a:ln w="635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 flipV="1">
            <a:off x="4659264" y="2788690"/>
            <a:ext cx="382636" cy="841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54"/>
          <p:cNvSpPr/>
          <p:nvPr/>
        </p:nvSpPr>
        <p:spPr>
          <a:xfrm>
            <a:off x="7235318" y="2752660"/>
            <a:ext cx="597309" cy="8849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/>
          <p:cNvSpPr/>
          <p:nvPr/>
        </p:nvSpPr>
        <p:spPr>
          <a:xfrm>
            <a:off x="1467464" y="2173795"/>
            <a:ext cx="848037" cy="7098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1735108" y="1998555"/>
            <a:ext cx="94357" cy="1743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 flipH="1">
            <a:off x="1937865" y="3230709"/>
            <a:ext cx="1833" cy="10999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>
            <a:off x="4660494" y="2262610"/>
            <a:ext cx="14464" cy="94243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 flipV="1">
            <a:off x="5097711" y="3188523"/>
            <a:ext cx="9853" cy="22402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 flipV="1">
            <a:off x="4669096" y="3194512"/>
            <a:ext cx="443017" cy="820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" name="Picture 4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867" y="5453458"/>
            <a:ext cx="4310770" cy="1404542"/>
          </a:xfrm>
          <a:prstGeom prst="rect">
            <a:avLst/>
          </a:prstGeom>
        </p:spPr>
      </p:pic>
      <p:cxnSp>
        <p:nvCxnSpPr>
          <p:cNvPr id="85" name="Straight Connector 84"/>
          <p:cNvCxnSpPr/>
          <p:nvPr/>
        </p:nvCxnSpPr>
        <p:spPr>
          <a:xfrm>
            <a:off x="8338171" y="2784552"/>
            <a:ext cx="2205706" cy="4980"/>
          </a:xfrm>
          <a:prstGeom prst="line">
            <a:avLst/>
          </a:prstGeom>
          <a:ln w="635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>
            <a:off x="8742109" y="3362916"/>
            <a:ext cx="2205706" cy="4980"/>
          </a:xfrm>
          <a:prstGeom prst="line">
            <a:avLst/>
          </a:prstGeom>
          <a:ln w="635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/>
          <p:cNvCxnSpPr/>
          <p:nvPr/>
        </p:nvCxnSpPr>
        <p:spPr>
          <a:xfrm>
            <a:off x="11545124" y="3382605"/>
            <a:ext cx="462114" cy="0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Rectangle 87"/>
          <p:cNvSpPr/>
          <p:nvPr/>
        </p:nvSpPr>
        <p:spPr>
          <a:xfrm>
            <a:off x="10947815" y="3338360"/>
            <a:ext cx="597309" cy="8849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9" name="Straight Connector 88"/>
          <p:cNvCxnSpPr/>
          <p:nvPr/>
        </p:nvCxnSpPr>
        <p:spPr>
          <a:xfrm>
            <a:off x="11141186" y="2796720"/>
            <a:ext cx="462114" cy="0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Rectangle 89"/>
          <p:cNvSpPr/>
          <p:nvPr/>
        </p:nvSpPr>
        <p:spPr>
          <a:xfrm>
            <a:off x="10543877" y="2752475"/>
            <a:ext cx="597309" cy="8849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1" name="Straight Connector 90"/>
          <p:cNvCxnSpPr/>
          <p:nvPr/>
        </p:nvCxnSpPr>
        <p:spPr>
          <a:xfrm>
            <a:off x="7823410" y="2205542"/>
            <a:ext cx="14464" cy="94243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/>
          <p:cNvCxnSpPr/>
          <p:nvPr/>
        </p:nvCxnSpPr>
        <p:spPr>
          <a:xfrm flipV="1">
            <a:off x="8260627" y="3131455"/>
            <a:ext cx="9853" cy="22402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 flipV="1">
            <a:off x="7832012" y="3137444"/>
            <a:ext cx="443017" cy="820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>
            <a:off x="11126722" y="2250730"/>
            <a:ext cx="14464" cy="94243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/>
          <p:cNvCxnSpPr/>
          <p:nvPr/>
        </p:nvCxnSpPr>
        <p:spPr>
          <a:xfrm flipV="1">
            <a:off x="11563939" y="3176643"/>
            <a:ext cx="9853" cy="22402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/>
          <p:cNvCxnSpPr/>
          <p:nvPr/>
        </p:nvCxnSpPr>
        <p:spPr>
          <a:xfrm flipV="1">
            <a:off x="11135324" y="3182632"/>
            <a:ext cx="443017" cy="820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/>
          <p:cNvCxnSpPr>
            <a:endCxn id="66" idx="1"/>
          </p:cNvCxnSpPr>
          <p:nvPr/>
        </p:nvCxnSpPr>
        <p:spPr>
          <a:xfrm flipV="1">
            <a:off x="8825606" y="2204381"/>
            <a:ext cx="2300216" cy="12410"/>
          </a:xfrm>
          <a:prstGeom prst="line">
            <a:avLst/>
          </a:prstGeom>
          <a:ln w="635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TextBox 103"/>
          <p:cNvSpPr txBox="1"/>
          <p:nvPr/>
        </p:nvSpPr>
        <p:spPr>
          <a:xfrm>
            <a:off x="1978856" y="2381407"/>
            <a:ext cx="1349537" cy="27699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Trigger Pulse</a:t>
            </a:r>
            <a:endParaRPr lang="en-US" sz="1200" dirty="0"/>
          </a:p>
        </p:txBody>
      </p:sp>
      <p:cxnSp>
        <p:nvCxnSpPr>
          <p:cNvPr id="105" name="Straight Arrow Connector 104"/>
          <p:cNvCxnSpPr>
            <a:stCxn id="104" idx="1"/>
          </p:cNvCxnSpPr>
          <p:nvPr/>
        </p:nvCxnSpPr>
        <p:spPr>
          <a:xfrm flipH="1" flipV="1">
            <a:off x="1493144" y="2508536"/>
            <a:ext cx="485712" cy="113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4082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38437" y="0"/>
            <a:ext cx="10515600" cy="1325563"/>
          </a:xfrm>
        </p:spPr>
        <p:txBody>
          <a:bodyPr/>
          <a:lstStyle/>
          <a:p>
            <a:r>
              <a:rPr lang="en-US" dirty="0" smtClean="0"/>
              <a:t>AUV Function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8162" y="662781"/>
            <a:ext cx="10515600" cy="435133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Controls power</a:t>
            </a:r>
          </a:p>
          <a:p>
            <a:pPr lvl="1"/>
            <a:r>
              <a:rPr lang="en-US" dirty="0" smtClean="0"/>
              <a:t>Powers on/off INS, Sonar, Sonar DAQ</a:t>
            </a:r>
          </a:p>
          <a:p>
            <a:r>
              <a:rPr lang="en-US" dirty="0" smtClean="0"/>
              <a:t>Sends mode change commands to DVL to switch between PD6/PD13, ext. trigger/Free-run modes, depending on if Sonar is running (former)</a:t>
            </a:r>
          </a:p>
          <a:p>
            <a:r>
              <a:rPr lang="en-US" dirty="0" smtClean="0"/>
              <a:t>Drives </a:t>
            </a:r>
            <a:r>
              <a:rPr lang="en-US" dirty="0" smtClean="0"/>
              <a:t>the bus</a:t>
            </a:r>
          </a:p>
          <a:p>
            <a:pPr lvl="1"/>
            <a:r>
              <a:rPr lang="en-US" dirty="0" smtClean="0"/>
              <a:t>Uses on-board, low power AHRS, depth, GPS for transits</a:t>
            </a:r>
          </a:p>
          <a:p>
            <a:pPr lvl="1"/>
            <a:r>
              <a:rPr lang="en-US" dirty="0" smtClean="0"/>
              <a:t>When available, uses INS data published over LCM, or reads INS directly</a:t>
            </a:r>
          </a:p>
          <a:p>
            <a:pPr lvl="1"/>
            <a:r>
              <a:rPr lang="en-US" dirty="0" smtClean="0"/>
              <a:t>Runs missions from waypoints translated from MB System planner</a:t>
            </a:r>
          </a:p>
          <a:p>
            <a:r>
              <a:rPr lang="en-US" dirty="0" smtClean="0"/>
              <a:t>Sends LBL ranges to INS when available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7088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52662" y="-201612"/>
            <a:ext cx="10515600" cy="1325563"/>
          </a:xfrm>
        </p:spPr>
        <p:txBody>
          <a:bodyPr/>
          <a:lstStyle/>
          <a:p>
            <a:r>
              <a:rPr lang="en-US" dirty="0" smtClean="0"/>
              <a:t>INS 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6737" y="1001712"/>
            <a:ext cx="10515600" cy="4351338"/>
          </a:xfrm>
        </p:spPr>
        <p:txBody>
          <a:bodyPr>
            <a:normAutofit/>
          </a:bodyPr>
          <a:lstStyle/>
          <a:p>
            <a:r>
              <a:rPr lang="en-US" dirty="0" smtClean="0"/>
              <a:t>Publishes position, depth, orientation in UDP packets on Ethernet </a:t>
            </a:r>
          </a:p>
          <a:p>
            <a:r>
              <a:rPr lang="en-US" dirty="0" smtClean="0"/>
              <a:t>Reads GPS on Serial 1, when available</a:t>
            </a:r>
          </a:p>
          <a:p>
            <a:pPr lvl="1"/>
            <a:r>
              <a:rPr lang="en-US" dirty="0" smtClean="0"/>
              <a:t>1 PPS, ZDA time </a:t>
            </a:r>
          </a:p>
          <a:p>
            <a:r>
              <a:rPr lang="en-US" dirty="0" smtClean="0"/>
              <a:t>Reads Depth on Serial 2 </a:t>
            </a:r>
          </a:p>
          <a:p>
            <a:pPr lvl="1"/>
            <a:r>
              <a:rPr lang="en-US" dirty="0" smtClean="0"/>
              <a:t>Impact Subsea, </a:t>
            </a:r>
            <a:r>
              <a:rPr lang="en-US" dirty="0" err="1" smtClean="0"/>
              <a:t>Parosci</a:t>
            </a:r>
            <a:r>
              <a:rPr lang="en-US" dirty="0" smtClean="0"/>
              <a:t> format</a:t>
            </a:r>
          </a:p>
          <a:p>
            <a:r>
              <a:rPr lang="en-US" dirty="0" smtClean="0"/>
              <a:t>Reads speed in PD6 (or PD0) from two DVLs on Serial 3 and Serial 4</a:t>
            </a:r>
          </a:p>
          <a:p>
            <a:r>
              <a:rPr lang="en-US" dirty="0" smtClean="0"/>
              <a:t>Reads LBL ranges </a:t>
            </a:r>
            <a:r>
              <a:rPr lang="en-US" dirty="0" smtClean="0"/>
              <a:t>from AUV over </a:t>
            </a:r>
            <a:r>
              <a:rPr lang="en-US" dirty="0" smtClean="0"/>
              <a:t>Ethernet, when available</a:t>
            </a:r>
          </a:p>
          <a:p>
            <a:r>
              <a:rPr lang="en-US" dirty="0"/>
              <a:t>Mounted in the main vehicle hull</a:t>
            </a:r>
          </a:p>
          <a:p>
            <a:r>
              <a:rPr lang="en-US" dirty="0"/>
              <a:t>24 volts, 12 watts, split between IMU and board stack</a:t>
            </a:r>
          </a:p>
          <a:p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953766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67050" y="-220663"/>
            <a:ext cx="10515600" cy="1325563"/>
          </a:xfrm>
        </p:spPr>
        <p:txBody>
          <a:bodyPr/>
          <a:lstStyle/>
          <a:p>
            <a:r>
              <a:rPr lang="en-US" dirty="0" smtClean="0"/>
              <a:t>Sonar DAQ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9238" y="1265646"/>
            <a:ext cx="11295729" cy="4351338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Runs </a:t>
            </a:r>
            <a:r>
              <a:rPr lang="en-US" dirty="0" err="1" smtClean="0"/>
              <a:t>Norbit’s</a:t>
            </a:r>
            <a:r>
              <a:rPr lang="en-US" dirty="0" smtClean="0"/>
              <a:t> program to read and write in S7K format</a:t>
            </a:r>
            <a:r>
              <a:rPr lang="en-US" dirty="0"/>
              <a:t> </a:t>
            </a:r>
            <a:r>
              <a:rPr lang="en-US" dirty="0" smtClean="0"/>
              <a:t>sonar data on Ethernet 1 </a:t>
            </a:r>
            <a:r>
              <a:rPr lang="en-US" dirty="0" smtClean="0"/>
              <a:t>port</a:t>
            </a:r>
            <a:endParaRPr lang="en-US" dirty="0" smtClean="0"/>
          </a:p>
          <a:p>
            <a:r>
              <a:rPr lang="en-US" dirty="0" smtClean="0"/>
              <a:t>Runs a new software program </a:t>
            </a:r>
            <a:endParaRPr lang="en-US" dirty="0" smtClean="0"/>
          </a:p>
          <a:p>
            <a:pPr lvl="1"/>
            <a:r>
              <a:rPr lang="en-US" dirty="0" smtClean="0"/>
              <a:t>log </a:t>
            </a:r>
            <a:r>
              <a:rPr lang="en-US" dirty="0" smtClean="0"/>
              <a:t>INS (Ethernet 2) and Depth (serial 1) at about 25 Hz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Re-send INS data sub-</a:t>
            </a:r>
            <a:r>
              <a:rPr lang="en-US" dirty="0" err="1" smtClean="0"/>
              <a:t>samped</a:t>
            </a:r>
            <a:r>
              <a:rPr lang="en-US" dirty="0" smtClean="0"/>
              <a:t> at 2.5 </a:t>
            </a:r>
            <a:r>
              <a:rPr lang="en-US" dirty="0" err="1" smtClean="0"/>
              <a:t>hz</a:t>
            </a:r>
            <a:r>
              <a:rPr lang="en-US" dirty="0" smtClean="0"/>
              <a:t> to AUV in LCM format over Ethernet</a:t>
            </a:r>
            <a:endParaRPr lang="en-US" dirty="0"/>
          </a:p>
          <a:p>
            <a:pPr lvl="1"/>
            <a:r>
              <a:rPr lang="en-US" dirty="0" smtClean="0"/>
              <a:t>Sends </a:t>
            </a:r>
            <a:r>
              <a:rPr lang="en-US" dirty="0"/>
              <a:t>setup </a:t>
            </a:r>
            <a:r>
              <a:rPr lang="en-US" dirty="0" err="1"/>
              <a:t>config</a:t>
            </a:r>
            <a:r>
              <a:rPr lang="en-US" dirty="0"/>
              <a:t> </a:t>
            </a:r>
            <a:r>
              <a:rPr lang="en-US" dirty="0" smtClean="0"/>
              <a:t>message to </a:t>
            </a:r>
            <a:r>
              <a:rPr lang="en-US" dirty="0"/>
              <a:t>sonar after power up</a:t>
            </a:r>
          </a:p>
          <a:p>
            <a:r>
              <a:rPr lang="en-US" dirty="0" smtClean="0"/>
              <a:t>Sync computer time </a:t>
            </a:r>
            <a:r>
              <a:rPr lang="en-US" dirty="0" smtClean="0"/>
              <a:t>to GPS time using 1 PPS (serial 2) and ZDA (serial 3)</a:t>
            </a:r>
          </a:p>
          <a:p>
            <a:r>
              <a:rPr lang="en-US" dirty="0" smtClean="0"/>
              <a:t>Run NTP time server, broadcasting to </a:t>
            </a:r>
            <a:r>
              <a:rPr lang="en-US" dirty="0" smtClean="0"/>
              <a:t>sonar via TCP/IP on Ethernet 1</a:t>
            </a:r>
          </a:p>
          <a:p>
            <a:r>
              <a:rPr lang="en-US" dirty="0" smtClean="0"/>
              <a:t>Large </a:t>
            </a:r>
            <a:r>
              <a:rPr lang="en-US" dirty="0" smtClean="0"/>
              <a:t>mass storage (&gt;TB) on SATA II</a:t>
            </a:r>
          </a:p>
          <a:p>
            <a:r>
              <a:rPr lang="en-US" dirty="0" smtClean="0"/>
              <a:t>Two Ethernet ports: GigE download and </a:t>
            </a:r>
            <a:r>
              <a:rPr lang="en-US" dirty="0" err="1" smtClean="0"/>
              <a:t>comms</a:t>
            </a:r>
            <a:endParaRPr lang="en-US" dirty="0" smtClean="0"/>
          </a:p>
          <a:p>
            <a:r>
              <a:rPr lang="en-US" dirty="0" smtClean="0"/>
              <a:t>Backseat </a:t>
            </a:r>
            <a:r>
              <a:rPr lang="en-US" dirty="0" smtClean="0"/>
              <a:t>Computer is mounted in the main vehicle PV </a:t>
            </a:r>
          </a:p>
          <a:p>
            <a:r>
              <a:rPr lang="en-US" dirty="0" smtClean="0"/>
              <a:t>Technologic </a:t>
            </a:r>
            <a:r>
              <a:rPr lang="en-US" b="1" dirty="0" smtClean="0"/>
              <a:t>TS-7970-2G-4GF-Q10S-RTC-CP-WIFI-E</a:t>
            </a:r>
            <a:r>
              <a:rPr lang="en-US" dirty="0" smtClean="0"/>
              <a:t>(3 watts), or </a:t>
            </a:r>
            <a:r>
              <a:rPr lang="en-US" dirty="0" err="1"/>
              <a:t>NanoX</a:t>
            </a:r>
            <a:r>
              <a:rPr lang="en-US" dirty="0"/>
              <a:t>-BT Com-Express (10+watts) or </a:t>
            </a:r>
            <a:r>
              <a:rPr lang="en-US" dirty="0" smtClean="0"/>
              <a:t>other WHOI computer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8577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95575" y="-273050"/>
            <a:ext cx="10515600" cy="1325563"/>
          </a:xfrm>
        </p:spPr>
        <p:txBody>
          <a:bodyPr/>
          <a:lstStyle/>
          <a:p>
            <a:r>
              <a:rPr lang="en-US" dirty="0" smtClean="0"/>
              <a:t>Sonar 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675" y="925512"/>
            <a:ext cx="10515600" cy="4351338"/>
          </a:xfrm>
        </p:spPr>
        <p:txBody>
          <a:bodyPr/>
          <a:lstStyle/>
          <a:p>
            <a:r>
              <a:rPr lang="en-US" dirty="0" smtClean="0"/>
              <a:t>After power up, sonar accepts configuration parameters from DAQ on TCP/IP Port 2209 and NTP time</a:t>
            </a:r>
          </a:p>
          <a:p>
            <a:r>
              <a:rPr lang="en-US" dirty="0" smtClean="0"/>
              <a:t>Listens to 1 PPS on pin 7/8 to discipline internal clock</a:t>
            </a:r>
          </a:p>
          <a:p>
            <a:r>
              <a:rPr lang="en-US" dirty="0" smtClean="0"/>
              <a:t>Runs at fixed rate, e.g. 3 Hz</a:t>
            </a:r>
          </a:p>
          <a:p>
            <a:r>
              <a:rPr lang="en-US" dirty="0" smtClean="0"/>
              <a:t>Sends trigger out on </a:t>
            </a:r>
            <a:r>
              <a:rPr lang="en-US" dirty="0"/>
              <a:t>pin </a:t>
            </a:r>
            <a:r>
              <a:rPr lang="en-US" dirty="0" smtClean="0"/>
              <a:t>5, with </a:t>
            </a:r>
            <a:r>
              <a:rPr lang="en-US" dirty="0" smtClean="0"/>
              <a:t>100ms transmit delay</a:t>
            </a:r>
            <a:endParaRPr lang="en-US" dirty="0" smtClean="0"/>
          </a:p>
          <a:p>
            <a:r>
              <a:rPr lang="en-US" dirty="0" smtClean="0"/>
              <a:t>Sends </a:t>
            </a:r>
            <a:r>
              <a:rPr lang="en-US" dirty="0" smtClean="0"/>
              <a:t>a </a:t>
            </a:r>
            <a:r>
              <a:rPr lang="en-US" dirty="0"/>
              <a:t>stream of Bathy data out TCP/IP Port 2210</a:t>
            </a:r>
          </a:p>
          <a:p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805675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Depth, DVL, GPS, Trigger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Impact Subsea Depth outputs depth to Sonar DAQ, INS and AUV through a passive serial </a:t>
            </a:r>
            <a:r>
              <a:rPr lang="en-US" dirty="0" smtClean="0"/>
              <a:t>splitters </a:t>
            </a:r>
            <a:r>
              <a:rPr lang="en-US" dirty="0" smtClean="0"/>
              <a:t>in a standard format, probably </a:t>
            </a:r>
            <a:r>
              <a:rPr lang="en-US" dirty="0" err="1" smtClean="0"/>
              <a:t>Parosci</a:t>
            </a:r>
            <a:r>
              <a:rPr lang="en-US" dirty="0" smtClean="0"/>
              <a:t> standard</a:t>
            </a:r>
          </a:p>
          <a:p>
            <a:r>
              <a:rPr lang="en-US" dirty="0" smtClean="0"/>
              <a:t>Two DVLs (Up and Down Pathfinder 600 kHz) sending PD6/PD13 format speed data to the AUV and INS through a passive serial splitter.  Down DVL fires on external trigger and Up DVL fires on slightly delayed trigger </a:t>
            </a:r>
            <a:r>
              <a:rPr lang="en-US" dirty="0" smtClean="0"/>
              <a:t>from a </a:t>
            </a:r>
            <a:r>
              <a:rPr lang="en-US" dirty="0" smtClean="0"/>
              <a:t>trigger delay </a:t>
            </a:r>
            <a:r>
              <a:rPr lang="en-US" dirty="0" smtClean="0"/>
              <a:t>circuit</a:t>
            </a:r>
            <a:endParaRPr lang="en-US" dirty="0" smtClean="0"/>
          </a:p>
          <a:p>
            <a:r>
              <a:rPr lang="en-US" dirty="0" smtClean="0"/>
              <a:t>Precision timing is supplied by the DGI/108185 GPS board. </a:t>
            </a:r>
            <a:r>
              <a:rPr lang="en-US" dirty="0" smtClean="0"/>
              <a:t>108185 outputs 1 PPS trigger and serial ZDA message to </a:t>
            </a:r>
            <a:r>
              <a:rPr lang="en-US" dirty="0" smtClean="0"/>
              <a:t>the </a:t>
            </a:r>
            <a:r>
              <a:rPr lang="en-US" dirty="0" smtClean="0"/>
              <a:t>Sonar DAQ and INS through a serial splitter.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4653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501698" y="958668"/>
            <a:ext cx="1810637" cy="461665"/>
          </a:xfrm>
          <a:prstGeom prst="rect">
            <a:avLst/>
          </a:prstGeom>
          <a:noFill/>
          <a:ln w="2222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Sonar DAQ:</a:t>
            </a:r>
          </a:p>
          <a:p>
            <a:r>
              <a:rPr lang="en-US" sz="1200" dirty="0" smtClean="0"/>
              <a:t>Technologic TS-7970, or ?</a:t>
            </a:r>
            <a:endParaRPr lang="en-US" sz="1200" dirty="0"/>
          </a:p>
        </p:txBody>
      </p:sp>
      <p:sp>
        <p:nvSpPr>
          <p:cNvPr id="5" name="Arc 4"/>
          <p:cNvSpPr/>
          <p:nvPr/>
        </p:nvSpPr>
        <p:spPr>
          <a:xfrm rot="13985953">
            <a:off x="3398575" y="614759"/>
            <a:ext cx="6659209" cy="5993245"/>
          </a:xfrm>
          <a:prstGeom prst="arc">
            <a:avLst>
              <a:gd name="adj1" fmla="val 14936666"/>
              <a:gd name="adj2" fmla="val 1037708"/>
            </a:avLst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8699743" y="248630"/>
            <a:ext cx="1482037" cy="276999"/>
          </a:xfrm>
          <a:prstGeom prst="rect">
            <a:avLst/>
          </a:prstGeom>
          <a:noFill/>
          <a:ln w="22225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Aft Antenna Port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13882" y="228879"/>
            <a:ext cx="1596906" cy="276999"/>
          </a:xfrm>
          <a:prstGeom prst="rect">
            <a:avLst/>
          </a:prstGeom>
          <a:noFill/>
          <a:ln w="22225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Depth (Impact Subsea)</a:t>
            </a:r>
            <a:endParaRPr lang="en-US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170539" y="4731467"/>
            <a:ext cx="1069258" cy="646331"/>
          </a:xfrm>
          <a:prstGeom prst="rect">
            <a:avLst/>
          </a:prstGeom>
          <a:noFill/>
          <a:ln w="2222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DVL:</a:t>
            </a:r>
          </a:p>
          <a:p>
            <a:r>
              <a:rPr lang="en-US" sz="1200" dirty="0" smtClean="0"/>
              <a:t>Pathfinder Up and Down</a:t>
            </a:r>
            <a:endParaRPr lang="en-US" sz="1200" dirty="0"/>
          </a:p>
        </p:txBody>
      </p:sp>
      <p:sp>
        <p:nvSpPr>
          <p:cNvPr id="10" name="TextBox 9"/>
          <p:cNvSpPr txBox="1"/>
          <p:nvPr/>
        </p:nvSpPr>
        <p:spPr>
          <a:xfrm>
            <a:off x="271153" y="3838165"/>
            <a:ext cx="1269489" cy="461665"/>
          </a:xfrm>
          <a:prstGeom prst="rect">
            <a:avLst/>
          </a:prstGeom>
          <a:noFill/>
          <a:ln w="2222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Multibeam</a:t>
            </a:r>
            <a:r>
              <a:rPr lang="en-US" sz="1200" dirty="0" smtClean="0"/>
              <a:t> Sonar</a:t>
            </a:r>
          </a:p>
          <a:p>
            <a:r>
              <a:rPr lang="en-US" sz="1200" dirty="0" smtClean="0"/>
              <a:t>(</a:t>
            </a:r>
            <a:r>
              <a:rPr lang="en-US" sz="1200" dirty="0" err="1" smtClean="0"/>
              <a:t>Norbit</a:t>
            </a:r>
            <a:r>
              <a:rPr lang="en-US" sz="1200" dirty="0" smtClean="0"/>
              <a:t> WBMS)</a:t>
            </a:r>
            <a:endParaRPr lang="en-US" sz="1200" dirty="0"/>
          </a:p>
        </p:txBody>
      </p:sp>
      <p:sp>
        <p:nvSpPr>
          <p:cNvPr id="11" name="TextBox 10"/>
          <p:cNvSpPr txBox="1"/>
          <p:nvPr/>
        </p:nvSpPr>
        <p:spPr>
          <a:xfrm>
            <a:off x="5501698" y="2057789"/>
            <a:ext cx="1973623" cy="461665"/>
          </a:xfrm>
          <a:prstGeom prst="rect">
            <a:avLst/>
          </a:prstGeom>
          <a:noFill/>
          <a:ln w="2222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/>
              <a:t>Ethernet Switch</a:t>
            </a:r>
            <a:r>
              <a:rPr lang="en-US" sz="1200" dirty="0" smtClean="0"/>
              <a:t>:</a:t>
            </a:r>
          </a:p>
          <a:p>
            <a:r>
              <a:rPr lang="en-US" sz="1200" dirty="0" smtClean="0"/>
              <a:t>Existing </a:t>
            </a:r>
            <a:r>
              <a:rPr lang="en-US" sz="1200" dirty="0" smtClean="0"/>
              <a:t>MB3 100B </a:t>
            </a:r>
            <a:endParaRPr lang="en-US" sz="1200" dirty="0"/>
          </a:p>
        </p:txBody>
      </p:sp>
      <p:sp>
        <p:nvSpPr>
          <p:cNvPr id="12" name="TextBox 11"/>
          <p:cNvSpPr txBox="1"/>
          <p:nvPr/>
        </p:nvSpPr>
        <p:spPr>
          <a:xfrm>
            <a:off x="9778161" y="3225539"/>
            <a:ext cx="1112677" cy="276474"/>
          </a:xfrm>
          <a:prstGeom prst="rect">
            <a:avLst/>
          </a:prstGeom>
          <a:noFill/>
          <a:ln w="2222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AUV computer</a:t>
            </a:r>
            <a:endParaRPr lang="en-US" sz="1200" dirty="0"/>
          </a:p>
        </p:txBody>
      </p:sp>
      <p:cxnSp>
        <p:nvCxnSpPr>
          <p:cNvPr id="16" name="Straight Connector 15"/>
          <p:cNvCxnSpPr>
            <a:stCxn id="5" idx="0"/>
          </p:cNvCxnSpPr>
          <p:nvPr/>
        </p:nvCxnSpPr>
        <p:spPr>
          <a:xfrm>
            <a:off x="5118413" y="6183185"/>
            <a:ext cx="5254694" cy="23181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10373107" y="6209154"/>
            <a:ext cx="1522368" cy="276999"/>
          </a:xfrm>
          <a:prstGeom prst="rect">
            <a:avLst/>
          </a:prstGeom>
          <a:noFill/>
          <a:ln w="22225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AUV Umbilical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526723" y="57710"/>
            <a:ext cx="1596906" cy="276999"/>
          </a:xfrm>
          <a:prstGeom prst="rect">
            <a:avLst/>
          </a:prstGeom>
          <a:noFill/>
          <a:ln w="2222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GPS Antenna</a:t>
            </a:r>
            <a:endParaRPr lang="en-US" sz="1200" dirty="0"/>
          </a:p>
        </p:txBody>
      </p:sp>
      <p:sp>
        <p:nvSpPr>
          <p:cNvPr id="26" name="TextBox 25"/>
          <p:cNvSpPr txBox="1"/>
          <p:nvPr/>
        </p:nvSpPr>
        <p:spPr>
          <a:xfrm>
            <a:off x="2813785" y="4727542"/>
            <a:ext cx="1127676" cy="646331"/>
          </a:xfrm>
          <a:prstGeom prst="rect">
            <a:avLst/>
          </a:prstGeom>
          <a:noFill/>
          <a:ln w="22225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Port 7 DVL</a:t>
            </a:r>
          </a:p>
          <a:p>
            <a:endParaRPr lang="en-US" sz="1200" dirty="0" smtClean="0"/>
          </a:p>
          <a:p>
            <a:endParaRPr lang="en-US" sz="1200" dirty="0" smtClean="0"/>
          </a:p>
        </p:txBody>
      </p:sp>
      <p:sp>
        <p:nvSpPr>
          <p:cNvPr id="27" name="TextBox 26"/>
          <p:cNvSpPr txBox="1"/>
          <p:nvPr/>
        </p:nvSpPr>
        <p:spPr>
          <a:xfrm>
            <a:off x="2589036" y="3930499"/>
            <a:ext cx="1111870" cy="276999"/>
          </a:xfrm>
          <a:prstGeom prst="rect">
            <a:avLst/>
          </a:prstGeom>
          <a:noFill/>
          <a:ln w="22225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Port 8 Sonar 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501698" y="2763844"/>
            <a:ext cx="1522368" cy="276999"/>
          </a:xfrm>
          <a:prstGeom prst="rect">
            <a:avLst/>
          </a:prstGeom>
          <a:noFill/>
          <a:ln w="2222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INS </a:t>
            </a:r>
            <a:r>
              <a:rPr lang="en-US" sz="1200" dirty="0" err="1" smtClean="0"/>
              <a:t>Phins</a:t>
            </a:r>
            <a:r>
              <a:rPr lang="en-US" sz="1200" dirty="0" smtClean="0"/>
              <a:t> C3</a:t>
            </a:r>
            <a:endParaRPr lang="en-US" sz="1200" dirty="0"/>
          </a:p>
        </p:txBody>
      </p:sp>
      <p:cxnSp>
        <p:nvCxnSpPr>
          <p:cNvPr id="32" name="Straight Connector 31"/>
          <p:cNvCxnSpPr/>
          <p:nvPr/>
        </p:nvCxnSpPr>
        <p:spPr>
          <a:xfrm>
            <a:off x="1540642" y="3988275"/>
            <a:ext cx="1048394" cy="1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stCxn id="6" idx="3"/>
            <a:endCxn id="25" idx="1"/>
          </p:cNvCxnSpPr>
          <p:nvPr/>
        </p:nvCxnSpPr>
        <p:spPr>
          <a:xfrm flipV="1">
            <a:off x="10181780" y="196210"/>
            <a:ext cx="344943" cy="19092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flipH="1">
            <a:off x="1216200" y="4787781"/>
            <a:ext cx="1594529" cy="6533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>
            <a:stCxn id="12" idx="1"/>
            <a:endCxn id="88" idx="6"/>
          </p:cNvCxnSpPr>
          <p:nvPr/>
        </p:nvCxnSpPr>
        <p:spPr>
          <a:xfrm flipH="1" flipV="1">
            <a:off x="8151896" y="3358815"/>
            <a:ext cx="1626265" cy="4961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8733844" y="643234"/>
            <a:ext cx="1425183" cy="276999"/>
          </a:xfrm>
          <a:prstGeom prst="rect">
            <a:avLst/>
          </a:prstGeom>
          <a:noFill/>
          <a:ln w="2222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Triplexer</a:t>
            </a:r>
            <a:endParaRPr lang="en-US" sz="1200" dirty="0"/>
          </a:p>
        </p:txBody>
      </p:sp>
      <p:cxnSp>
        <p:nvCxnSpPr>
          <p:cNvPr id="50" name="Straight Connector 49"/>
          <p:cNvCxnSpPr/>
          <p:nvPr/>
        </p:nvCxnSpPr>
        <p:spPr>
          <a:xfrm>
            <a:off x="5620315" y="501753"/>
            <a:ext cx="4906408" cy="23876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49" idx="0"/>
          </p:cNvCxnSpPr>
          <p:nvPr/>
        </p:nvCxnSpPr>
        <p:spPr>
          <a:xfrm flipH="1" flipV="1">
            <a:off x="9435491" y="525630"/>
            <a:ext cx="10945" cy="117604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>
            <a:stCxn id="164" idx="0"/>
            <a:endCxn id="49" idx="2"/>
          </p:cNvCxnSpPr>
          <p:nvPr/>
        </p:nvCxnSpPr>
        <p:spPr>
          <a:xfrm flipV="1">
            <a:off x="9440761" y="920233"/>
            <a:ext cx="5675" cy="71658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>
            <a:off x="10159027" y="748223"/>
            <a:ext cx="773494" cy="8239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8722900" y="1361998"/>
            <a:ext cx="1425183" cy="276999"/>
          </a:xfrm>
          <a:prstGeom prst="rect">
            <a:avLst/>
          </a:prstGeom>
          <a:noFill/>
          <a:ln w="2222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GPS: DGI/108185</a:t>
            </a:r>
            <a:endParaRPr lang="en-US" sz="1200" dirty="0"/>
          </a:p>
        </p:txBody>
      </p:sp>
      <p:cxnSp>
        <p:nvCxnSpPr>
          <p:cNvPr id="68" name="Straight Connector 67"/>
          <p:cNvCxnSpPr>
            <a:stCxn id="49" idx="3"/>
            <a:endCxn id="70" idx="1"/>
          </p:cNvCxnSpPr>
          <p:nvPr/>
        </p:nvCxnSpPr>
        <p:spPr>
          <a:xfrm>
            <a:off x="10159027" y="781734"/>
            <a:ext cx="773494" cy="100879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/>
          <p:cNvSpPr txBox="1"/>
          <p:nvPr/>
        </p:nvSpPr>
        <p:spPr>
          <a:xfrm>
            <a:off x="10932521" y="651780"/>
            <a:ext cx="1112677" cy="461665"/>
          </a:xfrm>
          <a:prstGeom prst="rect">
            <a:avLst/>
          </a:prstGeom>
          <a:noFill/>
          <a:ln w="2222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Cradelpoint</a:t>
            </a:r>
            <a:r>
              <a:rPr lang="en-US" sz="1200" dirty="0" smtClean="0"/>
              <a:t> Cell/</a:t>
            </a:r>
            <a:r>
              <a:rPr lang="en-US" sz="1200" dirty="0" err="1" smtClean="0"/>
              <a:t>WiFi</a:t>
            </a:r>
            <a:endParaRPr lang="en-US" sz="1200" dirty="0"/>
          </a:p>
        </p:txBody>
      </p:sp>
      <p:sp>
        <p:nvSpPr>
          <p:cNvPr id="71" name="TextBox 70"/>
          <p:cNvSpPr txBox="1"/>
          <p:nvPr/>
        </p:nvSpPr>
        <p:spPr>
          <a:xfrm>
            <a:off x="10336337" y="1358414"/>
            <a:ext cx="1112677" cy="276474"/>
          </a:xfrm>
          <a:prstGeom prst="rect">
            <a:avLst/>
          </a:prstGeom>
          <a:noFill/>
          <a:ln w="2222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NAL GPS/</a:t>
            </a:r>
            <a:r>
              <a:rPr lang="en-US" sz="1200" dirty="0" err="1" smtClean="0"/>
              <a:t>Irid</a:t>
            </a:r>
            <a:endParaRPr lang="en-US" sz="1200" dirty="0"/>
          </a:p>
        </p:txBody>
      </p:sp>
      <p:cxnSp>
        <p:nvCxnSpPr>
          <p:cNvPr id="81" name="Straight Connector 80"/>
          <p:cNvCxnSpPr>
            <a:stCxn id="9" idx="3"/>
          </p:cNvCxnSpPr>
          <p:nvPr/>
        </p:nvCxnSpPr>
        <p:spPr>
          <a:xfrm flipV="1">
            <a:off x="1239797" y="5054632"/>
            <a:ext cx="1540274" cy="1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>
            <a:stCxn id="26" idx="3"/>
          </p:cNvCxnSpPr>
          <p:nvPr/>
        </p:nvCxnSpPr>
        <p:spPr>
          <a:xfrm flipV="1">
            <a:off x="3941461" y="5044296"/>
            <a:ext cx="2378223" cy="6412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/>
          <p:cNvCxnSpPr/>
          <p:nvPr/>
        </p:nvCxnSpPr>
        <p:spPr>
          <a:xfrm flipV="1">
            <a:off x="6334999" y="4074046"/>
            <a:ext cx="18093" cy="964064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/>
          <p:nvPr/>
        </p:nvCxnSpPr>
        <p:spPr>
          <a:xfrm flipV="1">
            <a:off x="3709739" y="4066981"/>
            <a:ext cx="2643353" cy="7065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/>
          <p:nvPr/>
        </p:nvCxnSpPr>
        <p:spPr>
          <a:xfrm>
            <a:off x="1537123" y="4057902"/>
            <a:ext cx="1039967" cy="9079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/>
          <p:cNvCxnSpPr/>
          <p:nvPr/>
        </p:nvCxnSpPr>
        <p:spPr>
          <a:xfrm flipV="1">
            <a:off x="3704331" y="3988275"/>
            <a:ext cx="970908" cy="1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/>
          <p:cNvCxnSpPr/>
          <p:nvPr/>
        </p:nvCxnSpPr>
        <p:spPr>
          <a:xfrm flipV="1">
            <a:off x="4675239" y="1274747"/>
            <a:ext cx="82318" cy="2713529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/>
          <p:cNvCxnSpPr/>
          <p:nvPr/>
        </p:nvCxnSpPr>
        <p:spPr>
          <a:xfrm>
            <a:off x="4759925" y="1281833"/>
            <a:ext cx="712418" cy="7374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/>
          <p:cNvCxnSpPr/>
          <p:nvPr/>
        </p:nvCxnSpPr>
        <p:spPr>
          <a:xfrm flipV="1">
            <a:off x="5936920" y="1420333"/>
            <a:ext cx="19380" cy="631207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/>
          <p:cNvCxnSpPr/>
          <p:nvPr/>
        </p:nvCxnSpPr>
        <p:spPr>
          <a:xfrm flipH="1" flipV="1">
            <a:off x="5899568" y="2525704"/>
            <a:ext cx="128" cy="23814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/>
          <p:cNvCxnSpPr>
            <a:stCxn id="88" idx="0"/>
            <a:endCxn id="132" idx="4"/>
          </p:cNvCxnSpPr>
          <p:nvPr/>
        </p:nvCxnSpPr>
        <p:spPr>
          <a:xfrm flipH="1" flipV="1">
            <a:off x="7994967" y="1274748"/>
            <a:ext cx="14429" cy="1934529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/>
          <p:cNvCxnSpPr>
            <a:stCxn id="132" idx="2"/>
          </p:cNvCxnSpPr>
          <p:nvPr/>
        </p:nvCxnSpPr>
        <p:spPr>
          <a:xfrm flipH="1" flipV="1">
            <a:off x="7322919" y="1125823"/>
            <a:ext cx="515118" cy="1256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/>
          <p:cNvCxnSpPr/>
          <p:nvPr/>
        </p:nvCxnSpPr>
        <p:spPr>
          <a:xfrm flipH="1">
            <a:off x="6931890" y="3362559"/>
            <a:ext cx="932192" cy="9213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>
            <a:endCxn id="105" idx="4"/>
          </p:cNvCxnSpPr>
          <p:nvPr/>
        </p:nvCxnSpPr>
        <p:spPr>
          <a:xfrm flipV="1">
            <a:off x="8849743" y="1986405"/>
            <a:ext cx="15880" cy="103857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2" name="Oval 131"/>
          <p:cNvSpPr/>
          <p:nvPr/>
        </p:nvSpPr>
        <p:spPr>
          <a:xfrm>
            <a:off x="7838037" y="979410"/>
            <a:ext cx="313859" cy="29533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4" name="Straight Connector 133"/>
          <p:cNvCxnSpPr/>
          <p:nvPr/>
        </p:nvCxnSpPr>
        <p:spPr>
          <a:xfrm flipH="1">
            <a:off x="7032152" y="3024975"/>
            <a:ext cx="181488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Connector 136"/>
          <p:cNvCxnSpPr>
            <a:stCxn id="105" idx="2"/>
          </p:cNvCxnSpPr>
          <p:nvPr/>
        </p:nvCxnSpPr>
        <p:spPr>
          <a:xfrm flipH="1" flipV="1">
            <a:off x="8173231" y="1836174"/>
            <a:ext cx="535462" cy="2562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137"/>
          <p:cNvCxnSpPr/>
          <p:nvPr/>
        </p:nvCxnSpPr>
        <p:spPr>
          <a:xfrm flipH="1" flipV="1">
            <a:off x="8151897" y="1530564"/>
            <a:ext cx="13247" cy="30561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Straight Connector 139"/>
          <p:cNvCxnSpPr/>
          <p:nvPr/>
        </p:nvCxnSpPr>
        <p:spPr>
          <a:xfrm flipH="1">
            <a:off x="7222319" y="1537307"/>
            <a:ext cx="936588" cy="5065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Connector 149"/>
          <p:cNvCxnSpPr/>
          <p:nvPr/>
        </p:nvCxnSpPr>
        <p:spPr>
          <a:xfrm>
            <a:off x="7265393" y="2835674"/>
            <a:ext cx="2574358" cy="500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Straight Connector 151"/>
          <p:cNvCxnSpPr/>
          <p:nvPr/>
        </p:nvCxnSpPr>
        <p:spPr>
          <a:xfrm flipH="1" flipV="1">
            <a:off x="7260144" y="2519454"/>
            <a:ext cx="5249" cy="308896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Straight Connector 158"/>
          <p:cNvCxnSpPr/>
          <p:nvPr/>
        </p:nvCxnSpPr>
        <p:spPr>
          <a:xfrm flipH="1" flipV="1">
            <a:off x="3662689" y="4209099"/>
            <a:ext cx="5414679" cy="1363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Connector 160"/>
          <p:cNvCxnSpPr/>
          <p:nvPr/>
        </p:nvCxnSpPr>
        <p:spPr>
          <a:xfrm flipH="1">
            <a:off x="9070856" y="1646321"/>
            <a:ext cx="18849" cy="259451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/>
          <p:cNvCxnSpPr/>
          <p:nvPr/>
        </p:nvCxnSpPr>
        <p:spPr>
          <a:xfrm flipH="1" flipV="1">
            <a:off x="7032153" y="2777134"/>
            <a:ext cx="2057552" cy="1687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8" name="Oval 167"/>
          <p:cNvSpPr/>
          <p:nvPr/>
        </p:nvSpPr>
        <p:spPr>
          <a:xfrm>
            <a:off x="9052073" y="2768406"/>
            <a:ext cx="45719" cy="4571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9" name="Straight Connector 168"/>
          <p:cNvCxnSpPr/>
          <p:nvPr/>
        </p:nvCxnSpPr>
        <p:spPr>
          <a:xfrm flipH="1" flipV="1">
            <a:off x="7035654" y="1992654"/>
            <a:ext cx="2057552" cy="1687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0" name="Oval 169"/>
          <p:cNvSpPr/>
          <p:nvPr/>
        </p:nvSpPr>
        <p:spPr>
          <a:xfrm>
            <a:off x="9056532" y="1994975"/>
            <a:ext cx="45719" cy="4571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1" name="Straight Connector 170"/>
          <p:cNvCxnSpPr/>
          <p:nvPr/>
        </p:nvCxnSpPr>
        <p:spPr>
          <a:xfrm>
            <a:off x="7026561" y="1400675"/>
            <a:ext cx="9093" cy="60387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Connector 172"/>
          <p:cNvCxnSpPr/>
          <p:nvPr/>
        </p:nvCxnSpPr>
        <p:spPr>
          <a:xfrm flipH="1">
            <a:off x="1551894" y="4190321"/>
            <a:ext cx="1049304" cy="645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Straight Connector 177"/>
          <p:cNvCxnSpPr/>
          <p:nvPr/>
        </p:nvCxnSpPr>
        <p:spPr>
          <a:xfrm flipH="1" flipV="1">
            <a:off x="1222196" y="5225951"/>
            <a:ext cx="1581467" cy="6742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Straight Connector 181"/>
          <p:cNvCxnSpPr>
            <a:endCxn id="129" idx="6"/>
          </p:cNvCxnSpPr>
          <p:nvPr/>
        </p:nvCxnSpPr>
        <p:spPr>
          <a:xfrm flipH="1">
            <a:off x="4888372" y="4766159"/>
            <a:ext cx="5323285" cy="3673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Straight Connector 182"/>
          <p:cNvCxnSpPr>
            <a:endCxn id="127" idx="6"/>
          </p:cNvCxnSpPr>
          <p:nvPr/>
        </p:nvCxnSpPr>
        <p:spPr>
          <a:xfrm flipH="1">
            <a:off x="5128918" y="5176631"/>
            <a:ext cx="5397805" cy="4249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Straight Connector 184"/>
          <p:cNvCxnSpPr>
            <a:stCxn id="129" idx="0"/>
          </p:cNvCxnSpPr>
          <p:nvPr/>
        </p:nvCxnSpPr>
        <p:spPr>
          <a:xfrm flipV="1">
            <a:off x="4745872" y="2777135"/>
            <a:ext cx="66259" cy="1843159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Straight Connector 187"/>
          <p:cNvCxnSpPr/>
          <p:nvPr/>
        </p:nvCxnSpPr>
        <p:spPr>
          <a:xfrm flipH="1">
            <a:off x="4809269" y="2785572"/>
            <a:ext cx="690854" cy="4276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Straight Connector 191"/>
          <p:cNvCxnSpPr>
            <a:stCxn id="127" idx="0"/>
          </p:cNvCxnSpPr>
          <p:nvPr/>
        </p:nvCxnSpPr>
        <p:spPr>
          <a:xfrm flipV="1">
            <a:off x="4986418" y="3040843"/>
            <a:ext cx="78712" cy="202874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Straight Connector 196"/>
          <p:cNvCxnSpPr/>
          <p:nvPr/>
        </p:nvCxnSpPr>
        <p:spPr>
          <a:xfrm flipH="1">
            <a:off x="5068186" y="3031068"/>
            <a:ext cx="425426" cy="9775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" name="Straight Connector 202"/>
          <p:cNvCxnSpPr/>
          <p:nvPr/>
        </p:nvCxnSpPr>
        <p:spPr>
          <a:xfrm flipH="1" flipV="1">
            <a:off x="10202650" y="3520688"/>
            <a:ext cx="6379" cy="1256945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Straight Connector 206"/>
          <p:cNvCxnSpPr/>
          <p:nvPr/>
        </p:nvCxnSpPr>
        <p:spPr>
          <a:xfrm flipV="1">
            <a:off x="10503436" y="3520688"/>
            <a:ext cx="33409" cy="1668808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6" name="Straight Connector 215"/>
          <p:cNvCxnSpPr/>
          <p:nvPr/>
        </p:nvCxnSpPr>
        <p:spPr>
          <a:xfrm flipH="1">
            <a:off x="511545" y="571441"/>
            <a:ext cx="549031" cy="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7" name="Straight Connector 216"/>
          <p:cNvCxnSpPr/>
          <p:nvPr/>
        </p:nvCxnSpPr>
        <p:spPr>
          <a:xfrm flipH="1" flipV="1">
            <a:off x="511545" y="353667"/>
            <a:ext cx="549031" cy="7626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8" name="Straight Connector 217"/>
          <p:cNvCxnSpPr/>
          <p:nvPr/>
        </p:nvCxnSpPr>
        <p:spPr>
          <a:xfrm flipV="1">
            <a:off x="493154" y="782817"/>
            <a:ext cx="512743" cy="4068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9" name="Straight Connector 218"/>
          <p:cNvCxnSpPr/>
          <p:nvPr/>
        </p:nvCxnSpPr>
        <p:spPr>
          <a:xfrm>
            <a:off x="543718" y="1158165"/>
            <a:ext cx="462177" cy="5634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0" name="Straight Connector 219"/>
          <p:cNvCxnSpPr/>
          <p:nvPr/>
        </p:nvCxnSpPr>
        <p:spPr>
          <a:xfrm flipH="1">
            <a:off x="543720" y="1329802"/>
            <a:ext cx="462178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1" name="TextBox 220"/>
          <p:cNvSpPr txBox="1"/>
          <p:nvPr/>
        </p:nvSpPr>
        <p:spPr>
          <a:xfrm>
            <a:off x="414773" y="172025"/>
            <a:ext cx="72006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RS-232 serial</a:t>
            </a:r>
            <a:endParaRPr lang="en-US" sz="800" dirty="0"/>
          </a:p>
        </p:txBody>
      </p:sp>
      <p:sp>
        <p:nvSpPr>
          <p:cNvPr id="222" name="TextBox 221"/>
          <p:cNvSpPr txBox="1"/>
          <p:nvPr/>
        </p:nvSpPr>
        <p:spPr>
          <a:xfrm>
            <a:off x="426025" y="391702"/>
            <a:ext cx="62549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1 PPS coax</a:t>
            </a:r>
            <a:endParaRPr lang="en-US" sz="800" dirty="0"/>
          </a:p>
        </p:txBody>
      </p:sp>
      <p:sp>
        <p:nvSpPr>
          <p:cNvPr id="223" name="TextBox 222"/>
          <p:cNvSpPr txBox="1"/>
          <p:nvPr/>
        </p:nvSpPr>
        <p:spPr>
          <a:xfrm>
            <a:off x="437277" y="581268"/>
            <a:ext cx="77938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100b Ethernet</a:t>
            </a:r>
            <a:endParaRPr lang="en-US" sz="800" dirty="0"/>
          </a:p>
        </p:txBody>
      </p:sp>
      <p:cxnSp>
        <p:nvCxnSpPr>
          <p:cNvPr id="224" name="Straight Connector 223"/>
          <p:cNvCxnSpPr/>
          <p:nvPr/>
        </p:nvCxnSpPr>
        <p:spPr>
          <a:xfrm>
            <a:off x="511545" y="970684"/>
            <a:ext cx="579871" cy="6987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" name="TextBox 224"/>
          <p:cNvSpPr txBox="1"/>
          <p:nvPr/>
        </p:nvSpPr>
        <p:spPr>
          <a:xfrm>
            <a:off x="437277" y="779723"/>
            <a:ext cx="83067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1000b Ethernet</a:t>
            </a:r>
            <a:endParaRPr lang="en-US" sz="800" dirty="0"/>
          </a:p>
        </p:txBody>
      </p:sp>
      <p:sp>
        <p:nvSpPr>
          <p:cNvPr id="226" name="TextBox 225"/>
          <p:cNvSpPr txBox="1"/>
          <p:nvPr/>
        </p:nvSpPr>
        <p:spPr>
          <a:xfrm>
            <a:off x="428504" y="976073"/>
            <a:ext cx="66717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Trigger, TTL</a:t>
            </a:r>
            <a:endParaRPr lang="en-US" sz="800" dirty="0"/>
          </a:p>
        </p:txBody>
      </p:sp>
      <p:sp>
        <p:nvSpPr>
          <p:cNvPr id="227" name="TextBox 226"/>
          <p:cNvSpPr txBox="1"/>
          <p:nvPr/>
        </p:nvSpPr>
        <p:spPr>
          <a:xfrm>
            <a:off x="460404" y="1151643"/>
            <a:ext cx="5132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RF Coax</a:t>
            </a:r>
            <a:endParaRPr lang="en-US" sz="800" dirty="0"/>
          </a:p>
        </p:txBody>
      </p:sp>
      <p:cxnSp>
        <p:nvCxnSpPr>
          <p:cNvPr id="228" name="Straight Connector 227"/>
          <p:cNvCxnSpPr/>
          <p:nvPr/>
        </p:nvCxnSpPr>
        <p:spPr>
          <a:xfrm flipV="1">
            <a:off x="11878418" y="1124134"/>
            <a:ext cx="57478" cy="5082927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4" name="Straight Connector 233"/>
          <p:cNvCxnSpPr/>
          <p:nvPr/>
        </p:nvCxnSpPr>
        <p:spPr>
          <a:xfrm flipV="1">
            <a:off x="1612455" y="3777383"/>
            <a:ext cx="970908" cy="1"/>
          </a:xfrm>
          <a:prstGeom prst="line">
            <a:avLst/>
          </a:prstGeom>
          <a:ln w="38100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" name="Straight Connector 234"/>
          <p:cNvCxnSpPr/>
          <p:nvPr/>
        </p:nvCxnSpPr>
        <p:spPr>
          <a:xfrm flipV="1">
            <a:off x="1627086" y="2732534"/>
            <a:ext cx="17110" cy="1045798"/>
          </a:xfrm>
          <a:prstGeom prst="line">
            <a:avLst/>
          </a:prstGeom>
          <a:ln w="38100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8" name="TextBox 237"/>
          <p:cNvSpPr txBox="1"/>
          <p:nvPr/>
        </p:nvSpPr>
        <p:spPr>
          <a:xfrm>
            <a:off x="790710" y="2090340"/>
            <a:ext cx="1531358" cy="646331"/>
          </a:xfrm>
          <a:prstGeom prst="rect">
            <a:avLst/>
          </a:prstGeom>
          <a:noFill/>
          <a:ln w="22225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GigE download </a:t>
            </a:r>
            <a:r>
              <a:rPr lang="en-US" sz="1200" dirty="0"/>
              <a:t>P</a:t>
            </a:r>
            <a:r>
              <a:rPr lang="en-US" sz="1200" dirty="0" smtClean="0"/>
              <a:t>ort</a:t>
            </a:r>
          </a:p>
          <a:p>
            <a:r>
              <a:rPr lang="en-US" sz="1200" dirty="0" smtClean="0"/>
              <a:t>Exchange sonar for download cable</a:t>
            </a:r>
          </a:p>
        </p:txBody>
      </p:sp>
      <p:sp>
        <p:nvSpPr>
          <p:cNvPr id="88" name="Oval 87"/>
          <p:cNvSpPr/>
          <p:nvPr/>
        </p:nvSpPr>
        <p:spPr>
          <a:xfrm>
            <a:off x="7866896" y="3209277"/>
            <a:ext cx="285000" cy="29907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8" name="Straight Connector 97"/>
          <p:cNvCxnSpPr/>
          <p:nvPr/>
        </p:nvCxnSpPr>
        <p:spPr>
          <a:xfrm flipH="1" flipV="1">
            <a:off x="7994967" y="525629"/>
            <a:ext cx="2897" cy="441636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/>
          <p:cNvCxnSpPr/>
          <p:nvPr/>
        </p:nvCxnSpPr>
        <p:spPr>
          <a:xfrm flipH="1" flipV="1">
            <a:off x="6916813" y="3028777"/>
            <a:ext cx="7893" cy="358244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Oval 104"/>
          <p:cNvSpPr/>
          <p:nvPr/>
        </p:nvSpPr>
        <p:spPr>
          <a:xfrm>
            <a:off x="8708693" y="1691067"/>
            <a:ext cx="313859" cy="29533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4" name="Straight Connector 113"/>
          <p:cNvCxnSpPr>
            <a:stCxn id="105" idx="0"/>
          </p:cNvCxnSpPr>
          <p:nvPr/>
        </p:nvCxnSpPr>
        <p:spPr>
          <a:xfrm flipH="1" flipV="1">
            <a:off x="8864442" y="1634101"/>
            <a:ext cx="1181" cy="56966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/>
          <p:cNvCxnSpPr/>
          <p:nvPr/>
        </p:nvCxnSpPr>
        <p:spPr>
          <a:xfrm flipV="1">
            <a:off x="9830061" y="2842144"/>
            <a:ext cx="9690" cy="396719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Oval 126"/>
          <p:cNvSpPr/>
          <p:nvPr/>
        </p:nvSpPr>
        <p:spPr>
          <a:xfrm>
            <a:off x="4843918" y="5069583"/>
            <a:ext cx="285000" cy="29907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Oval 128"/>
          <p:cNvSpPr/>
          <p:nvPr/>
        </p:nvSpPr>
        <p:spPr>
          <a:xfrm>
            <a:off x="4603372" y="4620294"/>
            <a:ext cx="285000" cy="29907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5" name="Straight Connector 134"/>
          <p:cNvCxnSpPr/>
          <p:nvPr/>
        </p:nvCxnSpPr>
        <p:spPr>
          <a:xfrm flipH="1">
            <a:off x="3899642" y="4769530"/>
            <a:ext cx="696015" cy="5263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Connector 135"/>
          <p:cNvCxnSpPr/>
          <p:nvPr/>
        </p:nvCxnSpPr>
        <p:spPr>
          <a:xfrm flipH="1" flipV="1">
            <a:off x="3928277" y="5225951"/>
            <a:ext cx="915641" cy="6742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Connector 150"/>
          <p:cNvCxnSpPr/>
          <p:nvPr/>
        </p:nvCxnSpPr>
        <p:spPr>
          <a:xfrm flipV="1">
            <a:off x="11761520" y="1109304"/>
            <a:ext cx="39571" cy="118907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Straight Connector 152"/>
          <p:cNvCxnSpPr>
            <a:stCxn id="11" idx="3"/>
          </p:cNvCxnSpPr>
          <p:nvPr/>
        </p:nvCxnSpPr>
        <p:spPr>
          <a:xfrm>
            <a:off x="7475321" y="2288622"/>
            <a:ext cx="4287559" cy="9752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Straight Connector 156"/>
          <p:cNvCxnSpPr/>
          <p:nvPr/>
        </p:nvCxnSpPr>
        <p:spPr>
          <a:xfrm flipV="1">
            <a:off x="10495533" y="1634101"/>
            <a:ext cx="24607" cy="1591438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4" name="Oval 163"/>
          <p:cNvSpPr/>
          <p:nvPr/>
        </p:nvSpPr>
        <p:spPr>
          <a:xfrm>
            <a:off x="9283831" y="991891"/>
            <a:ext cx="313859" cy="29533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2" name="Straight Connector 171"/>
          <p:cNvCxnSpPr>
            <a:stCxn id="63" idx="0"/>
            <a:endCxn id="164" idx="4"/>
          </p:cNvCxnSpPr>
          <p:nvPr/>
        </p:nvCxnSpPr>
        <p:spPr>
          <a:xfrm flipV="1">
            <a:off x="9435492" y="1287229"/>
            <a:ext cx="5269" cy="74769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Straight Connector 178"/>
          <p:cNvCxnSpPr/>
          <p:nvPr/>
        </p:nvCxnSpPr>
        <p:spPr>
          <a:xfrm flipV="1">
            <a:off x="9596271" y="1151066"/>
            <a:ext cx="940574" cy="6624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Straight Connector 179"/>
          <p:cNvCxnSpPr/>
          <p:nvPr/>
        </p:nvCxnSpPr>
        <p:spPr>
          <a:xfrm flipH="1" flipV="1">
            <a:off x="10519812" y="1152683"/>
            <a:ext cx="328" cy="208774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extBox 83"/>
          <p:cNvSpPr txBox="1"/>
          <p:nvPr/>
        </p:nvSpPr>
        <p:spPr>
          <a:xfrm>
            <a:off x="8337202" y="994857"/>
            <a:ext cx="106978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Antenna Splitter</a:t>
            </a:r>
            <a:endParaRPr lang="en-US" sz="1000" dirty="0"/>
          </a:p>
        </p:txBody>
      </p:sp>
      <p:cxnSp>
        <p:nvCxnSpPr>
          <p:cNvPr id="184" name="Straight Connector 183"/>
          <p:cNvCxnSpPr/>
          <p:nvPr/>
        </p:nvCxnSpPr>
        <p:spPr>
          <a:xfrm flipV="1">
            <a:off x="7230406" y="1429061"/>
            <a:ext cx="3290" cy="104874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9527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Content Placeholder 1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096" y="1244370"/>
            <a:ext cx="10935929" cy="61538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5479026" y="3434063"/>
            <a:ext cx="479322" cy="9609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7615875" y="3690806"/>
            <a:ext cx="156525" cy="6304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4181168" y="4955458"/>
            <a:ext cx="373626" cy="3613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28" idx="2"/>
          </p:cNvCxnSpPr>
          <p:nvPr/>
        </p:nvCxnSpPr>
        <p:spPr>
          <a:xfrm>
            <a:off x="6348524" y="3724798"/>
            <a:ext cx="43235" cy="6463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3392129" y="5316794"/>
            <a:ext cx="833284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 smtClean="0"/>
              <a:t>Norbit</a:t>
            </a:r>
            <a:r>
              <a:rPr lang="en-US" dirty="0" smtClean="0"/>
              <a:t> WBMS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7090245" y="2767476"/>
            <a:ext cx="1051260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Impact Subsea Depth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4556179" y="2787732"/>
            <a:ext cx="1051260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 smtClean="0"/>
              <a:t>Phins</a:t>
            </a:r>
            <a:r>
              <a:rPr lang="en-US" dirty="0" smtClean="0"/>
              <a:t> C3 INS</a:t>
            </a:r>
            <a:endParaRPr lang="en-US" dirty="0"/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5458727" y="3434063"/>
            <a:ext cx="336556" cy="11359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769868" y="2801468"/>
            <a:ext cx="1157312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Sonar DAQ Computer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6581226" y="5501460"/>
            <a:ext cx="2213524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GPS antenna splitter</a:t>
            </a:r>
          </a:p>
          <a:p>
            <a:r>
              <a:rPr lang="en-US" dirty="0" smtClean="0"/>
              <a:t>GPS timing board</a:t>
            </a:r>
            <a:endParaRPr lang="en-US" dirty="0"/>
          </a:p>
        </p:txBody>
      </p:sp>
      <p:cxnSp>
        <p:nvCxnSpPr>
          <p:cNvPr id="32" name="Straight Arrow Connector 31"/>
          <p:cNvCxnSpPr/>
          <p:nvPr/>
        </p:nvCxnSpPr>
        <p:spPr>
          <a:xfrm flipV="1">
            <a:off x="7148053" y="4528066"/>
            <a:ext cx="546084" cy="9693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5962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Potential Issues: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GPS antenna splitter might introduce to much attenuation</a:t>
            </a:r>
          </a:p>
          <a:p>
            <a:pPr lvl="1"/>
            <a:r>
              <a:rPr lang="en-US" dirty="0" smtClean="0"/>
              <a:t>Add an amplifier before the splitter</a:t>
            </a:r>
          </a:p>
          <a:p>
            <a:pPr lvl="1"/>
            <a:r>
              <a:rPr lang="en-US" dirty="0" smtClean="0"/>
              <a:t>Use DGI antenna switch with AUV control</a:t>
            </a:r>
          </a:p>
          <a:p>
            <a:r>
              <a:rPr lang="en-US" dirty="0" smtClean="0"/>
              <a:t>Are </a:t>
            </a:r>
            <a:r>
              <a:rPr lang="en-US" dirty="0" smtClean="0"/>
              <a:t>passive serial splitters on depth and DVL a problem?</a:t>
            </a:r>
          </a:p>
          <a:p>
            <a:pPr lvl="1"/>
            <a:r>
              <a:rPr lang="en-US" dirty="0" smtClean="0"/>
              <a:t>Find some active splitters or c</a:t>
            </a:r>
            <a:r>
              <a:rPr lang="en-US" dirty="0" smtClean="0"/>
              <a:t>an </a:t>
            </a:r>
            <a:r>
              <a:rPr lang="en-US" dirty="0" smtClean="0"/>
              <a:t>a NMEA repeater be used?</a:t>
            </a:r>
          </a:p>
          <a:p>
            <a:r>
              <a:rPr lang="en-US" dirty="0" smtClean="0"/>
              <a:t>DVLs step on one another with 50ms lag</a:t>
            </a:r>
          </a:p>
          <a:p>
            <a:pPr lvl="1"/>
            <a:r>
              <a:rPr lang="en-US" dirty="0" smtClean="0"/>
              <a:t>Trigger them together and suffer the double hit to the power bus</a:t>
            </a:r>
            <a:endParaRPr lang="en-US" dirty="0"/>
          </a:p>
          <a:p>
            <a:r>
              <a:rPr lang="en-US" dirty="0" smtClean="0"/>
              <a:t>How </a:t>
            </a:r>
            <a:r>
              <a:rPr lang="en-US" dirty="0" smtClean="0"/>
              <a:t>powerful computer is required for Sonar DAQ?</a:t>
            </a:r>
          </a:p>
          <a:p>
            <a:pPr lvl="1"/>
            <a:r>
              <a:rPr lang="en-US" dirty="0" smtClean="0"/>
              <a:t>Start with the low power and upgrade if necessary</a:t>
            </a:r>
          </a:p>
          <a:p>
            <a:pPr lvl="1"/>
            <a:r>
              <a:rPr lang="en-US" dirty="0" smtClean="0"/>
              <a:t>Adding Water column, backscatter or snippets might need more</a:t>
            </a:r>
          </a:p>
          <a:p>
            <a:r>
              <a:rPr lang="en-US" dirty="0" smtClean="0"/>
              <a:t>Can we do all the tasks on the Sonar DAQ with one program (plus the </a:t>
            </a:r>
            <a:r>
              <a:rPr lang="en-US" dirty="0" err="1" smtClean="0"/>
              <a:t>Norbit</a:t>
            </a:r>
            <a:r>
              <a:rPr lang="en-US" dirty="0" smtClean="0"/>
              <a:t> logger)? - log INS, Depth at high rate, send sonar setup </a:t>
            </a:r>
            <a:r>
              <a:rPr lang="en-US" dirty="0" err="1" smtClean="0"/>
              <a:t>config</a:t>
            </a:r>
            <a:r>
              <a:rPr lang="en-US" dirty="0" smtClean="0"/>
              <a:t> at boot-up then re-publish position at 2.5 Hz in an LCM </a:t>
            </a:r>
            <a:r>
              <a:rPr lang="en-US" dirty="0" smtClean="0"/>
              <a:t>message and host NTP server?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8140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35831</TotalTime>
  <Words>894</Words>
  <Application>Microsoft Office PowerPoint</Application>
  <PresentationFormat>Widescreen</PresentationFormat>
  <Paragraphs>115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Components:</vt:lpstr>
      <vt:lpstr>AUV Function </vt:lpstr>
      <vt:lpstr>INS function</vt:lpstr>
      <vt:lpstr>Sonar DAQ</vt:lpstr>
      <vt:lpstr>Sonar Function</vt:lpstr>
      <vt:lpstr>Depth, DVL, GPS, Trigger</vt:lpstr>
      <vt:lpstr>PowerPoint Presentation</vt:lpstr>
      <vt:lpstr>PowerPoint Presentation</vt:lpstr>
      <vt:lpstr>Potential Issues:</vt:lpstr>
      <vt:lpstr>Trigger Schedule</vt:lpstr>
    </vt:vector>
  </TitlesOfParts>
  <Company>MBARI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Brett Hobson</dc:creator>
  <cp:lastModifiedBy>Brett Hobson</cp:lastModifiedBy>
  <cp:revision>93</cp:revision>
  <cp:lastPrinted>2020-05-27T21:56:29Z</cp:lastPrinted>
  <dcterms:created xsi:type="dcterms:W3CDTF">2020-04-24T17:38:55Z</dcterms:created>
  <dcterms:modified xsi:type="dcterms:W3CDTF">2020-05-28T18:41:32Z</dcterms:modified>
</cp:coreProperties>
</file>