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40"/>
  </p:notesMasterIdLst>
  <p:handoutMasterIdLst>
    <p:handoutMasterId r:id="rId41"/>
  </p:handoutMasterIdLst>
  <p:sldIdLst>
    <p:sldId id="342" r:id="rId2"/>
    <p:sldId id="458" r:id="rId3"/>
    <p:sldId id="529" r:id="rId4"/>
    <p:sldId id="459" r:id="rId5"/>
    <p:sldId id="460" r:id="rId6"/>
    <p:sldId id="489" r:id="rId7"/>
    <p:sldId id="335" r:id="rId8"/>
    <p:sldId id="349" r:id="rId9"/>
    <p:sldId id="508" r:id="rId10"/>
    <p:sldId id="534" r:id="rId11"/>
    <p:sldId id="482" r:id="rId12"/>
    <p:sldId id="560" r:id="rId13"/>
    <p:sldId id="493" r:id="rId14"/>
    <p:sldId id="537" r:id="rId15"/>
    <p:sldId id="563" r:id="rId16"/>
    <p:sldId id="496" r:id="rId17"/>
    <p:sldId id="562" r:id="rId18"/>
    <p:sldId id="516" r:id="rId19"/>
    <p:sldId id="490" r:id="rId20"/>
    <p:sldId id="466" r:id="rId21"/>
    <p:sldId id="538" r:id="rId22"/>
    <p:sldId id="539" r:id="rId23"/>
    <p:sldId id="501" r:id="rId24"/>
    <p:sldId id="518" r:id="rId25"/>
    <p:sldId id="550" r:id="rId26"/>
    <p:sldId id="462" r:id="rId27"/>
    <p:sldId id="555" r:id="rId28"/>
    <p:sldId id="476" r:id="rId29"/>
    <p:sldId id="554" r:id="rId30"/>
    <p:sldId id="479" r:id="rId31"/>
    <p:sldId id="561" r:id="rId32"/>
    <p:sldId id="536" r:id="rId33"/>
    <p:sldId id="463" r:id="rId34"/>
    <p:sldId id="474" r:id="rId35"/>
    <p:sldId id="475" r:id="rId36"/>
    <p:sldId id="488" r:id="rId37"/>
    <p:sldId id="470" r:id="rId38"/>
    <p:sldId id="473" r:id="rId39"/>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F8F8"/>
    <a:srgbClr val="1A6B6F"/>
    <a:srgbClr val="000000"/>
    <a:srgbClr val="222A37"/>
    <a:srgbClr val="28435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68" autoAdjust="0"/>
    <p:restoredTop sz="83222" autoAdjust="0"/>
  </p:normalViewPr>
  <p:slideViewPr>
    <p:cSldViewPr snapToGrid="0">
      <p:cViewPr varScale="1">
        <p:scale>
          <a:sx n="74" d="100"/>
          <a:sy n="74" d="100"/>
        </p:scale>
        <p:origin x="499" y="110"/>
      </p:cViewPr>
      <p:guideLst/>
    </p:cSldViewPr>
  </p:slideViewPr>
  <p:outlineViewPr>
    <p:cViewPr>
      <p:scale>
        <a:sx n="33" d="100"/>
        <a:sy n="33" d="100"/>
      </p:scale>
      <p:origin x="0" y="-27780"/>
    </p:cViewPr>
  </p:outlineViewPr>
  <p:notesTextViewPr>
    <p:cViewPr>
      <p:scale>
        <a:sx n="3" d="2"/>
        <a:sy n="3" d="2"/>
      </p:scale>
      <p:origin x="0" y="0"/>
    </p:cViewPr>
  </p:notesTextViewPr>
  <p:sorterViewPr>
    <p:cViewPr varScale="1">
      <p:scale>
        <a:sx n="100" d="100"/>
        <a:sy n="100" d="100"/>
      </p:scale>
      <p:origin x="0" y="-362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93172" tIns="46586" rIns="93172" bIns="46586" rtlCol="0"/>
          <a:lstStyle>
            <a:lvl1pPr algn="l">
              <a:defRPr sz="1300"/>
            </a:lvl1pPr>
          </a:lstStyle>
          <a:p>
            <a:r>
              <a:rPr lang="en-US"/>
              <a:t>Insert Title Here</a:t>
            </a:r>
          </a:p>
        </p:txBody>
      </p:sp>
      <p:sp>
        <p:nvSpPr>
          <p:cNvPr id="3" name="Date Placeholder 2"/>
          <p:cNvSpPr>
            <a:spLocks noGrp="1"/>
          </p:cNvSpPr>
          <p:nvPr>
            <p:ph type="dt" sz="quarter" idx="1"/>
          </p:nvPr>
        </p:nvSpPr>
        <p:spPr>
          <a:xfrm>
            <a:off x="3970938" y="1"/>
            <a:ext cx="3037840" cy="466434"/>
          </a:xfrm>
          <a:prstGeom prst="rect">
            <a:avLst/>
          </a:prstGeom>
        </p:spPr>
        <p:txBody>
          <a:bodyPr vert="horz" lIns="93172" tIns="46586" rIns="93172" bIns="46586" rtlCol="0"/>
          <a:lstStyle>
            <a:lvl1pPr algn="r">
              <a:defRPr sz="1300"/>
            </a:lvl1pPr>
          </a:lstStyle>
          <a:p>
            <a:fld id="{4237D57E-1BC5-4DB1-AA16-6C14340D1B6D}" type="datetimeFigureOut">
              <a:rPr lang="en-US" smtClean="0"/>
              <a:t>9/24/2020</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2" tIns="46586" rIns="93172" bIns="46586" rtlCol="0" anchor="b"/>
          <a:lstStyle>
            <a:lvl1pPr algn="l">
              <a:defRPr sz="13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2" tIns="46586" rIns="93172" bIns="46586" rtlCol="0" anchor="b"/>
          <a:lstStyle>
            <a:lvl1pPr algn="r">
              <a:defRPr sz="1300"/>
            </a:lvl1pPr>
          </a:lstStyle>
          <a:p>
            <a:fld id="{BE07B4AC-3A0A-4365-B9D9-BE092ED8EA8B}" type="slidenum">
              <a:rPr lang="en-US" smtClean="0"/>
              <a:t>‹#›</a:t>
            </a:fld>
            <a:endParaRPr lang="en-US"/>
          </a:p>
        </p:txBody>
      </p:sp>
    </p:spTree>
    <p:extLst>
      <p:ext uri="{BB962C8B-B14F-4D97-AF65-F5344CB8AC3E}">
        <p14:creationId xmlns:p14="http://schemas.microsoft.com/office/powerpoint/2010/main" val="158848507"/>
      </p:ext>
    </p:extLst>
  </p:cSld>
  <p:clrMap bg1="lt1" tx1="dk1" bg2="lt2" tx2="dk2" accent1="accent1" accent2="accent2" accent3="accent3" accent4="accent4" accent5="accent5" accent6="accent6" hlink="hlink" folHlink="folHlink"/>
  <p:hf sldNum="0" ftr="0" dt="0"/>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9-24T18:51:21.845"/>
    </inkml:context>
    <inkml:brush xml:id="br0">
      <inkml:brushProperty name="width" value="0.05" units="cm"/>
      <inkml:brushProperty name="height" value="0.05" units="cm"/>
      <inkml:brushProperty name="color" value="#E71224"/>
      <inkml:brushProperty name="ignorePressure" value="1"/>
    </inkml:brush>
  </inkml:definitions>
  <inkml:trace contextRef="#ctx0" brushRef="#br0">2495 243,'-47'-4,"1"-2,0-2,0-2,1-2,0-2,-22-11,-67-18,1 8,-2 6,0 6,-2 6,-1 6,1 6,-58 8,167-1,0 1,1 2,0 0,0 2,0 1,1 1,0 1,0 2,2 0,-1 2,2 1,0 0,0 2,2 0,0 2,1 0,1 1,-14 20,-32 49,3 3,4 2,5 3,4 2,4 3,5 1,-10 48,15-12,8 2,5 0,6 2,7 0,5 0,13 97,-6-18,-5-173,2-1,3 1,1 0,3 0,2-1,2-1,1 1,3-2,2 0,2-1,2-1,2 0,2-2,3 1,29 19,3-4,3-1,1-4,4-3,1-2,2-4,2-2,2-4,73 26,-26-16,2-4,2-6,2-6,34 1,-24-13,0-6,1-7,0-5,57-10,-150 6,106-9,0-7,73-21,-197 35,0-1,0-2,-1 0,0-2,0-1,-1-2,0 0,-1-2,-1 0,0-2,-1 0,0-2,-2-1,11-12,3-5,-2-1,-2-2,-1-1,-3-1,-1-2,-2 0,11-29,-19 24,-2-1,-2 0,-3-1,-1-1,-3 1,-2-1,-2-18,25-417,-28 98,-81-65,78 403,-3 0,-1 1,-3 0,-2 1,-2 0,-2 2,-3 0,-9-15,-4-2,4 4,-2 1,-2 2,-3 1,-2 2,-37-37,-24-14,42 55,25 19,-2 1,-1 2,-1 1,-1 2,-1 2,-5-1,20 13,0 1,0 1,-1 1,1 2,-1 0,-1 1,1 2,-1 0,-8 2,-102 3,108-3</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9-24T19:44:43.604"/>
    </inkml:context>
    <inkml:brush xml:id="br0">
      <inkml:brushProperty name="width" value="0.05" units="cm"/>
      <inkml:brushProperty name="height" value="0.05" units="cm"/>
      <inkml:brushProperty name="color" value="#E71224"/>
      <inkml:brushProperty name="ignorePressure" value="1"/>
    </inkml:brush>
  </inkml:definitions>
  <inkml:trace contextRef="#ctx0" brushRef="#br0">1142 30,'-78'-1,"28"-1,1 2,0 2,-1 2,1 3,0 1,-1 3,-30 12,32-11,1 2,1 2,0 2,2 2,-41 24,-86 138,158-168,0 0,0 1,2 1,0-1,0 2,2-1,0 2,1-1,1 1,0 0,-1 10,-21 216,27-206,2 0,2 1,1-1,2 0,2-1,1 1,2-1,2-1,1 0,10 18,7 4,2-1,3-1,2-2,2-2,16 13,-23-36,1-2,2-1,0-2,2-1,0-2,1-1,41 14,-49-25,1-1,0-1,1-2,-1-1,1-1,0-2,0-1,0-2,11-2,57 0,-69 4,-15 1,0-1,1 0,-1-1,0-1,1 0,-1-1,0-1,-1-1,1 0,-1-1,1-1,209-82,-38-22,-159 87,-15 15,-1-1,0 1,0-2,-1 0,-1 0,0-1,0 0,-1 0,-1-1,0-1,-1 1,0-1,-1-1,2-9,-4-319,-6 315,-2 0,-2 0,0 1,-2 0,0 0,-2 1,-1 0,-1 0,-2 1,-12-17,-60-160,30 103,-61-79,-122-34,140 166,77 44</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9-24T19:44:51.150"/>
    </inkml:context>
    <inkml:brush xml:id="br0">
      <inkml:brushProperty name="width" value="0.05" units="cm"/>
      <inkml:brushProperty name="height" value="0.05" units="cm"/>
      <inkml:brushProperty name="color" value="#E71224"/>
      <inkml:brushProperty name="ignorePressure" value="1"/>
    </inkml:brush>
  </inkml:definitions>
  <inkml:trace contextRef="#ctx0" brushRef="#br0">1489 58,'-221'-30,"-183"30,172 51,184-35,1 2,1 2,1 2,1 1,1 3,1 2,1 1,1 2,2 2,-4 7,28-26,0 0,1 2,1 0,0 0,1 1,0 0,2 1,0 0,1 0,1 1,1 0,0 1,2-1,-2 14,-8 288,16-227,-3-76,2 1,0-1,1 0,1 0,0 0,2-1,0 1,1-1,0 0,2 0,0-1,1 0,0-1,1 1,7 5,27 33,2-3,2-1,3-3,36 26,-50-43,17 15,1-2,2-3,2-2,27 10,300 134,-143-74,-170-87,2-4,0-2,1-4,0-3,1-3,30-5,295-2,-387-4,0 0,-1-1,1 0,-1-2,-1 1,0-2,0 0,-1 0,0-1,-1-1,0 0,-1 0,0-1,-1 0,0-1,-1 0,-1 0,0-1,-1 0,-1 0,0 0,-1-1,0-7,16-38,-3 0,-3-1,-3-1,-3 0,-2-1,-3 1,-4-37,1-535,0 620,-1 0,-1 1,0-1,-1 0,-1 1,0 0,0 0,-2 0,0 0,0 1,-1 0,-1 0,0 1,-1 0,0 0,-10-8,4 3,-7-10,-1 0,-2 2,0 0,-2 2,0 1,-25-14,-395-184,268 150,91 47,67 20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9-24T19:44:56.351"/>
    </inkml:context>
    <inkml:brush xml:id="br0">
      <inkml:brushProperty name="width" value="0.05" units="cm"/>
      <inkml:brushProperty name="height" value="0.05" units="cm"/>
      <inkml:brushProperty name="color" value="#E71224"/>
      <inkml:brushProperty name="ignorePressure" value="1"/>
    </inkml:brush>
  </inkml:definitions>
  <inkml:trace contextRef="#ctx0" brushRef="#br0">1347 119,'-526'-1,"292"-30,-84 38,308-4,0 0,-1 1,1 0,1 0,-1 1,1 0,0 1,0 0,0 1,1 0,0 0,1 0,-1 1,1 0,1 1,0 0,0 0,1 0,-3 6,-68 196,67-169,1 0,3 1,1 0,2 1,2-1,2 0,2 0,8 31,-3-44,2-2,1 0,1 0,1-1,2-1,0 0,2-1,1-1,10 10,5 9,1 3,6 14,3-2,3-1,2-3,2-2,3-2,1-3,3-2,40 23,-47-41,1-3,2-2,0-2,1-2,1-4,0-1,1-3,0-2,1-3,4-3,468-12,-501 7,0-1,0-2,-1 0,0-2,0-1,-1-2,0 0,-1-2,0-1,-1-1,-1-1,0-1,-1-1,-1-1,-1-1,-1 0,0-2,-2-1,10-15,-14 18,-1 0,-1-1,-1-1,-1 0,0 0,-2 0,-1-1,-1-1,0 1,-2-1,1-20,-10-279,-1 291,0 0,-2 1,-2 0,0 1,-3 0,0 0,-2 1,-13-20,-31-65,-83-120,128 219,-1 1,0 0,-2 1,1 1,-1 0,-1 2,0 0,-8-3,-10-6,-307-107,28 78,239 42,-31-1,65 5</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93172" tIns="46586" rIns="93172" bIns="46586" rtlCol="0"/>
          <a:lstStyle>
            <a:lvl1pPr algn="l">
              <a:defRPr sz="1300"/>
            </a:lvl1pPr>
          </a:lstStyle>
          <a:p>
            <a:r>
              <a:rPr lang="en-US"/>
              <a:t>Insert Title Here</a:t>
            </a:r>
          </a:p>
        </p:txBody>
      </p:sp>
      <p:sp>
        <p:nvSpPr>
          <p:cNvPr id="3" name="Date Placeholder 2"/>
          <p:cNvSpPr>
            <a:spLocks noGrp="1"/>
          </p:cNvSpPr>
          <p:nvPr>
            <p:ph type="dt" idx="1"/>
          </p:nvPr>
        </p:nvSpPr>
        <p:spPr>
          <a:xfrm>
            <a:off x="3970938" y="1"/>
            <a:ext cx="3037840" cy="466434"/>
          </a:xfrm>
          <a:prstGeom prst="rect">
            <a:avLst/>
          </a:prstGeom>
        </p:spPr>
        <p:txBody>
          <a:bodyPr vert="horz" lIns="93172" tIns="46586" rIns="93172" bIns="46586" rtlCol="0"/>
          <a:lstStyle>
            <a:lvl1pPr algn="r">
              <a:defRPr sz="1300"/>
            </a:lvl1pPr>
          </a:lstStyle>
          <a:p>
            <a:fld id="{95BB807E-6ED4-458F-A0B1-BFC5227F24EC}" type="datetimeFigureOut">
              <a:rPr lang="en-US" smtClean="0"/>
              <a:t>9/24/2020</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2" tIns="46586" rIns="93172" bIns="46586"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2" tIns="46586" rIns="93172" bIns="46586"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2" tIns="46586" rIns="93172" bIns="46586" rtlCol="0" anchor="b"/>
          <a:lstStyle>
            <a:lvl1pPr algn="l">
              <a:defRPr sz="13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2" tIns="46586" rIns="93172" bIns="46586" rtlCol="0" anchor="b"/>
          <a:lstStyle>
            <a:lvl1pPr algn="r">
              <a:defRPr sz="1300"/>
            </a:lvl1pPr>
          </a:lstStyle>
          <a:p>
            <a:fld id="{8ED24C1D-40A6-4244-BA3E-0D7487CEEA91}" type="slidenum">
              <a:rPr lang="en-US" smtClean="0"/>
              <a:t>‹#›</a:t>
            </a:fld>
            <a:endParaRPr lang="en-US"/>
          </a:p>
        </p:txBody>
      </p:sp>
    </p:spTree>
    <p:extLst>
      <p:ext uri="{BB962C8B-B14F-4D97-AF65-F5344CB8AC3E}">
        <p14:creationId xmlns:p14="http://schemas.microsoft.com/office/powerpoint/2010/main" val="4174148168"/>
      </p:ext>
    </p:extLst>
  </p:cSld>
  <p:clrMap bg1="lt1" tx1="dk1" bg2="lt2" tx2="dk2" accent1="accent1" accent2="accent2" accent3="accent3" accent4="accent4" accent5="accent5" accent6="accent6" hlink="hlink" folHlink="folHlink"/>
  <p:hf sldNum="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chelsea.co.uk/products/uvilux/#main"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r>
              <a:rPr lang="en-US"/>
              <a:t>Insert Title Here</a:t>
            </a:r>
          </a:p>
        </p:txBody>
      </p:sp>
    </p:spTree>
    <p:extLst>
      <p:ext uri="{BB962C8B-B14F-4D97-AF65-F5344CB8AC3E}">
        <p14:creationId xmlns:p14="http://schemas.microsoft.com/office/powerpoint/2010/main" val="40593842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Franklin Gothic Medium Cond" panose="020B0606030402020204" pitchFamily="34" charset="0"/>
              </a:rPr>
              <a:t>Thank you for the gift of your time and attention.</a:t>
            </a:r>
          </a:p>
          <a:p>
            <a:endParaRPr lang="en-US" dirty="0">
              <a:latin typeface="Franklin Gothic Medium Cond" panose="020B0606030402020204" pitchFamily="34" charset="0"/>
            </a:endParaRPr>
          </a:p>
          <a:p>
            <a:endParaRPr lang="en-US" dirty="0"/>
          </a:p>
        </p:txBody>
      </p:sp>
      <p:sp>
        <p:nvSpPr>
          <p:cNvPr id="4" name="Slide Number Placeholder 3"/>
          <p:cNvSpPr>
            <a:spLocks noGrp="1"/>
          </p:cNvSpPr>
          <p:nvPr>
            <p:ph type="sldNum" sz="quarter" idx="10"/>
          </p:nvPr>
        </p:nvSpPr>
        <p:spPr/>
        <p:txBody>
          <a:bodyPr/>
          <a:lstStyle/>
          <a:p>
            <a:fld id="{16F98BAB-7158-4064-9599-70E325F2C1BB}" type="slidenum">
              <a:rPr lang="en-US" smtClean="0"/>
              <a:t>28</a:t>
            </a:fld>
            <a:endParaRPr lang="en-US" dirty="0"/>
          </a:p>
        </p:txBody>
      </p:sp>
    </p:spTree>
    <p:extLst>
      <p:ext uri="{BB962C8B-B14F-4D97-AF65-F5344CB8AC3E}">
        <p14:creationId xmlns:p14="http://schemas.microsoft.com/office/powerpoint/2010/main" val="20439822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2.3 standard to 2.7 docking</a:t>
            </a:r>
          </a:p>
        </p:txBody>
      </p:sp>
      <p:sp>
        <p:nvSpPr>
          <p:cNvPr id="4" name="Header Placeholder 3"/>
          <p:cNvSpPr>
            <a:spLocks noGrp="1"/>
          </p:cNvSpPr>
          <p:nvPr>
            <p:ph type="hdr" sz="quarter"/>
          </p:nvPr>
        </p:nvSpPr>
        <p:spPr/>
        <p:txBody>
          <a:bodyPr/>
          <a:lstStyle/>
          <a:p>
            <a:r>
              <a:rPr lang="en-US"/>
              <a:t>Insert Title Here</a:t>
            </a:r>
          </a:p>
        </p:txBody>
      </p:sp>
    </p:spTree>
    <p:extLst>
      <p:ext uri="{BB962C8B-B14F-4D97-AF65-F5344CB8AC3E}">
        <p14:creationId xmlns:p14="http://schemas.microsoft.com/office/powerpoint/2010/main" val="36805161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Need new power numbers</a:t>
            </a:r>
          </a:p>
        </p:txBody>
      </p:sp>
      <p:sp>
        <p:nvSpPr>
          <p:cNvPr id="4" name="Header Placeholder 3"/>
          <p:cNvSpPr>
            <a:spLocks noGrp="1"/>
          </p:cNvSpPr>
          <p:nvPr>
            <p:ph type="hdr" sz="quarter"/>
          </p:nvPr>
        </p:nvSpPr>
        <p:spPr/>
        <p:txBody>
          <a:bodyPr/>
          <a:lstStyle/>
          <a:p>
            <a:r>
              <a:rPr lang="en-US"/>
              <a:t>Insert Title Here</a:t>
            </a:r>
          </a:p>
        </p:txBody>
      </p:sp>
    </p:spTree>
    <p:extLst>
      <p:ext uri="{BB962C8B-B14F-4D97-AF65-F5344CB8AC3E}">
        <p14:creationId xmlns:p14="http://schemas.microsoft.com/office/powerpoint/2010/main" val="5144328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err="1">
                <a:solidFill>
                  <a:schemeClr val="tx1"/>
                </a:solidFill>
                <a:effectLst/>
                <a:latin typeface="+mn-lt"/>
                <a:ea typeface="+mn-ea"/>
                <a:cs typeface="+mn-cs"/>
              </a:rPr>
              <a:t>UviLux</a:t>
            </a:r>
            <a:r>
              <a:rPr lang="en-US" sz="1200" b="0" i="0" kern="1200" dirty="0">
                <a:solidFill>
                  <a:schemeClr val="tx1"/>
                </a:solidFill>
                <a:effectLst/>
                <a:latin typeface="+mn-lt"/>
                <a:ea typeface="+mn-ea"/>
                <a:cs typeface="+mn-cs"/>
              </a:rPr>
              <a:t> sensors enable real-time, </a:t>
            </a:r>
            <a:r>
              <a:rPr lang="en-US" sz="1200" b="0" i="1" kern="1200" dirty="0">
                <a:solidFill>
                  <a:schemeClr val="tx1"/>
                </a:solidFill>
                <a:effectLst/>
                <a:latin typeface="+mn-lt"/>
                <a:ea typeface="+mn-ea"/>
                <a:cs typeface="+mn-cs"/>
              </a:rPr>
              <a:t>in situ</a:t>
            </a:r>
            <a:r>
              <a:rPr lang="en-US" sz="1200" b="0" i="0" kern="1200" dirty="0">
                <a:solidFill>
                  <a:schemeClr val="tx1"/>
                </a:solidFill>
                <a:effectLst/>
                <a:latin typeface="+mn-lt"/>
                <a:ea typeface="+mn-ea"/>
                <a:cs typeface="+mn-cs"/>
              </a:rPr>
              <a:t> detection of a wide variety of UV fluorescence parameters, including: Polycyclic Aromatic Hydrocarbons (PAH), BTEX, CDOM, Tryptophan-like fluorescence (TLF), BOD and Optical Brightening Agents (OBA). The compact and highly sensitive fluorometers have excellent turbidity rejection and high ambient light rejection, making them suitable for use in water and wastewater treatment works, as well as natural waters at the surface and to depths of up to 1000 m.</a:t>
            </a:r>
          </a:p>
          <a:p>
            <a:r>
              <a:rPr lang="en-US" sz="1200" b="0" i="0" u="none" strike="noStrike" kern="1200" dirty="0">
                <a:solidFill>
                  <a:schemeClr val="tx1"/>
                </a:solidFill>
                <a:effectLst/>
                <a:latin typeface="+mn-lt"/>
                <a:ea typeface="+mn-ea"/>
                <a:cs typeface="+mn-cs"/>
                <a:hlinkClick r:id="rId3"/>
              </a:rPr>
              <a:t>Find out more</a:t>
            </a:r>
            <a:endParaRPr lang="en-US" sz="1200" b="0" i="0" kern="1200" dirty="0">
              <a:solidFill>
                <a:schemeClr val="tx1"/>
              </a:solidFill>
              <a:effectLst/>
              <a:latin typeface="+mn-lt"/>
              <a:ea typeface="+mn-ea"/>
              <a:cs typeface="+mn-cs"/>
            </a:endParaRPr>
          </a:p>
          <a:p>
            <a:br>
              <a:rPr lang="en-US" sz="1200" b="0" i="0" kern="1200" dirty="0">
                <a:solidFill>
                  <a:schemeClr val="tx1"/>
                </a:solidFill>
                <a:effectLst/>
                <a:latin typeface="+mn-lt"/>
                <a:ea typeface="+mn-ea"/>
                <a:cs typeface="+mn-cs"/>
              </a:rPr>
            </a:br>
            <a:endParaRPr lang="en-US" dirty="0"/>
          </a:p>
        </p:txBody>
      </p:sp>
      <p:sp>
        <p:nvSpPr>
          <p:cNvPr id="4" name="Header Placeholder 3"/>
          <p:cNvSpPr>
            <a:spLocks noGrp="1"/>
          </p:cNvSpPr>
          <p:nvPr>
            <p:ph type="hdr" sz="quarter"/>
          </p:nvPr>
        </p:nvSpPr>
        <p:spPr/>
        <p:txBody>
          <a:bodyPr/>
          <a:lstStyle/>
          <a:p>
            <a:r>
              <a:rPr lang="en-US"/>
              <a:t>Insert Title Here</a:t>
            </a:r>
          </a:p>
        </p:txBody>
      </p:sp>
    </p:spTree>
    <p:extLst>
      <p:ext uri="{BB962C8B-B14F-4D97-AF65-F5344CB8AC3E}">
        <p14:creationId xmlns:p14="http://schemas.microsoft.com/office/powerpoint/2010/main" val="19709311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r>
              <a:rPr lang="en-US"/>
              <a:t>Insert Title Here</a:t>
            </a:r>
          </a:p>
        </p:txBody>
      </p:sp>
    </p:spTree>
    <p:extLst>
      <p:ext uri="{BB962C8B-B14F-4D97-AF65-F5344CB8AC3E}">
        <p14:creationId xmlns:p14="http://schemas.microsoft.com/office/powerpoint/2010/main" val="36655610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Launched from a phone and operated from a phone from anywhere in the world.</a:t>
            </a:r>
          </a:p>
        </p:txBody>
      </p:sp>
      <p:sp>
        <p:nvSpPr>
          <p:cNvPr id="4" name="Header Placeholder 3"/>
          <p:cNvSpPr>
            <a:spLocks noGrp="1"/>
          </p:cNvSpPr>
          <p:nvPr>
            <p:ph type="hdr" sz="quarter"/>
          </p:nvPr>
        </p:nvSpPr>
        <p:spPr/>
        <p:txBody>
          <a:bodyPr/>
          <a:lstStyle/>
          <a:p>
            <a:r>
              <a:rPr lang="en-US"/>
              <a:t>Insert Title Here</a:t>
            </a:r>
          </a:p>
        </p:txBody>
      </p:sp>
    </p:spTree>
    <p:extLst>
      <p:ext uri="{BB962C8B-B14F-4D97-AF65-F5344CB8AC3E}">
        <p14:creationId xmlns:p14="http://schemas.microsoft.com/office/powerpoint/2010/main" val="34285183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r>
              <a:rPr lang="en-US"/>
              <a:t>Insert Title Here</a:t>
            </a:r>
          </a:p>
        </p:txBody>
      </p:sp>
    </p:spTree>
    <p:extLst>
      <p:ext uri="{BB962C8B-B14F-4D97-AF65-F5344CB8AC3E}">
        <p14:creationId xmlns:p14="http://schemas.microsoft.com/office/powerpoint/2010/main" val="8595638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the original software developed by MBARI, when the vehicle completes a mission or when it experiences a critical failure, it reverts to a “default mission” in which the vehicle returns to the surface.  This allows for cellular or iridium communication to diagnose the problem, or simply command another mission.  Naturally, in order to operate under the ice, where surfacing the vehicle is not an option, a new “default mission” needed to be put in place.  In the under-ice default mission, the vehicle returns to the dock instead, so the vehicle will be in range for strong ACOMMS, and latched in a known location.</a:t>
            </a:r>
          </a:p>
          <a:p>
            <a:endParaRPr lang="en-US" dirty="0"/>
          </a:p>
        </p:txBody>
      </p:sp>
      <p:sp>
        <p:nvSpPr>
          <p:cNvPr id="4" name="Header Placeholder 3"/>
          <p:cNvSpPr>
            <a:spLocks noGrp="1"/>
          </p:cNvSpPr>
          <p:nvPr>
            <p:ph type="hdr" sz="quarter"/>
          </p:nvPr>
        </p:nvSpPr>
        <p:spPr/>
        <p:txBody>
          <a:bodyPr/>
          <a:lstStyle/>
          <a:p>
            <a:r>
              <a:rPr lang="en-US"/>
              <a:t>Insert Title Here</a:t>
            </a:r>
          </a:p>
        </p:txBody>
      </p:sp>
    </p:spTree>
    <p:extLst>
      <p:ext uri="{BB962C8B-B14F-4D97-AF65-F5344CB8AC3E}">
        <p14:creationId xmlns:p14="http://schemas.microsoft.com/office/powerpoint/2010/main" val="34429089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Norbit</a:t>
            </a:r>
            <a:r>
              <a:rPr lang="en-US" dirty="0"/>
              <a:t> </a:t>
            </a:r>
            <a:r>
              <a:rPr lang="en-US" sz="1200" b="0" i="0" u="none" strike="noStrike" kern="1200" baseline="0" dirty="0">
                <a:solidFill>
                  <a:schemeClr val="tx1"/>
                </a:solidFill>
                <a:latin typeface="+mn-lt"/>
                <a:ea typeface="+mn-ea"/>
                <a:cs typeface="+mn-cs"/>
              </a:rPr>
              <a:t>400kHz (Frequency Agility 200-700kHz) WBMS Bathymetric System</a:t>
            </a:r>
          </a:p>
          <a:p>
            <a:r>
              <a:rPr lang="en-US" sz="1200" b="0" i="0" u="none" strike="noStrike" kern="1200" baseline="0" dirty="0">
                <a:solidFill>
                  <a:schemeClr val="tx1"/>
                </a:solidFill>
                <a:latin typeface="+mn-lt"/>
                <a:ea typeface="+mn-ea"/>
                <a:cs typeface="+mn-cs"/>
              </a:rPr>
              <a:t>integrated with Real-time Sonar Head Sound Velocity Sensor. Includes</a:t>
            </a:r>
          </a:p>
          <a:p>
            <a:r>
              <a:rPr lang="en-US" sz="1200" b="0" i="0" u="none" strike="noStrike" kern="1200" baseline="0" dirty="0">
                <a:solidFill>
                  <a:schemeClr val="tx1"/>
                </a:solidFill>
                <a:latin typeface="+mn-lt"/>
                <a:ea typeface="+mn-ea"/>
                <a:cs typeface="+mn-cs"/>
              </a:rPr>
              <a:t>Snippets, </a:t>
            </a:r>
            <a:r>
              <a:rPr lang="en-US" sz="1200" b="0" i="0" u="none" strike="noStrike" kern="1200" baseline="0" dirty="0" err="1">
                <a:solidFill>
                  <a:schemeClr val="tx1"/>
                </a:solidFill>
                <a:latin typeface="+mn-lt"/>
                <a:ea typeface="+mn-ea"/>
                <a:cs typeface="+mn-cs"/>
              </a:rPr>
              <a:t>Sidescan</a:t>
            </a:r>
            <a:r>
              <a:rPr lang="en-US" sz="1200" b="0" i="0" u="none" strike="noStrike" kern="1200" baseline="0" dirty="0">
                <a:solidFill>
                  <a:schemeClr val="tx1"/>
                </a:solidFill>
                <a:latin typeface="+mn-lt"/>
                <a:ea typeface="+mn-ea"/>
                <a:cs typeface="+mn-cs"/>
              </a:rPr>
              <a:t>, Backscatter and Water Column Output. Includes Sonar</a:t>
            </a:r>
          </a:p>
          <a:p>
            <a:r>
              <a:rPr lang="en-US" sz="1200" b="0" i="0" u="none" strike="noStrike" kern="1200" baseline="0" dirty="0">
                <a:solidFill>
                  <a:schemeClr val="tx1"/>
                </a:solidFill>
                <a:latin typeface="+mn-lt"/>
                <a:ea typeface="+mn-ea"/>
                <a:cs typeface="+mn-cs"/>
              </a:rPr>
              <a:t>Interface Unit (SIU-I)</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R2Sonic </a:t>
            </a:r>
            <a:r>
              <a:rPr lang="en-US" sz="1200" b="1" i="0" u="none" strike="noStrike" kern="1200" baseline="0" dirty="0">
                <a:solidFill>
                  <a:schemeClr val="tx1"/>
                </a:solidFill>
                <a:latin typeface="+mn-lt"/>
                <a:ea typeface="+mn-ea"/>
                <a:cs typeface="+mn-cs"/>
              </a:rPr>
              <a:t>AUV-Sonic 2020 (4000 m rated) Wideband Multi Beam Echo-Sounder System incl:</a:t>
            </a:r>
          </a:p>
          <a:p>
            <a:r>
              <a:rPr lang="en-US" sz="1200" b="0" i="0" u="none" strike="noStrike" kern="1200" baseline="0" dirty="0">
                <a:solidFill>
                  <a:schemeClr val="tx1"/>
                </a:solidFill>
                <a:latin typeface="+mn-lt"/>
                <a:ea typeface="+mn-ea"/>
                <a:cs typeface="+mn-cs"/>
              </a:rPr>
              <a:t>• 1x Wideband Receiver/Projector, 200-450 kHz,</a:t>
            </a:r>
          </a:p>
          <a:p>
            <a:r>
              <a:rPr lang="en-US" sz="1200" b="0" i="0" u="none" strike="noStrike" kern="1200" baseline="0" dirty="0">
                <a:solidFill>
                  <a:schemeClr val="tx1"/>
                </a:solidFill>
                <a:latin typeface="+mn-lt"/>
                <a:ea typeface="+mn-ea"/>
                <a:cs typeface="+mn-cs"/>
              </a:rPr>
              <a:t>o 1.8° </a:t>
            </a:r>
            <a:r>
              <a:rPr lang="en-US" sz="1200" b="0" i="0" u="none" strike="noStrike" kern="1200" baseline="0" dirty="0" err="1">
                <a:solidFill>
                  <a:schemeClr val="tx1"/>
                </a:solidFill>
                <a:latin typeface="+mn-lt"/>
                <a:ea typeface="+mn-ea"/>
                <a:cs typeface="+mn-cs"/>
              </a:rPr>
              <a:t>Beamwidth</a:t>
            </a:r>
            <a:r>
              <a:rPr lang="en-US" sz="1200" b="0" i="0" u="none" strike="noStrike" kern="1200" baseline="0" dirty="0">
                <a:solidFill>
                  <a:schemeClr val="tx1"/>
                </a:solidFill>
                <a:latin typeface="+mn-lt"/>
                <a:ea typeface="+mn-ea"/>
                <a:cs typeface="+mn-cs"/>
              </a:rPr>
              <a:t> @ 450 kHz</a:t>
            </a:r>
          </a:p>
          <a:p>
            <a:r>
              <a:rPr lang="en-US" sz="1200" b="0" i="0" u="none" strike="noStrike" kern="1200" baseline="0" dirty="0">
                <a:solidFill>
                  <a:schemeClr val="tx1"/>
                </a:solidFill>
                <a:latin typeface="+mn-lt"/>
                <a:ea typeface="+mn-ea"/>
                <a:cs typeface="+mn-cs"/>
              </a:rPr>
              <a:t>o 4000 m Depth Rating Switchable Forward-Looking Sonar Imagery Output $ 8,900</a:t>
            </a:r>
          </a:p>
          <a:p>
            <a:r>
              <a:rPr lang="en-US" sz="1200" b="0" i="0" u="none" strike="noStrike" kern="1200" baseline="0" dirty="0">
                <a:solidFill>
                  <a:schemeClr val="tx1"/>
                </a:solidFill>
                <a:latin typeface="+mn-lt"/>
                <a:ea typeface="+mn-ea"/>
                <a:cs typeface="+mn-cs"/>
              </a:rPr>
              <a:t>1x </a:t>
            </a:r>
            <a:r>
              <a:rPr lang="en-US" sz="1200" b="0" i="0" u="none" strike="noStrike" kern="1200" baseline="0" dirty="0" err="1">
                <a:solidFill>
                  <a:schemeClr val="tx1"/>
                </a:solidFill>
                <a:latin typeface="+mn-lt"/>
                <a:ea typeface="+mn-ea"/>
                <a:cs typeface="+mn-cs"/>
              </a:rPr>
              <a:t>MultiSpectral</a:t>
            </a:r>
            <a:r>
              <a:rPr lang="en-US" sz="1200" b="0" i="0" u="none" strike="noStrike" kern="1200" baseline="0" dirty="0">
                <a:solidFill>
                  <a:schemeClr val="tx1"/>
                </a:solidFill>
                <a:latin typeface="+mn-lt"/>
                <a:ea typeface="+mn-ea"/>
                <a:cs typeface="+mn-cs"/>
              </a:rPr>
              <a:t> Snippets &amp; </a:t>
            </a:r>
            <a:r>
              <a:rPr lang="en-US" sz="1200" b="0" i="0" u="none" strike="noStrike" kern="1200" baseline="0" dirty="0" err="1">
                <a:solidFill>
                  <a:schemeClr val="tx1"/>
                </a:solidFill>
                <a:latin typeface="+mn-lt"/>
                <a:ea typeface="+mn-ea"/>
                <a:cs typeface="+mn-cs"/>
              </a:rPr>
              <a:t>TruePix</a:t>
            </a:r>
            <a:r>
              <a:rPr lang="en-US" sz="1200" b="0" i="0" u="none" strike="noStrike" kern="1200" baseline="0" dirty="0">
                <a:solidFill>
                  <a:schemeClr val="tx1"/>
                </a:solidFill>
                <a:latin typeface="+mn-lt"/>
                <a:ea typeface="+mn-ea"/>
                <a:cs typeface="+mn-cs"/>
              </a:rPr>
              <a:t>™ Backscatter Output $ 6,675</a:t>
            </a:r>
          </a:p>
          <a:p>
            <a:r>
              <a:rPr lang="en-US" sz="1200" b="0" i="0" u="none" strike="noStrike" kern="1200" baseline="0" dirty="0">
                <a:solidFill>
                  <a:schemeClr val="tx1"/>
                </a:solidFill>
                <a:latin typeface="+mn-lt"/>
                <a:ea typeface="+mn-ea"/>
                <a:cs typeface="+mn-cs"/>
              </a:rPr>
              <a:t>1x Ultra High Resolution 700 kHz $ 6,675</a:t>
            </a:r>
          </a:p>
          <a:p>
            <a:r>
              <a:rPr lang="en-US" sz="1200" b="0" i="0" u="none" strike="noStrike" kern="1200" baseline="0" dirty="0">
                <a:solidFill>
                  <a:schemeClr val="tx1"/>
                </a:solidFill>
                <a:latin typeface="+mn-lt"/>
                <a:ea typeface="+mn-ea"/>
                <a:cs typeface="+mn-cs"/>
              </a:rPr>
              <a:t>1° x 1° </a:t>
            </a:r>
            <a:r>
              <a:rPr lang="en-US" sz="1200" b="0" i="0" u="none" strike="noStrike" kern="1200" baseline="0" dirty="0" err="1">
                <a:solidFill>
                  <a:schemeClr val="tx1"/>
                </a:solidFill>
                <a:latin typeface="+mn-lt"/>
                <a:ea typeface="+mn-ea"/>
                <a:cs typeface="+mn-cs"/>
              </a:rPr>
              <a:t>Beamwidth</a:t>
            </a:r>
            <a:r>
              <a:rPr lang="en-US" sz="1200" b="0" i="0" u="none" strike="noStrike" kern="1200" baseline="0" dirty="0">
                <a:solidFill>
                  <a:schemeClr val="tx1"/>
                </a:solidFill>
                <a:latin typeface="+mn-lt"/>
                <a:ea typeface="+mn-ea"/>
                <a:cs typeface="+mn-cs"/>
              </a:rPr>
              <a:t> over 70° swath</a:t>
            </a:r>
          </a:p>
          <a:p>
            <a:r>
              <a:rPr lang="en-US" sz="1200" b="0" i="0" u="none" strike="noStrike" kern="1200" baseline="0" dirty="0">
                <a:solidFill>
                  <a:schemeClr val="tx1"/>
                </a:solidFill>
                <a:latin typeface="+mn-lt"/>
                <a:ea typeface="+mn-ea"/>
                <a:cs typeface="+mn-cs"/>
              </a:rPr>
              <a:t>1x Raw Water Column Data Output</a:t>
            </a:r>
            <a:endParaRPr lang="en-US" dirty="0"/>
          </a:p>
        </p:txBody>
      </p:sp>
      <p:sp>
        <p:nvSpPr>
          <p:cNvPr id="4" name="Header Placeholder 3"/>
          <p:cNvSpPr>
            <a:spLocks noGrp="1"/>
          </p:cNvSpPr>
          <p:nvPr>
            <p:ph type="hdr" sz="quarter"/>
          </p:nvPr>
        </p:nvSpPr>
        <p:spPr/>
        <p:txBody>
          <a:bodyPr/>
          <a:lstStyle/>
          <a:p>
            <a:r>
              <a:rPr lang="en-US"/>
              <a:t>Insert Title Here</a:t>
            </a:r>
          </a:p>
        </p:txBody>
      </p:sp>
    </p:spTree>
    <p:extLst>
      <p:ext uri="{BB962C8B-B14F-4D97-AF65-F5344CB8AC3E}">
        <p14:creationId xmlns:p14="http://schemas.microsoft.com/office/powerpoint/2010/main" val="17187687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hyperlink" Target="http://adac.uaa.alaska.edu/" TargetMode="Externa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_No Picture">
    <p:bg>
      <p:bgRef idx="1003">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617" y="0"/>
            <a:ext cx="12192000" cy="6858000"/>
          </a:xfrm>
          <a:prstGeom prst="rect">
            <a:avLst/>
          </a:prstGeom>
        </p:spPr>
      </p:pic>
      <p:sp>
        <p:nvSpPr>
          <p:cNvPr id="2" name="Title 1"/>
          <p:cNvSpPr>
            <a:spLocks noGrp="1"/>
          </p:cNvSpPr>
          <p:nvPr>
            <p:ph type="ctrTitle" hasCustomPrompt="1"/>
          </p:nvPr>
        </p:nvSpPr>
        <p:spPr>
          <a:xfrm>
            <a:off x="1524000" y="1887357"/>
            <a:ext cx="9144000" cy="1622605"/>
          </a:xfrm>
        </p:spPr>
        <p:txBody>
          <a:bodyPr anchor="b">
            <a:normAutofit/>
          </a:bodyPr>
          <a:lstStyle>
            <a:lvl1pPr algn="ctr">
              <a:defRPr sz="4800" baseline="0">
                <a:latin typeface="Franklin Gothic Book" panose="020B0503020102020204" pitchFamily="34" charset="0"/>
              </a:defRPr>
            </a:lvl1pPr>
          </a:lstStyle>
          <a:p>
            <a:r>
              <a:rPr lang="en-US" dirty="0"/>
              <a:t>Presentation Title</a:t>
            </a:r>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532226" y="985323"/>
            <a:ext cx="5124315" cy="816286"/>
          </a:xfrm>
          <a:prstGeom prst="rect">
            <a:avLst/>
          </a:prstGeom>
        </p:spPr>
      </p:pic>
      <p:sp>
        <p:nvSpPr>
          <p:cNvPr id="23" name="Subtitle 2"/>
          <p:cNvSpPr txBox="1">
            <a:spLocks/>
          </p:cNvSpPr>
          <p:nvPr userDrawn="1"/>
        </p:nvSpPr>
        <p:spPr>
          <a:xfrm>
            <a:off x="1524000" y="3595710"/>
            <a:ext cx="4016453" cy="42224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800" dirty="0">
                <a:latin typeface="Franklin Gothic Book" panose="020B0503020102020204" pitchFamily="34" charset="0"/>
              </a:rPr>
              <a:t>A presentation by</a:t>
            </a:r>
          </a:p>
        </p:txBody>
      </p:sp>
      <p:sp>
        <p:nvSpPr>
          <p:cNvPr id="24" name="Text Placeholder 17"/>
          <p:cNvSpPr>
            <a:spLocks noGrp="1"/>
          </p:cNvSpPr>
          <p:nvPr>
            <p:ph type="body" sz="quarter" idx="10" hasCustomPrompt="1"/>
          </p:nvPr>
        </p:nvSpPr>
        <p:spPr>
          <a:xfrm>
            <a:off x="1522384" y="3999702"/>
            <a:ext cx="4213783" cy="1571625"/>
          </a:xfrm>
        </p:spPr>
        <p:txBody>
          <a:bodyPr>
            <a:normAutofit/>
          </a:bodyPr>
          <a:lstStyle>
            <a:lvl1pPr marL="0" indent="0">
              <a:spcBef>
                <a:spcPts val="0"/>
              </a:spcBef>
              <a:buNone/>
              <a:defRPr sz="2000">
                <a:latin typeface="Franklin Gothic Book" panose="020B0503020102020204" pitchFamily="34" charset="0"/>
              </a:defRPr>
            </a:lvl1pPr>
            <a:lvl5pPr>
              <a:defRPr/>
            </a:lvl5pPr>
          </a:lstStyle>
          <a:p>
            <a:pPr lvl="0"/>
            <a:r>
              <a:rPr lang="en-US" dirty="0"/>
              <a:t>Name</a:t>
            </a:r>
          </a:p>
          <a:p>
            <a:pPr lvl="0"/>
            <a:r>
              <a:rPr lang="en-US" dirty="0"/>
              <a:t>Title</a:t>
            </a:r>
          </a:p>
          <a:p>
            <a:pPr lvl="0"/>
            <a:r>
              <a:rPr lang="en-US" dirty="0"/>
              <a:t>Etc.</a:t>
            </a:r>
          </a:p>
        </p:txBody>
      </p:sp>
      <p:pic>
        <p:nvPicPr>
          <p:cNvPr id="26" name="Picture 25"/>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846575" y="6343650"/>
            <a:ext cx="2685651" cy="427815"/>
          </a:xfrm>
          <a:prstGeom prst="rect">
            <a:avLst/>
          </a:prstGeom>
        </p:spPr>
      </p:pic>
      <p:pic>
        <p:nvPicPr>
          <p:cNvPr id="27" name="Picture 26"/>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150107" y="6343649"/>
            <a:ext cx="576620" cy="427815"/>
          </a:xfrm>
          <a:prstGeom prst="rect">
            <a:avLst/>
          </a:prstGeom>
        </p:spPr>
      </p:pic>
      <p:sp>
        <p:nvSpPr>
          <p:cNvPr id="28" name="TextBox 27"/>
          <p:cNvSpPr txBox="1"/>
          <p:nvPr userDrawn="1"/>
        </p:nvSpPr>
        <p:spPr>
          <a:xfrm>
            <a:off x="5067300" y="6488668"/>
            <a:ext cx="7124699" cy="369332"/>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latin typeface="Franklin Gothic Book" panose="020B0503020102020204" pitchFamily="34" charset="0"/>
              </a:rPr>
              <a:t>ADAC: Research for the Arctic Operator… For Today and For the Future</a:t>
            </a:r>
          </a:p>
        </p:txBody>
      </p:sp>
    </p:spTree>
    <p:extLst>
      <p:ext uri="{BB962C8B-B14F-4D97-AF65-F5344CB8AC3E}">
        <p14:creationId xmlns:p14="http://schemas.microsoft.com/office/powerpoint/2010/main" val="1716491672"/>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b="1"/>
            </a:lvl1pPr>
          </a:lstStyle>
          <a:p>
            <a:r>
              <a:rPr lang="en-US" dirty="0"/>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5" name="Text Placeholder 5"/>
          <p:cNvSpPr>
            <a:spLocks noGrp="1"/>
          </p:cNvSpPr>
          <p:nvPr>
            <p:ph type="body" sz="quarter" idx="17" hasCustomPrompt="1"/>
          </p:nvPr>
        </p:nvSpPr>
        <p:spPr>
          <a:xfrm>
            <a:off x="838199" y="0"/>
            <a:ext cx="9553575" cy="361948"/>
          </a:xfrm>
        </p:spPr>
        <p:txBody>
          <a:bodyPr anchor="b">
            <a:noAutofit/>
          </a:bodyPr>
          <a:lstStyle>
            <a:lvl1pPr marL="0" indent="0">
              <a:buNone/>
              <a:defRPr sz="1400"/>
            </a:lvl1pPr>
          </a:lstStyle>
          <a:p>
            <a:pPr lvl="0"/>
            <a:r>
              <a:rPr lang="en-US" dirty="0"/>
              <a:t>Place Title and Info Here</a:t>
            </a:r>
          </a:p>
        </p:txBody>
      </p:sp>
    </p:spTree>
    <p:extLst>
      <p:ext uri="{BB962C8B-B14F-4D97-AF65-F5344CB8AC3E}">
        <p14:creationId xmlns:p14="http://schemas.microsoft.com/office/powerpoint/2010/main" val="26895386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157288"/>
            <a:ext cx="5181600" cy="444398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157288"/>
            <a:ext cx="5181600" cy="50196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5"/>
          <p:cNvSpPr>
            <a:spLocks noGrp="1"/>
          </p:cNvSpPr>
          <p:nvPr>
            <p:ph type="body" sz="quarter" idx="17" hasCustomPrompt="1"/>
          </p:nvPr>
        </p:nvSpPr>
        <p:spPr>
          <a:xfrm>
            <a:off x="838199" y="0"/>
            <a:ext cx="9553575" cy="361948"/>
          </a:xfrm>
        </p:spPr>
        <p:txBody>
          <a:bodyPr anchor="b">
            <a:noAutofit/>
          </a:bodyPr>
          <a:lstStyle>
            <a:lvl1pPr marL="0" indent="0">
              <a:buNone/>
              <a:defRPr sz="1400"/>
            </a:lvl1pPr>
          </a:lstStyle>
          <a:p>
            <a:pPr lvl="0"/>
            <a:r>
              <a:rPr lang="en-US" dirty="0"/>
              <a:t>Place Title and Info Here</a:t>
            </a:r>
          </a:p>
        </p:txBody>
      </p:sp>
      <p:sp>
        <p:nvSpPr>
          <p:cNvPr id="7" name="Title 1"/>
          <p:cNvSpPr>
            <a:spLocks noGrp="1"/>
          </p:cNvSpPr>
          <p:nvPr>
            <p:ph type="title"/>
          </p:nvPr>
        </p:nvSpPr>
        <p:spPr>
          <a:xfrm>
            <a:off x="839788" y="457199"/>
            <a:ext cx="10515600" cy="593726"/>
          </a:xfrm>
        </p:spPr>
        <p:txBody>
          <a:bodyPr anchor="b">
            <a:normAutofit/>
          </a:bodyPr>
          <a:lstStyle>
            <a:lvl1pPr>
              <a:defRPr sz="3000" b="1"/>
            </a:lvl1pPr>
          </a:lstStyle>
          <a:p>
            <a:r>
              <a:rPr lang="en-US" dirty="0"/>
              <a:t>Click to edit Master title style</a:t>
            </a:r>
          </a:p>
        </p:txBody>
      </p:sp>
    </p:spTree>
    <p:extLst>
      <p:ext uri="{BB962C8B-B14F-4D97-AF65-F5344CB8AC3E}">
        <p14:creationId xmlns:p14="http://schemas.microsoft.com/office/powerpoint/2010/main" val="30195249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199"/>
            <a:ext cx="10515600" cy="593726"/>
          </a:xfrm>
        </p:spPr>
        <p:txBody>
          <a:bodyPr anchor="b">
            <a:normAutofit/>
          </a:bodyPr>
          <a:lstStyle>
            <a:lvl1pPr>
              <a:defRPr sz="3000" b="1"/>
            </a:lvl1pPr>
          </a:lstStyle>
          <a:p>
            <a:r>
              <a:rPr lang="en-US" dirty="0"/>
              <a:t>Click to edit Master title style</a:t>
            </a:r>
          </a:p>
        </p:txBody>
      </p:sp>
      <p:sp>
        <p:nvSpPr>
          <p:cNvPr id="3" name="Text Placeholder 2"/>
          <p:cNvSpPr>
            <a:spLocks noGrp="1"/>
          </p:cNvSpPr>
          <p:nvPr>
            <p:ph type="body" idx="1"/>
          </p:nvPr>
        </p:nvSpPr>
        <p:spPr>
          <a:xfrm>
            <a:off x="839788" y="1157288"/>
            <a:ext cx="5157787" cy="4619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1619249"/>
            <a:ext cx="5157787" cy="3982025"/>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0" y="1157288"/>
            <a:ext cx="5183188" cy="4619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1619249"/>
            <a:ext cx="5183188" cy="45704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5"/>
          <p:cNvSpPr>
            <a:spLocks noGrp="1"/>
          </p:cNvSpPr>
          <p:nvPr>
            <p:ph type="body" sz="quarter" idx="17" hasCustomPrompt="1"/>
          </p:nvPr>
        </p:nvSpPr>
        <p:spPr>
          <a:xfrm>
            <a:off x="838199" y="0"/>
            <a:ext cx="9553575" cy="361948"/>
          </a:xfrm>
        </p:spPr>
        <p:txBody>
          <a:bodyPr anchor="b">
            <a:noAutofit/>
          </a:bodyPr>
          <a:lstStyle>
            <a:lvl1pPr marL="0" indent="0">
              <a:buNone/>
              <a:defRPr sz="1400"/>
            </a:lvl1pPr>
          </a:lstStyle>
          <a:p>
            <a:pPr lvl="0"/>
            <a:r>
              <a:rPr lang="en-US" dirty="0"/>
              <a:t>Place Title and Info Here</a:t>
            </a:r>
          </a:p>
        </p:txBody>
      </p:sp>
    </p:spTree>
    <p:extLst>
      <p:ext uri="{BB962C8B-B14F-4D97-AF65-F5344CB8AC3E}">
        <p14:creationId xmlns:p14="http://schemas.microsoft.com/office/powerpoint/2010/main" val="41981129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457199"/>
            <a:ext cx="10515600" cy="593726"/>
          </a:xfrm>
        </p:spPr>
        <p:txBody>
          <a:bodyPr anchor="b">
            <a:normAutofit/>
          </a:bodyPr>
          <a:lstStyle>
            <a:lvl1pPr>
              <a:defRPr sz="3000" b="1"/>
            </a:lvl1pPr>
          </a:lstStyle>
          <a:p>
            <a:r>
              <a:rPr lang="en-US" dirty="0"/>
              <a:t>Title</a:t>
            </a:r>
          </a:p>
        </p:txBody>
      </p:sp>
      <p:sp>
        <p:nvSpPr>
          <p:cNvPr id="10" name="Text Placeholder 5"/>
          <p:cNvSpPr>
            <a:spLocks noGrp="1"/>
          </p:cNvSpPr>
          <p:nvPr>
            <p:ph type="body" sz="quarter" idx="17" hasCustomPrompt="1"/>
          </p:nvPr>
        </p:nvSpPr>
        <p:spPr>
          <a:xfrm>
            <a:off x="838199" y="0"/>
            <a:ext cx="9553575" cy="361948"/>
          </a:xfrm>
        </p:spPr>
        <p:txBody>
          <a:bodyPr anchor="b">
            <a:noAutofit/>
          </a:bodyPr>
          <a:lstStyle>
            <a:lvl1pPr marL="0" indent="0">
              <a:buNone/>
              <a:defRPr sz="1400"/>
            </a:lvl1pPr>
          </a:lstStyle>
          <a:p>
            <a:pPr lvl="0"/>
            <a:r>
              <a:rPr lang="en-US" dirty="0"/>
              <a:t>Place Title and Info Here</a:t>
            </a:r>
          </a:p>
        </p:txBody>
      </p:sp>
    </p:spTree>
    <p:extLst>
      <p:ext uri="{BB962C8B-B14F-4D97-AF65-F5344CB8AC3E}">
        <p14:creationId xmlns:p14="http://schemas.microsoft.com/office/powerpoint/2010/main" val="10835790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5"/>
          <p:cNvSpPr>
            <a:spLocks noGrp="1"/>
          </p:cNvSpPr>
          <p:nvPr>
            <p:ph type="body" sz="quarter" idx="17" hasCustomPrompt="1"/>
          </p:nvPr>
        </p:nvSpPr>
        <p:spPr>
          <a:xfrm>
            <a:off x="838199" y="0"/>
            <a:ext cx="9553575" cy="361948"/>
          </a:xfrm>
        </p:spPr>
        <p:txBody>
          <a:bodyPr anchor="b">
            <a:noAutofit/>
          </a:bodyPr>
          <a:lstStyle>
            <a:lvl1pPr marL="0" indent="0">
              <a:buNone/>
              <a:defRPr sz="1400"/>
            </a:lvl1pPr>
          </a:lstStyle>
          <a:p>
            <a:pPr lvl="0"/>
            <a:r>
              <a:rPr lang="en-US" dirty="0"/>
              <a:t>Place Title and Info Here</a:t>
            </a:r>
          </a:p>
        </p:txBody>
      </p:sp>
    </p:spTree>
    <p:extLst>
      <p:ext uri="{BB962C8B-B14F-4D97-AF65-F5344CB8AC3E}">
        <p14:creationId xmlns:p14="http://schemas.microsoft.com/office/powerpoint/2010/main" val="27378352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947738"/>
          </a:xfrm>
        </p:spPr>
        <p:txBody>
          <a:bodyPr anchor="b">
            <a:normAutofit/>
          </a:bodyPr>
          <a:lstStyle>
            <a:lvl1pPr>
              <a:defRPr sz="3000" b="1"/>
            </a:lvl1pPr>
          </a:lstStyle>
          <a:p>
            <a:r>
              <a:rPr lang="en-US" dirty="0"/>
              <a:t>Click to edit Master title style</a:t>
            </a:r>
          </a:p>
        </p:txBody>
      </p:sp>
      <p:sp>
        <p:nvSpPr>
          <p:cNvPr id="3" name="Content Placeholder 2"/>
          <p:cNvSpPr>
            <a:spLocks noGrp="1"/>
          </p:cNvSpPr>
          <p:nvPr>
            <p:ph idx="1"/>
          </p:nvPr>
        </p:nvSpPr>
        <p:spPr>
          <a:xfrm>
            <a:off x="5183188" y="642939"/>
            <a:ext cx="6172200" cy="52181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1466850"/>
            <a:ext cx="3932237" cy="413442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6" name="Text Placeholder 5"/>
          <p:cNvSpPr>
            <a:spLocks noGrp="1"/>
          </p:cNvSpPr>
          <p:nvPr>
            <p:ph type="body" sz="quarter" idx="17" hasCustomPrompt="1"/>
          </p:nvPr>
        </p:nvSpPr>
        <p:spPr>
          <a:xfrm>
            <a:off x="838199" y="0"/>
            <a:ext cx="9553575" cy="361948"/>
          </a:xfrm>
        </p:spPr>
        <p:txBody>
          <a:bodyPr anchor="b">
            <a:noAutofit/>
          </a:bodyPr>
          <a:lstStyle>
            <a:lvl1pPr marL="0" indent="0">
              <a:buNone/>
              <a:defRPr sz="1400"/>
            </a:lvl1pPr>
          </a:lstStyle>
          <a:p>
            <a:pPr lvl="0"/>
            <a:r>
              <a:rPr lang="en-US" dirty="0"/>
              <a:t>Place Title and Info Here</a:t>
            </a:r>
          </a:p>
        </p:txBody>
      </p:sp>
    </p:spTree>
    <p:extLst>
      <p:ext uri="{BB962C8B-B14F-4D97-AF65-F5344CB8AC3E}">
        <p14:creationId xmlns:p14="http://schemas.microsoft.com/office/powerpoint/2010/main" val="21395894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ver Image">
    <p:spTree>
      <p:nvGrpSpPr>
        <p:cNvPr id="1" name=""/>
        <p:cNvGrpSpPr/>
        <p:nvPr/>
      </p:nvGrpSpPr>
      <p:grpSpPr>
        <a:xfrm>
          <a:off x="0" y="0"/>
          <a:ext cx="0" cy="0"/>
          <a:chOff x="0" y="0"/>
          <a:chExt cx="0" cy="0"/>
        </a:xfrm>
      </p:grpSpPr>
      <p:sp>
        <p:nvSpPr>
          <p:cNvPr id="7" name="Picture Placeholder 6"/>
          <p:cNvSpPr>
            <a:spLocks noGrp="1"/>
          </p:cNvSpPr>
          <p:nvPr>
            <p:ph type="pic" sz="quarter" idx="18"/>
          </p:nvPr>
        </p:nvSpPr>
        <p:spPr>
          <a:xfrm>
            <a:off x="0" y="609601"/>
            <a:ext cx="12192000" cy="4991672"/>
          </a:xfrm>
        </p:spPr>
        <p:txBody>
          <a:bodyPr/>
          <a:lstStyle>
            <a:lvl1pPr marL="0" indent="0">
              <a:buNone/>
              <a:defRPr/>
            </a:lvl1pPr>
          </a:lstStyle>
          <a:p>
            <a:endParaRPr lang="en-US" dirty="0"/>
          </a:p>
        </p:txBody>
      </p:sp>
      <p:sp>
        <p:nvSpPr>
          <p:cNvPr id="2" name="Title 1"/>
          <p:cNvSpPr>
            <a:spLocks noGrp="1"/>
          </p:cNvSpPr>
          <p:nvPr>
            <p:ph type="title"/>
          </p:nvPr>
        </p:nvSpPr>
        <p:spPr>
          <a:xfrm>
            <a:off x="839788" y="609600"/>
            <a:ext cx="5275262" cy="947738"/>
          </a:xfrm>
          <a:solidFill>
            <a:srgbClr val="000000">
              <a:alpha val="50000"/>
            </a:srgbClr>
          </a:solidFill>
        </p:spPr>
        <p:txBody>
          <a:bodyPr anchor="b">
            <a:normAutofit/>
          </a:bodyPr>
          <a:lstStyle>
            <a:lvl1pPr>
              <a:defRPr sz="3000" b="1"/>
            </a:lvl1pPr>
          </a:lstStyle>
          <a:p>
            <a:r>
              <a:rPr lang="en-US" dirty="0"/>
              <a:t>Click to edit Master title style</a:t>
            </a:r>
          </a:p>
        </p:txBody>
      </p:sp>
      <p:sp>
        <p:nvSpPr>
          <p:cNvPr id="4" name="Text Placeholder 3"/>
          <p:cNvSpPr>
            <a:spLocks noGrp="1"/>
          </p:cNvSpPr>
          <p:nvPr>
            <p:ph type="body" sz="half" idx="2"/>
          </p:nvPr>
        </p:nvSpPr>
        <p:spPr>
          <a:xfrm>
            <a:off x="839788" y="1619250"/>
            <a:ext cx="5275262" cy="3982023"/>
          </a:xfrm>
          <a:solidFill>
            <a:srgbClr val="000000">
              <a:alpha val="50000"/>
            </a:srgbClr>
          </a:solidFill>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6" name="Text Placeholder 5"/>
          <p:cNvSpPr>
            <a:spLocks noGrp="1"/>
          </p:cNvSpPr>
          <p:nvPr>
            <p:ph type="body" sz="quarter" idx="17" hasCustomPrompt="1"/>
          </p:nvPr>
        </p:nvSpPr>
        <p:spPr>
          <a:xfrm>
            <a:off x="838199" y="0"/>
            <a:ext cx="9553575" cy="361948"/>
          </a:xfrm>
        </p:spPr>
        <p:txBody>
          <a:bodyPr anchor="b">
            <a:noAutofit/>
          </a:bodyPr>
          <a:lstStyle>
            <a:lvl1pPr marL="0" indent="0">
              <a:buNone/>
              <a:defRPr sz="1400"/>
            </a:lvl1pPr>
          </a:lstStyle>
          <a:p>
            <a:pPr lvl="0"/>
            <a:r>
              <a:rPr lang="en-US" dirty="0"/>
              <a:t>Place Title and Info Here</a:t>
            </a:r>
          </a:p>
        </p:txBody>
      </p:sp>
      <p:sp>
        <p:nvSpPr>
          <p:cNvPr id="9" name="Picture Placeholder 6"/>
          <p:cNvSpPr>
            <a:spLocks noGrp="1"/>
          </p:cNvSpPr>
          <p:nvPr>
            <p:ph type="pic" sz="quarter" idx="19"/>
          </p:nvPr>
        </p:nvSpPr>
        <p:spPr>
          <a:xfrm>
            <a:off x="4738688" y="5657169"/>
            <a:ext cx="7453312" cy="1200831"/>
          </a:xfrm>
        </p:spPr>
        <p:txBody>
          <a:bodyPr/>
          <a:lstStyle>
            <a:lvl1pPr marL="0" indent="0">
              <a:buNone/>
              <a:defRPr/>
            </a:lvl1pPr>
          </a:lstStyle>
          <a:p>
            <a:endParaRPr lang="en-US" dirty="0"/>
          </a:p>
        </p:txBody>
      </p:sp>
    </p:spTree>
    <p:extLst>
      <p:ext uri="{BB962C8B-B14F-4D97-AF65-F5344CB8AC3E}">
        <p14:creationId xmlns:p14="http://schemas.microsoft.com/office/powerpoint/2010/main" val="17989128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183188" y="987425"/>
            <a:ext cx="6172200" cy="4873625"/>
          </a:xfrm>
          <a:ln w="28575">
            <a:solidFill>
              <a:schemeClr val="tx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6" name="Text Placeholder 5"/>
          <p:cNvSpPr>
            <a:spLocks noGrp="1"/>
          </p:cNvSpPr>
          <p:nvPr>
            <p:ph type="body" sz="quarter" idx="17" hasCustomPrompt="1"/>
          </p:nvPr>
        </p:nvSpPr>
        <p:spPr>
          <a:xfrm>
            <a:off x="838199" y="0"/>
            <a:ext cx="9553575" cy="361948"/>
          </a:xfrm>
        </p:spPr>
        <p:txBody>
          <a:bodyPr anchor="b">
            <a:noAutofit/>
          </a:bodyPr>
          <a:lstStyle>
            <a:lvl1pPr marL="0" indent="0">
              <a:buNone/>
              <a:defRPr sz="1400"/>
            </a:lvl1pPr>
          </a:lstStyle>
          <a:p>
            <a:pPr lvl="0"/>
            <a:r>
              <a:rPr lang="en-US" dirty="0"/>
              <a:t>Place Title and Info Here</a:t>
            </a:r>
          </a:p>
        </p:txBody>
      </p:sp>
      <p:sp>
        <p:nvSpPr>
          <p:cNvPr id="7" name="Title 1"/>
          <p:cNvSpPr>
            <a:spLocks noGrp="1"/>
          </p:cNvSpPr>
          <p:nvPr>
            <p:ph type="title"/>
          </p:nvPr>
        </p:nvSpPr>
        <p:spPr>
          <a:xfrm>
            <a:off x="839788" y="457200"/>
            <a:ext cx="3932237" cy="947738"/>
          </a:xfrm>
        </p:spPr>
        <p:txBody>
          <a:bodyPr anchor="b">
            <a:normAutofit/>
          </a:bodyPr>
          <a:lstStyle>
            <a:lvl1pPr>
              <a:defRPr sz="3000" b="1"/>
            </a:lvl1pPr>
          </a:lstStyle>
          <a:p>
            <a:r>
              <a:rPr lang="en-US" dirty="0"/>
              <a:t>Click to edit Master title style</a:t>
            </a:r>
          </a:p>
        </p:txBody>
      </p:sp>
      <p:sp>
        <p:nvSpPr>
          <p:cNvPr id="8" name="Text Placeholder 3"/>
          <p:cNvSpPr>
            <a:spLocks noGrp="1"/>
          </p:cNvSpPr>
          <p:nvPr>
            <p:ph type="body" sz="half" idx="2"/>
          </p:nvPr>
        </p:nvSpPr>
        <p:spPr>
          <a:xfrm>
            <a:off x="839788" y="1466850"/>
            <a:ext cx="3932237" cy="413442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26215318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457199"/>
            <a:ext cx="10515600" cy="593726"/>
          </a:xfrm>
        </p:spPr>
        <p:txBody>
          <a:bodyPr anchor="b">
            <a:normAutofit/>
          </a:bodyPr>
          <a:lstStyle>
            <a:lvl1pPr>
              <a:defRPr sz="3000" b="1"/>
            </a:lvl1pPr>
          </a:lstStyle>
          <a:p>
            <a:r>
              <a:rPr lang="en-US" dirty="0"/>
              <a:t>Click to edit Master title style</a:t>
            </a:r>
          </a:p>
        </p:txBody>
      </p:sp>
      <p:sp>
        <p:nvSpPr>
          <p:cNvPr id="3" name="Vertical Text Placeholder 2"/>
          <p:cNvSpPr>
            <a:spLocks noGrp="1"/>
          </p:cNvSpPr>
          <p:nvPr>
            <p:ph type="body" orient="vert" idx="1"/>
          </p:nvPr>
        </p:nvSpPr>
        <p:spPr>
          <a:xfrm>
            <a:off x="838200" y="1157287"/>
            <a:ext cx="10515600" cy="501967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5"/>
          <p:cNvSpPr>
            <a:spLocks noGrp="1"/>
          </p:cNvSpPr>
          <p:nvPr>
            <p:ph type="body" sz="quarter" idx="17" hasCustomPrompt="1"/>
          </p:nvPr>
        </p:nvSpPr>
        <p:spPr>
          <a:xfrm>
            <a:off x="838199" y="0"/>
            <a:ext cx="9553575" cy="361948"/>
          </a:xfrm>
        </p:spPr>
        <p:txBody>
          <a:bodyPr anchor="b">
            <a:noAutofit/>
          </a:bodyPr>
          <a:lstStyle>
            <a:lvl1pPr marL="0" indent="0">
              <a:buNone/>
              <a:defRPr sz="1400"/>
            </a:lvl1pPr>
          </a:lstStyle>
          <a:p>
            <a:pPr lvl="0"/>
            <a:r>
              <a:rPr lang="en-US" dirty="0"/>
              <a:t>Place Title and Info Here</a:t>
            </a:r>
          </a:p>
        </p:txBody>
      </p:sp>
    </p:spTree>
    <p:extLst>
      <p:ext uri="{BB962C8B-B14F-4D97-AF65-F5344CB8AC3E}">
        <p14:creationId xmlns:p14="http://schemas.microsoft.com/office/powerpoint/2010/main" val="31864681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01212" y="365125"/>
            <a:ext cx="1652587" cy="5811838"/>
          </a:xfrm>
        </p:spPr>
        <p:txBody>
          <a:bodyPr vert="eaVert" anchor="t">
            <a:normAutofit/>
          </a:bodyPr>
          <a:lstStyle>
            <a:lvl1pPr>
              <a:defRPr sz="3000" b="1"/>
            </a:lvl1pPr>
          </a:lstStyle>
          <a:p>
            <a:r>
              <a:rPr lang="en-US" dirty="0"/>
              <a:t>Click to edit Master title style</a:t>
            </a:r>
          </a:p>
        </p:txBody>
      </p:sp>
      <p:sp>
        <p:nvSpPr>
          <p:cNvPr id="3" name="Vertical Text Placeholder 2"/>
          <p:cNvSpPr>
            <a:spLocks noGrp="1"/>
          </p:cNvSpPr>
          <p:nvPr>
            <p:ph type="body" orient="vert" idx="1"/>
          </p:nvPr>
        </p:nvSpPr>
        <p:spPr>
          <a:xfrm>
            <a:off x="838199" y="365125"/>
            <a:ext cx="8805863"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5"/>
          <p:cNvSpPr>
            <a:spLocks noGrp="1"/>
          </p:cNvSpPr>
          <p:nvPr>
            <p:ph type="body" sz="quarter" idx="17" hasCustomPrompt="1"/>
          </p:nvPr>
        </p:nvSpPr>
        <p:spPr>
          <a:xfrm>
            <a:off x="838199" y="0"/>
            <a:ext cx="9553575" cy="361948"/>
          </a:xfrm>
        </p:spPr>
        <p:txBody>
          <a:bodyPr anchor="b">
            <a:noAutofit/>
          </a:bodyPr>
          <a:lstStyle>
            <a:lvl1pPr marL="0" indent="0">
              <a:buNone/>
              <a:defRPr sz="1400"/>
            </a:lvl1pPr>
          </a:lstStyle>
          <a:p>
            <a:pPr lvl="0"/>
            <a:r>
              <a:rPr lang="en-US" dirty="0"/>
              <a:t>Place Title and Info Here</a:t>
            </a:r>
          </a:p>
        </p:txBody>
      </p:sp>
    </p:spTree>
    <p:extLst>
      <p:ext uri="{BB962C8B-B14F-4D97-AF65-F5344CB8AC3E}">
        <p14:creationId xmlns:p14="http://schemas.microsoft.com/office/powerpoint/2010/main" val="3711313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_Med-Picture">
    <p:bg>
      <p:bgRef idx="1003">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617" y="0"/>
            <a:ext cx="12192000" cy="6858000"/>
          </a:xfrm>
          <a:prstGeom prst="rect">
            <a:avLst/>
          </a:prstGeom>
        </p:spPr>
      </p:pic>
      <p:sp>
        <p:nvSpPr>
          <p:cNvPr id="2" name="Title 1"/>
          <p:cNvSpPr>
            <a:spLocks noGrp="1"/>
          </p:cNvSpPr>
          <p:nvPr>
            <p:ph type="ctrTitle" hasCustomPrompt="1"/>
          </p:nvPr>
        </p:nvSpPr>
        <p:spPr>
          <a:xfrm>
            <a:off x="1524000" y="1887357"/>
            <a:ext cx="6761408" cy="1622605"/>
          </a:xfrm>
        </p:spPr>
        <p:txBody>
          <a:bodyPr anchor="b">
            <a:normAutofit/>
          </a:bodyPr>
          <a:lstStyle>
            <a:lvl1pPr algn="ctr">
              <a:defRPr sz="4000" baseline="0">
                <a:latin typeface="Franklin Gothic Book" panose="020B0503020102020204" pitchFamily="34" charset="0"/>
              </a:defRPr>
            </a:lvl1pPr>
          </a:lstStyle>
          <a:p>
            <a:r>
              <a:rPr lang="en-US" dirty="0"/>
              <a:t>Presentation Title</a:t>
            </a:r>
          </a:p>
        </p:txBody>
      </p:sp>
      <p:sp>
        <p:nvSpPr>
          <p:cNvPr id="9" name="Subtitle 2"/>
          <p:cNvSpPr txBox="1">
            <a:spLocks/>
          </p:cNvSpPr>
          <p:nvPr userDrawn="1"/>
        </p:nvSpPr>
        <p:spPr>
          <a:xfrm>
            <a:off x="1524000" y="3595710"/>
            <a:ext cx="4016453" cy="42224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800" dirty="0">
                <a:latin typeface="Franklin Gothic Book" panose="020B0503020102020204" pitchFamily="34" charset="0"/>
              </a:rPr>
              <a:t>A presentation by</a:t>
            </a:r>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532226" y="985323"/>
            <a:ext cx="5124315" cy="816286"/>
          </a:xfrm>
          <a:prstGeom prst="rect">
            <a:avLst/>
          </a:prstGeom>
        </p:spPr>
      </p:pic>
      <p:pic>
        <p:nvPicPr>
          <p:cNvPr id="20" name="Picture 19"/>
          <p:cNvPicPr>
            <a:picLocks noChangeAspect="1"/>
          </p:cNvPicPr>
          <p:nvPr userDrawn="1"/>
        </p:nvPicPr>
        <p:blipFill>
          <a:blip r:embed="rId4" cstate="hqprint">
            <a:extLst>
              <a:ext uri="{28A0092B-C50C-407E-A947-70E740481C1C}">
                <a14:useLocalDpi xmlns:a14="http://schemas.microsoft.com/office/drawing/2010/main"/>
              </a:ext>
            </a:extLst>
          </a:blip>
          <a:stretch>
            <a:fillRect/>
          </a:stretch>
        </p:blipFill>
        <p:spPr>
          <a:xfrm>
            <a:off x="846575" y="6343650"/>
            <a:ext cx="2685651" cy="427815"/>
          </a:xfrm>
          <a:prstGeom prst="rect">
            <a:avLst/>
          </a:prstGeom>
        </p:spPr>
      </p:pic>
      <p:pic>
        <p:nvPicPr>
          <p:cNvPr id="22" name="Picture 21"/>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150107" y="6343649"/>
            <a:ext cx="576620" cy="427815"/>
          </a:xfrm>
          <a:prstGeom prst="rect">
            <a:avLst/>
          </a:prstGeom>
        </p:spPr>
      </p:pic>
      <p:sp>
        <p:nvSpPr>
          <p:cNvPr id="4" name="Picture Placeholder 3"/>
          <p:cNvSpPr>
            <a:spLocks noGrp="1"/>
          </p:cNvSpPr>
          <p:nvPr>
            <p:ph type="pic" sz="quarter" idx="11" hasCustomPrompt="1"/>
          </p:nvPr>
        </p:nvSpPr>
        <p:spPr>
          <a:xfrm>
            <a:off x="8456583" y="2586038"/>
            <a:ext cx="3733800" cy="2244725"/>
          </a:xfrm>
          <a:ln w="28575">
            <a:solidFill>
              <a:schemeClr val="tx1"/>
            </a:solidFill>
          </a:ln>
        </p:spPr>
        <p:txBody>
          <a:bodyPr/>
          <a:lstStyle>
            <a:lvl1pPr marL="0" indent="0">
              <a:buNone/>
              <a:defRPr baseline="0">
                <a:latin typeface="Franklin Gothic Book" panose="020B0503020102020204" pitchFamily="34" charset="0"/>
              </a:defRPr>
            </a:lvl1pPr>
          </a:lstStyle>
          <a:p>
            <a:r>
              <a:rPr lang="en-US" dirty="0"/>
              <a:t>PLACE IMAGE HERE</a:t>
            </a:r>
          </a:p>
        </p:txBody>
      </p:sp>
      <p:sp>
        <p:nvSpPr>
          <p:cNvPr id="16" name="TextBox 15"/>
          <p:cNvSpPr txBox="1"/>
          <p:nvPr userDrawn="1"/>
        </p:nvSpPr>
        <p:spPr>
          <a:xfrm>
            <a:off x="5067300" y="6488668"/>
            <a:ext cx="7124699" cy="369332"/>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latin typeface="Franklin Gothic Book" panose="020B0503020102020204" pitchFamily="34" charset="0"/>
              </a:rPr>
              <a:t>ADAC: Research for the Arctic Operator… For Today and For the Future</a:t>
            </a:r>
          </a:p>
        </p:txBody>
      </p:sp>
      <p:sp>
        <p:nvSpPr>
          <p:cNvPr id="12" name="Text Placeholder 17"/>
          <p:cNvSpPr>
            <a:spLocks noGrp="1"/>
          </p:cNvSpPr>
          <p:nvPr>
            <p:ph type="body" sz="quarter" idx="10" hasCustomPrompt="1"/>
          </p:nvPr>
        </p:nvSpPr>
        <p:spPr>
          <a:xfrm>
            <a:off x="1522384" y="3999702"/>
            <a:ext cx="4213783" cy="1571625"/>
          </a:xfrm>
        </p:spPr>
        <p:txBody>
          <a:bodyPr>
            <a:normAutofit/>
          </a:bodyPr>
          <a:lstStyle>
            <a:lvl1pPr marL="0" indent="0">
              <a:spcBef>
                <a:spcPts val="0"/>
              </a:spcBef>
              <a:buNone/>
              <a:defRPr sz="2000">
                <a:latin typeface="Franklin Gothic Book" panose="020B0503020102020204" pitchFamily="34" charset="0"/>
              </a:defRPr>
            </a:lvl1pPr>
            <a:lvl5pPr>
              <a:defRPr/>
            </a:lvl5pPr>
          </a:lstStyle>
          <a:p>
            <a:pPr lvl="0"/>
            <a:r>
              <a:rPr lang="en-US" dirty="0"/>
              <a:t>Name</a:t>
            </a:r>
          </a:p>
          <a:p>
            <a:pPr lvl="0"/>
            <a:r>
              <a:rPr lang="en-US" dirty="0"/>
              <a:t>Title</a:t>
            </a:r>
          </a:p>
          <a:p>
            <a:pPr lvl="0"/>
            <a:r>
              <a:rPr lang="en-US" dirty="0"/>
              <a:t>Etc.</a:t>
            </a:r>
          </a:p>
        </p:txBody>
      </p:sp>
    </p:spTree>
    <p:extLst>
      <p:ext uri="{BB962C8B-B14F-4D97-AF65-F5344CB8AC3E}">
        <p14:creationId xmlns:p14="http://schemas.microsoft.com/office/powerpoint/2010/main" val="1375621679"/>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Picture Placeholder 3"/>
          <p:cNvSpPr>
            <a:spLocks noGrp="1"/>
          </p:cNvSpPr>
          <p:nvPr>
            <p:ph type="pic" sz="quarter" idx="11" hasCustomPrompt="1"/>
          </p:nvPr>
        </p:nvSpPr>
        <p:spPr>
          <a:xfrm>
            <a:off x="7932707" y="500063"/>
            <a:ext cx="3657600" cy="2743200"/>
          </a:xfrm>
          <a:ln w="28575">
            <a:solidFill>
              <a:schemeClr val="tx1"/>
            </a:solidFill>
          </a:ln>
        </p:spPr>
        <p:txBody>
          <a:bodyPr/>
          <a:lstStyle>
            <a:lvl1pPr marL="0" indent="0">
              <a:buNone/>
              <a:defRPr baseline="0"/>
            </a:lvl1pPr>
          </a:lstStyle>
          <a:p>
            <a:r>
              <a:rPr lang="en-US" dirty="0"/>
              <a:t>PLACE IMAGE HERE</a:t>
            </a:r>
          </a:p>
        </p:txBody>
      </p:sp>
      <p:sp>
        <p:nvSpPr>
          <p:cNvPr id="4" name="Picture Placeholder 3"/>
          <p:cNvSpPr>
            <a:spLocks noGrp="1"/>
          </p:cNvSpPr>
          <p:nvPr>
            <p:ph type="pic" sz="quarter" idx="12" hasCustomPrompt="1"/>
          </p:nvPr>
        </p:nvSpPr>
        <p:spPr>
          <a:xfrm>
            <a:off x="7932707" y="3381376"/>
            <a:ext cx="1828800" cy="2743200"/>
          </a:xfrm>
          <a:ln w="28575">
            <a:solidFill>
              <a:schemeClr val="tx1"/>
            </a:solidFill>
          </a:ln>
        </p:spPr>
        <p:txBody>
          <a:bodyPr/>
          <a:lstStyle>
            <a:lvl1pPr marL="0" indent="0">
              <a:buNone/>
              <a:defRPr baseline="0"/>
            </a:lvl1pPr>
          </a:lstStyle>
          <a:p>
            <a:r>
              <a:rPr lang="en-US" dirty="0"/>
              <a:t>PLACE IMAGE HERE</a:t>
            </a:r>
          </a:p>
        </p:txBody>
      </p:sp>
      <p:sp>
        <p:nvSpPr>
          <p:cNvPr id="5" name="Picture Placeholder 3"/>
          <p:cNvSpPr>
            <a:spLocks noGrp="1"/>
          </p:cNvSpPr>
          <p:nvPr>
            <p:ph type="pic" sz="quarter" idx="13" hasCustomPrompt="1"/>
          </p:nvPr>
        </p:nvSpPr>
        <p:spPr>
          <a:xfrm>
            <a:off x="10675907" y="3381376"/>
            <a:ext cx="914400" cy="2743200"/>
          </a:xfrm>
          <a:ln w="28575">
            <a:solidFill>
              <a:schemeClr val="tx1"/>
            </a:solidFill>
          </a:ln>
        </p:spPr>
        <p:txBody>
          <a:bodyPr>
            <a:normAutofit/>
          </a:bodyPr>
          <a:lstStyle>
            <a:lvl1pPr marL="0" indent="0">
              <a:buNone/>
              <a:defRPr sz="2000" baseline="0"/>
            </a:lvl1pPr>
          </a:lstStyle>
          <a:p>
            <a:r>
              <a:rPr lang="en-US" dirty="0"/>
              <a:t>PLACE IMAGE HERE</a:t>
            </a:r>
          </a:p>
        </p:txBody>
      </p:sp>
      <p:sp>
        <p:nvSpPr>
          <p:cNvPr id="7" name="Picture Placeholder 3"/>
          <p:cNvSpPr>
            <a:spLocks noGrp="1" noChangeAspect="1"/>
          </p:cNvSpPr>
          <p:nvPr>
            <p:ph type="pic" sz="quarter" idx="14" hasCustomPrompt="1"/>
          </p:nvPr>
        </p:nvSpPr>
        <p:spPr>
          <a:xfrm>
            <a:off x="3155919" y="500062"/>
            <a:ext cx="4572000" cy="2743200"/>
          </a:xfrm>
          <a:ln w="28575">
            <a:solidFill>
              <a:schemeClr val="tx1"/>
            </a:solidFill>
          </a:ln>
        </p:spPr>
        <p:txBody>
          <a:bodyPr/>
          <a:lstStyle>
            <a:lvl1pPr marL="0" indent="0">
              <a:buNone/>
              <a:defRPr baseline="0"/>
            </a:lvl1pPr>
          </a:lstStyle>
          <a:p>
            <a:r>
              <a:rPr lang="en-US" dirty="0"/>
              <a:t>PLACE IMAGE HERE</a:t>
            </a:r>
          </a:p>
        </p:txBody>
      </p:sp>
      <p:sp>
        <p:nvSpPr>
          <p:cNvPr id="8" name="Picture Placeholder 3"/>
          <p:cNvSpPr>
            <a:spLocks noGrp="1"/>
          </p:cNvSpPr>
          <p:nvPr>
            <p:ph type="pic" sz="quarter" idx="15" hasCustomPrompt="1"/>
          </p:nvPr>
        </p:nvSpPr>
        <p:spPr>
          <a:xfrm>
            <a:off x="3155919" y="3381376"/>
            <a:ext cx="4572000" cy="1828800"/>
          </a:xfrm>
          <a:ln w="28575">
            <a:solidFill>
              <a:schemeClr val="tx1"/>
            </a:solidFill>
          </a:ln>
        </p:spPr>
        <p:txBody>
          <a:bodyPr/>
          <a:lstStyle>
            <a:lvl1pPr marL="0" indent="0">
              <a:buNone/>
              <a:defRPr baseline="0"/>
            </a:lvl1pPr>
          </a:lstStyle>
          <a:p>
            <a:r>
              <a:rPr lang="en-US" dirty="0"/>
              <a:t>PLACE IMAGE HERE</a:t>
            </a:r>
          </a:p>
        </p:txBody>
      </p:sp>
      <p:sp>
        <p:nvSpPr>
          <p:cNvPr id="9" name="Picture Placeholder 3"/>
          <p:cNvSpPr>
            <a:spLocks noGrp="1"/>
          </p:cNvSpPr>
          <p:nvPr>
            <p:ph type="pic" sz="quarter" idx="16" hasCustomPrompt="1"/>
          </p:nvPr>
        </p:nvSpPr>
        <p:spPr>
          <a:xfrm>
            <a:off x="3155919" y="5438776"/>
            <a:ext cx="4572000" cy="685800"/>
          </a:xfrm>
          <a:ln w="28575">
            <a:solidFill>
              <a:schemeClr val="tx1"/>
            </a:solidFill>
          </a:ln>
        </p:spPr>
        <p:txBody>
          <a:bodyPr/>
          <a:lstStyle>
            <a:lvl1pPr marL="0" indent="0">
              <a:buNone/>
              <a:defRPr baseline="0"/>
            </a:lvl1pPr>
          </a:lstStyle>
          <a:p>
            <a:r>
              <a:rPr lang="en-US" dirty="0"/>
              <a:t>PLACE IMAGE HERE</a:t>
            </a:r>
          </a:p>
        </p:txBody>
      </p:sp>
      <p:sp>
        <p:nvSpPr>
          <p:cNvPr id="10" name="Rectangle 9"/>
          <p:cNvSpPr/>
          <p:nvPr userDrawn="1"/>
        </p:nvSpPr>
        <p:spPr>
          <a:xfrm>
            <a:off x="134027" y="608415"/>
            <a:ext cx="2913297" cy="2308324"/>
          </a:xfrm>
          <a:prstGeom prst="rect">
            <a:avLst/>
          </a:prstGeom>
          <a:noFill/>
        </p:spPr>
        <p:txBody>
          <a:bodyPr wrap="none" lIns="91440" tIns="45720" rIns="91440" bIns="45720">
            <a:spAutoFit/>
          </a:bodyPr>
          <a:lstStyle/>
          <a:p>
            <a:pPr algn="ctr"/>
            <a:r>
              <a:rPr lang="en-US" sz="7200" b="0" cap="none" spc="0" dirty="0">
                <a:ln w="0"/>
                <a:solidFill>
                  <a:srgbClr val="FF0000"/>
                </a:solidFill>
                <a:effectLst>
                  <a:outerShdw blurRad="38100" dist="25400" dir="5400000" algn="ctr" rotWithShape="0">
                    <a:srgbClr val="6E747A">
                      <a:alpha val="43000"/>
                    </a:srgbClr>
                  </a:outerShdw>
                </a:effectLst>
              </a:rPr>
              <a:t>Picture</a:t>
            </a:r>
            <a:endParaRPr lang="en-US" sz="7200" b="0" cap="none" spc="0" baseline="0" dirty="0">
              <a:ln w="0"/>
              <a:solidFill>
                <a:srgbClr val="FF0000"/>
              </a:solidFill>
              <a:effectLst>
                <a:outerShdw blurRad="38100" dist="25400" dir="5400000" algn="ctr" rotWithShape="0">
                  <a:srgbClr val="6E747A">
                    <a:alpha val="43000"/>
                  </a:srgbClr>
                </a:outerShdw>
              </a:effectLst>
            </a:endParaRPr>
          </a:p>
          <a:p>
            <a:pPr algn="ctr"/>
            <a:r>
              <a:rPr lang="en-US" sz="7200" b="0" cap="none" spc="0" baseline="0" dirty="0">
                <a:ln w="0"/>
                <a:solidFill>
                  <a:srgbClr val="FF0000"/>
                </a:solidFill>
                <a:effectLst>
                  <a:outerShdw blurRad="38100" dist="25400" dir="5400000" algn="ctr" rotWithShape="0">
                    <a:srgbClr val="6E747A">
                      <a:alpha val="43000"/>
                    </a:srgbClr>
                  </a:outerShdw>
                </a:effectLst>
              </a:rPr>
              <a:t>Frames</a:t>
            </a:r>
            <a:endParaRPr lang="en-US" sz="7200" b="0" cap="none" spc="0" dirty="0">
              <a:ln w="0"/>
              <a:solidFill>
                <a:srgbClr val="FF0000"/>
              </a:solidFill>
              <a:effectLst>
                <a:outerShdw blurRad="38100" dist="25400" dir="5400000" algn="ctr" rotWithShape="0">
                  <a:srgbClr val="6E747A">
                    <a:alpha val="43000"/>
                  </a:srgbClr>
                </a:outerShdw>
              </a:effectLst>
            </a:endParaRPr>
          </a:p>
        </p:txBody>
      </p:sp>
      <p:sp>
        <p:nvSpPr>
          <p:cNvPr id="13" name="Text Placeholder 5"/>
          <p:cNvSpPr>
            <a:spLocks noGrp="1"/>
          </p:cNvSpPr>
          <p:nvPr>
            <p:ph type="body" sz="quarter" idx="17" hasCustomPrompt="1"/>
          </p:nvPr>
        </p:nvSpPr>
        <p:spPr>
          <a:xfrm>
            <a:off x="838199" y="0"/>
            <a:ext cx="9553575" cy="361948"/>
          </a:xfrm>
        </p:spPr>
        <p:txBody>
          <a:bodyPr anchor="b">
            <a:noAutofit/>
          </a:bodyPr>
          <a:lstStyle>
            <a:lvl1pPr marL="0" indent="0">
              <a:buNone/>
              <a:defRPr sz="1400"/>
            </a:lvl1pPr>
          </a:lstStyle>
          <a:p>
            <a:pPr lvl="0"/>
            <a:r>
              <a:rPr lang="en-US" dirty="0"/>
              <a:t>Place Title and Info Here</a:t>
            </a:r>
          </a:p>
        </p:txBody>
      </p:sp>
      <p:sp>
        <p:nvSpPr>
          <p:cNvPr id="12" name="Picture Placeholder 3"/>
          <p:cNvSpPr>
            <a:spLocks noGrp="1"/>
          </p:cNvSpPr>
          <p:nvPr>
            <p:ph type="pic" sz="quarter" idx="18" hasCustomPrompt="1"/>
          </p:nvPr>
        </p:nvSpPr>
        <p:spPr>
          <a:xfrm>
            <a:off x="265081" y="2916739"/>
            <a:ext cx="2743200" cy="2379685"/>
          </a:xfrm>
          <a:ln w="28575">
            <a:noFill/>
          </a:ln>
        </p:spPr>
        <p:txBody>
          <a:bodyPr/>
          <a:lstStyle>
            <a:lvl1pPr marL="0" indent="0">
              <a:buNone/>
              <a:defRPr baseline="0"/>
            </a:lvl1pPr>
          </a:lstStyle>
          <a:p>
            <a:r>
              <a:rPr lang="en-US" dirty="0"/>
              <a:t>PLACE IMAGE HERE</a:t>
            </a:r>
          </a:p>
        </p:txBody>
      </p:sp>
    </p:spTree>
    <p:extLst>
      <p:ext uri="{BB962C8B-B14F-4D97-AF65-F5344CB8AC3E}">
        <p14:creationId xmlns:p14="http://schemas.microsoft.com/office/powerpoint/2010/main" val="39417947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End Slide">
    <p:bg>
      <p:bgRef idx="1003">
        <a:schemeClr val="bg1"/>
      </p:bgRef>
    </p:bg>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617" y="0"/>
            <a:ext cx="12192000" cy="6858000"/>
          </a:xfrm>
          <a:prstGeom prst="rect">
            <a:avLst/>
          </a:prstGeom>
        </p:spPr>
      </p:pic>
      <p:pic>
        <p:nvPicPr>
          <p:cNvPr id="11" name="Picture 10"/>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426420" y="2300314"/>
            <a:ext cx="5335925" cy="849995"/>
          </a:xfrm>
          <a:prstGeom prst="rect">
            <a:avLst/>
          </a:prstGeom>
        </p:spPr>
      </p:pic>
      <p:sp>
        <p:nvSpPr>
          <p:cNvPr id="28" name="TextBox 27"/>
          <p:cNvSpPr txBox="1"/>
          <p:nvPr userDrawn="1"/>
        </p:nvSpPr>
        <p:spPr>
          <a:xfrm>
            <a:off x="3616556" y="3320463"/>
            <a:ext cx="4955652" cy="646331"/>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latin typeface="Franklin Gothic Book" panose="020B0503020102020204" pitchFamily="34" charset="0"/>
              </a:rPr>
              <a:t>Research for the Arctic Operator…</a:t>
            </a:r>
          </a:p>
          <a:p>
            <a:pPr marL="0" marR="0" indent="0" algn="r" defTabSz="914400" rtl="0" eaLnBrk="1" fontAlgn="auto" latinLnBrk="0" hangingPunct="1">
              <a:lnSpc>
                <a:spcPct val="100000"/>
              </a:lnSpc>
              <a:spcBef>
                <a:spcPts val="0"/>
              </a:spcBef>
              <a:spcAft>
                <a:spcPts val="0"/>
              </a:spcAft>
              <a:buClrTx/>
              <a:buSzTx/>
              <a:buFontTx/>
              <a:buNone/>
              <a:tabLst/>
              <a:defRPr/>
            </a:pPr>
            <a:r>
              <a:rPr lang="en-US" dirty="0">
                <a:latin typeface="Franklin Gothic Book" panose="020B0503020102020204" pitchFamily="34" charset="0"/>
              </a:rPr>
              <a:t>For Today and For the Future</a:t>
            </a:r>
          </a:p>
        </p:txBody>
      </p:sp>
      <p:sp>
        <p:nvSpPr>
          <p:cNvPr id="13" name="TextBox 12"/>
          <p:cNvSpPr txBox="1"/>
          <p:nvPr userDrawn="1"/>
        </p:nvSpPr>
        <p:spPr>
          <a:xfrm>
            <a:off x="3616556" y="4136948"/>
            <a:ext cx="4955652" cy="307777"/>
          </a:xfrm>
          <a:prstGeom prst="rect">
            <a:avLst/>
          </a:prstGeom>
          <a:noFill/>
        </p:spPr>
        <p:txBody>
          <a:bodyPr wrap="square" rtlCol="0">
            <a:spAutoFit/>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a:latin typeface="Franklin Gothic Book" panose="020B0503020102020204" pitchFamily="34" charset="0"/>
                <a:hlinkClick r:id="rId4"/>
              </a:rPr>
              <a:t>http://adac.uaa.alaska.edu/</a:t>
            </a:r>
            <a:endParaRPr lang="en-US" sz="1400" dirty="0">
              <a:latin typeface="Franklin Gothic Book" panose="020B0503020102020204" pitchFamily="34" charset="0"/>
            </a:endParaRPr>
          </a:p>
        </p:txBody>
      </p:sp>
    </p:spTree>
    <p:extLst>
      <p:ext uri="{BB962C8B-B14F-4D97-AF65-F5344CB8AC3E}">
        <p14:creationId xmlns:p14="http://schemas.microsoft.com/office/powerpoint/2010/main" val="3967677578"/>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28233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
  <p:cSld name="1_Title and Content">
    <p:spTree>
      <p:nvGrpSpPr>
        <p:cNvPr id="1" name=""/>
        <p:cNvGrpSpPr/>
        <p:nvPr/>
      </p:nvGrpSpPr>
      <p:grpSpPr>
        <a:xfrm>
          <a:off x="0" y="0"/>
          <a:ext cx="0" cy="0"/>
          <a:chOff x="0" y="0"/>
          <a:chExt cx="0" cy="0"/>
        </a:xfrm>
      </p:grpSpPr>
      <p:sp>
        <p:nvSpPr>
          <p:cNvPr id="26" name="Shape 26"/>
          <p:cNvSpPr>
            <a:spLocks noGrp="1"/>
          </p:cNvSpPr>
          <p:nvPr>
            <p:ph type="title"/>
          </p:nvPr>
        </p:nvSpPr>
        <p:spPr>
          <a:prstGeom prst="rect">
            <a:avLst/>
          </a:prstGeom>
        </p:spPr>
        <p:txBody>
          <a:bodyPr/>
          <a:lstStyle/>
          <a:p>
            <a:r>
              <a:t>Title Text</a:t>
            </a:r>
          </a:p>
        </p:txBody>
      </p:sp>
      <p:sp>
        <p:nvSpPr>
          <p:cNvPr id="27" name="Shape 27"/>
          <p:cNvSpPr>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8" name="Shape 28"/>
          <p:cNvSpPr>
            <a:spLocks noGrp="1"/>
          </p:cNvSpPr>
          <p:nvPr>
            <p:ph type="sldNum" sz="quarter" idx="2"/>
          </p:nvPr>
        </p:nvSpPr>
        <p:spPr>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2351657200"/>
      </p:ext>
    </p:extLst>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4B7F69-6519-FC49-A143-13C536E7C47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879E18B-B826-C843-AB20-8CD8BB61C63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1B82D12-A3D4-E74F-946E-60C9F651A831}"/>
              </a:ext>
            </a:extLst>
          </p:cNvPr>
          <p:cNvSpPr>
            <a:spLocks noGrp="1"/>
          </p:cNvSpPr>
          <p:nvPr>
            <p:ph type="dt" sz="half" idx="10"/>
          </p:nvPr>
        </p:nvSpPr>
        <p:spPr/>
        <p:txBody>
          <a:bodyPr/>
          <a:lstStyle/>
          <a:p>
            <a:r>
              <a:rPr lang="en-US"/>
              <a:t>ADAC Program Year 6 Quarterly Review May 2020</a:t>
            </a:r>
          </a:p>
        </p:txBody>
      </p:sp>
      <p:sp>
        <p:nvSpPr>
          <p:cNvPr id="5" name="Footer Placeholder 4">
            <a:extLst>
              <a:ext uri="{FF2B5EF4-FFF2-40B4-BE49-F238E27FC236}">
                <a16:creationId xmlns:a16="http://schemas.microsoft.com/office/drawing/2014/main" id="{3542416C-9D55-2A4C-BCBA-BE8894BB7F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505B08-180F-C241-B0A6-7C1D901E4D00}"/>
              </a:ext>
            </a:extLst>
          </p:cNvPr>
          <p:cNvSpPr>
            <a:spLocks noGrp="1"/>
          </p:cNvSpPr>
          <p:nvPr>
            <p:ph type="sldNum" sz="quarter" idx="12"/>
          </p:nvPr>
        </p:nvSpPr>
        <p:spPr>
          <a:xfrm>
            <a:off x="10086271" y="303610"/>
            <a:ext cx="292548" cy="269112"/>
          </a:xfrm>
        </p:spPr>
        <p:txBody>
          <a:bodyPr/>
          <a:lstStyle/>
          <a:p>
            <a:fld id="{B1D7AC50-8864-E14D-A925-8701DAB834B4}" type="slidenum">
              <a:rPr lang="en-US" smtClean="0"/>
              <a:t>‹#›</a:t>
            </a:fld>
            <a:endParaRPr lang="en-US"/>
          </a:p>
        </p:txBody>
      </p:sp>
    </p:spTree>
    <p:extLst>
      <p:ext uri="{BB962C8B-B14F-4D97-AF65-F5344CB8AC3E}">
        <p14:creationId xmlns:p14="http://schemas.microsoft.com/office/powerpoint/2010/main" val="29894226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457199"/>
            <a:ext cx="3886201" cy="947739"/>
          </a:xfrm>
        </p:spPr>
        <p:txBody>
          <a:bodyPr anchor="b">
            <a:normAutofit/>
          </a:bodyPr>
          <a:lstStyle>
            <a:lvl1pPr>
              <a:defRPr sz="3000" b="1">
                <a:latin typeface="Franklin Gothic Book" panose="020B0503020102020204" pitchFamily="34" charset="0"/>
              </a:defRPr>
            </a:lvl1pPr>
          </a:lstStyle>
          <a:p>
            <a:r>
              <a:rPr lang="en-US" dirty="0"/>
              <a:t>Chart</a:t>
            </a:r>
            <a:br>
              <a:rPr lang="en-US" dirty="0"/>
            </a:br>
            <a:r>
              <a:rPr lang="en-US" dirty="0"/>
              <a:t>Title</a:t>
            </a:r>
          </a:p>
        </p:txBody>
      </p:sp>
      <p:sp>
        <p:nvSpPr>
          <p:cNvPr id="15" name="Content Placeholder 2"/>
          <p:cNvSpPr>
            <a:spLocks noGrp="1"/>
          </p:cNvSpPr>
          <p:nvPr>
            <p:ph sz="half" idx="10" hasCustomPrompt="1"/>
          </p:nvPr>
        </p:nvSpPr>
        <p:spPr>
          <a:xfrm>
            <a:off x="4791075" y="457199"/>
            <a:ext cx="6562725" cy="5719764"/>
          </a:xfrm>
        </p:spPr>
        <p:txBody>
          <a:bodyPr/>
          <a:lstStyle>
            <a:lvl1pPr marL="0" indent="0">
              <a:buNone/>
              <a:defRPr sz="1800" i="1" baseline="0">
                <a:solidFill>
                  <a:srgbClr val="FF0000"/>
                </a:solidFill>
                <a:latin typeface="Franklin Gothic Book" panose="020B0503020102020204" pitchFamily="34" charset="0"/>
              </a:defRPr>
            </a:lvl1pPr>
          </a:lstStyle>
          <a:p>
            <a:pPr lvl="0"/>
            <a:r>
              <a:rPr lang="en-US" dirty="0"/>
              <a:t>To insert a chart, choose</a:t>
            </a:r>
          </a:p>
          <a:p>
            <a:pPr lvl="0"/>
            <a:r>
              <a:rPr lang="en-US" dirty="0"/>
              <a:t>INSERT Tab&gt;CHART&gt;TEMPLATES</a:t>
            </a:r>
          </a:p>
          <a:p>
            <a:pPr lvl="0"/>
            <a:r>
              <a:rPr lang="en-US" dirty="0"/>
              <a:t>Select an ADAC Chart from the Templates Folder.  If you do not have anything charts in this folder or need another type of chart created, contact:</a:t>
            </a:r>
          </a:p>
          <a:p>
            <a:pPr lvl="0"/>
            <a:endParaRPr lang="en-US" dirty="0"/>
          </a:p>
          <a:p>
            <a:pPr lvl="0"/>
            <a:r>
              <a:rPr lang="en-US" dirty="0"/>
              <a:t>Jeff Kee </a:t>
            </a:r>
          </a:p>
          <a:p>
            <a:pPr lvl="0"/>
            <a:r>
              <a:rPr lang="en-US" dirty="0"/>
              <a:t>jakee@Alaska.edu.</a:t>
            </a:r>
          </a:p>
        </p:txBody>
      </p:sp>
      <p:sp>
        <p:nvSpPr>
          <p:cNvPr id="17" name="Text Placeholder 16"/>
          <p:cNvSpPr>
            <a:spLocks noGrp="1"/>
          </p:cNvSpPr>
          <p:nvPr>
            <p:ph type="body" sz="quarter" idx="11" hasCustomPrompt="1"/>
          </p:nvPr>
        </p:nvSpPr>
        <p:spPr>
          <a:xfrm>
            <a:off x="838201" y="1466849"/>
            <a:ext cx="3886200" cy="4134425"/>
          </a:xfrm>
        </p:spPr>
        <p:txBody>
          <a:bodyPr>
            <a:normAutofit/>
          </a:bodyPr>
          <a:lstStyle>
            <a:lvl1pPr marL="0" indent="0">
              <a:buNone/>
              <a:defRPr sz="1800"/>
            </a:lvl1pPr>
          </a:lstStyle>
          <a:p>
            <a:pPr lvl="0"/>
            <a:r>
              <a:rPr lang="en-US" dirty="0"/>
              <a:t>Text</a:t>
            </a:r>
          </a:p>
        </p:txBody>
      </p:sp>
      <p:sp>
        <p:nvSpPr>
          <p:cNvPr id="7" name="Text Placeholder 5"/>
          <p:cNvSpPr>
            <a:spLocks noGrp="1"/>
          </p:cNvSpPr>
          <p:nvPr>
            <p:ph type="body" sz="quarter" idx="17" hasCustomPrompt="1"/>
          </p:nvPr>
        </p:nvSpPr>
        <p:spPr>
          <a:xfrm>
            <a:off x="838199" y="0"/>
            <a:ext cx="9553575" cy="361948"/>
          </a:xfrm>
        </p:spPr>
        <p:txBody>
          <a:bodyPr anchor="b">
            <a:noAutofit/>
          </a:bodyPr>
          <a:lstStyle>
            <a:lvl1pPr marL="0" indent="0">
              <a:buNone/>
              <a:defRPr sz="1400"/>
            </a:lvl1pPr>
          </a:lstStyle>
          <a:p>
            <a:pPr lvl="0"/>
            <a:r>
              <a:rPr lang="en-US" dirty="0"/>
              <a:t>Place Title and Info Here</a:t>
            </a:r>
          </a:p>
        </p:txBody>
      </p:sp>
    </p:spTree>
    <p:extLst>
      <p:ext uri="{BB962C8B-B14F-4D97-AF65-F5344CB8AC3E}">
        <p14:creationId xmlns:p14="http://schemas.microsoft.com/office/powerpoint/2010/main" val="31730026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Per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457199"/>
            <a:ext cx="3886201" cy="947739"/>
          </a:xfrm>
        </p:spPr>
        <p:txBody>
          <a:bodyPr anchor="b">
            <a:normAutofit/>
          </a:bodyPr>
          <a:lstStyle>
            <a:lvl1pPr>
              <a:defRPr sz="3000" b="1">
                <a:latin typeface="Franklin Gothic Book" panose="020B0503020102020204" pitchFamily="34" charset="0"/>
              </a:defRPr>
            </a:lvl1pPr>
          </a:lstStyle>
          <a:p>
            <a:r>
              <a:rPr lang="en-US" dirty="0"/>
              <a:t>Chart</a:t>
            </a:r>
            <a:br>
              <a:rPr lang="en-US" dirty="0"/>
            </a:br>
            <a:r>
              <a:rPr lang="en-US" dirty="0"/>
              <a:t>Title</a:t>
            </a:r>
          </a:p>
        </p:txBody>
      </p:sp>
      <p:sp>
        <p:nvSpPr>
          <p:cNvPr id="15" name="Content Placeholder 2"/>
          <p:cNvSpPr>
            <a:spLocks noGrp="1"/>
          </p:cNvSpPr>
          <p:nvPr>
            <p:ph sz="half" idx="10" hasCustomPrompt="1"/>
          </p:nvPr>
        </p:nvSpPr>
        <p:spPr>
          <a:xfrm>
            <a:off x="4791075" y="457199"/>
            <a:ext cx="6562725" cy="5719764"/>
          </a:xfrm>
        </p:spPr>
        <p:txBody>
          <a:bodyPr/>
          <a:lstStyle>
            <a:lvl1pPr marL="0" indent="0">
              <a:buNone/>
              <a:defRPr sz="1800" i="1" baseline="0">
                <a:solidFill>
                  <a:srgbClr val="FF0000"/>
                </a:solidFill>
                <a:latin typeface="Franklin Gothic Book" panose="020B0503020102020204" pitchFamily="34" charset="0"/>
              </a:defRPr>
            </a:lvl1pPr>
          </a:lstStyle>
          <a:p>
            <a:pPr lvl="0"/>
            <a:r>
              <a:rPr lang="en-US" dirty="0"/>
              <a:t>Insert Photo</a:t>
            </a:r>
          </a:p>
        </p:txBody>
      </p:sp>
      <p:sp>
        <p:nvSpPr>
          <p:cNvPr id="17" name="Text Placeholder 16"/>
          <p:cNvSpPr>
            <a:spLocks noGrp="1"/>
          </p:cNvSpPr>
          <p:nvPr>
            <p:ph type="body" sz="quarter" idx="11" hasCustomPrompt="1"/>
          </p:nvPr>
        </p:nvSpPr>
        <p:spPr>
          <a:xfrm>
            <a:off x="838201" y="1466849"/>
            <a:ext cx="3886200" cy="4134425"/>
          </a:xfrm>
        </p:spPr>
        <p:txBody>
          <a:bodyPr>
            <a:normAutofit/>
          </a:bodyPr>
          <a:lstStyle>
            <a:lvl1pPr marL="0" indent="0">
              <a:buNone/>
              <a:defRPr sz="1800"/>
            </a:lvl1pPr>
          </a:lstStyle>
          <a:p>
            <a:pPr lvl="0"/>
            <a:r>
              <a:rPr lang="en-US" dirty="0"/>
              <a:t>Text</a:t>
            </a:r>
          </a:p>
        </p:txBody>
      </p:sp>
      <p:sp>
        <p:nvSpPr>
          <p:cNvPr id="7" name="Text Placeholder 5"/>
          <p:cNvSpPr>
            <a:spLocks noGrp="1"/>
          </p:cNvSpPr>
          <p:nvPr>
            <p:ph type="body" sz="quarter" idx="17" hasCustomPrompt="1"/>
          </p:nvPr>
        </p:nvSpPr>
        <p:spPr>
          <a:xfrm>
            <a:off x="838199" y="0"/>
            <a:ext cx="9553575" cy="361948"/>
          </a:xfrm>
        </p:spPr>
        <p:txBody>
          <a:bodyPr anchor="b">
            <a:noAutofit/>
          </a:bodyPr>
          <a:lstStyle>
            <a:lvl1pPr marL="0" indent="0">
              <a:buNone/>
              <a:defRPr sz="1400"/>
            </a:lvl1pPr>
          </a:lstStyle>
          <a:p>
            <a:pPr lvl="0"/>
            <a:r>
              <a:rPr lang="en-US" dirty="0"/>
              <a:t>Place Title and Info Here</a:t>
            </a:r>
          </a:p>
        </p:txBody>
      </p:sp>
    </p:spTree>
    <p:extLst>
      <p:ext uri="{BB962C8B-B14F-4D97-AF65-F5344CB8AC3E}">
        <p14:creationId xmlns:p14="http://schemas.microsoft.com/office/powerpoint/2010/main" val="12742332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Block_Lef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457199"/>
            <a:ext cx="3886201" cy="947739"/>
          </a:xfrm>
        </p:spPr>
        <p:txBody>
          <a:bodyPr anchor="b">
            <a:normAutofit/>
          </a:bodyPr>
          <a:lstStyle>
            <a:lvl1pPr>
              <a:defRPr sz="3000" b="1">
                <a:latin typeface="Franklin Gothic Book" panose="020B0503020102020204" pitchFamily="34" charset="0"/>
              </a:defRPr>
            </a:lvl1pPr>
          </a:lstStyle>
          <a:p>
            <a:r>
              <a:rPr lang="en-US" dirty="0"/>
              <a:t>Chart</a:t>
            </a:r>
            <a:br>
              <a:rPr lang="en-US" dirty="0"/>
            </a:br>
            <a:r>
              <a:rPr lang="en-US" dirty="0"/>
              <a:t>Title</a:t>
            </a:r>
          </a:p>
        </p:txBody>
      </p:sp>
      <p:sp>
        <p:nvSpPr>
          <p:cNvPr id="17" name="Text Placeholder 16"/>
          <p:cNvSpPr>
            <a:spLocks noGrp="1"/>
          </p:cNvSpPr>
          <p:nvPr>
            <p:ph type="body" sz="quarter" idx="11" hasCustomPrompt="1"/>
          </p:nvPr>
        </p:nvSpPr>
        <p:spPr>
          <a:xfrm>
            <a:off x="838201" y="1466849"/>
            <a:ext cx="3886200" cy="4134425"/>
          </a:xfrm>
        </p:spPr>
        <p:txBody>
          <a:bodyPr>
            <a:normAutofit/>
          </a:bodyPr>
          <a:lstStyle>
            <a:lvl1pPr marL="0" indent="0">
              <a:buNone/>
              <a:defRPr sz="1800"/>
            </a:lvl1pPr>
          </a:lstStyle>
          <a:p>
            <a:pPr lvl="0"/>
            <a:r>
              <a:rPr lang="en-US" dirty="0"/>
              <a:t>Text</a:t>
            </a:r>
          </a:p>
        </p:txBody>
      </p:sp>
      <p:sp>
        <p:nvSpPr>
          <p:cNvPr id="7" name="Text Placeholder 5"/>
          <p:cNvSpPr>
            <a:spLocks noGrp="1"/>
          </p:cNvSpPr>
          <p:nvPr>
            <p:ph type="body" sz="quarter" idx="17" hasCustomPrompt="1"/>
          </p:nvPr>
        </p:nvSpPr>
        <p:spPr>
          <a:xfrm>
            <a:off x="838199" y="0"/>
            <a:ext cx="9553575" cy="361948"/>
          </a:xfrm>
        </p:spPr>
        <p:txBody>
          <a:bodyPr anchor="b">
            <a:noAutofit/>
          </a:bodyPr>
          <a:lstStyle>
            <a:lvl1pPr marL="0" indent="0">
              <a:buNone/>
              <a:defRPr sz="1400"/>
            </a:lvl1pPr>
          </a:lstStyle>
          <a:p>
            <a:pPr lvl="0"/>
            <a:r>
              <a:rPr lang="en-US" dirty="0"/>
              <a:t>Place Title and Info Here</a:t>
            </a:r>
          </a:p>
        </p:txBody>
      </p:sp>
    </p:spTree>
    <p:extLst>
      <p:ext uri="{BB962C8B-B14F-4D97-AF65-F5344CB8AC3E}">
        <p14:creationId xmlns:p14="http://schemas.microsoft.com/office/powerpoint/2010/main" val="14173946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Block_Righ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467600" y="457199"/>
            <a:ext cx="3886201" cy="947739"/>
          </a:xfrm>
        </p:spPr>
        <p:txBody>
          <a:bodyPr anchor="b">
            <a:normAutofit/>
          </a:bodyPr>
          <a:lstStyle>
            <a:lvl1pPr>
              <a:defRPr sz="3000" b="1">
                <a:latin typeface="Franklin Gothic Book" panose="020B0503020102020204" pitchFamily="34" charset="0"/>
              </a:defRPr>
            </a:lvl1pPr>
          </a:lstStyle>
          <a:p>
            <a:r>
              <a:rPr lang="en-US" dirty="0"/>
              <a:t>Chart</a:t>
            </a:r>
            <a:br>
              <a:rPr lang="en-US" dirty="0"/>
            </a:br>
            <a:r>
              <a:rPr lang="en-US" dirty="0"/>
              <a:t>Title</a:t>
            </a:r>
          </a:p>
        </p:txBody>
      </p:sp>
      <p:sp>
        <p:nvSpPr>
          <p:cNvPr id="17" name="Text Placeholder 16"/>
          <p:cNvSpPr>
            <a:spLocks noGrp="1"/>
          </p:cNvSpPr>
          <p:nvPr>
            <p:ph type="body" sz="quarter" idx="11" hasCustomPrompt="1"/>
          </p:nvPr>
        </p:nvSpPr>
        <p:spPr>
          <a:xfrm>
            <a:off x="7467601" y="1466849"/>
            <a:ext cx="3886200" cy="4710113"/>
          </a:xfrm>
        </p:spPr>
        <p:txBody>
          <a:bodyPr>
            <a:normAutofit/>
          </a:bodyPr>
          <a:lstStyle>
            <a:lvl1pPr marL="0" indent="0">
              <a:buNone/>
              <a:defRPr sz="1800"/>
            </a:lvl1pPr>
          </a:lstStyle>
          <a:p>
            <a:pPr lvl="0"/>
            <a:r>
              <a:rPr lang="en-US" dirty="0"/>
              <a:t>Text</a:t>
            </a:r>
          </a:p>
        </p:txBody>
      </p:sp>
      <p:sp>
        <p:nvSpPr>
          <p:cNvPr id="7" name="Text Placeholder 5"/>
          <p:cNvSpPr>
            <a:spLocks noGrp="1"/>
          </p:cNvSpPr>
          <p:nvPr>
            <p:ph type="body" sz="quarter" idx="17" hasCustomPrompt="1"/>
          </p:nvPr>
        </p:nvSpPr>
        <p:spPr>
          <a:xfrm>
            <a:off x="838199" y="0"/>
            <a:ext cx="9553575" cy="361948"/>
          </a:xfrm>
        </p:spPr>
        <p:txBody>
          <a:bodyPr anchor="b">
            <a:noAutofit/>
          </a:bodyPr>
          <a:lstStyle>
            <a:lvl1pPr marL="0" indent="0">
              <a:buNone/>
              <a:defRPr sz="1400"/>
            </a:lvl1pPr>
          </a:lstStyle>
          <a:p>
            <a:pPr lvl="0"/>
            <a:r>
              <a:rPr lang="en-US" dirty="0"/>
              <a:t>Place Title and Info Here</a:t>
            </a:r>
          </a:p>
        </p:txBody>
      </p:sp>
    </p:spTree>
    <p:extLst>
      <p:ext uri="{BB962C8B-B14F-4D97-AF65-F5344CB8AC3E}">
        <p14:creationId xmlns:p14="http://schemas.microsoft.com/office/powerpoint/2010/main" val="20292893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Block_Bookend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457199"/>
            <a:ext cx="10515600" cy="947739"/>
          </a:xfrm>
        </p:spPr>
        <p:txBody>
          <a:bodyPr anchor="b">
            <a:normAutofit/>
          </a:bodyPr>
          <a:lstStyle>
            <a:lvl1pPr>
              <a:defRPr sz="3000" b="1">
                <a:latin typeface="Franklin Gothic Book" panose="020B0503020102020204" pitchFamily="34" charset="0"/>
              </a:defRPr>
            </a:lvl1pPr>
          </a:lstStyle>
          <a:p>
            <a:r>
              <a:rPr lang="en-US" dirty="0"/>
              <a:t>Chart</a:t>
            </a:r>
            <a:br>
              <a:rPr lang="en-US" dirty="0"/>
            </a:br>
            <a:r>
              <a:rPr lang="en-US" dirty="0"/>
              <a:t>Title</a:t>
            </a:r>
          </a:p>
        </p:txBody>
      </p:sp>
      <p:sp>
        <p:nvSpPr>
          <p:cNvPr id="17" name="Text Placeholder 16"/>
          <p:cNvSpPr>
            <a:spLocks noGrp="1"/>
          </p:cNvSpPr>
          <p:nvPr>
            <p:ph type="body" sz="quarter" idx="11" hasCustomPrompt="1"/>
          </p:nvPr>
        </p:nvSpPr>
        <p:spPr>
          <a:xfrm>
            <a:off x="838201" y="1466849"/>
            <a:ext cx="3577570" cy="4134425"/>
          </a:xfrm>
        </p:spPr>
        <p:txBody>
          <a:bodyPr>
            <a:normAutofit/>
          </a:bodyPr>
          <a:lstStyle>
            <a:lvl1pPr marL="0" indent="0">
              <a:buNone/>
              <a:defRPr sz="1800"/>
            </a:lvl1pPr>
          </a:lstStyle>
          <a:p>
            <a:pPr lvl="0"/>
            <a:r>
              <a:rPr lang="en-US" dirty="0"/>
              <a:t>Text</a:t>
            </a:r>
          </a:p>
        </p:txBody>
      </p:sp>
      <p:sp>
        <p:nvSpPr>
          <p:cNvPr id="7" name="Text Placeholder 5"/>
          <p:cNvSpPr>
            <a:spLocks noGrp="1"/>
          </p:cNvSpPr>
          <p:nvPr>
            <p:ph type="body" sz="quarter" idx="17" hasCustomPrompt="1"/>
          </p:nvPr>
        </p:nvSpPr>
        <p:spPr>
          <a:xfrm>
            <a:off x="838199" y="0"/>
            <a:ext cx="9553575" cy="361948"/>
          </a:xfrm>
        </p:spPr>
        <p:txBody>
          <a:bodyPr anchor="b">
            <a:noAutofit/>
          </a:bodyPr>
          <a:lstStyle>
            <a:lvl1pPr marL="0" indent="0">
              <a:buNone/>
              <a:defRPr sz="1400"/>
            </a:lvl1pPr>
          </a:lstStyle>
          <a:p>
            <a:pPr lvl="0"/>
            <a:r>
              <a:rPr lang="en-US" dirty="0"/>
              <a:t>Place Title and Info Here</a:t>
            </a:r>
          </a:p>
        </p:txBody>
      </p:sp>
      <p:sp>
        <p:nvSpPr>
          <p:cNvPr id="8" name="Text Placeholder 16"/>
          <p:cNvSpPr>
            <a:spLocks noGrp="1"/>
          </p:cNvSpPr>
          <p:nvPr>
            <p:ph type="body" sz="quarter" idx="18" hasCustomPrompt="1"/>
          </p:nvPr>
        </p:nvSpPr>
        <p:spPr>
          <a:xfrm>
            <a:off x="7776230" y="1466849"/>
            <a:ext cx="3577570" cy="4710113"/>
          </a:xfrm>
        </p:spPr>
        <p:txBody>
          <a:bodyPr>
            <a:normAutofit/>
          </a:bodyPr>
          <a:lstStyle>
            <a:lvl1pPr marL="0" indent="0">
              <a:buNone/>
              <a:defRPr sz="1800"/>
            </a:lvl1pPr>
          </a:lstStyle>
          <a:p>
            <a:pPr lvl="0"/>
            <a:r>
              <a:rPr lang="en-US" dirty="0"/>
              <a:t>Text</a:t>
            </a:r>
          </a:p>
        </p:txBody>
      </p:sp>
    </p:spTree>
    <p:extLst>
      <p:ext uri="{BB962C8B-B14F-4D97-AF65-F5344CB8AC3E}">
        <p14:creationId xmlns:p14="http://schemas.microsoft.com/office/powerpoint/2010/main" val="36782740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Farm">
    <p:spTree>
      <p:nvGrpSpPr>
        <p:cNvPr id="1" name=""/>
        <p:cNvGrpSpPr/>
        <p:nvPr/>
      </p:nvGrpSpPr>
      <p:grpSpPr>
        <a:xfrm>
          <a:off x="0" y="0"/>
          <a:ext cx="0" cy="0"/>
          <a:chOff x="0" y="0"/>
          <a:chExt cx="0" cy="0"/>
        </a:xfrm>
      </p:grpSpPr>
      <p:sp>
        <p:nvSpPr>
          <p:cNvPr id="7" name="Picture Placeholder 3"/>
          <p:cNvSpPr>
            <a:spLocks noGrp="1" noChangeAspect="1"/>
          </p:cNvSpPr>
          <p:nvPr>
            <p:ph type="pic" sz="quarter" idx="14" hasCustomPrompt="1"/>
          </p:nvPr>
        </p:nvSpPr>
        <p:spPr>
          <a:xfrm>
            <a:off x="328613" y="1014412"/>
            <a:ext cx="2057400" cy="2057400"/>
          </a:xfrm>
          <a:ln w="28575">
            <a:solidFill>
              <a:schemeClr val="tx1"/>
            </a:solidFill>
          </a:ln>
        </p:spPr>
        <p:txBody>
          <a:bodyPr>
            <a:normAutofit/>
          </a:bodyPr>
          <a:lstStyle>
            <a:lvl1pPr marL="0" indent="0">
              <a:buNone/>
              <a:defRPr sz="1400" baseline="0"/>
            </a:lvl1pPr>
          </a:lstStyle>
          <a:p>
            <a:r>
              <a:rPr lang="en-US" dirty="0"/>
              <a:t>PLACE IMAGE HERE</a:t>
            </a:r>
          </a:p>
        </p:txBody>
      </p:sp>
      <p:sp>
        <p:nvSpPr>
          <p:cNvPr id="6" name="Text Placeholder 5"/>
          <p:cNvSpPr>
            <a:spLocks noGrp="1"/>
          </p:cNvSpPr>
          <p:nvPr>
            <p:ph type="body" sz="quarter" idx="17" hasCustomPrompt="1"/>
          </p:nvPr>
        </p:nvSpPr>
        <p:spPr>
          <a:xfrm>
            <a:off x="838199" y="0"/>
            <a:ext cx="9553575" cy="361948"/>
          </a:xfrm>
        </p:spPr>
        <p:txBody>
          <a:bodyPr anchor="b">
            <a:noAutofit/>
          </a:bodyPr>
          <a:lstStyle>
            <a:lvl1pPr marL="0" indent="0">
              <a:buNone/>
              <a:defRPr sz="1400"/>
            </a:lvl1pPr>
          </a:lstStyle>
          <a:p>
            <a:pPr lvl="0"/>
            <a:r>
              <a:rPr lang="en-US" dirty="0"/>
              <a:t>Place Title and Info Here</a:t>
            </a:r>
          </a:p>
        </p:txBody>
      </p:sp>
      <p:sp>
        <p:nvSpPr>
          <p:cNvPr id="11" name="Picture Placeholder 3"/>
          <p:cNvSpPr>
            <a:spLocks noGrp="1" noChangeAspect="1"/>
          </p:cNvSpPr>
          <p:nvPr>
            <p:ph type="pic" sz="quarter" idx="18" hasCustomPrompt="1"/>
          </p:nvPr>
        </p:nvSpPr>
        <p:spPr>
          <a:xfrm>
            <a:off x="9805987" y="1014412"/>
            <a:ext cx="2057400" cy="2057400"/>
          </a:xfrm>
          <a:ln w="28575">
            <a:solidFill>
              <a:schemeClr val="tx1"/>
            </a:solidFill>
          </a:ln>
        </p:spPr>
        <p:txBody>
          <a:bodyPr>
            <a:normAutofit/>
          </a:bodyPr>
          <a:lstStyle>
            <a:lvl1pPr marL="0" indent="0">
              <a:buNone/>
              <a:defRPr sz="1400" baseline="0"/>
            </a:lvl1pPr>
          </a:lstStyle>
          <a:p>
            <a:r>
              <a:rPr lang="en-US" dirty="0"/>
              <a:t>PLACE IMAGE HERE</a:t>
            </a:r>
          </a:p>
        </p:txBody>
      </p:sp>
      <p:sp>
        <p:nvSpPr>
          <p:cNvPr id="12" name="Picture Placeholder 3"/>
          <p:cNvSpPr>
            <a:spLocks noGrp="1" noChangeAspect="1"/>
          </p:cNvSpPr>
          <p:nvPr>
            <p:ph type="pic" sz="quarter" idx="19" hasCustomPrompt="1"/>
          </p:nvPr>
        </p:nvSpPr>
        <p:spPr>
          <a:xfrm>
            <a:off x="7436645" y="1014412"/>
            <a:ext cx="2057400" cy="2057400"/>
          </a:xfrm>
          <a:ln w="28575">
            <a:solidFill>
              <a:schemeClr val="tx1"/>
            </a:solidFill>
          </a:ln>
        </p:spPr>
        <p:txBody>
          <a:bodyPr>
            <a:normAutofit/>
          </a:bodyPr>
          <a:lstStyle>
            <a:lvl1pPr marL="0" indent="0">
              <a:buNone/>
              <a:defRPr sz="1400" baseline="0"/>
            </a:lvl1pPr>
          </a:lstStyle>
          <a:p>
            <a:r>
              <a:rPr lang="en-US" dirty="0"/>
              <a:t>PLACE IMAGE HERE</a:t>
            </a:r>
          </a:p>
        </p:txBody>
      </p:sp>
      <p:sp>
        <p:nvSpPr>
          <p:cNvPr id="13" name="Picture Placeholder 3"/>
          <p:cNvSpPr>
            <a:spLocks noGrp="1" noChangeAspect="1"/>
          </p:cNvSpPr>
          <p:nvPr>
            <p:ph type="pic" sz="quarter" idx="20" hasCustomPrompt="1"/>
          </p:nvPr>
        </p:nvSpPr>
        <p:spPr>
          <a:xfrm>
            <a:off x="5067301" y="1014412"/>
            <a:ext cx="2057400" cy="2057400"/>
          </a:xfrm>
          <a:ln w="28575">
            <a:solidFill>
              <a:schemeClr val="tx1"/>
            </a:solidFill>
          </a:ln>
        </p:spPr>
        <p:txBody>
          <a:bodyPr>
            <a:normAutofit/>
          </a:bodyPr>
          <a:lstStyle>
            <a:lvl1pPr marL="0" indent="0">
              <a:buNone/>
              <a:defRPr sz="1400" baseline="0"/>
            </a:lvl1pPr>
          </a:lstStyle>
          <a:p>
            <a:r>
              <a:rPr lang="en-US" dirty="0"/>
              <a:t>PLACE IMAGE HERE</a:t>
            </a:r>
          </a:p>
        </p:txBody>
      </p:sp>
      <p:sp>
        <p:nvSpPr>
          <p:cNvPr id="14" name="Picture Placeholder 3"/>
          <p:cNvSpPr>
            <a:spLocks noGrp="1" noChangeAspect="1"/>
          </p:cNvSpPr>
          <p:nvPr>
            <p:ph type="pic" sz="quarter" idx="21" hasCustomPrompt="1"/>
          </p:nvPr>
        </p:nvSpPr>
        <p:spPr>
          <a:xfrm>
            <a:off x="2697957" y="1014412"/>
            <a:ext cx="2057400" cy="2057400"/>
          </a:xfrm>
          <a:ln w="28575">
            <a:solidFill>
              <a:schemeClr val="tx1"/>
            </a:solidFill>
          </a:ln>
        </p:spPr>
        <p:txBody>
          <a:bodyPr>
            <a:normAutofit/>
          </a:bodyPr>
          <a:lstStyle>
            <a:lvl1pPr marL="0" indent="0">
              <a:buNone/>
              <a:defRPr sz="1400" baseline="0"/>
            </a:lvl1pPr>
          </a:lstStyle>
          <a:p>
            <a:r>
              <a:rPr lang="en-US" dirty="0"/>
              <a:t>PLACE IMAGE HERE</a:t>
            </a:r>
          </a:p>
        </p:txBody>
      </p:sp>
      <p:sp>
        <p:nvSpPr>
          <p:cNvPr id="23" name="Picture Placeholder 3"/>
          <p:cNvSpPr>
            <a:spLocks noGrp="1" noChangeAspect="1"/>
          </p:cNvSpPr>
          <p:nvPr>
            <p:ph type="pic" sz="quarter" idx="22" hasCustomPrompt="1"/>
          </p:nvPr>
        </p:nvSpPr>
        <p:spPr>
          <a:xfrm>
            <a:off x="328613" y="3400417"/>
            <a:ext cx="2057400" cy="2057400"/>
          </a:xfrm>
          <a:ln w="28575">
            <a:solidFill>
              <a:schemeClr val="tx1"/>
            </a:solidFill>
          </a:ln>
        </p:spPr>
        <p:txBody>
          <a:bodyPr>
            <a:normAutofit/>
          </a:bodyPr>
          <a:lstStyle>
            <a:lvl1pPr marL="0" indent="0">
              <a:buNone/>
              <a:defRPr sz="1400" baseline="0"/>
            </a:lvl1pPr>
          </a:lstStyle>
          <a:p>
            <a:r>
              <a:rPr lang="en-US" dirty="0"/>
              <a:t>PLACE IMAGE HERE</a:t>
            </a:r>
          </a:p>
        </p:txBody>
      </p:sp>
      <p:sp>
        <p:nvSpPr>
          <p:cNvPr id="24" name="Picture Placeholder 3"/>
          <p:cNvSpPr>
            <a:spLocks noGrp="1" noChangeAspect="1"/>
          </p:cNvSpPr>
          <p:nvPr>
            <p:ph type="pic" sz="quarter" idx="23" hasCustomPrompt="1"/>
          </p:nvPr>
        </p:nvSpPr>
        <p:spPr>
          <a:xfrm>
            <a:off x="9805987" y="3400417"/>
            <a:ext cx="2057400" cy="2057400"/>
          </a:xfrm>
          <a:ln w="28575">
            <a:solidFill>
              <a:schemeClr val="tx1"/>
            </a:solidFill>
          </a:ln>
        </p:spPr>
        <p:txBody>
          <a:bodyPr>
            <a:normAutofit/>
          </a:bodyPr>
          <a:lstStyle>
            <a:lvl1pPr marL="0" indent="0">
              <a:buNone/>
              <a:defRPr sz="1400" baseline="0"/>
            </a:lvl1pPr>
          </a:lstStyle>
          <a:p>
            <a:r>
              <a:rPr lang="en-US" dirty="0"/>
              <a:t>PLACE IMAGE HERE</a:t>
            </a:r>
          </a:p>
        </p:txBody>
      </p:sp>
      <p:sp>
        <p:nvSpPr>
          <p:cNvPr id="25" name="Picture Placeholder 3"/>
          <p:cNvSpPr>
            <a:spLocks noGrp="1" noChangeAspect="1"/>
          </p:cNvSpPr>
          <p:nvPr>
            <p:ph type="pic" sz="quarter" idx="24" hasCustomPrompt="1"/>
          </p:nvPr>
        </p:nvSpPr>
        <p:spPr>
          <a:xfrm>
            <a:off x="7436645" y="3400417"/>
            <a:ext cx="2057400" cy="2057400"/>
          </a:xfrm>
          <a:ln w="28575">
            <a:solidFill>
              <a:schemeClr val="tx1"/>
            </a:solidFill>
          </a:ln>
        </p:spPr>
        <p:txBody>
          <a:bodyPr>
            <a:normAutofit/>
          </a:bodyPr>
          <a:lstStyle>
            <a:lvl1pPr marL="0" indent="0">
              <a:buNone/>
              <a:defRPr sz="1400" baseline="0"/>
            </a:lvl1pPr>
          </a:lstStyle>
          <a:p>
            <a:r>
              <a:rPr lang="en-US" dirty="0"/>
              <a:t>PLACE IMAGE HERE</a:t>
            </a:r>
          </a:p>
        </p:txBody>
      </p:sp>
      <p:sp>
        <p:nvSpPr>
          <p:cNvPr id="26" name="Picture Placeholder 3"/>
          <p:cNvSpPr>
            <a:spLocks noGrp="1" noChangeAspect="1"/>
          </p:cNvSpPr>
          <p:nvPr>
            <p:ph type="pic" sz="quarter" idx="25" hasCustomPrompt="1"/>
          </p:nvPr>
        </p:nvSpPr>
        <p:spPr>
          <a:xfrm>
            <a:off x="5067301" y="3400417"/>
            <a:ext cx="2057400" cy="2057400"/>
          </a:xfrm>
          <a:ln w="28575">
            <a:solidFill>
              <a:schemeClr val="tx1"/>
            </a:solidFill>
          </a:ln>
        </p:spPr>
        <p:txBody>
          <a:bodyPr>
            <a:normAutofit/>
          </a:bodyPr>
          <a:lstStyle>
            <a:lvl1pPr marL="0" indent="0">
              <a:buNone/>
              <a:defRPr sz="1400" baseline="0"/>
            </a:lvl1pPr>
          </a:lstStyle>
          <a:p>
            <a:r>
              <a:rPr lang="en-US" dirty="0"/>
              <a:t>PLACE IMAGE HERE</a:t>
            </a:r>
          </a:p>
        </p:txBody>
      </p:sp>
      <p:sp>
        <p:nvSpPr>
          <p:cNvPr id="27" name="Picture Placeholder 3"/>
          <p:cNvSpPr>
            <a:spLocks noGrp="1" noChangeAspect="1"/>
          </p:cNvSpPr>
          <p:nvPr>
            <p:ph type="pic" sz="quarter" idx="26" hasCustomPrompt="1"/>
          </p:nvPr>
        </p:nvSpPr>
        <p:spPr>
          <a:xfrm>
            <a:off x="2697957" y="3400417"/>
            <a:ext cx="2057400" cy="2057400"/>
          </a:xfrm>
          <a:ln w="28575">
            <a:solidFill>
              <a:schemeClr val="tx1"/>
            </a:solidFill>
          </a:ln>
        </p:spPr>
        <p:txBody>
          <a:bodyPr>
            <a:normAutofit/>
          </a:bodyPr>
          <a:lstStyle>
            <a:lvl1pPr marL="0" indent="0">
              <a:buNone/>
              <a:defRPr sz="1400" baseline="0"/>
            </a:lvl1pPr>
          </a:lstStyle>
          <a:p>
            <a:r>
              <a:rPr lang="en-US" dirty="0"/>
              <a:t>PLACE IMAGE HERE</a:t>
            </a:r>
          </a:p>
        </p:txBody>
      </p:sp>
      <p:sp>
        <p:nvSpPr>
          <p:cNvPr id="28" name="Title 1"/>
          <p:cNvSpPr>
            <a:spLocks noGrp="1"/>
          </p:cNvSpPr>
          <p:nvPr>
            <p:ph type="title" hasCustomPrompt="1"/>
          </p:nvPr>
        </p:nvSpPr>
        <p:spPr>
          <a:xfrm>
            <a:off x="838200" y="457198"/>
            <a:ext cx="9553575" cy="557213"/>
          </a:xfrm>
        </p:spPr>
        <p:txBody>
          <a:bodyPr anchor="t">
            <a:normAutofit/>
          </a:bodyPr>
          <a:lstStyle>
            <a:lvl1pPr>
              <a:defRPr sz="3000" b="1">
                <a:latin typeface="Franklin Gothic Book" panose="020B0503020102020204" pitchFamily="34" charset="0"/>
              </a:defRPr>
            </a:lvl1pPr>
          </a:lstStyle>
          <a:p>
            <a:r>
              <a:rPr lang="en-US" dirty="0"/>
              <a:t>Slide Title</a:t>
            </a:r>
          </a:p>
        </p:txBody>
      </p:sp>
    </p:spTree>
    <p:extLst>
      <p:ext uri="{BB962C8B-B14F-4D97-AF65-F5344CB8AC3E}">
        <p14:creationId xmlns:p14="http://schemas.microsoft.com/office/powerpoint/2010/main" val="14943228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457199"/>
            <a:ext cx="10515600" cy="593726"/>
          </a:xfrm>
        </p:spPr>
        <p:txBody>
          <a:bodyPr anchor="b">
            <a:noAutofit/>
          </a:bodyPr>
          <a:lstStyle>
            <a:lvl1pPr>
              <a:defRPr sz="3000" b="1"/>
            </a:lvl1pPr>
          </a:lstStyle>
          <a:p>
            <a:r>
              <a:rPr lang="en-US" dirty="0"/>
              <a:t>Click to edit Master title style</a:t>
            </a:r>
          </a:p>
        </p:txBody>
      </p:sp>
      <p:sp>
        <p:nvSpPr>
          <p:cNvPr id="5" name="Text Placeholder 4"/>
          <p:cNvSpPr>
            <a:spLocks noGrp="1"/>
          </p:cNvSpPr>
          <p:nvPr>
            <p:ph type="body" sz="quarter" idx="10" hasCustomPrompt="1"/>
          </p:nvPr>
        </p:nvSpPr>
        <p:spPr>
          <a:xfrm>
            <a:off x="838201" y="1157288"/>
            <a:ext cx="10515600" cy="5019675"/>
          </a:xfrm>
        </p:spPr>
        <p:txBody>
          <a:bodyPr/>
          <a:lstStyle>
            <a:lvl1pPr marL="0" indent="0">
              <a:buNone/>
              <a:defRPr sz="1800"/>
            </a:lvl1pPr>
          </a:lstStyle>
          <a:p>
            <a:pPr lvl="0"/>
            <a:r>
              <a:rPr lang="en-US" dirty="0"/>
              <a:t>To change the number of Columns, go to:</a:t>
            </a:r>
          </a:p>
          <a:p>
            <a:pPr lvl="0"/>
            <a:r>
              <a:rPr lang="en-US" dirty="0"/>
              <a:t>HOME&gt;Paragraph&gt;Column</a:t>
            </a:r>
          </a:p>
          <a:p>
            <a:pPr lvl="0"/>
            <a:endParaRPr lang="en-US" dirty="0"/>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5"/>
          <p:cNvSpPr>
            <a:spLocks noGrp="1"/>
          </p:cNvSpPr>
          <p:nvPr>
            <p:ph type="body" sz="quarter" idx="17" hasCustomPrompt="1"/>
          </p:nvPr>
        </p:nvSpPr>
        <p:spPr>
          <a:xfrm>
            <a:off x="838199" y="0"/>
            <a:ext cx="9553575" cy="361948"/>
          </a:xfrm>
        </p:spPr>
        <p:txBody>
          <a:bodyPr anchor="b">
            <a:noAutofit/>
          </a:bodyPr>
          <a:lstStyle>
            <a:lvl1pPr marL="0" indent="0">
              <a:buNone/>
              <a:defRPr sz="1400"/>
            </a:lvl1pPr>
          </a:lstStyle>
          <a:p>
            <a:pPr lvl="0"/>
            <a:r>
              <a:rPr lang="en-US" dirty="0"/>
              <a:t>Place Title and Info Here</a:t>
            </a:r>
          </a:p>
        </p:txBody>
      </p:sp>
    </p:spTree>
    <p:extLst>
      <p:ext uri="{BB962C8B-B14F-4D97-AF65-F5344CB8AC3E}">
        <p14:creationId xmlns:p14="http://schemas.microsoft.com/office/powerpoint/2010/main" val="18223188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microsoft.com/office/2007/relationships/hdphoto" Target="../media/hdphoto2.wdp"/><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microsoft.com/office/2007/relationships/hdphoto" Target="../media/hdphoto1.wdp"/><Relationship Id="rId30"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9000">
              <a:srgbClr val="284352">
                <a:lumMod val="82000"/>
              </a:srgbClr>
            </a:gs>
            <a:gs pos="0">
              <a:srgbClr val="1A6B6F"/>
            </a:gs>
            <a:gs pos="81000">
              <a:srgbClr val="222A37"/>
            </a:gs>
          </a:gsLst>
          <a:path path="circle">
            <a:fillToRect l="50000" t="-80000" r="50000" b="180000"/>
          </a:path>
          <a:tileRect/>
        </a:gra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6" cstate="print">
            <a:extLst>
              <a:ext uri="{BEBA8EAE-BF5A-486C-A8C5-ECC9F3942E4B}">
                <a14:imgProps xmlns:a14="http://schemas.microsoft.com/office/drawing/2010/main">
                  <a14:imgLayer r:embed="rId27">
                    <a14:imgEffect>
                      <a14:saturation sat="50000"/>
                    </a14:imgEffect>
                  </a14:imgLayer>
                </a14:imgProps>
              </a:ext>
              <a:ext uri="{28A0092B-C50C-407E-A947-70E740481C1C}">
                <a14:useLocalDpi xmlns:a14="http://schemas.microsoft.com/office/drawing/2010/main"/>
              </a:ext>
            </a:extLst>
          </a:blip>
          <a:stretch>
            <a:fillRect/>
          </a:stretch>
        </p:blipFill>
        <p:spPr>
          <a:xfrm>
            <a:off x="0" y="5643578"/>
            <a:ext cx="3352799" cy="1127886"/>
          </a:xfrm>
          <a:prstGeom prst="rect">
            <a:avLst/>
          </a:prstGeom>
        </p:spPr>
      </p:pic>
      <p:sp>
        <p:nvSpPr>
          <p:cNvPr id="2" name="Title Placeholder 1"/>
          <p:cNvSpPr>
            <a:spLocks noGrp="1"/>
          </p:cNvSpPr>
          <p:nvPr>
            <p:ph type="title"/>
          </p:nvPr>
        </p:nvSpPr>
        <p:spPr>
          <a:xfrm>
            <a:off x="838200" y="457200"/>
            <a:ext cx="10515600" cy="593726"/>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157271"/>
            <a:ext cx="10515600" cy="5019692"/>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Box 6"/>
          <p:cNvSpPr txBox="1"/>
          <p:nvPr userDrawn="1"/>
        </p:nvSpPr>
        <p:spPr>
          <a:xfrm>
            <a:off x="0" y="5991859"/>
            <a:ext cx="7124699" cy="246221"/>
          </a:xfrm>
          <a:prstGeom prst="rect">
            <a:avLst/>
          </a:prstGeom>
          <a:noFill/>
        </p:spPr>
        <p:txBody>
          <a:bodyPr wrap="square" rtlCol="0" anchor="b">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dirty="0">
                <a:effectLst>
                  <a:outerShdw blurRad="63500" dist="38100" dir="5400000" algn="tl">
                    <a:srgbClr val="222A37"/>
                  </a:outerShdw>
                </a:effectLst>
                <a:latin typeface="Franklin Gothic Book" panose="020B0503020102020204" pitchFamily="34" charset="0"/>
              </a:rPr>
              <a:t>ADAC: Research for the Arctic Operator… For Today and For the Future</a:t>
            </a:r>
          </a:p>
        </p:txBody>
      </p:sp>
      <p:pic>
        <p:nvPicPr>
          <p:cNvPr id="8" name="Picture 7"/>
          <p:cNvPicPr>
            <a:picLocks noChangeAspect="1"/>
          </p:cNvPicPr>
          <p:nvPr userDrawn="1"/>
        </p:nvPicPr>
        <p:blipFill>
          <a:blip r:embed="rId28" cstate="hqprint">
            <a:extLst>
              <a:ext uri="{28A0092B-C50C-407E-A947-70E740481C1C}">
                <a14:useLocalDpi xmlns:a14="http://schemas.microsoft.com/office/drawing/2010/main"/>
              </a:ext>
            </a:extLst>
          </a:blip>
          <a:stretch>
            <a:fillRect/>
          </a:stretch>
        </p:blipFill>
        <p:spPr>
          <a:xfrm>
            <a:off x="846575" y="6343650"/>
            <a:ext cx="2685651" cy="427815"/>
          </a:xfrm>
          <a:prstGeom prst="rect">
            <a:avLst/>
          </a:prstGeom>
        </p:spPr>
      </p:pic>
      <p:pic>
        <p:nvPicPr>
          <p:cNvPr id="9" name="Picture 8"/>
          <p:cNvPicPr>
            <a:picLocks noChangeAspect="1"/>
          </p:cNvPicPr>
          <p:nvPr userDrawn="1"/>
        </p:nvPicPr>
        <p:blipFill>
          <a:blip r:embed="rId29" cstate="print">
            <a:extLst>
              <a:ext uri="{28A0092B-C50C-407E-A947-70E740481C1C}">
                <a14:useLocalDpi xmlns:a14="http://schemas.microsoft.com/office/drawing/2010/main"/>
              </a:ext>
            </a:extLst>
          </a:blip>
          <a:stretch>
            <a:fillRect/>
          </a:stretch>
        </p:blipFill>
        <p:spPr>
          <a:xfrm>
            <a:off x="150107" y="6343649"/>
            <a:ext cx="576620" cy="427815"/>
          </a:xfrm>
          <a:prstGeom prst="rect">
            <a:avLst/>
          </a:prstGeom>
        </p:spPr>
      </p:pic>
      <p:cxnSp>
        <p:nvCxnSpPr>
          <p:cNvPr id="12" name="Straight Connector 11"/>
          <p:cNvCxnSpPr/>
          <p:nvPr userDrawn="1"/>
        </p:nvCxnSpPr>
        <p:spPr>
          <a:xfrm>
            <a:off x="0" y="350838"/>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9" name="Picture 18"/>
          <p:cNvPicPr>
            <a:picLocks noChangeAspect="1"/>
          </p:cNvPicPr>
          <p:nvPr userDrawn="1"/>
        </p:nvPicPr>
        <p:blipFill>
          <a:blip r:embed="rId30" cstate="print">
            <a:extLst>
              <a:ext uri="{BEBA8EAE-BF5A-486C-A8C5-ECC9F3942E4B}">
                <a14:imgProps xmlns:a14="http://schemas.microsoft.com/office/drawing/2010/main">
                  <a14:imgLayer r:embed="rId31">
                    <a14:imgEffect>
                      <a14:saturation sat="50000"/>
                    </a14:imgEffect>
                  </a14:imgLayer>
                </a14:imgProps>
              </a:ext>
              <a:ext uri="{28A0092B-C50C-407E-A947-70E740481C1C}">
                <a14:useLocalDpi xmlns:a14="http://schemas.microsoft.com/office/drawing/2010/main"/>
              </a:ext>
            </a:extLst>
          </a:blip>
          <a:stretch>
            <a:fillRect/>
          </a:stretch>
        </p:blipFill>
        <p:spPr>
          <a:xfrm>
            <a:off x="8732512" y="-230479"/>
            <a:ext cx="3459487" cy="795530"/>
          </a:xfrm>
          <a:prstGeom prst="rect">
            <a:avLst/>
          </a:prstGeom>
        </p:spPr>
      </p:pic>
    </p:spTree>
    <p:extLst>
      <p:ext uri="{BB962C8B-B14F-4D97-AF65-F5344CB8AC3E}">
        <p14:creationId xmlns:p14="http://schemas.microsoft.com/office/powerpoint/2010/main" val="1364075098"/>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64" r:id="rId4"/>
    <p:sldLayoutId id="2147483666" r:id="rId5"/>
    <p:sldLayoutId id="2147483667" r:id="rId6"/>
    <p:sldLayoutId id="2147483668" r:id="rId7"/>
    <p:sldLayoutId id="2147483663" r:id="rId8"/>
    <p:sldLayoutId id="2147483650" r:id="rId9"/>
    <p:sldLayoutId id="2147483651" r:id="rId10"/>
    <p:sldLayoutId id="2147483652" r:id="rId11"/>
    <p:sldLayoutId id="2147483653" r:id="rId12"/>
    <p:sldLayoutId id="2147483654" r:id="rId13"/>
    <p:sldLayoutId id="2147483655" r:id="rId14"/>
    <p:sldLayoutId id="2147483656" r:id="rId15"/>
    <p:sldLayoutId id="2147483665" r:id="rId16"/>
    <p:sldLayoutId id="2147483657" r:id="rId17"/>
    <p:sldLayoutId id="2147483658" r:id="rId18"/>
    <p:sldLayoutId id="2147483659" r:id="rId19"/>
    <p:sldLayoutId id="2147483662" r:id="rId20"/>
    <p:sldLayoutId id="2147483669" r:id="rId21"/>
    <p:sldLayoutId id="2147483671" r:id="rId22"/>
    <p:sldLayoutId id="2147483672" r:id="rId23"/>
    <p:sldLayoutId id="2147483674" r:id="rId24"/>
  </p:sldLayoutIdLst>
  <p:hf sldNum="0" hdr="0" ftr="0"/>
  <p:txStyles>
    <p:titleStyle>
      <a:lvl1pPr algn="l" defTabSz="914400" rtl="0" eaLnBrk="1" latinLnBrk="0" hangingPunct="1">
        <a:lnSpc>
          <a:spcPct val="90000"/>
        </a:lnSpc>
        <a:spcBef>
          <a:spcPct val="0"/>
        </a:spcBef>
        <a:buNone/>
        <a:defRPr sz="4400" kern="1200">
          <a:solidFill>
            <a:schemeClr val="tx1"/>
          </a:solidFill>
          <a:latin typeface="Franklin Gothic Book" panose="020B0503020102020204" pitchFamily="34" charset="0"/>
          <a:ea typeface="+mj-ea"/>
          <a:cs typeface="+mj-cs"/>
        </a:defRPr>
      </a:lvl1pPr>
    </p:titleStyle>
    <p:bodyStyle>
      <a:lvl1pPr marL="228600" indent="-228600" algn="l" defTabSz="914400" rtl="0" eaLnBrk="1" latinLnBrk="0" hangingPunct="1">
        <a:lnSpc>
          <a:spcPct val="100000"/>
        </a:lnSpc>
        <a:spcBef>
          <a:spcPts val="200"/>
        </a:spcBef>
        <a:buFont typeface="Arial" panose="020B0604020202020204" pitchFamily="34" charset="0"/>
        <a:buChar char="•"/>
        <a:defRPr sz="2800" kern="1200">
          <a:solidFill>
            <a:schemeClr val="tx1"/>
          </a:solidFill>
          <a:latin typeface="Franklin Gothic Book" panose="020B0503020102020204" pitchFamily="34" charset="0"/>
          <a:ea typeface="+mn-ea"/>
          <a:cs typeface="+mn-cs"/>
        </a:defRPr>
      </a:lvl1pPr>
      <a:lvl2pPr marL="685800" indent="-228600" algn="l" defTabSz="914400" rtl="0" eaLnBrk="1" latinLnBrk="0" hangingPunct="1">
        <a:lnSpc>
          <a:spcPct val="100000"/>
        </a:lnSpc>
        <a:spcBef>
          <a:spcPts val="2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2pPr>
      <a:lvl3pPr marL="1143000" indent="-228600" algn="l" defTabSz="914400" rtl="0" eaLnBrk="1" latinLnBrk="0" hangingPunct="1">
        <a:lnSpc>
          <a:spcPct val="100000"/>
        </a:lnSpc>
        <a:spcBef>
          <a:spcPts val="2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3pPr>
      <a:lvl4pPr marL="1600200" indent="-228600" algn="l" defTabSz="914400" rtl="0" eaLnBrk="1" latinLnBrk="0" hangingPunct="1">
        <a:lnSpc>
          <a:spcPct val="100000"/>
        </a:lnSpc>
        <a:spcBef>
          <a:spcPts val="200"/>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lnSpc>
          <a:spcPct val="100000"/>
        </a:lnSpc>
        <a:spcBef>
          <a:spcPts val="200"/>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Layout" Target="../slideLayouts/slideLayout22.xml"/><Relationship Id="rId4" Type="http://schemas.openxmlformats.org/officeDocument/2006/relationships/image" Target="../media/image31.jpeg"/></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xml"/><Relationship Id="rId1" Type="http://schemas.openxmlformats.org/officeDocument/2006/relationships/slideLayout" Target="../slideLayouts/slideLayout22.xml"/><Relationship Id="rId5" Type="http://schemas.openxmlformats.org/officeDocument/2006/relationships/image" Target="../media/image34.png"/><Relationship Id="rId4" Type="http://schemas.openxmlformats.org/officeDocument/2006/relationships/image" Target="../media/image33.png"/></Relationships>
</file>

<file path=ppt/slides/_rels/slide1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2.xml"/><Relationship Id="rId5" Type="http://schemas.openxmlformats.org/officeDocument/2006/relationships/hyperlink" Target="https://okeanids.mbari.org/dash3/#/-/whoidhs;Map" TargetMode="External"/><Relationship Id="rId4" Type="http://schemas.openxmlformats.org/officeDocument/2006/relationships/hyperlink" Target="https://lrauv.whoi.edu/dash3/#/-/whoidhs;Map"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2.xml"/><Relationship Id="rId4" Type="http://schemas.openxmlformats.org/officeDocument/2006/relationships/image" Target="../media/image42.jpg"/></Relationships>
</file>

<file path=ppt/slides/_rels/slide1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7.xml"/><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8" Type="http://schemas.openxmlformats.org/officeDocument/2006/relationships/image" Target="../media/image47.jpeg"/><Relationship Id="rId13" Type="http://schemas.openxmlformats.org/officeDocument/2006/relationships/customXml" Target="../ink/ink4.xml"/><Relationship Id="rId3" Type="http://schemas.openxmlformats.org/officeDocument/2006/relationships/image" Target="../media/image44.jpeg"/><Relationship Id="rId7" Type="http://schemas.openxmlformats.org/officeDocument/2006/relationships/image" Target="../media/image46.jpeg"/><Relationship Id="rId12" Type="http://schemas.openxmlformats.org/officeDocument/2006/relationships/image" Target="../media/image50.png"/><Relationship Id="rId2" Type="http://schemas.openxmlformats.org/officeDocument/2006/relationships/notesSlide" Target="../notesSlides/notesSlide8.xml"/><Relationship Id="rId1" Type="http://schemas.openxmlformats.org/officeDocument/2006/relationships/slideLayout" Target="../slideLayouts/slideLayout22.xml"/><Relationship Id="rId6" Type="http://schemas.openxmlformats.org/officeDocument/2006/relationships/image" Target="../media/image46.png"/><Relationship Id="rId11" Type="http://schemas.openxmlformats.org/officeDocument/2006/relationships/customXml" Target="../ink/ink3.xml"/><Relationship Id="rId5" Type="http://schemas.openxmlformats.org/officeDocument/2006/relationships/customXml" Target="../ink/ink1.xml"/><Relationship Id="rId10" Type="http://schemas.openxmlformats.org/officeDocument/2006/relationships/image" Target="../media/image49.png"/><Relationship Id="rId4" Type="http://schemas.openxmlformats.org/officeDocument/2006/relationships/image" Target="../media/image45.png"/><Relationship Id="rId9" Type="http://schemas.openxmlformats.org/officeDocument/2006/relationships/customXml" Target="../ink/ink2.xml"/><Relationship Id="rId14" Type="http://schemas.openxmlformats.org/officeDocument/2006/relationships/image" Target="../media/image5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2.xml"/></Relationships>
</file>

<file path=ppt/slides/_rels/slide20.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image" Target="../media/image48.jpg"/><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2" Type="http://schemas.openxmlformats.org/officeDocument/2006/relationships/hyperlink" Target="https://lrauv.whoi.edu/#/" TargetMode="External"/><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2.xml"/><Relationship Id="rId4" Type="http://schemas.openxmlformats.org/officeDocument/2006/relationships/image" Target="../media/image54.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5.xml.rels><?xml version="1.0" encoding="UTF-8" standalone="yes"?>
<Relationships xmlns="http://schemas.openxmlformats.org/package/2006/relationships"><Relationship Id="rId3" Type="http://schemas.openxmlformats.org/officeDocument/2006/relationships/image" Target="../media/image55.jpeg"/><Relationship Id="rId7" Type="http://schemas.openxmlformats.org/officeDocument/2006/relationships/image" Target="../media/image59.png"/><Relationship Id="rId2" Type="http://schemas.openxmlformats.org/officeDocument/2006/relationships/notesSlide" Target="../notesSlides/notesSlide9.xml"/><Relationship Id="rId1" Type="http://schemas.openxmlformats.org/officeDocument/2006/relationships/slideLayout" Target="../slideLayouts/slideLayout22.xml"/><Relationship Id="rId6" Type="http://schemas.openxmlformats.org/officeDocument/2006/relationships/image" Target="../media/image58.png"/><Relationship Id="rId5" Type="http://schemas.openxmlformats.org/officeDocument/2006/relationships/image" Target="../media/image57.jpeg"/><Relationship Id="rId4" Type="http://schemas.openxmlformats.org/officeDocument/2006/relationships/image" Target="../media/image5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7.xml.rels><?xml version="1.0" encoding="UTF-8" standalone="yes"?>
<Relationships xmlns="http://schemas.openxmlformats.org/package/2006/relationships"><Relationship Id="rId2" Type="http://schemas.openxmlformats.org/officeDocument/2006/relationships/image" Target="../media/image60.jpg"/><Relationship Id="rId1" Type="http://schemas.openxmlformats.org/officeDocument/2006/relationships/slideLayout" Target="../slideLayouts/slideLayout22.xml"/></Relationships>
</file>

<file path=ppt/slides/_rels/slide28.xml.rels><?xml version="1.0" encoding="UTF-8" standalone="yes"?>
<Relationships xmlns="http://schemas.openxmlformats.org/package/2006/relationships"><Relationship Id="rId3" Type="http://schemas.openxmlformats.org/officeDocument/2006/relationships/image" Target="../media/image61.tiff"/><Relationship Id="rId2" Type="http://schemas.openxmlformats.org/officeDocument/2006/relationships/notesSlide" Target="../notesSlides/notesSlide10.xml"/><Relationship Id="rId1" Type="http://schemas.openxmlformats.org/officeDocument/2006/relationships/slideLayout" Target="../slideLayouts/slideLayout22.xml"/><Relationship Id="rId5" Type="http://schemas.openxmlformats.org/officeDocument/2006/relationships/image" Target="../media/image11.jpeg"/><Relationship Id="rId4" Type="http://schemas.openxmlformats.org/officeDocument/2006/relationships/image" Target="../media/image10.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notesSlide" Target="../notesSlides/notesSlide1.xml"/><Relationship Id="rId1" Type="http://schemas.openxmlformats.org/officeDocument/2006/relationships/slideLayout" Target="../slideLayouts/slideLayout22.xml"/><Relationship Id="rId6" Type="http://schemas.openxmlformats.org/officeDocument/2006/relationships/image" Target="../media/image17.png"/><Relationship Id="rId5" Type="http://schemas.openxmlformats.org/officeDocument/2006/relationships/image" Target="../media/image16.jpeg"/><Relationship Id="rId4" Type="http://schemas.openxmlformats.org/officeDocument/2006/relationships/image" Target="../media/image15.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1.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3.xml"/></Relationships>
</file>

<file path=ppt/slides/_rels/slide32.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2.xml"/></Relationships>
</file>

<file path=ppt/slides/_rels/slide33.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5.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22.xml"/></Relationships>
</file>

<file path=ppt/slides/_rels/slide36.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8.xml.rels><?xml version="1.0" encoding="UTF-8" standalone="yes"?>
<Relationships xmlns="http://schemas.openxmlformats.org/package/2006/relationships"><Relationship Id="rId2" Type="http://schemas.openxmlformats.org/officeDocument/2006/relationships/image" Target="../media/image68.jpg"/><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24.xml"/><Relationship Id="rId5" Type="http://schemas.openxmlformats.org/officeDocument/2006/relationships/image" Target="../media/image26.jpeg"/><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xml"/><Relationship Id="rId1" Type="http://schemas.openxmlformats.org/officeDocument/2006/relationships/slideLayout" Target="../slideLayouts/slideLayout23.xml"/><Relationship Id="rId4" Type="http://schemas.openxmlformats.org/officeDocument/2006/relationships/image" Target="../media/image28.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726A4FBE-86F6-3943-8FF5-E259AB06E214}"/>
              </a:ext>
            </a:extLst>
          </p:cNvPr>
          <p:cNvPicPr>
            <a:picLocks noChangeAspect="1"/>
          </p:cNvPicPr>
          <p:nvPr/>
        </p:nvPicPr>
        <p:blipFill rotWithShape="1">
          <a:blip r:embed="rId2">
            <a:extLst>
              <a:ext uri="{28A0092B-C50C-407E-A947-70E740481C1C}">
                <a14:useLocalDpi xmlns:a14="http://schemas.microsoft.com/office/drawing/2010/main"/>
              </a:ext>
            </a:extLst>
          </a:blip>
          <a:srcRect t="23059"/>
          <a:stretch/>
        </p:blipFill>
        <p:spPr>
          <a:xfrm>
            <a:off x="9193671" y="1971440"/>
            <a:ext cx="1873331" cy="1786958"/>
          </a:xfrm>
          <a:prstGeom prst="rect">
            <a:avLst/>
          </a:prstGeom>
        </p:spPr>
      </p:pic>
      <p:sp>
        <p:nvSpPr>
          <p:cNvPr id="2" name="Title 1"/>
          <p:cNvSpPr>
            <a:spLocks noGrp="1"/>
          </p:cNvSpPr>
          <p:nvPr>
            <p:ph type="ctrTitle"/>
          </p:nvPr>
        </p:nvSpPr>
        <p:spPr>
          <a:xfrm>
            <a:off x="1522384" y="1971440"/>
            <a:ext cx="6761408" cy="1622605"/>
          </a:xfrm>
        </p:spPr>
        <p:txBody>
          <a:bodyPr>
            <a:normAutofit fontScale="90000"/>
          </a:bodyPr>
          <a:lstStyle/>
          <a:p>
            <a:br>
              <a:rPr lang="en-US" sz="3600" dirty="0"/>
            </a:br>
            <a:r>
              <a:rPr lang="en-US" sz="3600" dirty="0"/>
              <a:t>ADAC Year 6 Quarterly Review</a:t>
            </a:r>
            <a:br>
              <a:rPr lang="en-US" sz="3600" dirty="0"/>
            </a:br>
            <a:r>
              <a:rPr lang="en-US" sz="3600" dirty="0"/>
              <a:t>ADAC Project Briefing</a:t>
            </a:r>
            <a:br>
              <a:rPr lang="en-US" sz="3600" dirty="0"/>
            </a:br>
            <a:r>
              <a:rPr lang="en-US" sz="3200" dirty="0"/>
              <a:t>(</a:t>
            </a:r>
            <a:r>
              <a:rPr lang="en-US" sz="3200" dirty="0">
                <a:solidFill>
                  <a:srgbClr val="FFFF00"/>
                </a:solidFill>
              </a:rPr>
              <a:t>LRAUV</a:t>
            </a:r>
            <a:r>
              <a:rPr lang="en-US" sz="3200" dirty="0"/>
              <a:t>) for Under-Ice Mapping of Oil Spills and Environmental Hazards</a:t>
            </a:r>
            <a:endParaRPr lang="en-US" sz="3000" i="1" dirty="0">
              <a:solidFill>
                <a:srgbClr val="FFFF00"/>
              </a:solidFill>
            </a:endParaRPr>
          </a:p>
        </p:txBody>
      </p:sp>
      <p:sp>
        <p:nvSpPr>
          <p:cNvPr id="4" name="Text Placeholder 3"/>
          <p:cNvSpPr>
            <a:spLocks noGrp="1"/>
          </p:cNvSpPr>
          <p:nvPr>
            <p:ph type="body" sz="quarter" idx="10"/>
          </p:nvPr>
        </p:nvSpPr>
        <p:spPr>
          <a:xfrm>
            <a:off x="1438301" y="3999703"/>
            <a:ext cx="6633644" cy="1056618"/>
          </a:xfrm>
        </p:spPr>
        <p:txBody>
          <a:bodyPr/>
          <a:lstStyle/>
          <a:p>
            <a:r>
              <a:rPr lang="en-US" dirty="0"/>
              <a:t>PI Amy Kukulya (WHO),  PI Dr. Jim Bellingham (WHOI), </a:t>
            </a:r>
          </a:p>
          <a:p>
            <a:r>
              <a:rPr lang="en-US" dirty="0"/>
              <a:t>PI Brett Hobson (MBARI)</a:t>
            </a:r>
          </a:p>
        </p:txBody>
      </p:sp>
      <p:pic>
        <p:nvPicPr>
          <p:cNvPr id="5" name="WHOImarkBLUE.png">
            <a:extLst>
              <a:ext uri="{FF2B5EF4-FFF2-40B4-BE49-F238E27FC236}">
                <a16:creationId xmlns:a16="http://schemas.microsoft.com/office/drawing/2014/main" id="{B576436C-9D34-8044-A4A9-66B5DBF84513}"/>
              </a:ext>
            </a:extLst>
          </p:cNvPr>
          <p:cNvPicPr>
            <a:picLocks noChangeAspect="1"/>
          </p:cNvPicPr>
          <p:nvPr/>
        </p:nvPicPr>
        <p:blipFill>
          <a:blip r:embed="rId3" cstate="print"/>
          <a:stretch>
            <a:fillRect/>
          </a:stretch>
        </p:blipFill>
        <p:spPr>
          <a:xfrm>
            <a:off x="4974483" y="5987495"/>
            <a:ext cx="2243034" cy="624371"/>
          </a:xfrm>
          <a:prstGeom prst="rect">
            <a:avLst/>
          </a:prstGeom>
          <a:ln w="12700">
            <a:miter lim="400000"/>
          </a:ln>
        </p:spPr>
      </p:pic>
      <p:pic>
        <p:nvPicPr>
          <p:cNvPr id="6" name="Picture 5" descr="MBARI-logo.jpg">
            <a:extLst>
              <a:ext uri="{FF2B5EF4-FFF2-40B4-BE49-F238E27FC236}">
                <a16:creationId xmlns:a16="http://schemas.microsoft.com/office/drawing/2014/main" id="{727E82D6-C284-6149-A3B7-F9C5287A77ED}"/>
              </a:ext>
            </a:extLst>
          </p:cNvPr>
          <p:cNvPicPr>
            <a:picLocks noChangeAspect="1"/>
          </p:cNvPicPr>
          <p:nvPr/>
        </p:nvPicPr>
        <p:blipFill rotWithShape="1">
          <a:blip r:embed="rId4" cstate="print"/>
          <a:srcRect t="9379" b="6208"/>
          <a:stretch/>
        </p:blipFill>
        <p:spPr>
          <a:xfrm>
            <a:off x="3638556" y="5987495"/>
            <a:ext cx="1264532" cy="800570"/>
          </a:xfrm>
          <a:prstGeom prst="rect">
            <a:avLst/>
          </a:prstGeom>
        </p:spPr>
      </p:pic>
      <p:pic>
        <p:nvPicPr>
          <p:cNvPr id="7" name="Picture 6">
            <a:extLst>
              <a:ext uri="{FF2B5EF4-FFF2-40B4-BE49-F238E27FC236}">
                <a16:creationId xmlns:a16="http://schemas.microsoft.com/office/drawing/2014/main" id="{BD5B1F79-31D2-4E32-8985-4501DBDEC60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83792" y="4149806"/>
            <a:ext cx="3693090" cy="2462060"/>
          </a:xfrm>
          <a:prstGeom prst="rect">
            <a:avLst/>
          </a:prstGeom>
        </p:spPr>
      </p:pic>
    </p:spTree>
    <p:extLst>
      <p:ext uri="{BB962C8B-B14F-4D97-AF65-F5344CB8AC3E}">
        <p14:creationId xmlns:p14="http://schemas.microsoft.com/office/powerpoint/2010/main" val="41089171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DC926-5E7B-4BE1-BAE6-F00BADD0CBDD}"/>
              </a:ext>
            </a:extLst>
          </p:cNvPr>
          <p:cNvSpPr>
            <a:spLocks noGrp="1"/>
          </p:cNvSpPr>
          <p:nvPr>
            <p:ph type="title"/>
          </p:nvPr>
        </p:nvSpPr>
        <p:spPr/>
        <p:txBody>
          <a:bodyPr>
            <a:noAutofit/>
          </a:bodyPr>
          <a:lstStyle/>
          <a:p>
            <a:r>
              <a:rPr lang="en-US" sz="3600" dirty="0">
                <a:solidFill>
                  <a:srgbClr val="FFFF00"/>
                </a:solidFill>
              </a:rPr>
              <a:t>ADAC New Kit For </a:t>
            </a:r>
            <a:r>
              <a:rPr lang="en-US" sz="3600" dirty="0" err="1">
                <a:solidFill>
                  <a:srgbClr val="FFFF00"/>
                </a:solidFill>
              </a:rPr>
              <a:t>Prgm</a:t>
            </a:r>
            <a:r>
              <a:rPr lang="en-US" sz="3600" dirty="0">
                <a:solidFill>
                  <a:srgbClr val="FFFF00"/>
                </a:solidFill>
              </a:rPr>
              <a:t> YR7</a:t>
            </a:r>
            <a:endParaRPr lang="en-US" sz="3600" dirty="0">
              <a:solidFill>
                <a:schemeClr val="accent1"/>
              </a:solidFill>
            </a:endParaRPr>
          </a:p>
        </p:txBody>
      </p:sp>
      <p:sp>
        <p:nvSpPr>
          <p:cNvPr id="3" name="Text Placeholder 2">
            <a:extLst>
              <a:ext uri="{FF2B5EF4-FFF2-40B4-BE49-F238E27FC236}">
                <a16:creationId xmlns:a16="http://schemas.microsoft.com/office/drawing/2014/main" id="{1CA191E3-BAE3-4E17-811C-756758ECD85F}"/>
              </a:ext>
            </a:extLst>
          </p:cNvPr>
          <p:cNvSpPr>
            <a:spLocks noGrp="1"/>
          </p:cNvSpPr>
          <p:nvPr>
            <p:ph type="body" idx="1"/>
          </p:nvPr>
        </p:nvSpPr>
        <p:spPr/>
        <p:txBody>
          <a:bodyPr>
            <a:normAutofit lnSpcReduction="10000"/>
          </a:bodyPr>
          <a:lstStyle/>
          <a:p>
            <a:r>
              <a:rPr lang="en-US" sz="2400" dirty="0" err="1"/>
              <a:t>Soundtrap</a:t>
            </a:r>
            <a:r>
              <a:rPr lang="en-US" sz="2400" dirty="0"/>
              <a:t> self-contained soundscape sensor (can be strapped in nose)</a:t>
            </a:r>
          </a:p>
          <a:p>
            <a:r>
              <a:rPr lang="en-US" sz="2400" dirty="0"/>
              <a:t>Inertial navigation (integration inside housing)</a:t>
            </a:r>
          </a:p>
          <a:p>
            <a:r>
              <a:rPr lang="en-US" sz="2400" dirty="0"/>
              <a:t>Multibeam for mapping (varied tasks, some outside YR7)</a:t>
            </a:r>
          </a:p>
          <a:p>
            <a:r>
              <a:rPr lang="en-US" sz="2400" dirty="0"/>
              <a:t>Multi-channel low frequency diversity array (have hardware, for 400 km range receive only navigation pings, works with </a:t>
            </a:r>
            <a:r>
              <a:rPr lang="en-US" sz="2400" dirty="0">
                <a:solidFill>
                  <a:srgbClr val="FFC000"/>
                </a:solidFill>
              </a:rPr>
              <a:t>receiver</a:t>
            </a:r>
            <a:r>
              <a:rPr lang="en-US" sz="2400" dirty="0"/>
              <a:t>)</a:t>
            </a:r>
          </a:p>
          <a:p>
            <a:r>
              <a:rPr lang="en-US" sz="2400" dirty="0"/>
              <a:t>Low-frequency </a:t>
            </a:r>
            <a:r>
              <a:rPr lang="en-US" sz="2400" dirty="0">
                <a:solidFill>
                  <a:srgbClr val="FFC000"/>
                </a:solidFill>
              </a:rPr>
              <a:t>receiver</a:t>
            </a:r>
            <a:r>
              <a:rPr lang="en-US" sz="2400" dirty="0"/>
              <a:t> for long distance navigation (hundreds of kilometers)</a:t>
            </a:r>
          </a:p>
          <a:p>
            <a:r>
              <a:rPr lang="en-US" sz="2400" dirty="0"/>
              <a:t>Chelsea </a:t>
            </a:r>
            <a:r>
              <a:rPr lang="en-US" sz="2400" dirty="0" err="1"/>
              <a:t>UviLux</a:t>
            </a:r>
            <a:r>
              <a:rPr lang="en-US" sz="2400" dirty="0"/>
              <a:t>- has a lower excitation (</a:t>
            </a:r>
            <a:r>
              <a:rPr lang="en-US" sz="2400" dirty="0" err="1"/>
              <a:t>SeaOWL</a:t>
            </a:r>
            <a:r>
              <a:rPr lang="en-US" sz="2400" dirty="0"/>
              <a:t>) wavelength, it gives you a clearer dissolved oil signal that can be discerned from natural </a:t>
            </a:r>
            <a:r>
              <a:rPr lang="en-US" sz="2400" dirty="0" err="1"/>
              <a:t>humic</a:t>
            </a:r>
            <a:r>
              <a:rPr lang="en-US" sz="2400" dirty="0"/>
              <a:t> DOM. (have sensor, integration lower priority, but compliments </a:t>
            </a:r>
            <a:r>
              <a:rPr lang="en-US" sz="2400" dirty="0" err="1"/>
              <a:t>SeaOWL</a:t>
            </a:r>
            <a:r>
              <a:rPr lang="en-US" sz="2400" dirty="0"/>
              <a:t>)</a:t>
            </a:r>
          </a:p>
          <a:p>
            <a:r>
              <a:rPr lang="en-US" sz="2400" dirty="0"/>
              <a:t>Upgrade to CTD/DO: integrated system</a:t>
            </a:r>
          </a:p>
          <a:p>
            <a:r>
              <a:rPr lang="en-US" sz="2400" dirty="0"/>
              <a:t>Backseat computer for more versatile control of sensor integration/new behaviors.  ROS development is scope creep and beyond YR7 objectives are needed</a:t>
            </a:r>
          </a:p>
        </p:txBody>
      </p:sp>
    </p:spTree>
    <p:extLst>
      <p:ext uri="{BB962C8B-B14F-4D97-AF65-F5344CB8AC3E}">
        <p14:creationId xmlns:p14="http://schemas.microsoft.com/office/powerpoint/2010/main" val="1258063153"/>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3A53ABB-FE6C-4F42-905A-FBB5720A8CCF}"/>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538391" y="369332"/>
            <a:ext cx="4415203" cy="6256003"/>
          </a:xfrm>
          <a:prstGeom prst="rect">
            <a:avLst/>
          </a:prstGeom>
        </p:spPr>
      </p:pic>
      <p:pic>
        <p:nvPicPr>
          <p:cNvPr id="9" name="Capture.JPG" descr="Capture.JPG">
            <a:extLst>
              <a:ext uri="{FF2B5EF4-FFF2-40B4-BE49-F238E27FC236}">
                <a16:creationId xmlns:a16="http://schemas.microsoft.com/office/drawing/2014/main" id="{83E80F40-BD47-2346-AEBF-B42B0ACEB392}"/>
              </a:ext>
            </a:extLst>
          </p:cNvPr>
          <p:cNvPicPr>
            <a:picLocks noChangeAspect="1"/>
          </p:cNvPicPr>
          <p:nvPr/>
        </p:nvPicPr>
        <p:blipFill>
          <a:blip r:embed="rId3"/>
          <a:stretch>
            <a:fillRect/>
          </a:stretch>
        </p:blipFill>
        <p:spPr>
          <a:xfrm>
            <a:off x="6926095" y="7273850"/>
            <a:ext cx="5487493" cy="3417390"/>
          </a:xfrm>
          <a:prstGeom prst="rect">
            <a:avLst/>
          </a:prstGeom>
          <a:ln w="12700">
            <a:miter lim="400000"/>
          </a:ln>
        </p:spPr>
      </p:pic>
      <p:sp>
        <p:nvSpPr>
          <p:cNvPr id="11" name="TextBox 10">
            <a:extLst>
              <a:ext uri="{FF2B5EF4-FFF2-40B4-BE49-F238E27FC236}">
                <a16:creationId xmlns:a16="http://schemas.microsoft.com/office/drawing/2014/main" id="{3351C8AB-97DC-1C4E-8D9A-4B421F1FF880}"/>
              </a:ext>
            </a:extLst>
          </p:cNvPr>
          <p:cNvSpPr txBox="1"/>
          <p:nvPr/>
        </p:nvSpPr>
        <p:spPr>
          <a:xfrm>
            <a:off x="101601" y="701039"/>
            <a:ext cx="4100126" cy="4524315"/>
          </a:xfrm>
          <a:prstGeom prst="rect">
            <a:avLst/>
          </a:prstGeom>
          <a:noFill/>
        </p:spPr>
        <p:txBody>
          <a:bodyPr wrap="square" rtlCol="0">
            <a:spAutoFit/>
          </a:bodyPr>
          <a:lstStyle/>
          <a:p>
            <a:r>
              <a:rPr lang="en-US" sz="2400" dirty="0">
                <a:solidFill>
                  <a:srgbClr val="FFFF00"/>
                </a:solidFill>
                <a:latin typeface="Franklin Gothic Book" panose="020B0503020102020204" pitchFamily="34" charset="0"/>
              </a:rPr>
              <a:t>UPDATE</a:t>
            </a:r>
            <a:r>
              <a:rPr lang="en-US" sz="2400" dirty="0">
                <a:latin typeface="Franklin Gothic Book" panose="020B0503020102020204" pitchFamily="34" charset="0"/>
              </a:rPr>
              <a:t> Arctic Buoy’s can be configured to be HF or LF</a:t>
            </a:r>
          </a:p>
          <a:p>
            <a:endParaRPr lang="en-US" sz="2400" dirty="0">
              <a:latin typeface="Franklin Gothic Book" panose="020B0503020102020204" pitchFamily="34" charset="0"/>
            </a:endParaRPr>
          </a:p>
          <a:p>
            <a:pPr marL="285750" indent="-285750">
              <a:buFont typeface="Arial" panose="020B0604020202020204" pitchFamily="34" charset="0"/>
              <a:buChar char="•"/>
            </a:pPr>
            <a:r>
              <a:rPr lang="en-US" sz="2400" dirty="0">
                <a:latin typeface="Franklin Gothic Book" panose="020B0503020102020204" pitchFamily="34" charset="0"/>
              </a:rPr>
              <a:t>Can be configured for 25 and 10 </a:t>
            </a:r>
            <a:r>
              <a:rPr lang="en-US" sz="2400" dirty="0" err="1">
                <a:latin typeface="Franklin Gothic Book" panose="020B0503020102020204" pitchFamily="34" charset="0"/>
              </a:rPr>
              <a:t>Khz.</a:t>
            </a:r>
            <a:r>
              <a:rPr lang="en-US" sz="2400" dirty="0">
                <a:latin typeface="Franklin Gothic Book" panose="020B0503020102020204" pitchFamily="34" charset="0"/>
              </a:rPr>
              <a:t>  Testing still underway for CUSBL</a:t>
            </a:r>
          </a:p>
          <a:p>
            <a:pPr marL="285750" indent="-285750">
              <a:buFont typeface="Arial" panose="020B0604020202020204" pitchFamily="34" charset="0"/>
              <a:buChar char="•"/>
            </a:pPr>
            <a:r>
              <a:rPr lang="en-US" sz="2400" dirty="0">
                <a:latin typeface="Franklin Gothic Book" panose="020B0503020102020204" pitchFamily="34" charset="0"/>
              </a:rPr>
              <a:t>Current testing is underway with a LF CUSBL array</a:t>
            </a:r>
          </a:p>
          <a:p>
            <a:pPr marL="285750" indent="-285750">
              <a:buFont typeface="Arial" panose="020B0604020202020204" pitchFamily="34" charset="0"/>
              <a:buChar char="•"/>
            </a:pPr>
            <a:r>
              <a:rPr lang="en-US" sz="2400" dirty="0">
                <a:solidFill>
                  <a:srgbClr val="00B050"/>
                </a:solidFill>
                <a:latin typeface="Franklin Gothic Book" panose="020B0503020102020204" pitchFamily="34" charset="0"/>
              </a:rPr>
              <a:t>Have disposable primary battery packs </a:t>
            </a:r>
            <a:r>
              <a:rPr lang="en-US" sz="2400" dirty="0">
                <a:latin typeface="Franklin Gothic Book" panose="020B0503020102020204" pitchFamily="34" charset="0"/>
              </a:rPr>
              <a:t>in had for 12-14 day duration.  Bracketry in shop.</a:t>
            </a:r>
          </a:p>
        </p:txBody>
      </p:sp>
      <p:pic>
        <p:nvPicPr>
          <p:cNvPr id="5" name="Picture 4">
            <a:extLst>
              <a:ext uri="{FF2B5EF4-FFF2-40B4-BE49-F238E27FC236}">
                <a16:creationId xmlns:a16="http://schemas.microsoft.com/office/drawing/2014/main" id="{09FE8B9F-C375-8747-84FB-CCF20F36190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rot="5400000">
            <a:off x="7394665" y="2097776"/>
            <a:ext cx="6488668" cy="2697480"/>
          </a:xfrm>
          <a:prstGeom prst="rect">
            <a:avLst/>
          </a:prstGeom>
        </p:spPr>
      </p:pic>
    </p:spTree>
    <p:extLst>
      <p:ext uri="{BB962C8B-B14F-4D97-AF65-F5344CB8AC3E}">
        <p14:creationId xmlns:p14="http://schemas.microsoft.com/office/powerpoint/2010/main" val="35820494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B02F6C1-BDF8-44B1-A4BC-599381857D69}"/>
              </a:ext>
            </a:extLst>
          </p:cNvPr>
          <p:cNvPicPr>
            <a:picLocks noChangeAspect="1"/>
          </p:cNvPicPr>
          <p:nvPr/>
        </p:nvPicPr>
        <p:blipFill rotWithShape="1">
          <a:blip r:embed="rId3"/>
          <a:srcRect t="-43" r="23792" b="43"/>
          <a:stretch/>
        </p:blipFill>
        <p:spPr>
          <a:xfrm>
            <a:off x="-2269791" y="-43544"/>
            <a:ext cx="6936009" cy="4655308"/>
          </a:xfrm>
          <a:prstGeom prst="rect">
            <a:avLst/>
          </a:prstGeom>
        </p:spPr>
      </p:pic>
      <p:pic>
        <p:nvPicPr>
          <p:cNvPr id="3" name="Picture 2">
            <a:extLst>
              <a:ext uri="{FF2B5EF4-FFF2-40B4-BE49-F238E27FC236}">
                <a16:creationId xmlns:a16="http://schemas.microsoft.com/office/drawing/2014/main" id="{8337887B-7DD0-4BB4-A385-1832CE8E773F}"/>
              </a:ext>
            </a:extLst>
          </p:cNvPr>
          <p:cNvPicPr>
            <a:picLocks noChangeAspect="1"/>
          </p:cNvPicPr>
          <p:nvPr/>
        </p:nvPicPr>
        <p:blipFill>
          <a:blip r:embed="rId4"/>
          <a:stretch>
            <a:fillRect/>
          </a:stretch>
        </p:blipFill>
        <p:spPr>
          <a:xfrm>
            <a:off x="4802408" y="646331"/>
            <a:ext cx="8572218" cy="4303986"/>
          </a:xfrm>
          <a:prstGeom prst="rect">
            <a:avLst/>
          </a:prstGeom>
        </p:spPr>
      </p:pic>
      <p:sp>
        <p:nvSpPr>
          <p:cNvPr id="4" name="Rectangle 3">
            <a:extLst>
              <a:ext uri="{FF2B5EF4-FFF2-40B4-BE49-F238E27FC236}">
                <a16:creationId xmlns:a16="http://schemas.microsoft.com/office/drawing/2014/main" id="{25E3AE08-3983-4C2F-88C0-0F1DA4FAF15D}"/>
              </a:ext>
            </a:extLst>
          </p:cNvPr>
          <p:cNvSpPr/>
          <p:nvPr/>
        </p:nvSpPr>
        <p:spPr>
          <a:xfrm>
            <a:off x="4930997" y="0"/>
            <a:ext cx="5189573" cy="646331"/>
          </a:xfrm>
          <a:prstGeom prst="rect">
            <a:avLst/>
          </a:prstGeom>
        </p:spPr>
        <p:txBody>
          <a:bodyPr wrap="square">
            <a:spAutoFit/>
          </a:bodyPr>
          <a:lstStyle/>
          <a:p>
            <a:r>
              <a:rPr lang="en-US" dirty="0">
                <a:solidFill>
                  <a:srgbClr val="FFFF00"/>
                </a:solidFill>
              </a:rPr>
              <a:t>PM Tools for new vehicle build and task tracking/documentation across organizations</a:t>
            </a:r>
            <a:endParaRPr lang="en-US" dirty="0"/>
          </a:p>
        </p:txBody>
      </p:sp>
      <p:sp>
        <p:nvSpPr>
          <p:cNvPr id="5" name="TextBox 4">
            <a:extLst>
              <a:ext uri="{FF2B5EF4-FFF2-40B4-BE49-F238E27FC236}">
                <a16:creationId xmlns:a16="http://schemas.microsoft.com/office/drawing/2014/main" id="{B8F19C58-0DE6-4441-A7D3-960F8D56BF87}"/>
              </a:ext>
            </a:extLst>
          </p:cNvPr>
          <p:cNvSpPr txBox="1"/>
          <p:nvPr/>
        </p:nvSpPr>
        <p:spPr>
          <a:xfrm>
            <a:off x="5674370" y="5674472"/>
            <a:ext cx="4180114" cy="923330"/>
          </a:xfrm>
          <a:prstGeom prst="rect">
            <a:avLst/>
          </a:prstGeom>
          <a:noFill/>
        </p:spPr>
        <p:txBody>
          <a:bodyPr wrap="square" rtlCol="0">
            <a:spAutoFit/>
          </a:bodyPr>
          <a:lstStyle/>
          <a:p>
            <a:r>
              <a:rPr lang="en-US" dirty="0"/>
              <a:t>We also use Slack in place of email across teams and chatter/questions/updates daily</a:t>
            </a:r>
          </a:p>
        </p:txBody>
      </p:sp>
      <p:pic>
        <p:nvPicPr>
          <p:cNvPr id="6" name="Picture 5">
            <a:extLst>
              <a:ext uri="{FF2B5EF4-FFF2-40B4-BE49-F238E27FC236}">
                <a16:creationId xmlns:a16="http://schemas.microsoft.com/office/drawing/2014/main" id="{10A744CA-9BEF-4229-B5C5-EF81DB72056E}"/>
              </a:ext>
            </a:extLst>
          </p:cNvPr>
          <p:cNvPicPr>
            <a:picLocks noChangeAspect="1"/>
          </p:cNvPicPr>
          <p:nvPr/>
        </p:nvPicPr>
        <p:blipFill>
          <a:blip r:embed="rId5"/>
          <a:stretch>
            <a:fillRect/>
          </a:stretch>
        </p:blipFill>
        <p:spPr>
          <a:xfrm>
            <a:off x="150511" y="4804999"/>
            <a:ext cx="4515707" cy="2053001"/>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14356224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32A92D8-A99E-9E47-8F12-70B536BA02CA}"/>
              </a:ext>
            </a:extLst>
          </p:cNvPr>
          <p:cNvSpPr txBox="1"/>
          <p:nvPr/>
        </p:nvSpPr>
        <p:spPr>
          <a:xfrm>
            <a:off x="2460262" y="2270459"/>
            <a:ext cx="6412461" cy="707886"/>
          </a:xfrm>
          <a:prstGeom prst="rect">
            <a:avLst/>
          </a:prstGeom>
          <a:noFill/>
        </p:spPr>
        <p:txBody>
          <a:bodyPr wrap="none" rtlCol="0">
            <a:spAutoFit/>
          </a:bodyPr>
          <a:lstStyle/>
          <a:p>
            <a:r>
              <a:rPr lang="en-US" sz="4000" i="1" dirty="0">
                <a:latin typeface="Franklin Gothic Book" panose="020B0503020102020204" pitchFamily="34" charset="0"/>
              </a:rPr>
              <a:t>Remote Tracking and Testing</a:t>
            </a:r>
          </a:p>
        </p:txBody>
      </p:sp>
      <p:pic>
        <p:nvPicPr>
          <p:cNvPr id="4" name="Picture 2" descr="C:\Users\Amy\Documents\REMUS_general\#Projects Amy\2015\DHS CMR\Pictures\16013752.jpg">
            <a:extLst>
              <a:ext uri="{FF2B5EF4-FFF2-40B4-BE49-F238E27FC236}">
                <a16:creationId xmlns:a16="http://schemas.microsoft.com/office/drawing/2014/main" id="{E7D1945B-4741-491C-8C35-32D0723B4515}"/>
              </a:ext>
            </a:extLst>
          </p:cNvPr>
          <p:cNvPicPr>
            <a:picLocks noChangeAspect="1" noChangeArrowheads="1"/>
          </p:cNvPicPr>
          <p:nvPr/>
        </p:nvPicPr>
        <p:blipFill>
          <a:blip r:embed="rId3" cstate="print"/>
          <a:srcRect/>
          <a:stretch>
            <a:fillRect/>
          </a:stretch>
        </p:blipFill>
        <p:spPr bwMode="auto">
          <a:xfrm>
            <a:off x="4767740" y="3235419"/>
            <a:ext cx="3639156" cy="2410309"/>
          </a:xfrm>
          <a:prstGeom prst="rect">
            <a:avLst/>
          </a:prstGeom>
          <a:noFill/>
        </p:spPr>
      </p:pic>
    </p:spTree>
    <p:extLst>
      <p:ext uri="{BB962C8B-B14F-4D97-AF65-F5344CB8AC3E}">
        <p14:creationId xmlns:p14="http://schemas.microsoft.com/office/powerpoint/2010/main" val="34337642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7E83AB5-56C5-48D5-9A57-EB61553EC72F}"/>
              </a:ext>
            </a:extLst>
          </p:cNvPr>
          <p:cNvSpPr txBox="1"/>
          <p:nvPr/>
        </p:nvSpPr>
        <p:spPr>
          <a:xfrm>
            <a:off x="561108" y="877740"/>
            <a:ext cx="11630891" cy="1631216"/>
          </a:xfrm>
          <a:prstGeom prst="rect">
            <a:avLst/>
          </a:prstGeom>
          <a:noFill/>
        </p:spPr>
        <p:txBody>
          <a:bodyPr wrap="square" rtlCol="0">
            <a:spAutoFit/>
          </a:bodyPr>
          <a:lstStyle/>
          <a:p>
            <a:r>
              <a:rPr lang="en-US" sz="2800" dirty="0"/>
              <a:t>All LRAUV operations are conducted via remote communications</a:t>
            </a:r>
          </a:p>
          <a:p>
            <a:pPr marL="285750" indent="-285750">
              <a:buFont typeface="Arial" panose="020B0604020202020204" pitchFamily="34" charset="0"/>
              <a:buChar char="•"/>
            </a:pPr>
            <a:r>
              <a:rPr lang="en-US" dirty="0"/>
              <a:t>In YR6 WHOI installed a new </a:t>
            </a:r>
            <a:r>
              <a:rPr lang="en-US" i="1" dirty="0"/>
              <a:t>Dash </a:t>
            </a:r>
            <a:r>
              <a:rPr lang="en-US" dirty="0"/>
              <a:t>to host command and control on LRAUV platforms.  This serves as a primary tracking system and/or complimentary </a:t>
            </a:r>
            <a:r>
              <a:rPr lang="en-US" i="1" dirty="0"/>
              <a:t>Dash</a:t>
            </a:r>
            <a:r>
              <a:rPr lang="en-US" dirty="0"/>
              <a:t> to MBARI’s tracking portal</a:t>
            </a:r>
          </a:p>
          <a:p>
            <a:pPr marL="285750" indent="-285750">
              <a:buFont typeface="Arial" panose="020B0604020202020204" pitchFamily="34" charset="0"/>
              <a:buChar char="•"/>
            </a:pPr>
            <a:r>
              <a:rPr lang="en-US" dirty="0"/>
              <a:t>Having 2 independent </a:t>
            </a:r>
            <a:r>
              <a:rPr lang="en-US" i="1" dirty="0"/>
              <a:t>Dash</a:t>
            </a:r>
            <a:r>
              <a:rPr lang="en-US" dirty="0"/>
              <a:t> setups allows for secure backup in case of technical difficulties inside WHOI or MBARI or for any reason operational control needs to be shifted from one institution to the next.  </a:t>
            </a:r>
          </a:p>
        </p:txBody>
      </p:sp>
      <p:pic>
        <p:nvPicPr>
          <p:cNvPr id="3" name="Picture 2">
            <a:extLst>
              <a:ext uri="{FF2B5EF4-FFF2-40B4-BE49-F238E27FC236}">
                <a16:creationId xmlns:a16="http://schemas.microsoft.com/office/drawing/2014/main" id="{AC6EA419-6624-49B1-961A-DA6D29FCA85B}"/>
              </a:ext>
            </a:extLst>
          </p:cNvPr>
          <p:cNvPicPr>
            <a:picLocks noChangeAspect="1"/>
          </p:cNvPicPr>
          <p:nvPr/>
        </p:nvPicPr>
        <p:blipFill>
          <a:blip r:embed="rId2"/>
          <a:stretch>
            <a:fillRect/>
          </a:stretch>
        </p:blipFill>
        <p:spPr>
          <a:xfrm>
            <a:off x="197426" y="2460235"/>
            <a:ext cx="5320145" cy="4094764"/>
          </a:xfrm>
          <a:prstGeom prst="rect">
            <a:avLst/>
          </a:prstGeom>
        </p:spPr>
      </p:pic>
      <p:pic>
        <p:nvPicPr>
          <p:cNvPr id="4" name="Picture 3">
            <a:extLst>
              <a:ext uri="{FF2B5EF4-FFF2-40B4-BE49-F238E27FC236}">
                <a16:creationId xmlns:a16="http://schemas.microsoft.com/office/drawing/2014/main" id="{25CC9A00-4858-492A-917D-656BA0A99867}"/>
              </a:ext>
            </a:extLst>
          </p:cNvPr>
          <p:cNvPicPr>
            <a:picLocks noChangeAspect="1"/>
          </p:cNvPicPr>
          <p:nvPr/>
        </p:nvPicPr>
        <p:blipFill>
          <a:blip r:embed="rId3"/>
          <a:stretch>
            <a:fillRect/>
          </a:stretch>
        </p:blipFill>
        <p:spPr>
          <a:xfrm>
            <a:off x="6480870" y="2508956"/>
            <a:ext cx="4450879" cy="3025996"/>
          </a:xfrm>
          <a:prstGeom prst="rect">
            <a:avLst/>
          </a:prstGeom>
        </p:spPr>
      </p:pic>
      <p:sp>
        <p:nvSpPr>
          <p:cNvPr id="5" name="Rectangle 4">
            <a:extLst>
              <a:ext uri="{FF2B5EF4-FFF2-40B4-BE49-F238E27FC236}">
                <a16:creationId xmlns:a16="http://schemas.microsoft.com/office/drawing/2014/main" id="{574E42B3-446B-4210-AB96-A12563A7ABC5}"/>
              </a:ext>
            </a:extLst>
          </p:cNvPr>
          <p:cNvSpPr/>
          <p:nvPr/>
        </p:nvSpPr>
        <p:spPr>
          <a:xfrm>
            <a:off x="6256495" y="487667"/>
            <a:ext cx="4675254" cy="369332"/>
          </a:xfrm>
          <a:prstGeom prst="rect">
            <a:avLst/>
          </a:prstGeom>
        </p:spPr>
        <p:txBody>
          <a:bodyPr wrap="none">
            <a:spAutoFit/>
          </a:bodyPr>
          <a:lstStyle/>
          <a:p>
            <a:r>
              <a:rPr lang="en-US" dirty="0">
                <a:hlinkClick r:id="rId4"/>
              </a:rPr>
              <a:t>https://lrauv.whoi.edu/dash3/#/-/whoidhs;Map</a:t>
            </a:r>
            <a:endParaRPr lang="en-US" dirty="0"/>
          </a:p>
        </p:txBody>
      </p:sp>
      <p:sp>
        <p:nvSpPr>
          <p:cNvPr id="6" name="Rectangle 5">
            <a:extLst>
              <a:ext uri="{FF2B5EF4-FFF2-40B4-BE49-F238E27FC236}">
                <a16:creationId xmlns:a16="http://schemas.microsoft.com/office/drawing/2014/main" id="{82F71032-44EF-4EE1-AD9B-1EAD7A319468}"/>
              </a:ext>
            </a:extLst>
          </p:cNvPr>
          <p:cNvSpPr/>
          <p:nvPr/>
        </p:nvSpPr>
        <p:spPr>
          <a:xfrm>
            <a:off x="408544" y="487667"/>
            <a:ext cx="5109027" cy="369332"/>
          </a:xfrm>
          <a:prstGeom prst="rect">
            <a:avLst/>
          </a:prstGeom>
        </p:spPr>
        <p:txBody>
          <a:bodyPr wrap="none">
            <a:spAutoFit/>
          </a:bodyPr>
          <a:lstStyle/>
          <a:p>
            <a:r>
              <a:rPr lang="en-US" dirty="0">
                <a:hlinkClick r:id="rId5"/>
              </a:rPr>
              <a:t>https://okeanids.mbari.org/dash3/#/-/whoidhs;Map</a:t>
            </a:r>
            <a:endParaRPr lang="en-US" dirty="0"/>
          </a:p>
        </p:txBody>
      </p:sp>
      <p:sp>
        <p:nvSpPr>
          <p:cNvPr id="7" name="TextBox 6">
            <a:extLst>
              <a:ext uri="{FF2B5EF4-FFF2-40B4-BE49-F238E27FC236}">
                <a16:creationId xmlns:a16="http://schemas.microsoft.com/office/drawing/2014/main" id="{888B5785-9FD3-4017-A8CB-3F6B9BE20F27}"/>
              </a:ext>
            </a:extLst>
          </p:cNvPr>
          <p:cNvSpPr txBox="1"/>
          <p:nvPr/>
        </p:nvSpPr>
        <p:spPr>
          <a:xfrm>
            <a:off x="5799295" y="476068"/>
            <a:ext cx="914400" cy="369332"/>
          </a:xfrm>
          <a:prstGeom prst="rect">
            <a:avLst/>
          </a:prstGeom>
          <a:noFill/>
        </p:spPr>
        <p:txBody>
          <a:bodyPr wrap="square" rtlCol="0">
            <a:spAutoFit/>
          </a:bodyPr>
          <a:lstStyle/>
          <a:p>
            <a:r>
              <a:rPr lang="en-US" dirty="0"/>
              <a:t>OR</a:t>
            </a:r>
          </a:p>
        </p:txBody>
      </p:sp>
      <p:sp>
        <p:nvSpPr>
          <p:cNvPr id="8" name="TextBox 7">
            <a:extLst>
              <a:ext uri="{FF2B5EF4-FFF2-40B4-BE49-F238E27FC236}">
                <a16:creationId xmlns:a16="http://schemas.microsoft.com/office/drawing/2014/main" id="{35ACBCCA-1EBF-43ED-A587-028CC6F92BEA}"/>
              </a:ext>
            </a:extLst>
          </p:cNvPr>
          <p:cNvSpPr txBox="1"/>
          <p:nvPr/>
        </p:nvSpPr>
        <p:spPr>
          <a:xfrm>
            <a:off x="6989150" y="5752215"/>
            <a:ext cx="3434317" cy="923330"/>
          </a:xfrm>
          <a:prstGeom prst="rect">
            <a:avLst/>
          </a:prstGeom>
          <a:noFill/>
          <a:ln>
            <a:solidFill>
              <a:schemeClr val="accent1"/>
            </a:solidFill>
          </a:ln>
        </p:spPr>
        <p:txBody>
          <a:bodyPr wrap="square" rtlCol="0">
            <a:spAutoFit/>
          </a:bodyPr>
          <a:lstStyle/>
          <a:p>
            <a:r>
              <a:rPr lang="en-US" dirty="0"/>
              <a:t>Typically operators use an </a:t>
            </a:r>
            <a:r>
              <a:rPr lang="en-US" dirty="0" err="1"/>
              <a:t>Ipad</a:t>
            </a:r>
            <a:r>
              <a:rPr lang="en-US" dirty="0"/>
              <a:t> to run the vehicle, but cell phone, etc. also work</a:t>
            </a:r>
          </a:p>
        </p:txBody>
      </p:sp>
    </p:spTree>
    <p:extLst>
      <p:ext uri="{BB962C8B-B14F-4D97-AF65-F5344CB8AC3E}">
        <p14:creationId xmlns:p14="http://schemas.microsoft.com/office/powerpoint/2010/main" val="42115027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9D3AD47-6EC1-47B9-B7BB-AE41ACAB4D63}"/>
              </a:ext>
            </a:extLst>
          </p:cNvPr>
          <p:cNvPicPr>
            <a:picLocks noChangeAspect="1"/>
          </p:cNvPicPr>
          <p:nvPr/>
        </p:nvPicPr>
        <p:blipFill>
          <a:blip r:embed="rId2"/>
          <a:stretch>
            <a:fillRect/>
          </a:stretch>
        </p:blipFill>
        <p:spPr>
          <a:xfrm>
            <a:off x="5063029" y="1040524"/>
            <a:ext cx="7854184" cy="5481144"/>
          </a:xfrm>
          <a:prstGeom prst="rect">
            <a:avLst/>
          </a:prstGeom>
        </p:spPr>
      </p:pic>
      <p:pic>
        <p:nvPicPr>
          <p:cNvPr id="3" name="Picture 2">
            <a:extLst>
              <a:ext uri="{FF2B5EF4-FFF2-40B4-BE49-F238E27FC236}">
                <a16:creationId xmlns:a16="http://schemas.microsoft.com/office/drawing/2014/main" id="{97927376-C009-4E2C-BB21-64B90CFA4448}"/>
              </a:ext>
            </a:extLst>
          </p:cNvPr>
          <p:cNvPicPr>
            <a:picLocks noChangeAspect="1"/>
          </p:cNvPicPr>
          <p:nvPr/>
        </p:nvPicPr>
        <p:blipFill>
          <a:blip r:embed="rId3"/>
          <a:stretch>
            <a:fillRect/>
          </a:stretch>
        </p:blipFill>
        <p:spPr>
          <a:xfrm>
            <a:off x="136414" y="1684283"/>
            <a:ext cx="4821512" cy="4574628"/>
          </a:xfrm>
          <a:prstGeom prst="rect">
            <a:avLst/>
          </a:prstGeom>
        </p:spPr>
      </p:pic>
      <p:sp>
        <p:nvSpPr>
          <p:cNvPr id="4" name="Rectangle 3">
            <a:extLst>
              <a:ext uri="{FF2B5EF4-FFF2-40B4-BE49-F238E27FC236}">
                <a16:creationId xmlns:a16="http://schemas.microsoft.com/office/drawing/2014/main" id="{D7A8E45F-78B1-4AB7-888C-BA041395E2AD}"/>
              </a:ext>
            </a:extLst>
          </p:cNvPr>
          <p:cNvSpPr/>
          <p:nvPr/>
        </p:nvSpPr>
        <p:spPr>
          <a:xfrm>
            <a:off x="659377" y="522155"/>
            <a:ext cx="4298549" cy="369332"/>
          </a:xfrm>
          <a:prstGeom prst="rect">
            <a:avLst/>
          </a:prstGeom>
        </p:spPr>
        <p:txBody>
          <a:bodyPr wrap="none">
            <a:spAutoFit/>
          </a:bodyPr>
          <a:lstStyle/>
          <a:p>
            <a:r>
              <a:rPr lang="en-US" dirty="0"/>
              <a:t>https://lrauv.whoi.edu/dash3/#/-/*whoidhs</a:t>
            </a:r>
          </a:p>
        </p:txBody>
      </p:sp>
    </p:spTree>
    <p:extLst>
      <p:ext uri="{BB962C8B-B14F-4D97-AF65-F5344CB8AC3E}">
        <p14:creationId xmlns:p14="http://schemas.microsoft.com/office/powerpoint/2010/main" val="22208414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F07E4A6-BE1A-2A40-9CDC-8365D26D9E03}"/>
              </a:ext>
            </a:extLst>
          </p:cNvPr>
          <p:cNvSpPr txBox="1"/>
          <p:nvPr/>
        </p:nvSpPr>
        <p:spPr>
          <a:xfrm>
            <a:off x="305450" y="338554"/>
            <a:ext cx="2458532" cy="3785652"/>
          </a:xfrm>
          <a:prstGeom prst="rect">
            <a:avLst/>
          </a:prstGeom>
          <a:noFill/>
        </p:spPr>
        <p:txBody>
          <a:bodyPr wrap="square" rtlCol="0">
            <a:spAutoFit/>
          </a:bodyPr>
          <a:lstStyle/>
          <a:p>
            <a:r>
              <a:rPr lang="en-US" sz="4000" i="1" dirty="0">
                <a:latin typeface="Franklin Gothic Book" panose="020B0503020102020204" pitchFamily="34" charset="0"/>
              </a:rPr>
              <a:t>Woods Hole Testing</a:t>
            </a:r>
          </a:p>
          <a:p>
            <a:endParaRPr lang="en-US" sz="4000" i="1" dirty="0">
              <a:latin typeface="Franklin Gothic Book" panose="020B0503020102020204" pitchFamily="34" charset="0"/>
            </a:endParaRPr>
          </a:p>
          <a:p>
            <a:r>
              <a:rPr lang="en-US" sz="2000" i="1" dirty="0">
                <a:latin typeface="Franklin Gothic Book" panose="020B0503020102020204" pitchFamily="34" charset="0"/>
              </a:rPr>
              <a:t>We are open for work and can splash assets quickly and easily</a:t>
            </a:r>
          </a:p>
        </p:txBody>
      </p:sp>
      <p:pic>
        <p:nvPicPr>
          <p:cNvPr id="4" name="Picture 3">
            <a:extLst>
              <a:ext uri="{FF2B5EF4-FFF2-40B4-BE49-F238E27FC236}">
                <a16:creationId xmlns:a16="http://schemas.microsoft.com/office/drawing/2014/main" id="{A727C9DD-9E00-4818-B4A3-9C9CDB13D1C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29710" y="497300"/>
            <a:ext cx="3344443" cy="2691412"/>
          </a:xfrm>
          <a:prstGeom prst="rect">
            <a:avLst/>
          </a:prstGeom>
        </p:spPr>
      </p:pic>
      <p:pic>
        <p:nvPicPr>
          <p:cNvPr id="6" name="Picture 5">
            <a:extLst>
              <a:ext uri="{FF2B5EF4-FFF2-40B4-BE49-F238E27FC236}">
                <a16:creationId xmlns:a16="http://schemas.microsoft.com/office/drawing/2014/main" id="{6C07CB71-1B5F-4D38-83A4-C28681960E8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59591" y="3429000"/>
            <a:ext cx="4211415" cy="3158562"/>
          </a:xfrm>
          <a:prstGeom prst="rect">
            <a:avLst/>
          </a:prstGeom>
        </p:spPr>
      </p:pic>
      <p:pic>
        <p:nvPicPr>
          <p:cNvPr id="7" name="Picture 6">
            <a:extLst>
              <a:ext uri="{FF2B5EF4-FFF2-40B4-BE49-F238E27FC236}">
                <a16:creationId xmlns:a16="http://schemas.microsoft.com/office/drawing/2014/main" id="{F934027A-2075-4E1F-B8B2-917C9DD4D8A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44274" y="1000273"/>
            <a:ext cx="3979916" cy="5306555"/>
          </a:xfrm>
          <a:prstGeom prst="rect">
            <a:avLst/>
          </a:prstGeom>
        </p:spPr>
      </p:pic>
    </p:spTree>
    <p:extLst>
      <p:ext uri="{BB962C8B-B14F-4D97-AF65-F5344CB8AC3E}">
        <p14:creationId xmlns:p14="http://schemas.microsoft.com/office/powerpoint/2010/main" val="23717853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ECCAA33-4BAE-4DAD-8533-F9430E9399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12252960" cy="6892290"/>
          </a:xfrm>
          <a:prstGeom prst="rect">
            <a:avLst/>
          </a:prstGeom>
        </p:spPr>
      </p:pic>
      <p:sp>
        <p:nvSpPr>
          <p:cNvPr id="4" name="TextBox 3">
            <a:extLst>
              <a:ext uri="{FF2B5EF4-FFF2-40B4-BE49-F238E27FC236}">
                <a16:creationId xmlns:a16="http://schemas.microsoft.com/office/drawing/2014/main" id="{5811C5D3-DC2E-4F9B-8426-513B504BB87F}"/>
              </a:ext>
            </a:extLst>
          </p:cNvPr>
          <p:cNvSpPr txBox="1"/>
          <p:nvPr/>
        </p:nvSpPr>
        <p:spPr>
          <a:xfrm>
            <a:off x="1387366" y="273269"/>
            <a:ext cx="4298731" cy="1077218"/>
          </a:xfrm>
          <a:prstGeom prst="rect">
            <a:avLst/>
          </a:prstGeom>
          <a:noFill/>
        </p:spPr>
        <p:txBody>
          <a:bodyPr wrap="square" rtlCol="0">
            <a:spAutoFit/>
          </a:bodyPr>
          <a:lstStyle/>
          <a:p>
            <a:r>
              <a:rPr lang="en-US" sz="3200" dirty="0">
                <a:latin typeface="+mj-lt"/>
              </a:rPr>
              <a:t>Problems or Challenges or Opportunities?</a:t>
            </a:r>
          </a:p>
        </p:txBody>
      </p:sp>
    </p:spTree>
    <p:extLst>
      <p:ext uri="{BB962C8B-B14F-4D97-AF65-F5344CB8AC3E}">
        <p14:creationId xmlns:p14="http://schemas.microsoft.com/office/powerpoint/2010/main" val="19729671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596860E-F310-46E1-B579-164C41768CFE}"/>
              </a:ext>
            </a:extLst>
          </p:cNvPr>
          <p:cNvSpPr/>
          <p:nvPr/>
        </p:nvSpPr>
        <p:spPr>
          <a:xfrm>
            <a:off x="3475006" y="4829340"/>
            <a:ext cx="3958969" cy="369332"/>
          </a:xfrm>
          <a:prstGeom prst="rect">
            <a:avLst/>
          </a:prstGeom>
        </p:spPr>
        <p:txBody>
          <a:bodyPr wrap="none">
            <a:spAutoFit/>
          </a:bodyPr>
          <a:lstStyle/>
          <a:p>
            <a:r>
              <a:rPr lang="en-US"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 </a:t>
            </a:r>
            <a:r>
              <a:rPr lang="en-US" b="1" dirty="0">
                <a:solidFill>
                  <a:schemeClr val="tx1">
                    <a:lumMod val="90000"/>
                  </a:schemeClr>
                </a:solidFill>
                <a:latin typeface="Calibri" panose="020F0502020204030204" pitchFamily="34" charset="0"/>
                <a:ea typeface="Calibri" panose="020F0502020204030204" pitchFamily="34" charset="0"/>
                <a:cs typeface="Times New Roman" panose="02020603050405020304" pitchFamily="18" charset="0"/>
              </a:rPr>
              <a:t>Gear mashup, software solved this one</a:t>
            </a:r>
            <a:endParaRPr lang="en-US" dirty="0">
              <a:solidFill>
                <a:schemeClr val="tx1">
                  <a:lumMod val="90000"/>
                </a:schemeClr>
              </a:solidFill>
            </a:endParaRPr>
          </a:p>
        </p:txBody>
      </p:sp>
      <p:pic>
        <p:nvPicPr>
          <p:cNvPr id="7" name="Picture 6">
            <a:extLst>
              <a:ext uri="{FF2B5EF4-FFF2-40B4-BE49-F238E27FC236}">
                <a16:creationId xmlns:a16="http://schemas.microsoft.com/office/drawing/2014/main" id="{D64F03C7-9805-41E0-B2B2-83C4325974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5515" y="1500038"/>
            <a:ext cx="3822802" cy="2866605"/>
          </a:xfrm>
          <a:prstGeom prst="rect">
            <a:avLst/>
          </a:prstGeom>
        </p:spPr>
      </p:pic>
      <p:pic>
        <p:nvPicPr>
          <p:cNvPr id="11" name="Picture 10">
            <a:extLst>
              <a:ext uri="{FF2B5EF4-FFF2-40B4-BE49-F238E27FC236}">
                <a16:creationId xmlns:a16="http://schemas.microsoft.com/office/drawing/2014/main" id="{3B2A9818-95F1-4C68-9247-8BED589EE45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46915" y="924550"/>
            <a:ext cx="2887060" cy="3849413"/>
          </a:xfrm>
          <a:prstGeom prst="rect">
            <a:avLst/>
          </a:prstGeom>
        </p:spPr>
      </p:pic>
      <mc:AlternateContent xmlns:mc="http://schemas.openxmlformats.org/markup-compatibility/2006" xmlns:p14="http://schemas.microsoft.com/office/powerpoint/2010/main">
        <mc:Choice Requires="p14">
          <p:contentPart p14:bwMode="auto" r:id="rId5">
            <p14:nvContentPartPr>
              <p14:cNvPr id="13" name="Ink 12">
                <a:extLst>
                  <a:ext uri="{FF2B5EF4-FFF2-40B4-BE49-F238E27FC236}">
                    <a16:creationId xmlns:a16="http://schemas.microsoft.com/office/drawing/2014/main" id="{9464A9CE-948B-4BD9-8EEC-91D662E52C7E}"/>
                  </a:ext>
                </a:extLst>
              </p14:cNvPr>
              <p14:cNvContentPartPr/>
              <p14:nvPr/>
            </p14:nvContentPartPr>
            <p14:xfrm>
              <a:off x="4315502" y="1078829"/>
              <a:ext cx="1318680" cy="1383480"/>
            </p14:xfrm>
          </p:contentPart>
        </mc:Choice>
        <mc:Fallback xmlns="">
          <p:pic>
            <p:nvPicPr>
              <p:cNvPr id="13" name="Ink 12">
                <a:extLst>
                  <a:ext uri="{FF2B5EF4-FFF2-40B4-BE49-F238E27FC236}">
                    <a16:creationId xmlns:a16="http://schemas.microsoft.com/office/drawing/2014/main" id="{9464A9CE-948B-4BD9-8EEC-91D662E52C7E}"/>
                  </a:ext>
                </a:extLst>
              </p:cNvPr>
              <p:cNvPicPr/>
              <p:nvPr/>
            </p:nvPicPr>
            <p:blipFill>
              <a:blip r:embed="rId6"/>
              <a:stretch>
                <a:fillRect/>
              </a:stretch>
            </p:blipFill>
            <p:spPr>
              <a:xfrm>
                <a:off x="4306502" y="1070189"/>
                <a:ext cx="1336320" cy="1401120"/>
              </a:xfrm>
              <a:prstGeom prst="rect">
                <a:avLst/>
              </a:prstGeom>
            </p:spPr>
          </p:pic>
        </mc:Fallback>
      </mc:AlternateContent>
      <p:pic>
        <p:nvPicPr>
          <p:cNvPr id="15" name="Picture 14">
            <a:extLst>
              <a:ext uri="{FF2B5EF4-FFF2-40B4-BE49-F238E27FC236}">
                <a16:creationId xmlns:a16="http://schemas.microsoft.com/office/drawing/2014/main" id="{68F86378-7229-423E-8BA2-E9BF911EB38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982573" y="822434"/>
            <a:ext cx="3657600" cy="2438400"/>
          </a:xfrm>
          <a:prstGeom prst="rect">
            <a:avLst/>
          </a:prstGeom>
        </p:spPr>
      </p:pic>
      <p:pic>
        <p:nvPicPr>
          <p:cNvPr id="17" name="Picture 16">
            <a:extLst>
              <a:ext uri="{FF2B5EF4-FFF2-40B4-BE49-F238E27FC236}">
                <a16:creationId xmlns:a16="http://schemas.microsoft.com/office/drawing/2014/main" id="{F16A95C2-0A7D-49EA-80A4-5EE1F349ADD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798676" y="3817882"/>
            <a:ext cx="3657600" cy="2438400"/>
          </a:xfrm>
          <a:prstGeom prst="rect">
            <a:avLst/>
          </a:prstGeom>
        </p:spPr>
      </p:pic>
      <mc:AlternateContent xmlns:mc="http://schemas.openxmlformats.org/markup-compatibility/2006" xmlns:p14="http://schemas.microsoft.com/office/powerpoint/2010/main">
        <mc:Choice Requires="p14">
          <p:contentPart p14:bwMode="auto" r:id="rId9">
            <p14:nvContentPartPr>
              <p14:cNvPr id="18" name="Ink 17">
                <a:extLst>
                  <a:ext uri="{FF2B5EF4-FFF2-40B4-BE49-F238E27FC236}">
                    <a16:creationId xmlns:a16="http://schemas.microsoft.com/office/drawing/2014/main" id="{64596B62-B360-4FC2-85A9-B2DAC65E0DDB}"/>
                  </a:ext>
                </a:extLst>
              </p14:cNvPr>
              <p14:cNvContentPartPr/>
              <p14:nvPr/>
            </p14:nvContentPartPr>
            <p14:xfrm>
              <a:off x="9426608" y="4318759"/>
              <a:ext cx="674640" cy="666360"/>
            </p14:xfrm>
          </p:contentPart>
        </mc:Choice>
        <mc:Fallback xmlns="">
          <p:pic>
            <p:nvPicPr>
              <p:cNvPr id="18" name="Ink 17">
                <a:extLst>
                  <a:ext uri="{FF2B5EF4-FFF2-40B4-BE49-F238E27FC236}">
                    <a16:creationId xmlns:a16="http://schemas.microsoft.com/office/drawing/2014/main" id="{64596B62-B360-4FC2-85A9-B2DAC65E0DDB}"/>
                  </a:ext>
                </a:extLst>
              </p:cNvPr>
              <p:cNvPicPr/>
              <p:nvPr/>
            </p:nvPicPr>
            <p:blipFill>
              <a:blip r:embed="rId10"/>
              <a:stretch>
                <a:fillRect/>
              </a:stretch>
            </p:blipFill>
            <p:spPr>
              <a:xfrm>
                <a:off x="9417608" y="4309759"/>
                <a:ext cx="692280" cy="684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9" name="Ink 18">
                <a:extLst>
                  <a:ext uri="{FF2B5EF4-FFF2-40B4-BE49-F238E27FC236}">
                    <a16:creationId xmlns:a16="http://schemas.microsoft.com/office/drawing/2014/main" id="{092D84FB-B711-42BD-ADA3-75D6C57B30E1}"/>
                  </a:ext>
                </a:extLst>
              </p14:cNvPr>
              <p14:cNvContentPartPr/>
              <p14:nvPr/>
            </p14:nvContentPartPr>
            <p14:xfrm>
              <a:off x="9490688" y="2700919"/>
              <a:ext cx="946800" cy="798840"/>
            </p14:xfrm>
          </p:contentPart>
        </mc:Choice>
        <mc:Fallback xmlns="">
          <p:pic>
            <p:nvPicPr>
              <p:cNvPr id="19" name="Ink 18">
                <a:extLst>
                  <a:ext uri="{FF2B5EF4-FFF2-40B4-BE49-F238E27FC236}">
                    <a16:creationId xmlns:a16="http://schemas.microsoft.com/office/drawing/2014/main" id="{092D84FB-B711-42BD-ADA3-75D6C57B30E1}"/>
                  </a:ext>
                </a:extLst>
              </p:cNvPr>
              <p:cNvPicPr/>
              <p:nvPr/>
            </p:nvPicPr>
            <p:blipFill>
              <a:blip r:embed="rId12"/>
              <a:stretch>
                <a:fillRect/>
              </a:stretch>
            </p:blipFill>
            <p:spPr>
              <a:xfrm>
                <a:off x="9481688" y="2692279"/>
                <a:ext cx="964440" cy="81648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20" name="Ink 19">
                <a:extLst>
                  <a:ext uri="{FF2B5EF4-FFF2-40B4-BE49-F238E27FC236}">
                    <a16:creationId xmlns:a16="http://schemas.microsoft.com/office/drawing/2014/main" id="{D1FE3BB8-9B9D-488C-8E85-A40A3288042A}"/>
                  </a:ext>
                </a:extLst>
              </p14:cNvPr>
              <p14:cNvContentPartPr/>
              <p14:nvPr/>
            </p14:nvContentPartPr>
            <p14:xfrm>
              <a:off x="387008" y="3036439"/>
              <a:ext cx="896760" cy="675720"/>
            </p14:xfrm>
          </p:contentPart>
        </mc:Choice>
        <mc:Fallback xmlns="">
          <p:pic>
            <p:nvPicPr>
              <p:cNvPr id="20" name="Ink 19">
                <a:extLst>
                  <a:ext uri="{FF2B5EF4-FFF2-40B4-BE49-F238E27FC236}">
                    <a16:creationId xmlns:a16="http://schemas.microsoft.com/office/drawing/2014/main" id="{D1FE3BB8-9B9D-488C-8E85-A40A3288042A}"/>
                  </a:ext>
                </a:extLst>
              </p:cNvPr>
              <p:cNvPicPr/>
              <p:nvPr/>
            </p:nvPicPr>
            <p:blipFill>
              <a:blip r:embed="rId14"/>
              <a:stretch>
                <a:fillRect/>
              </a:stretch>
            </p:blipFill>
            <p:spPr>
              <a:xfrm>
                <a:off x="378008" y="3027439"/>
                <a:ext cx="914400" cy="693360"/>
              </a:xfrm>
              <a:prstGeom prst="rect">
                <a:avLst/>
              </a:prstGeom>
            </p:spPr>
          </p:pic>
        </mc:Fallback>
      </mc:AlternateContent>
      <p:sp>
        <p:nvSpPr>
          <p:cNvPr id="24" name="TextBox 23">
            <a:extLst>
              <a:ext uri="{FF2B5EF4-FFF2-40B4-BE49-F238E27FC236}">
                <a16:creationId xmlns:a16="http://schemas.microsoft.com/office/drawing/2014/main" id="{F7AB54FB-756E-445E-9120-A5E2E65B0E27}"/>
              </a:ext>
            </a:extLst>
          </p:cNvPr>
          <p:cNvSpPr txBox="1"/>
          <p:nvPr/>
        </p:nvSpPr>
        <p:spPr>
          <a:xfrm>
            <a:off x="462455" y="493986"/>
            <a:ext cx="4084460" cy="646331"/>
          </a:xfrm>
          <a:prstGeom prst="rect">
            <a:avLst/>
          </a:prstGeom>
          <a:noFill/>
        </p:spPr>
        <p:txBody>
          <a:bodyPr wrap="square" rtlCol="0">
            <a:spAutoFit/>
          </a:bodyPr>
          <a:lstStyle/>
          <a:p>
            <a:r>
              <a:rPr lang="en-US" dirty="0"/>
              <a:t>Definitely  a combo of Challenges and Opportunities!</a:t>
            </a:r>
          </a:p>
        </p:txBody>
      </p:sp>
      <p:sp>
        <p:nvSpPr>
          <p:cNvPr id="25" name="TextBox 24">
            <a:extLst>
              <a:ext uri="{FF2B5EF4-FFF2-40B4-BE49-F238E27FC236}">
                <a16:creationId xmlns:a16="http://schemas.microsoft.com/office/drawing/2014/main" id="{9C843DFF-39B3-48AA-A645-AFA28F428F8D}"/>
              </a:ext>
            </a:extLst>
          </p:cNvPr>
          <p:cNvSpPr txBox="1"/>
          <p:nvPr/>
        </p:nvSpPr>
        <p:spPr>
          <a:xfrm>
            <a:off x="8150590" y="6387827"/>
            <a:ext cx="3226676" cy="369332"/>
          </a:xfrm>
          <a:prstGeom prst="rect">
            <a:avLst/>
          </a:prstGeom>
          <a:noFill/>
        </p:spPr>
        <p:txBody>
          <a:bodyPr wrap="square" rtlCol="0">
            <a:spAutoFit/>
          </a:bodyPr>
          <a:lstStyle/>
          <a:p>
            <a:r>
              <a:rPr lang="en-US" dirty="0"/>
              <a:t>Antenna needed to beefed up</a:t>
            </a:r>
          </a:p>
        </p:txBody>
      </p:sp>
      <p:sp>
        <p:nvSpPr>
          <p:cNvPr id="2" name="TextBox 1">
            <a:extLst>
              <a:ext uri="{FF2B5EF4-FFF2-40B4-BE49-F238E27FC236}">
                <a16:creationId xmlns:a16="http://schemas.microsoft.com/office/drawing/2014/main" id="{5A1A5B75-9827-4FE3-B4E7-30558D0153BF}"/>
              </a:ext>
            </a:extLst>
          </p:cNvPr>
          <p:cNvSpPr txBox="1"/>
          <p:nvPr/>
        </p:nvSpPr>
        <p:spPr>
          <a:xfrm>
            <a:off x="7952937" y="3216193"/>
            <a:ext cx="4022301" cy="646331"/>
          </a:xfrm>
          <a:prstGeom prst="rect">
            <a:avLst/>
          </a:prstGeom>
          <a:noFill/>
        </p:spPr>
        <p:txBody>
          <a:bodyPr wrap="square" rtlCol="0">
            <a:spAutoFit/>
          </a:bodyPr>
          <a:lstStyle/>
          <a:p>
            <a:r>
              <a:rPr lang="en-US" dirty="0"/>
              <a:t>Oops, testing whiskers and gears in different scenarios</a:t>
            </a:r>
          </a:p>
        </p:txBody>
      </p:sp>
      <p:sp>
        <p:nvSpPr>
          <p:cNvPr id="3" name="TextBox 2">
            <a:extLst>
              <a:ext uri="{FF2B5EF4-FFF2-40B4-BE49-F238E27FC236}">
                <a16:creationId xmlns:a16="http://schemas.microsoft.com/office/drawing/2014/main" id="{DF30F848-BE70-438D-8D1F-4CEAD1216C15}"/>
              </a:ext>
            </a:extLst>
          </p:cNvPr>
          <p:cNvSpPr txBox="1"/>
          <p:nvPr/>
        </p:nvSpPr>
        <p:spPr>
          <a:xfrm>
            <a:off x="419062" y="4450797"/>
            <a:ext cx="2569036" cy="646331"/>
          </a:xfrm>
          <a:prstGeom prst="rect">
            <a:avLst/>
          </a:prstGeom>
          <a:noFill/>
        </p:spPr>
        <p:txBody>
          <a:bodyPr wrap="square" rtlCol="0">
            <a:spAutoFit/>
          </a:bodyPr>
          <a:lstStyle/>
          <a:p>
            <a:r>
              <a:rPr lang="en-US" dirty="0"/>
              <a:t>We are trying to break things</a:t>
            </a:r>
          </a:p>
        </p:txBody>
      </p:sp>
    </p:spTree>
    <p:extLst>
      <p:ext uri="{BB962C8B-B14F-4D97-AF65-F5344CB8AC3E}">
        <p14:creationId xmlns:p14="http://schemas.microsoft.com/office/powerpoint/2010/main" val="33946757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3A887A2-1149-4641-AF46-69E8E1EB8BBA}"/>
              </a:ext>
            </a:extLst>
          </p:cNvPr>
          <p:cNvSpPr/>
          <p:nvPr/>
        </p:nvSpPr>
        <p:spPr>
          <a:xfrm>
            <a:off x="2153670" y="2387777"/>
            <a:ext cx="7766357" cy="1323439"/>
          </a:xfrm>
          <a:prstGeom prst="rect">
            <a:avLst/>
          </a:prstGeom>
        </p:spPr>
        <p:txBody>
          <a:bodyPr wrap="none">
            <a:spAutoFit/>
          </a:bodyPr>
          <a:lstStyle/>
          <a:p>
            <a:r>
              <a:rPr lang="en-US" sz="4000" i="1" dirty="0">
                <a:latin typeface="Franklin Gothic Book" panose="020B0503020102020204" pitchFamily="34" charset="0"/>
              </a:rPr>
              <a:t>Current Year Schedule, Status and </a:t>
            </a:r>
          </a:p>
          <a:p>
            <a:r>
              <a:rPr lang="en-US" sz="4000" i="1" dirty="0">
                <a:latin typeface="Franklin Gothic Book" panose="020B0503020102020204" pitchFamily="34" charset="0"/>
              </a:rPr>
              <a:t>Accomplishments</a:t>
            </a:r>
            <a:endParaRPr lang="en-US" sz="4000" dirty="0">
              <a:latin typeface="Franklin Gothic Book" panose="020B0503020102020204" pitchFamily="34" charset="0"/>
            </a:endParaRPr>
          </a:p>
        </p:txBody>
      </p:sp>
    </p:spTree>
    <p:extLst>
      <p:ext uri="{BB962C8B-B14F-4D97-AF65-F5344CB8AC3E}">
        <p14:creationId xmlns:p14="http://schemas.microsoft.com/office/powerpoint/2010/main" val="33001184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19238" y="479238"/>
            <a:ext cx="10713121" cy="1037138"/>
          </a:xfrm>
        </p:spPr>
        <p:txBody>
          <a:bodyPr>
            <a:normAutofit fontScale="90000"/>
          </a:bodyPr>
          <a:lstStyle/>
          <a:p>
            <a:r>
              <a:rPr lang="en-US" sz="3600" dirty="0"/>
              <a:t>ADAC Project (LRAUV) for Under-Ice Mapping of Oil Spills and Environmental Hazards</a:t>
            </a:r>
            <a:endParaRPr lang="en-US" sz="2700" i="1" dirty="0">
              <a:solidFill>
                <a:srgbClr val="FFFF00"/>
              </a:solidFill>
            </a:endParaRPr>
          </a:p>
        </p:txBody>
      </p:sp>
      <p:sp>
        <p:nvSpPr>
          <p:cNvPr id="3" name="Content Placeholder 2"/>
          <p:cNvSpPr>
            <a:spLocks noGrp="1"/>
          </p:cNvSpPr>
          <p:nvPr>
            <p:ph idx="4294967295"/>
          </p:nvPr>
        </p:nvSpPr>
        <p:spPr>
          <a:xfrm>
            <a:off x="211502" y="1784011"/>
            <a:ext cx="6127507" cy="4107856"/>
          </a:xfrm>
        </p:spPr>
        <p:txBody>
          <a:bodyPr>
            <a:normAutofit fontScale="55000" lnSpcReduction="20000"/>
          </a:bodyPr>
          <a:lstStyle/>
          <a:p>
            <a:r>
              <a:rPr lang="en-US" dirty="0"/>
              <a:t>Project Principal Investigator(s): PI Dr. Jim Bellingham (WHOI), PI/PM Amy Kukulya (WHOI), Co-PI Brett Hobson (MBARI)</a:t>
            </a:r>
          </a:p>
          <a:p>
            <a:endParaRPr lang="en-US" dirty="0"/>
          </a:p>
          <a:p>
            <a:r>
              <a:rPr lang="en-US" dirty="0"/>
              <a:t>Woods Hole Oceanographic Institution, Monterey Bay Aquarium Research Institute</a:t>
            </a:r>
          </a:p>
          <a:p>
            <a:endParaRPr lang="en-US" dirty="0"/>
          </a:p>
          <a:p>
            <a:r>
              <a:rPr lang="en-US" dirty="0"/>
              <a:t>Supporting Team:  Daniel Gomez-Ibanez, Sean Whelan, Noa Yoder, Amanda Besaw, Brian </a:t>
            </a:r>
            <a:r>
              <a:rPr lang="en-US" dirty="0" err="1"/>
              <a:t>Kieft</a:t>
            </a:r>
            <a:r>
              <a:rPr lang="en-US" dirty="0"/>
              <a:t>, Ben </a:t>
            </a:r>
            <a:r>
              <a:rPr lang="en-US" dirty="0" err="1"/>
              <a:t>Raanan</a:t>
            </a:r>
            <a:r>
              <a:rPr lang="en-US" dirty="0"/>
              <a:t>, Ryan </a:t>
            </a:r>
            <a:r>
              <a:rPr lang="en-US" dirty="0" err="1"/>
              <a:t>Govostes</a:t>
            </a:r>
            <a:r>
              <a:rPr lang="en-US" dirty="0"/>
              <a:t> </a:t>
            </a:r>
          </a:p>
          <a:p>
            <a:endParaRPr lang="en-US" dirty="0"/>
          </a:p>
          <a:p>
            <a:r>
              <a:rPr lang="en-US" dirty="0"/>
              <a:t>Project Champion: Kirsten Trego, HQ USCG MER</a:t>
            </a:r>
          </a:p>
          <a:p>
            <a:endParaRPr lang="en-US" dirty="0"/>
          </a:p>
          <a:p>
            <a:r>
              <a:rPr lang="en-US" dirty="0"/>
              <a:t>Project Advocates: Dr. Robyn </a:t>
            </a:r>
            <a:r>
              <a:rPr lang="en-US" dirty="0" err="1"/>
              <a:t>Conmy</a:t>
            </a:r>
            <a:r>
              <a:rPr lang="en-US" dirty="0"/>
              <a:t>, EPA USEPA/NRMRL/RTEB, USCG Research and Development Center, Dr. Jay Choy BSEE/Oil Spill Preparedness Division, Dr. Lisa Dipinto, NOAA, Office of Restoration and Response, Mr. Brian </a:t>
            </a:r>
            <a:r>
              <a:rPr lang="en-US" dirty="0" err="1"/>
              <a:t>Dolph</a:t>
            </a:r>
            <a:r>
              <a:rPr lang="en-US" dirty="0"/>
              <a:t>, USCG R&amp;D Center</a:t>
            </a:r>
          </a:p>
          <a:p>
            <a:endParaRPr lang="en-US" dirty="0"/>
          </a:p>
          <a:p>
            <a:endParaRPr lang="en-US" dirty="0"/>
          </a:p>
        </p:txBody>
      </p:sp>
      <p:sp>
        <p:nvSpPr>
          <p:cNvPr id="5" name="Rectangle 4"/>
          <p:cNvSpPr/>
          <p:nvPr/>
        </p:nvSpPr>
        <p:spPr>
          <a:xfrm>
            <a:off x="629564" y="0"/>
            <a:ext cx="5291385" cy="338554"/>
          </a:xfrm>
          <a:prstGeom prst="rect">
            <a:avLst/>
          </a:prstGeom>
        </p:spPr>
        <p:txBody>
          <a:bodyPr wrap="none">
            <a:spAutoFit/>
          </a:bodyPr>
          <a:lstStyle/>
          <a:p>
            <a:r>
              <a:rPr lang="en-US" sz="1600" dirty="0">
                <a:solidFill>
                  <a:srgbClr val="00B0F0"/>
                </a:solidFill>
                <a:latin typeface="Franklin Gothic Book" panose="020B0503020102020204" pitchFamily="34" charset="0"/>
              </a:rPr>
              <a:t>ADAC Program Year 7 Quarterly Review 24 September 2020</a:t>
            </a:r>
          </a:p>
        </p:txBody>
      </p:sp>
      <p:pic>
        <p:nvPicPr>
          <p:cNvPr id="6" name="Picture 5">
            <a:extLst>
              <a:ext uri="{FF2B5EF4-FFF2-40B4-BE49-F238E27FC236}">
                <a16:creationId xmlns:a16="http://schemas.microsoft.com/office/drawing/2014/main" id="{BF92B33D-027D-4407-A8AF-7E7BAB2957D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78526" y="1626281"/>
            <a:ext cx="5496566" cy="4423315"/>
          </a:xfrm>
          <a:prstGeom prst="rect">
            <a:avLst/>
          </a:prstGeom>
        </p:spPr>
      </p:pic>
    </p:spTree>
    <p:extLst>
      <p:ext uri="{BB962C8B-B14F-4D97-AF65-F5344CB8AC3E}">
        <p14:creationId xmlns:p14="http://schemas.microsoft.com/office/powerpoint/2010/main" val="19494942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29703" y="520644"/>
            <a:ext cx="9940158" cy="1055908"/>
          </a:xfrm>
        </p:spPr>
        <p:txBody>
          <a:bodyPr>
            <a:noAutofit/>
          </a:bodyPr>
          <a:lstStyle/>
          <a:p>
            <a:r>
              <a:rPr lang="en-US" sz="2400" dirty="0"/>
              <a:t>Project </a:t>
            </a:r>
            <a:r>
              <a:rPr lang="en-US" sz="2400" dirty="0">
                <a:solidFill>
                  <a:srgbClr val="FFFF00"/>
                </a:solidFill>
              </a:rPr>
              <a:t>LRAUV Key Milestones, Underway or </a:t>
            </a:r>
            <a:r>
              <a:rPr lang="en-US" sz="2400" dirty="0">
                <a:solidFill>
                  <a:srgbClr val="00B050"/>
                </a:solidFill>
              </a:rPr>
              <a:t>Achieved</a:t>
            </a:r>
            <a:r>
              <a:rPr lang="en-US" sz="2400" dirty="0">
                <a:solidFill>
                  <a:srgbClr val="FFFF00"/>
                </a:solidFill>
              </a:rPr>
              <a:t> (1):</a:t>
            </a:r>
            <a:endParaRPr lang="en-US" sz="2400" dirty="0"/>
          </a:p>
        </p:txBody>
      </p:sp>
      <p:sp>
        <p:nvSpPr>
          <p:cNvPr id="3" name="Content Placeholder 2"/>
          <p:cNvSpPr>
            <a:spLocks noGrp="1"/>
          </p:cNvSpPr>
          <p:nvPr>
            <p:ph idx="4294967295"/>
          </p:nvPr>
        </p:nvSpPr>
        <p:spPr>
          <a:xfrm>
            <a:off x="529703" y="1576552"/>
            <a:ext cx="10889673" cy="4565272"/>
          </a:xfrm>
        </p:spPr>
        <p:txBody>
          <a:bodyPr>
            <a:normAutofit/>
          </a:bodyPr>
          <a:lstStyle/>
          <a:p>
            <a:pPr lvl="0"/>
            <a:r>
              <a:rPr lang="en-US" sz="1800" dirty="0">
                <a:solidFill>
                  <a:srgbClr val="FFFF00"/>
                </a:solidFill>
                <a:latin typeface="+mn-lt"/>
              </a:rPr>
              <a:t>Fabrication of a second platform (Stella)</a:t>
            </a:r>
          </a:p>
          <a:p>
            <a:pPr lvl="1"/>
            <a:r>
              <a:rPr lang="en-US" sz="1400" dirty="0">
                <a:solidFill>
                  <a:srgbClr val="00B050"/>
                </a:solidFill>
                <a:latin typeface="+mn-lt"/>
              </a:rPr>
              <a:t>Main system parts designed, ordered in YR6</a:t>
            </a:r>
          </a:p>
          <a:p>
            <a:pPr lvl="1"/>
            <a:r>
              <a:rPr lang="en-US" sz="1400" dirty="0">
                <a:latin typeface="+mn-lt"/>
              </a:rPr>
              <a:t>Most parts received by 30 July 2021</a:t>
            </a:r>
          </a:p>
          <a:p>
            <a:pPr lvl="1"/>
            <a:r>
              <a:rPr lang="en-US" sz="1400" dirty="0">
                <a:solidFill>
                  <a:srgbClr val="00B050"/>
                </a:solidFill>
                <a:latin typeface="+mn-lt"/>
              </a:rPr>
              <a:t>All received parts have been kitted into assemblies and a </a:t>
            </a:r>
            <a:r>
              <a:rPr lang="en-US" sz="1400" dirty="0">
                <a:solidFill>
                  <a:srgbClr val="FFFF00"/>
                </a:solidFill>
                <a:latin typeface="+mn-lt"/>
              </a:rPr>
              <a:t>second stage of checking for missing parts is underway</a:t>
            </a:r>
          </a:p>
          <a:p>
            <a:pPr lvl="1"/>
            <a:r>
              <a:rPr lang="en-US" sz="1400" dirty="0">
                <a:solidFill>
                  <a:srgbClr val="00B050"/>
                </a:solidFill>
                <a:latin typeface="+mn-lt"/>
              </a:rPr>
              <a:t>Basecamp and a Gannt chart was created organize and track tasks/progress</a:t>
            </a:r>
          </a:p>
          <a:p>
            <a:pPr lvl="1"/>
            <a:r>
              <a:rPr lang="en-US" sz="1400" dirty="0">
                <a:solidFill>
                  <a:srgbClr val="FFFF00"/>
                </a:solidFill>
                <a:latin typeface="+mn-lt"/>
              </a:rPr>
              <a:t>Procure auxiliary equipment</a:t>
            </a:r>
          </a:p>
          <a:p>
            <a:pPr lvl="1"/>
            <a:r>
              <a:rPr lang="en-US" sz="1400" dirty="0">
                <a:solidFill>
                  <a:srgbClr val="FFFF00"/>
                </a:solidFill>
                <a:latin typeface="+mn-lt"/>
              </a:rPr>
              <a:t>Transition and training</a:t>
            </a:r>
          </a:p>
          <a:p>
            <a:pPr marL="914400" lvl="2" indent="0">
              <a:buNone/>
            </a:pPr>
            <a:endParaRPr lang="en-US" sz="6400" dirty="0">
              <a:solidFill>
                <a:srgbClr val="00B0F0"/>
              </a:solidFill>
            </a:endParaRPr>
          </a:p>
          <a:p>
            <a:pPr lvl="3"/>
            <a:endParaRPr lang="en-US" dirty="0">
              <a:solidFill>
                <a:srgbClr val="00B050"/>
              </a:solidFill>
            </a:endParaRPr>
          </a:p>
        </p:txBody>
      </p:sp>
      <p:pic>
        <p:nvPicPr>
          <p:cNvPr id="5" name="Picture 4">
            <a:extLst>
              <a:ext uri="{FF2B5EF4-FFF2-40B4-BE49-F238E27FC236}">
                <a16:creationId xmlns:a16="http://schemas.microsoft.com/office/drawing/2014/main" id="{F87F9DC8-F962-42C4-A268-842B21AFF5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4837" y="3205656"/>
            <a:ext cx="4582507" cy="3436880"/>
          </a:xfrm>
          <a:prstGeom prst="rect">
            <a:avLst/>
          </a:prstGeom>
        </p:spPr>
      </p:pic>
      <p:pic>
        <p:nvPicPr>
          <p:cNvPr id="7" name="Picture 6">
            <a:extLst>
              <a:ext uri="{FF2B5EF4-FFF2-40B4-BE49-F238E27FC236}">
                <a16:creationId xmlns:a16="http://schemas.microsoft.com/office/drawing/2014/main" id="{EDD7A38A-E293-4094-B425-0679B1C698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90046" y="3205656"/>
            <a:ext cx="2577660" cy="3436880"/>
          </a:xfrm>
          <a:prstGeom prst="rect">
            <a:avLst/>
          </a:prstGeom>
        </p:spPr>
      </p:pic>
    </p:spTree>
    <p:extLst>
      <p:ext uri="{BB962C8B-B14F-4D97-AF65-F5344CB8AC3E}">
        <p14:creationId xmlns:p14="http://schemas.microsoft.com/office/powerpoint/2010/main" val="35427750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B128AEF-D6BF-423A-B116-27925D33110B}"/>
              </a:ext>
            </a:extLst>
          </p:cNvPr>
          <p:cNvSpPr/>
          <p:nvPr/>
        </p:nvSpPr>
        <p:spPr>
          <a:xfrm>
            <a:off x="415700" y="1125895"/>
            <a:ext cx="8669003" cy="3970318"/>
          </a:xfrm>
          <a:prstGeom prst="rect">
            <a:avLst/>
          </a:prstGeom>
        </p:spPr>
        <p:txBody>
          <a:bodyPr wrap="square">
            <a:spAutoFit/>
          </a:bodyPr>
          <a:lstStyle/>
          <a:p>
            <a:pPr marL="285750" lvl="0" indent="-285750">
              <a:buFont typeface="Arial" panose="020B0604020202020204" pitchFamily="34" charset="0"/>
              <a:buChar char="•"/>
            </a:pPr>
            <a:endParaRPr lang="en-US" dirty="0">
              <a:latin typeface="Franklin Gothic Book" panose="020B0503020102020204" pitchFamily="34" charset="0"/>
            </a:endParaRPr>
          </a:p>
          <a:p>
            <a:pPr marL="285750" lvl="0" indent="-285750">
              <a:buFont typeface="Arial" panose="020B0604020202020204" pitchFamily="34" charset="0"/>
              <a:buChar char="•"/>
            </a:pPr>
            <a:r>
              <a:rPr lang="en-US" dirty="0">
                <a:latin typeface="Franklin Gothic Book" panose="020B0503020102020204" pitchFamily="34" charset="0"/>
              </a:rPr>
              <a:t>Conduct Arctic Readiness Test, </a:t>
            </a:r>
            <a:r>
              <a:rPr lang="en-US" i="1" dirty="0">
                <a:latin typeface="Franklin Gothic Book" panose="020B0503020102020204" pitchFamily="34" charset="0"/>
              </a:rPr>
              <a:t>most important and time consuming tasks, majority can be done in Woods Hole</a:t>
            </a:r>
          </a:p>
          <a:p>
            <a:pPr marL="742950" lvl="1" indent="-285750">
              <a:buFont typeface="Arial" panose="020B0604020202020204" pitchFamily="34" charset="0"/>
              <a:buChar char="•"/>
            </a:pPr>
            <a:r>
              <a:rPr lang="en-US" i="1" dirty="0">
                <a:latin typeface="Franklin Gothic Book" panose="020B0503020102020204" pitchFamily="34" charset="0"/>
              </a:rPr>
              <a:t>Three buoy system </a:t>
            </a:r>
          </a:p>
          <a:p>
            <a:pPr marL="742950" lvl="1" indent="-285750">
              <a:buFont typeface="Arial" panose="020B0604020202020204" pitchFamily="34" charset="0"/>
              <a:buChar char="•"/>
            </a:pPr>
            <a:r>
              <a:rPr lang="en-US" i="1" dirty="0">
                <a:latin typeface="Franklin Gothic Book" panose="020B0503020102020204" pitchFamily="34" charset="0"/>
              </a:rPr>
              <a:t>Docking/Undocking reliability</a:t>
            </a:r>
          </a:p>
          <a:p>
            <a:pPr marL="742950" lvl="1" indent="-285750">
              <a:buFont typeface="Arial" panose="020B0604020202020204" pitchFamily="34" charset="0"/>
              <a:buChar char="•"/>
            </a:pPr>
            <a:r>
              <a:rPr lang="en-US" i="1" dirty="0">
                <a:latin typeface="Franklin Gothic Book" panose="020B0503020102020204" pitchFamily="34" charset="0"/>
              </a:rPr>
              <a:t>Plume tracking algorithm further development</a:t>
            </a:r>
          </a:p>
          <a:p>
            <a:pPr marL="742950" lvl="1" indent="-285750">
              <a:buFont typeface="Arial" panose="020B0604020202020204" pitchFamily="34" charset="0"/>
              <a:buChar char="•"/>
            </a:pPr>
            <a:r>
              <a:rPr lang="en-US" i="1" dirty="0">
                <a:latin typeface="Franklin Gothic Book" panose="020B0503020102020204" pitchFamily="34" charset="0"/>
              </a:rPr>
              <a:t>Comms reliability (antenna/buoy/Dash)</a:t>
            </a:r>
          </a:p>
          <a:p>
            <a:pPr marL="285750" lvl="0" indent="-285750">
              <a:buFont typeface="Arial" panose="020B0604020202020204" pitchFamily="34" charset="0"/>
              <a:buChar char="•"/>
            </a:pPr>
            <a:r>
              <a:rPr lang="en-US" dirty="0">
                <a:solidFill>
                  <a:srgbClr val="F8F8F8"/>
                </a:solidFill>
                <a:latin typeface="Franklin Gothic Book" panose="020B0503020102020204" pitchFamily="34" charset="0"/>
              </a:rPr>
              <a:t>Provide testing documentation and familiarization of LRAUV to USCG</a:t>
            </a:r>
          </a:p>
          <a:p>
            <a:pPr marL="742950" lvl="1" indent="-285750">
              <a:buFont typeface="Arial" panose="020B0604020202020204" pitchFamily="34" charset="0"/>
              <a:buChar char="•"/>
            </a:pPr>
            <a:r>
              <a:rPr lang="en-US" dirty="0">
                <a:solidFill>
                  <a:srgbClr val="FFFF00"/>
                </a:solidFill>
                <a:latin typeface="Franklin Gothic Book" panose="020B0503020102020204" pitchFamily="34" charset="0"/>
              </a:rPr>
              <a:t>Includes collaborations with EPA, NOAA, etc. partners</a:t>
            </a:r>
          </a:p>
          <a:p>
            <a:pPr marL="285750" lvl="0" indent="-285750">
              <a:buFont typeface="Arial" panose="020B0604020202020204" pitchFamily="34" charset="0"/>
              <a:buChar char="•"/>
            </a:pPr>
            <a:endParaRPr lang="en-US" dirty="0">
              <a:solidFill>
                <a:srgbClr val="FFFF00"/>
              </a:solidFill>
              <a:latin typeface="Franklin Gothic Book" panose="020B0503020102020204" pitchFamily="34" charset="0"/>
            </a:endParaRPr>
          </a:p>
          <a:p>
            <a:pPr marL="285750" lvl="0" indent="-285750">
              <a:buFont typeface="Arial" panose="020B0604020202020204" pitchFamily="34" charset="0"/>
              <a:buChar char="•"/>
            </a:pPr>
            <a:r>
              <a:rPr lang="en-US" dirty="0"/>
              <a:t>Develop software for </a:t>
            </a:r>
            <a:r>
              <a:rPr lang="en-US" i="1" dirty="0"/>
              <a:t>improved operator system interface</a:t>
            </a:r>
          </a:p>
          <a:p>
            <a:pPr marL="742950" lvl="1" indent="-285750">
              <a:buFont typeface="Arial" panose="020B0604020202020204" pitchFamily="34" charset="0"/>
              <a:buChar char="•"/>
            </a:pPr>
            <a:r>
              <a:rPr lang="en-US" i="1" dirty="0">
                <a:solidFill>
                  <a:srgbClr val="FFFF00"/>
                </a:solidFill>
                <a:latin typeface="Franklin Gothic Book" panose="020B0503020102020204" pitchFamily="34" charset="0"/>
              </a:rPr>
              <a:t>Backseat </a:t>
            </a:r>
          </a:p>
          <a:p>
            <a:pPr marL="742950" lvl="1" indent="-285750">
              <a:buFont typeface="Arial" panose="020B0604020202020204" pitchFamily="34" charset="0"/>
              <a:buChar char="•"/>
            </a:pPr>
            <a:r>
              <a:rPr lang="en-US" i="1" dirty="0">
                <a:solidFill>
                  <a:srgbClr val="FFFF00"/>
                </a:solidFill>
                <a:latin typeface="Franklin Gothic Book" panose="020B0503020102020204" pitchFamily="34" charset="0"/>
              </a:rPr>
              <a:t>Dash operator Portal</a:t>
            </a:r>
          </a:p>
          <a:p>
            <a:pPr marL="742950" lvl="1" indent="-285750">
              <a:buFont typeface="Arial" panose="020B0604020202020204" pitchFamily="34" charset="0"/>
              <a:buChar char="•"/>
            </a:pPr>
            <a:endParaRPr lang="en-US" i="1" dirty="0">
              <a:latin typeface="Franklin Gothic Book" panose="020B0503020102020204" pitchFamily="34" charset="0"/>
            </a:endParaRPr>
          </a:p>
        </p:txBody>
      </p:sp>
      <p:sp>
        <p:nvSpPr>
          <p:cNvPr id="5" name="Rectangle 4">
            <a:extLst>
              <a:ext uri="{FF2B5EF4-FFF2-40B4-BE49-F238E27FC236}">
                <a16:creationId xmlns:a16="http://schemas.microsoft.com/office/drawing/2014/main" id="{B44BDC55-E645-422C-B00A-AF6BE6FA53BE}"/>
              </a:ext>
            </a:extLst>
          </p:cNvPr>
          <p:cNvSpPr/>
          <p:nvPr/>
        </p:nvSpPr>
        <p:spPr>
          <a:xfrm>
            <a:off x="584462" y="411982"/>
            <a:ext cx="7791235" cy="461665"/>
          </a:xfrm>
          <a:prstGeom prst="rect">
            <a:avLst/>
          </a:prstGeom>
        </p:spPr>
        <p:txBody>
          <a:bodyPr wrap="none">
            <a:spAutoFit/>
          </a:bodyPr>
          <a:lstStyle/>
          <a:p>
            <a:r>
              <a:rPr lang="en-US" sz="2400" dirty="0">
                <a:latin typeface="Franklin Gothic Book" panose="020B0503020102020204" pitchFamily="34" charset="0"/>
              </a:rPr>
              <a:t>Project </a:t>
            </a:r>
            <a:r>
              <a:rPr lang="en-US" sz="2400" dirty="0">
                <a:solidFill>
                  <a:srgbClr val="FFFF00"/>
                </a:solidFill>
                <a:latin typeface="Franklin Gothic Book" panose="020B0503020102020204" pitchFamily="34" charset="0"/>
              </a:rPr>
              <a:t>LRAUV Key Milestones Underway or </a:t>
            </a:r>
            <a:r>
              <a:rPr lang="en-US" sz="2400" dirty="0">
                <a:solidFill>
                  <a:srgbClr val="00B050"/>
                </a:solidFill>
                <a:latin typeface="Franklin Gothic Book" panose="020B0503020102020204" pitchFamily="34" charset="0"/>
              </a:rPr>
              <a:t>Achieved</a:t>
            </a:r>
            <a:r>
              <a:rPr lang="en-US" sz="2400" dirty="0">
                <a:solidFill>
                  <a:srgbClr val="FFFF00"/>
                </a:solidFill>
                <a:latin typeface="Franklin Gothic Book" panose="020B0503020102020204" pitchFamily="34" charset="0"/>
              </a:rPr>
              <a:t>  (2):</a:t>
            </a:r>
            <a:endParaRPr lang="en-US" sz="2400" dirty="0">
              <a:latin typeface="Franklin Gothic Book" panose="020B0503020102020204" pitchFamily="34" charset="0"/>
            </a:endParaRPr>
          </a:p>
        </p:txBody>
      </p:sp>
    </p:spTree>
    <p:extLst>
      <p:ext uri="{BB962C8B-B14F-4D97-AF65-F5344CB8AC3E}">
        <p14:creationId xmlns:p14="http://schemas.microsoft.com/office/powerpoint/2010/main" val="14845848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6E3458-C228-4699-9460-1F36F9504FCF}"/>
              </a:ext>
            </a:extLst>
          </p:cNvPr>
          <p:cNvSpPr/>
          <p:nvPr/>
        </p:nvSpPr>
        <p:spPr>
          <a:xfrm>
            <a:off x="832467" y="935963"/>
            <a:ext cx="8468591" cy="5909310"/>
          </a:xfrm>
          <a:prstGeom prst="rect">
            <a:avLst/>
          </a:prstGeom>
        </p:spPr>
        <p:txBody>
          <a:bodyPr wrap="square">
            <a:spAutoFit/>
          </a:bodyPr>
          <a:lstStyle/>
          <a:p>
            <a:pPr marL="285750" lvl="0" indent="-285750">
              <a:buFont typeface="Arial" panose="020B0604020202020204" pitchFamily="34" charset="0"/>
              <a:buChar char="•"/>
            </a:pPr>
            <a:r>
              <a:rPr lang="en-US" dirty="0">
                <a:solidFill>
                  <a:srgbClr val="FFFF00"/>
                </a:solidFill>
              </a:rPr>
              <a:t>Upgrade in progress WHOI operational DASH for operating LRAUV from inside WHOI </a:t>
            </a:r>
            <a:r>
              <a:rPr lang="en-US" u="sng" dirty="0">
                <a:hlinkClick r:id="rId2"/>
              </a:rPr>
              <a:t>https://lrauv.whoi.edu/</a:t>
            </a:r>
            <a:endParaRPr lang="en-US" u="sng" dirty="0"/>
          </a:p>
          <a:p>
            <a:pPr marL="285750" lvl="0" indent="-285750">
              <a:buFont typeface="Arial" panose="020B0604020202020204" pitchFamily="34" charset="0"/>
              <a:buChar char="•"/>
            </a:pPr>
            <a:endParaRPr lang="en-US" u="sng" dirty="0"/>
          </a:p>
          <a:p>
            <a:pPr marL="285750" indent="-285750">
              <a:buFont typeface="Arial" panose="020B0604020202020204" pitchFamily="34" charset="0"/>
              <a:buChar char="•"/>
            </a:pPr>
            <a:r>
              <a:rPr lang="en-US" dirty="0">
                <a:solidFill>
                  <a:srgbClr val="FFFF00"/>
                </a:solidFill>
              </a:rPr>
              <a:t>Provide </a:t>
            </a:r>
            <a:r>
              <a:rPr lang="en-US" dirty="0" err="1">
                <a:solidFill>
                  <a:srgbClr val="FFFF00"/>
                </a:solidFill>
              </a:rPr>
              <a:t>Conops</a:t>
            </a:r>
            <a:r>
              <a:rPr lang="en-US" dirty="0">
                <a:solidFill>
                  <a:srgbClr val="FFFF00"/>
                </a:solidFill>
              </a:rPr>
              <a:t> and final reports on field exercises</a:t>
            </a:r>
          </a:p>
          <a:p>
            <a:pPr marL="285750" indent="-285750">
              <a:buFont typeface="Arial" panose="020B0604020202020204" pitchFamily="34" charset="0"/>
              <a:buChar char="•"/>
            </a:pPr>
            <a:endParaRPr lang="en-US" dirty="0">
              <a:solidFill>
                <a:srgbClr val="F8F8F8"/>
              </a:solidFill>
            </a:endParaRPr>
          </a:p>
          <a:p>
            <a:pPr marL="285750" indent="-285750">
              <a:buFont typeface="Arial" panose="020B0604020202020204" pitchFamily="34" charset="0"/>
              <a:buChar char="•"/>
            </a:pPr>
            <a:r>
              <a:rPr lang="en-US" dirty="0">
                <a:solidFill>
                  <a:srgbClr val="FFFF00"/>
                </a:solidFill>
              </a:rPr>
              <a:t>Participating in biweekly oil group calls for CRREL sensor testing and general technology discussions</a:t>
            </a:r>
          </a:p>
          <a:p>
            <a:endParaRPr lang="en-US" dirty="0">
              <a:solidFill>
                <a:srgbClr val="FFFF00"/>
              </a:solidFill>
            </a:endParaRPr>
          </a:p>
          <a:p>
            <a:pPr marL="285750" indent="-285750">
              <a:buFont typeface="Arial" panose="020B0604020202020204" pitchFamily="34" charset="0"/>
              <a:buChar char="•"/>
            </a:pPr>
            <a:r>
              <a:rPr lang="en-US" dirty="0">
                <a:solidFill>
                  <a:srgbClr val="FFFF00"/>
                </a:solidFill>
              </a:rPr>
              <a:t>Planning  for 2021 under-ice testing</a:t>
            </a:r>
          </a:p>
          <a:p>
            <a:pPr marL="742950" lvl="1" indent="-285750">
              <a:buFont typeface="Arial" panose="020B0604020202020204" pitchFamily="34" charset="0"/>
              <a:buChar char="•"/>
            </a:pPr>
            <a:r>
              <a:rPr lang="en-US" dirty="0">
                <a:solidFill>
                  <a:srgbClr val="F8F8F8"/>
                </a:solidFill>
              </a:rPr>
              <a:t>Local, Woods Hole?</a:t>
            </a:r>
          </a:p>
          <a:p>
            <a:pPr marL="742950" lvl="1" indent="-285750">
              <a:buFont typeface="Arial" panose="020B0604020202020204" pitchFamily="34" charset="0"/>
              <a:buChar char="•"/>
            </a:pPr>
            <a:r>
              <a:rPr lang="en-US" dirty="0">
                <a:solidFill>
                  <a:srgbClr val="FFFF00"/>
                </a:solidFill>
              </a:rPr>
              <a:t>New England, VT</a:t>
            </a:r>
          </a:p>
          <a:p>
            <a:pPr marL="742950" lvl="1" indent="-285750">
              <a:buFont typeface="Arial" panose="020B0604020202020204" pitchFamily="34" charset="0"/>
              <a:buChar char="•"/>
            </a:pPr>
            <a:r>
              <a:rPr lang="en-US" dirty="0">
                <a:solidFill>
                  <a:srgbClr val="F8F8F8"/>
                </a:solidFill>
              </a:rPr>
              <a:t>GLRC</a:t>
            </a:r>
          </a:p>
          <a:p>
            <a:pPr marL="285750" indent="-285750">
              <a:buFont typeface="Arial" panose="020B0604020202020204" pitchFamily="34" charset="0"/>
              <a:buChar char="•"/>
            </a:pPr>
            <a:endParaRPr lang="en-US" dirty="0">
              <a:solidFill>
                <a:srgbClr val="FFFF00"/>
              </a:solidFill>
            </a:endParaRPr>
          </a:p>
          <a:p>
            <a:pPr marL="285750" indent="-285750">
              <a:buFont typeface="Arial" panose="020B0604020202020204" pitchFamily="34" charset="0"/>
              <a:buChar char="•"/>
            </a:pPr>
            <a:r>
              <a:rPr lang="en-US" dirty="0">
                <a:solidFill>
                  <a:srgbClr val="F8F8F8"/>
                </a:solidFill>
              </a:rPr>
              <a:t>Sonar payload </a:t>
            </a:r>
            <a:r>
              <a:rPr lang="en-US" dirty="0">
                <a:solidFill>
                  <a:srgbClr val="00B050"/>
                </a:solidFill>
              </a:rPr>
              <a:t>purchase</a:t>
            </a:r>
            <a:r>
              <a:rPr lang="en-US" dirty="0">
                <a:solidFill>
                  <a:srgbClr val="F8F8F8"/>
                </a:solidFill>
              </a:rPr>
              <a:t>, </a:t>
            </a:r>
            <a:r>
              <a:rPr lang="en-US" dirty="0">
                <a:solidFill>
                  <a:srgbClr val="FFFF00"/>
                </a:solidFill>
              </a:rPr>
              <a:t>integration</a:t>
            </a:r>
          </a:p>
          <a:p>
            <a:pPr marL="742950" lvl="1" indent="-285750">
              <a:buFont typeface="Arial" panose="020B0604020202020204" pitchFamily="34" charset="0"/>
              <a:buChar char="•"/>
            </a:pPr>
            <a:r>
              <a:rPr lang="en-US" dirty="0">
                <a:solidFill>
                  <a:srgbClr val="F8F8F8"/>
                </a:solidFill>
              </a:rPr>
              <a:t>Conduct Sonar test missions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Software pipeline for </a:t>
            </a:r>
            <a:r>
              <a:rPr lang="en-US" dirty="0">
                <a:solidFill>
                  <a:srgbClr val="FFFF00"/>
                </a:solidFill>
              </a:rPr>
              <a:t>LBL navigation </a:t>
            </a:r>
            <a:r>
              <a:rPr lang="en-US" dirty="0"/>
              <a:t>(underway with Mike Godin)</a:t>
            </a:r>
          </a:p>
          <a:p>
            <a:pPr marL="285750" indent="-285750">
              <a:buFont typeface="Arial" panose="020B0604020202020204" pitchFamily="34" charset="0"/>
              <a:buChar char="•"/>
            </a:pPr>
            <a:r>
              <a:rPr lang="en-US" dirty="0">
                <a:solidFill>
                  <a:srgbClr val="C00000"/>
                </a:solidFill>
              </a:rPr>
              <a:t>Software talent and development to further system readiness</a:t>
            </a:r>
          </a:p>
          <a:p>
            <a:pPr marL="285750" indent="-285750">
              <a:buFont typeface="Arial" panose="020B0604020202020204" pitchFamily="34" charset="0"/>
              <a:buChar char="•"/>
            </a:pPr>
            <a:endParaRPr lang="en-US" dirty="0">
              <a:solidFill>
                <a:srgbClr val="F8F8F8"/>
              </a:solidFill>
            </a:endParaRPr>
          </a:p>
          <a:p>
            <a:pPr marL="285750" indent="-285750">
              <a:buFont typeface="Arial" panose="020B0604020202020204" pitchFamily="34" charset="0"/>
              <a:buChar char="•"/>
            </a:pPr>
            <a:endParaRPr lang="en-US" dirty="0">
              <a:solidFill>
                <a:srgbClr val="F8F8F8"/>
              </a:solidFill>
            </a:endParaRPr>
          </a:p>
          <a:p>
            <a:pPr marL="285750" lvl="0" indent="-285750">
              <a:buFont typeface="Arial" panose="020B0604020202020204" pitchFamily="34" charset="0"/>
              <a:buChar char="•"/>
            </a:pPr>
            <a:endParaRPr lang="en-US" dirty="0"/>
          </a:p>
        </p:txBody>
      </p:sp>
      <p:sp>
        <p:nvSpPr>
          <p:cNvPr id="3" name="Rectangle 2">
            <a:extLst>
              <a:ext uri="{FF2B5EF4-FFF2-40B4-BE49-F238E27FC236}">
                <a16:creationId xmlns:a16="http://schemas.microsoft.com/office/drawing/2014/main" id="{5C301461-9A52-4F36-BB30-45561C7C3191}"/>
              </a:ext>
            </a:extLst>
          </p:cNvPr>
          <p:cNvSpPr/>
          <p:nvPr/>
        </p:nvSpPr>
        <p:spPr>
          <a:xfrm>
            <a:off x="599193" y="442127"/>
            <a:ext cx="7469865" cy="461665"/>
          </a:xfrm>
          <a:prstGeom prst="rect">
            <a:avLst/>
          </a:prstGeom>
        </p:spPr>
        <p:txBody>
          <a:bodyPr wrap="none">
            <a:spAutoFit/>
          </a:bodyPr>
          <a:lstStyle/>
          <a:p>
            <a:r>
              <a:rPr lang="en-US" sz="2400" dirty="0"/>
              <a:t>Project </a:t>
            </a:r>
            <a:r>
              <a:rPr lang="en-US" sz="2400" dirty="0">
                <a:solidFill>
                  <a:srgbClr val="FFFF00"/>
                </a:solidFill>
              </a:rPr>
              <a:t>LRAUV Key Milestones underway or </a:t>
            </a:r>
            <a:r>
              <a:rPr lang="en-US" sz="2400" dirty="0">
                <a:solidFill>
                  <a:srgbClr val="00B050"/>
                </a:solidFill>
              </a:rPr>
              <a:t>achieved</a:t>
            </a:r>
            <a:r>
              <a:rPr lang="en-US" sz="2400" dirty="0">
                <a:solidFill>
                  <a:srgbClr val="FFFF00"/>
                </a:solidFill>
              </a:rPr>
              <a:t>   (3):</a:t>
            </a:r>
            <a:endParaRPr lang="en-US" sz="2400" dirty="0"/>
          </a:p>
        </p:txBody>
      </p:sp>
    </p:spTree>
    <p:extLst>
      <p:ext uri="{BB962C8B-B14F-4D97-AF65-F5344CB8AC3E}">
        <p14:creationId xmlns:p14="http://schemas.microsoft.com/office/powerpoint/2010/main" val="14847437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C4BF17A-1418-4D32-B7D6-E3167D84FDF5}"/>
              </a:ext>
            </a:extLst>
          </p:cNvPr>
          <p:cNvSpPr/>
          <p:nvPr/>
        </p:nvSpPr>
        <p:spPr>
          <a:xfrm>
            <a:off x="183066" y="839517"/>
            <a:ext cx="7329561" cy="6740307"/>
          </a:xfrm>
          <a:prstGeom prst="rect">
            <a:avLst/>
          </a:prstGeom>
        </p:spPr>
        <p:txBody>
          <a:bodyPr wrap="square">
            <a:spAutoFit/>
          </a:bodyPr>
          <a:lstStyle/>
          <a:p>
            <a:pPr marL="285750" indent="-285750">
              <a:buFont typeface="Arial" panose="020B0604020202020204" pitchFamily="34" charset="0"/>
              <a:buChar char="•"/>
            </a:pPr>
            <a:r>
              <a:rPr lang="en-US" dirty="0">
                <a:solidFill>
                  <a:srgbClr val="00B050"/>
                </a:solidFill>
              </a:rPr>
              <a:t>Redesigned antenna for short and long versions.  </a:t>
            </a:r>
            <a:r>
              <a:rPr lang="en-US" dirty="0">
                <a:solidFill>
                  <a:srgbClr val="FFFF00"/>
                </a:solidFill>
              </a:rPr>
              <a:t>Design out to shops and boards in fabrication</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solidFill>
                  <a:srgbClr val="00B050"/>
                </a:solidFill>
              </a:rPr>
              <a:t>Developed new software behavior missions for docking</a:t>
            </a:r>
            <a:r>
              <a:rPr lang="en-US" dirty="0"/>
              <a:t>, undocking, </a:t>
            </a:r>
            <a:r>
              <a:rPr lang="en-US" dirty="0">
                <a:solidFill>
                  <a:srgbClr val="00B050"/>
                </a:solidFill>
              </a:rPr>
              <a:t>no surfacing, new sensor configurations</a:t>
            </a:r>
            <a:r>
              <a:rPr lang="en-US" dirty="0"/>
              <a:t>, refinement of plume tracking for oil mapping</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solidFill>
                  <a:srgbClr val="00B050"/>
                </a:solidFill>
              </a:rPr>
              <a:t>Developed LARS capabilities</a:t>
            </a:r>
          </a:p>
          <a:p>
            <a:pPr marL="742950" lvl="1" indent="-285750">
              <a:buFont typeface="Arial" panose="020B0604020202020204" pitchFamily="34" charset="0"/>
              <a:buChar char="•"/>
            </a:pPr>
            <a:r>
              <a:rPr lang="en-US" dirty="0">
                <a:solidFill>
                  <a:srgbClr val="00B050"/>
                </a:solidFill>
              </a:rPr>
              <a:t>Designed and implemented a davit on the WHOI R/V Hurricane</a:t>
            </a:r>
          </a:p>
          <a:p>
            <a:pPr marL="742950" lvl="1" indent="-285750">
              <a:buFont typeface="Arial" panose="020B0604020202020204" pitchFamily="34" charset="0"/>
              <a:buChar char="•"/>
            </a:pPr>
            <a:r>
              <a:rPr lang="en-US" dirty="0">
                <a:solidFill>
                  <a:srgbClr val="00B050"/>
                </a:solidFill>
              </a:rPr>
              <a:t>Vehicle can be picked from the nose or with a center bail when installed</a:t>
            </a:r>
          </a:p>
          <a:p>
            <a:pPr marL="742950" lvl="1"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solidFill>
                  <a:srgbClr val="00B050"/>
                </a:solidFill>
              </a:rPr>
              <a:t>Designed and procured disposable primary Buoy batteries for 2 week missions</a:t>
            </a:r>
          </a:p>
          <a:p>
            <a:pPr marL="285750" indent="-285750">
              <a:buFont typeface="Arial" panose="020B0604020202020204" pitchFamily="34" charset="0"/>
              <a:buChar char="•"/>
            </a:pPr>
            <a:r>
              <a:rPr lang="en-US" dirty="0">
                <a:solidFill>
                  <a:srgbClr val="00B050"/>
                </a:solidFill>
              </a:rPr>
              <a:t>Procured shipping boxes and made custom foam </a:t>
            </a:r>
          </a:p>
          <a:p>
            <a:pPr marL="285750" indent="-285750">
              <a:buFont typeface="Arial" panose="020B0604020202020204" pitchFamily="34" charset="0"/>
              <a:buChar char="•"/>
            </a:pPr>
            <a:r>
              <a:rPr lang="en-US" dirty="0">
                <a:solidFill>
                  <a:srgbClr val="FFFF00"/>
                </a:solidFill>
              </a:rPr>
              <a:t>Build second docking nose</a:t>
            </a:r>
          </a:p>
          <a:p>
            <a:pPr marL="285750" indent="-285750">
              <a:buFont typeface="Arial" panose="020B0604020202020204" pitchFamily="34" charset="0"/>
              <a:buChar char="•"/>
            </a:pPr>
            <a:r>
              <a:rPr lang="en-US" dirty="0">
                <a:solidFill>
                  <a:srgbClr val="F8F8F8"/>
                </a:solidFill>
              </a:rPr>
              <a:t>Evaluate alternate power sources </a:t>
            </a:r>
            <a:r>
              <a:rPr lang="en-US" dirty="0">
                <a:solidFill>
                  <a:srgbClr val="FFFF00"/>
                </a:solidFill>
              </a:rPr>
              <a:t>(energy harvesting synergy with </a:t>
            </a:r>
            <a:r>
              <a:rPr lang="en-US" dirty="0" err="1">
                <a:solidFill>
                  <a:srgbClr val="FFFF00"/>
                </a:solidFill>
              </a:rPr>
              <a:t>Darpa</a:t>
            </a:r>
            <a:r>
              <a:rPr lang="en-US" dirty="0">
                <a:solidFill>
                  <a:srgbClr val="FFFF00"/>
                </a:solidFill>
              </a:rPr>
              <a:t> project)</a:t>
            </a:r>
          </a:p>
          <a:p>
            <a:pPr marL="285750" indent="-285750">
              <a:buFont typeface="Arial" panose="020B0604020202020204" pitchFamily="34" charset="0"/>
              <a:buChar char="•"/>
            </a:pPr>
            <a:endParaRPr lang="en-US" dirty="0"/>
          </a:p>
          <a:p>
            <a:pPr lvl="1"/>
            <a:endParaRPr lang="en-US" dirty="0">
              <a:solidFill>
                <a:srgbClr val="00B0F0"/>
              </a:solidFill>
            </a:endParaRPr>
          </a:p>
          <a:p>
            <a:pPr lvl="1"/>
            <a:endParaRPr lang="en-US" dirty="0">
              <a:solidFill>
                <a:srgbClr val="F8F8F8"/>
              </a:solidFill>
            </a:endParaRPr>
          </a:p>
          <a:p>
            <a:pPr marL="742950" lvl="1" indent="-285750">
              <a:buFont typeface="Arial" panose="020B0604020202020204" pitchFamily="34" charset="0"/>
              <a:buChar char="•"/>
            </a:pPr>
            <a:endParaRPr lang="en-US" dirty="0">
              <a:solidFill>
                <a:srgbClr val="F8F8F8"/>
              </a:solidFill>
            </a:endParaRPr>
          </a:p>
          <a:p>
            <a:pPr marL="742950" lvl="1" indent="-285750">
              <a:buFont typeface="Arial" panose="020B0604020202020204" pitchFamily="34" charset="0"/>
              <a:buChar char="•"/>
            </a:pPr>
            <a:endParaRPr lang="en-US" dirty="0">
              <a:solidFill>
                <a:srgbClr val="F8F8F8"/>
              </a:solidFill>
            </a:endParaRPr>
          </a:p>
          <a:p>
            <a:pPr marL="742950" lvl="1" indent="-285750">
              <a:buFont typeface="Arial" panose="020B0604020202020204" pitchFamily="34" charset="0"/>
              <a:buChar char="•"/>
            </a:pPr>
            <a:endParaRPr lang="en-US" dirty="0">
              <a:solidFill>
                <a:srgbClr val="F8F8F8"/>
              </a:solidFill>
            </a:endParaRPr>
          </a:p>
        </p:txBody>
      </p:sp>
      <p:sp>
        <p:nvSpPr>
          <p:cNvPr id="3" name="Rectangle 2">
            <a:extLst>
              <a:ext uri="{FF2B5EF4-FFF2-40B4-BE49-F238E27FC236}">
                <a16:creationId xmlns:a16="http://schemas.microsoft.com/office/drawing/2014/main" id="{27D08124-41F1-4ADD-B022-B55F26923901}"/>
              </a:ext>
            </a:extLst>
          </p:cNvPr>
          <p:cNvSpPr/>
          <p:nvPr/>
        </p:nvSpPr>
        <p:spPr>
          <a:xfrm>
            <a:off x="340182" y="410603"/>
            <a:ext cx="5944384" cy="461665"/>
          </a:xfrm>
          <a:prstGeom prst="rect">
            <a:avLst/>
          </a:prstGeom>
        </p:spPr>
        <p:txBody>
          <a:bodyPr wrap="none">
            <a:spAutoFit/>
          </a:bodyPr>
          <a:lstStyle/>
          <a:p>
            <a:r>
              <a:rPr lang="en-US" sz="2400" dirty="0">
                <a:latin typeface="Franklin Gothic Book" panose="020B0503020102020204" pitchFamily="34" charset="0"/>
              </a:rPr>
              <a:t>Project </a:t>
            </a:r>
            <a:r>
              <a:rPr lang="en-US" sz="2400" dirty="0">
                <a:solidFill>
                  <a:srgbClr val="FFFF00"/>
                </a:solidFill>
                <a:latin typeface="Franklin Gothic Book" panose="020B0503020102020204" pitchFamily="34" charset="0"/>
              </a:rPr>
              <a:t>LRAUV Key Milestones Achieved  (4):</a:t>
            </a:r>
            <a:endParaRPr lang="en-US" sz="2400" dirty="0">
              <a:latin typeface="Franklin Gothic Book" panose="020B0503020102020204" pitchFamily="34" charset="0"/>
            </a:endParaRPr>
          </a:p>
        </p:txBody>
      </p:sp>
      <p:pic>
        <p:nvPicPr>
          <p:cNvPr id="6" name="Picture 5">
            <a:extLst>
              <a:ext uri="{FF2B5EF4-FFF2-40B4-BE49-F238E27FC236}">
                <a16:creationId xmlns:a16="http://schemas.microsoft.com/office/drawing/2014/main" id="{88FBCB04-4D6C-421A-BCA7-A5896312091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29292" y="158355"/>
            <a:ext cx="2550986" cy="1680100"/>
          </a:xfrm>
          <a:prstGeom prst="rect">
            <a:avLst/>
          </a:prstGeom>
        </p:spPr>
      </p:pic>
      <p:pic>
        <p:nvPicPr>
          <p:cNvPr id="7" name="Picture 6">
            <a:extLst>
              <a:ext uri="{FF2B5EF4-FFF2-40B4-BE49-F238E27FC236}">
                <a16:creationId xmlns:a16="http://schemas.microsoft.com/office/drawing/2014/main" id="{5DE5763E-FAC4-47C6-8D9A-1015DA81770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42971" y="4466896"/>
            <a:ext cx="3149029" cy="2649793"/>
          </a:xfrm>
          <a:prstGeom prst="rect">
            <a:avLst/>
          </a:prstGeom>
        </p:spPr>
      </p:pic>
      <p:pic>
        <p:nvPicPr>
          <p:cNvPr id="8" name="Picture 7">
            <a:extLst>
              <a:ext uri="{FF2B5EF4-FFF2-40B4-BE49-F238E27FC236}">
                <a16:creationId xmlns:a16="http://schemas.microsoft.com/office/drawing/2014/main" id="{4803E34C-6A5E-4790-8F44-B3765B22621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12627" y="1970262"/>
            <a:ext cx="3153102" cy="2364827"/>
          </a:xfrm>
          <a:prstGeom prst="rect">
            <a:avLst/>
          </a:prstGeom>
        </p:spPr>
      </p:pic>
    </p:spTree>
    <p:extLst>
      <p:ext uri="{BB962C8B-B14F-4D97-AF65-F5344CB8AC3E}">
        <p14:creationId xmlns:p14="http://schemas.microsoft.com/office/powerpoint/2010/main" val="19653265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99EC6F1-0DB2-4AEB-B493-3CF49D145AC8}"/>
              </a:ext>
            </a:extLst>
          </p:cNvPr>
          <p:cNvSpPr/>
          <p:nvPr/>
        </p:nvSpPr>
        <p:spPr>
          <a:xfrm>
            <a:off x="340182" y="410603"/>
            <a:ext cx="5854616" cy="461665"/>
          </a:xfrm>
          <a:prstGeom prst="rect">
            <a:avLst/>
          </a:prstGeom>
        </p:spPr>
        <p:txBody>
          <a:bodyPr wrap="none">
            <a:spAutoFit/>
          </a:bodyPr>
          <a:lstStyle/>
          <a:p>
            <a:r>
              <a:rPr lang="en-US" sz="2400" dirty="0">
                <a:latin typeface="Franklin Gothic Book" panose="020B0503020102020204" pitchFamily="34" charset="0"/>
              </a:rPr>
              <a:t>Project </a:t>
            </a:r>
            <a:r>
              <a:rPr lang="en-US" sz="2400" dirty="0">
                <a:solidFill>
                  <a:srgbClr val="FFFF00"/>
                </a:solidFill>
                <a:latin typeface="Franklin Gothic Book" panose="020B0503020102020204" pitchFamily="34" charset="0"/>
              </a:rPr>
              <a:t>LRAUV Key Milestones Achieved  (5):</a:t>
            </a:r>
            <a:endParaRPr lang="en-US" sz="2400" dirty="0">
              <a:latin typeface="Franklin Gothic Book" panose="020B0503020102020204" pitchFamily="34" charset="0"/>
            </a:endParaRPr>
          </a:p>
        </p:txBody>
      </p:sp>
      <p:sp>
        <p:nvSpPr>
          <p:cNvPr id="13" name="TextBox 12">
            <a:extLst>
              <a:ext uri="{FF2B5EF4-FFF2-40B4-BE49-F238E27FC236}">
                <a16:creationId xmlns:a16="http://schemas.microsoft.com/office/drawing/2014/main" id="{9FF97719-E858-4475-85A9-2FE45CFB8495}"/>
              </a:ext>
            </a:extLst>
          </p:cNvPr>
          <p:cNvSpPr txBox="1"/>
          <p:nvPr/>
        </p:nvSpPr>
        <p:spPr>
          <a:xfrm>
            <a:off x="672662" y="1145628"/>
            <a:ext cx="8145517" cy="1754326"/>
          </a:xfrm>
          <a:prstGeom prst="rect">
            <a:avLst/>
          </a:prstGeom>
          <a:noFill/>
        </p:spPr>
        <p:txBody>
          <a:bodyPr wrap="square" rtlCol="0">
            <a:spAutoFit/>
          </a:bodyPr>
          <a:lstStyle/>
          <a:p>
            <a:pPr marL="285750" indent="-285750">
              <a:buFont typeface="Arial" panose="020B0604020202020204" pitchFamily="34" charset="0"/>
              <a:buChar char="•"/>
            </a:pPr>
            <a:r>
              <a:rPr lang="en-US" dirty="0"/>
              <a:t>Conduct New England Ice tests</a:t>
            </a:r>
          </a:p>
          <a:p>
            <a:pPr marL="285750" indent="-285750">
              <a:buFont typeface="Arial" panose="020B0604020202020204" pitchFamily="34" charset="0"/>
              <a:buChar char="•"/>
            </a:pPr>
            <a:r>
              <a:rPr lang="en-US" dirty="0"/>
              <a:t>Conduct GLRS, Lake Superior or equivalent tests</a:t>
            </a:r>
          </a:p>
          <a:p>
            <a:pPr marL="285750" indent="-285750">
              <a:buFont typeface="Arial" panose="020B0604020202020204" pitchFamily="34" charset="0"/>
              <a:buChar char="•"/>
            </a:pPr>
            <a:r>
              <a:rPr lang="en-US" dirty="0"/>
              <a:t>Find a helicopter deployment opportunity </a:t>
            </a:r>
          </a:p>
          <a:p>
            <a:pPr marL="285750" indent="-285750">
              <a:buFont typeface="Arial" panose="020B0604020202020204" pitchFamily="34" charset="0"/>
              <a:buChar char="•"/>
            </a:pPr>
            <a:r>
              <a:rPr lang="en-US" dirty="0">
                <a:solidFill>
                  <a:srgbClr val="FFFF00"/>
                </a:solidFill>
              </a:rPr>
              <a:t>Build partnership with Woods Hole USCG to be a local operator, user, etc.</a:t>
            </a:r>
          </a:p>
          <a:p>
            <a:pPr marL="285750" indent="-285750">
              <a:buFont typeface="Arial" panose="020B0604020202020204" pitchFamily="34" charset="0"/>
              <a:buChar char="•"/>
            </a:pPr>
            <a:r>
              <a:rPr lang="en-US" dirty="0">
                <a:solidFill>
                  <a:srgbClr val="FFFF00"/>
                </a:solidFill>
              </a:rPr>
              <a:t>Conduct CRREL ice tank tests of sensors</a:t>
            </a:r>
          </a:p>
          <a:p>
            <a:pPr marL="285750" indent="-285750">
              <a:buFont typeface="Arial" panose="020B0604020202020204" pitchFamily="34" charset="0"/>
              <a:buChar char="•"/>
            </a:pPr>
            <a:r>
              <a:rPr lang="en-US" dirty="0">
                <a:solidFill>
                  <a:srgbClr val="F8F8F8"/>
                </a:solidFill>
              </a:rPr>
              <a:t>Prepare for Barrow Summer 2021 Tests</a:t>
            </a:r>
          </a:p>
        </p:txBody>
      </p:sp>
    </p:spTree>
    <p:extLst>
      <p:ext uri="{BB962C8B-B14F-4D97-AF65-F5344CB8AC3E}">
        <p14:creationId xmlns:p14="http://schemas.microsoft.com/office/powerpoint/2010/main" val="15463334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03D504C-EF71-4B84-AB56-C9DF75488EA9}"/>
              </a:ext>
            </a:extLst>
          </p:cNvPr>
          <p:cNvSpPr txBox="1"/>
          <p:nvPr/>
        </p:nvSpPr>
        <p:spPr>
          <a:xfrm>
            <a:off x="225572" y="462610"/>
            <a:ext cx="3989076" cy="646331"/>
          </a:xfrm>
          <a:prstGeom prst="rect">
            <a:avLst/>
          </a:prstGeom>
          <a:noFill/>
        </p:spPr>
        <p:txBody>
          <a:bodyPr wrap="square" rtlCol="0">
            <a:spAutoFit/>
          </a:bodyPr>
          <a:lstStyle/>
          <a:p>
            <a:r>
              <a:rPr lang="en-US" sz="3600" dirty="0">
                <a:solidFill>
                  <a:srgbClr val="FFC000"/>
                </a:solidFill>
                <a:latin typeface="Franklin Gothic Book" panose="020B0503020102020204" pitchFamily="34" charset="0"/>
              </a:rPr>
              <a:t>Multibeam &amp; INS</a:t>
            </a:r>
          </a:p>
        </p:txBody>
      </p:sp>
      <p:pic>
        <p:nvPicPr>
          <p:cNvPr id="3" name="Picture 2">
            <a:extLst>
              <a:ext uri="{FF2B5EF4-FFF2-40B4-BE49-F238E27FC236}">
                <a16:creationId xmlns:a16="http://schemas.microsoft.com/office/drawing/2014/main" id="{2AB18F0D-A346-4FC1-A1F6-E05E05E20FC7}"/>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3691121" y="5289604"/>
            <a:ext cx="3063190" cy="1536766"/>
          </a:xfrm>
          <a:prstGeom prst="rect">
            <a:avLst/>
          </a:prstGeom>
        </p:spPr>
      </p:pic>
      <p:pic>
        <p:nvPicPr>
          <p:cNvPr id="4" name="Picture 3">
            <a:extLst>
              <a:ext uri="{FF2B5EF4-FFF2-40B4-BE49-F238E27FC236}">
                <a16:creationId xmlns:a16="http://schemas.microsoft.com/office/drawing/2014/main" id="{54CAA120-B680-42F6-8217-948FFB3F436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95998" y="761992"/>
            <a:ext cx="2136099" cy="2186243"/>
          </a:xfrm>
          <a:prstGeom prst="rect">
            <a:avLst/>
          </a:prstGeom>
        </p:spPr>
      </p:pic>
      <p:sp>
        <p:nvSpPr>
          <p:cNvPr id="5" name="TextBox 4">
            <a:extLst>
              <a:ext uri="{FF2B5EF4-FFF2-40B4-BE49-F238E27FC236}">
                <a16:creationId xmlns:a16="http://schemas.microsoft.com/office/drawing/2014/main" id="{2DE8A429-D6CD-4B63-93F0-CEB6803F71BE}"/>
              </a:ext>
            </a:extLst>
          </p:cNvPr>
          <p:cNvSpPr txBox="1"/>
          <p:nvPr/>
        </p:nvSpPr>
        <p:spPr>
          <a:xfrm>
            <a:off x="7772350" y="3242891"/>
            <a:ext cx="4104168" cy="2031325"/>
          </a:xfrm>
          <a:prstGeom prst="rect">
            <a:avLst/>
          </a:prstGeom>
          <a:noFill/>
          <a:ln>
            <a:solidFill>
              <a:schemeClr val="accent1"/>
            </a:solidFill>
          </a:ln>
        </p:spPr>
        <p:txBody>
          <a:bodyPr wrap="square" rtlCol="0">
            <a:spAutoFit/>
          </a:bodyPr>
          <a:lstStyle/>
          <a:p>
            <a:r>
              <a:rPr lang="en-US" dirty="0">
                <a:latin typeface="Franklin Gothic Book" panose="020B0503020102020204" pitchFamily="34" charset="0"/>
              </a:rPr>
              <a:t>We want our sonar to be:</a:t>
            </a:r>
          </a:p>
          <a:p>
            <a:pPr marL="285750" indent="-285750">
              <a:buFont typeface="Arial" panose="020B0604020202020204" pitchFamily="34" charset="0"/>
              <a:buChar char="•"/>
            </a:pPr>
            <a:r>
              <a:rPr lang="en-US" dirty="0">
                <a:latin typeface="Franklin Gothic Book" panose="020B0503020102020204" pitchFamily="34" charset="0"/>
              </a:rPr>
              <a:t>Low power </a:t>
            </a:r>
          </a:p>
          <a:p>
            <a:pPr marL="285750" indent="-285750">
              <a:buFont typeface="Arial" panose="020B0604020202020204" pitchFamily="34" charset="0"/>
              <a:buChar char="•"/>
            </a:pPr>
            <a:r>
              <a:rPr lang="en-US" dirty="0">
                <a:latin typeface="Franklin Gothic Book" panose="020B0503020102020204" pitchFamily="34" charset="0"/>
              </a:rPr>
              <a:t>Easy to digest data and evaluate </a:t>
            </a:r>
          </a:p>
          <a:p>
            <a:pPr marL="285750" indent="-285750">
              <a:buFont typeface="Arial" panose="020B0604020202020204" pitchFamily="34" charset="0"/>
              <a:buChar char="•"/>
            </a:pPr>
            <a:r>
              <a:rPr lang="en-US" dirty="0">
                <a:latin typeface="Franklin Gothic Book" panose="020B0503020102020204" pitchFamily="34" charset="0"/>
              </a:rPr>
              <a:t>Be compact</a:t>
            </a:r>
          </a:p>
          <a:p>
            <a:pPr marL="285750" indent="-285750">
              <a:buFont typeface="Arial" panose="020B0604020202020204" pitchFamily="34" charset="0"/>
              <a:buChar char="•"/>
            </a:pPr>
            <a:r>
              <a:rPr lang="en-US" dirty="0">
                <a:latin typeface="Franklin Gothic Book" panose="020B0503020102020204" pitchFamily="34" charset="0"/>
              </a:rPr>
              <a:t>Low cost</a:t>
            </a:r>
          </a:p>
          <a:p>
            <a:pPr marL="285750" indent="-285750">
              <a:buFont typeface="Arial" panose="020B0604020202020204" pitchFamily="34" charset="0"/>
              <a:buChar char="•"/>
            </a:pPr>
            <a:r>
              <a:rPr lang="en-US" dirty="0">
                <a:latin typeface="Franklin Gothic Book" panose="020B0503020102020204" pitchFamily="34" charset="0"/>
              </a:rPr>
              <a:t>Be easy to flip up or down for bottom mapping or ice keel mapping</a:t>
            </a:r>
          </a:p>
        </p:txBody>
      </p:sp>
      <p:sp>
        <p:nvSpPr>
          <p:cNvPr id="6" name="TextBox 5">
            <a:extLst>
              <a:ext uri="{FF2B5EF4-FFF2-40B4-BE49-F238E27FC236}">
                <a16:creationId xmlns:a16="http://schemas.microsoft.com/office/drawing/2014/main" id="{387B4BE0-41FC-4E79-BAD0-2F0227292D29}"/>
              </a:ext>
            </a:extLst>
          </p:cNvPr>
          <p:cNvSpPr txBox="1"/>
          <p:nvPr/>
        </p:nvSpPr>
        <p:spPr>
          <a:xfrm>
            <a:off x="225572" y="1232997"/>
            <a:ext cx="4965405" cy="1846659"/>
          </a:xfrm>
          <a:prstGeom prst="rect">
            <a:avLst/>
          </a:prstGeom>
          <a:noFill/>
        </p:spPr>
        <p:txBody>
          <a:bodyPr wrap="square" rtlCol="0">
            <a:spAutoFit/>
          </a:bodyPr>
          <a:lstStyle/>
          <a:p>
            <a:endParaRPr lang="en-US" dirty="0">
              <a:latin typeface="Franklin Gothic Book" panose="020B0503020102020204" pitchFamily="34" charset="0"/>
            </a:endParaRPr>
          </a:p>
          <a:p>
            <a:pPr marL="342900" indent="-342900">
              <a:buFont typeface="+mj-lt"/>
              <a:buAutoNum type="arabicPeriod"/>
            </a:pPr>
            <a:r>
              <a:rPr lang="en-US" sz="2400" dirty="0" err="1">
                <a:latin typeface="Franklin Gothic Book" panose="020B0503020102020204" pitchFamily="34" charset="0"/>
              </a:rPr>
              <a:t>Norbit</a:t>
            </a:r>
            <a:r>
              <a:rPr lang="en-US" sz="2400" dirty="0">
                <a:latin typeface="Franklin Gothic Book" panose="020B0503020102020204" pitchFamily="34" charset="0"/>
              </a:rPr>
              <a:t> WBMS (60W 10-28VDC, 110-240VAC)</a:t>
            </a:r>
          </a:p>
          <a:p>
            <a:pPr marL="342900" indent="-342900">
              <a:buFont typeface="+mj-lt"/>
              <a:buAutoNum type="arabicPeriod"/>
            </a:pPr>
            <a:r>
              <a:rPr lang="en-US" sz="2400" dirty="0" err="1">
                <a:latin typeface="Franklin Gothic Book" panose="020B0503020102020204" pitchFamily="34" charset="0"/>
              </a:rPr>
              <a:t>Ixblue</a:t>
            </a:r>
            <a:r>
              <a:rPr lang="en-US" sz="2400" dirty="0">
                <a:latin typeface="Franklin Gothic Book" panose="020B0503020102020204" pitchFamily="34" charset="0"/>
              </a:rPr>
              <a:t> </a:t>
            </a:r>
            <a:r>
              <a:rPr lang="en-US" sz="2400" dirty="0" err="1">
                <a:latin typeface="Franklin Gothic Book" panose="020B0503020102020204" pitchFamily="34" charset="0"/>
              </a:rPr>
              <a:t>Phins</a:t>
            </a:r>
            <a:r>
              <a:rPr lang="en-US" sz="2400" dirty="0">
                <a:latin typeface="Franklin Gothic Book" panose="020B0503020102020204" pitchFamily="34" charset="0"/>
              </a:rPr>
              <a:t> C3 INS</a:t>
            </a:r>
          </a:p>
          <a:p>
            <a:pPr marL="342900" indent="-342900">
              <a:buFont typeface="+mj-lt"/>
              <a:buAutoNum type="arabicPeriod"/>
            </a:pPr>
            <a:endParaRPr lang="en-US" sz="2400" dirty="0">
              <a:latin typeface="Franklin Gothic Book" panose="020B0503020102020204" pitchFamily="34" charset="0"/>
            </a:endParaRPr>
          </a:p>
        </p:txBody>
      </p:sp>
      <p:pic>
        <p:nvPicPr>
          <p:cNvPr id="1026" name="Picture 2" descr="https://2wdl972dwj5viwpdm3ates4e-wpengine.netdna-ssl.com/wp-content/uploads/2020/03/Sonic-2020-Swathe-Services-Medway-Port-UK-7.jpg">
            <a:extLst>
              <a:ext uri="{FF2B5EF4-FFF2-40B4-BE49-F238E27FC236}">
                <a16:creationId xmlns:a16="http://schemas.microsoft.com/office/drawing/2014/main" id="{C2CEE65A-5277-4644-AE4F-595ADC698B5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73761" y="737232"/>
            <a:ext cx="4231174" cy="223576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A5622426-FEB9-144F-8083-3684D561C95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56990" y="3062014"/>
            <a:ext cx="3331453" cy="2185715"/>
          </a:xfrm>
          <a:prstGeom prst="rect">
            <a:avLst/>
          </a:prstGeom>
        </p:spPr>
      </p:pic>
      <p:pic>
        <p:nvPicPr>
          <p:cNvPr id="11" name="Picture 10">
            <a:extLst>
              <a:ext uri="{FF2B5EF4-FFF2-40B4-BE49-F238E27FC236}">
                <a16:creationId xmlns:a16="http://schemas.microsoft.com/office/drawing/2014/main" id="{BA580D50-ECA2-BD43-A73B-A8F3A003157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07077" y="3079656"/>
            <a:ext cx="2946758" cy="2194560"/>
          </a:xfrm>
          <a:prstGeom prst="rect">
            <a:avLst/>
          </a:prstGeom>
        </p:spPr>
      </p:pic>
      <p:sp>
        <p:nvSpPr>
          <p:cNvPr id="12" name="TextBox 11">
            <a:extLst>
              <a:ext uri="{FF2B5EF4-FFF2-40B4-BE49-F238E27FC236}">
                <a16:creationId xmlns:a16="http://schemas.microsoft.com/office/drawing/2014/main" id="{2844C25F-4267-D848-8651-32649DFD46B0}"/>
              </a:ext>
            </a:extLst>
          </p:cNvPr>
          <p:cNvSpPr txBox="1"/>
          <p:nvPr/>
        </p:nvSpPr>
        <p:spPr>
          <a:xfrm>
            <a:off x="9425388" y="6457038"/>
            <a:ext cx="2698431" cy="369332"/>
          </a:xfrm>
          <a:prstGeom prst="rect">
            <a:avLst/>
          </a:prstGeom>
          <a:noFill/>
        </p:spPr>
        <p:txBody>
          <a:bodyPr wrap="none" rtlCol="0">
            <a:spAutoFit/>
          </a:bodyPr>
          <a:lstStyle/>
          <a:p>
            <a:r>
              <a:rPr lang="en-US" dirty="0"/>
              <a:t>Imagery courtesy of </a:t>
            </a:r>
            <a:r>
              <a:rPr lang="en-US" dirty="0" err="1"/>
              <a:t>Norbit</a:t>
            </a:r>
            <a:endParaRPr lang="en-US" dirty="0"/>
          </a:p>
        </p:txBody>
      </p:sp>
    </p:spTree>
    <p:extLst>
      <p:ext uri="{BB962C8B-B14F-4D97-AF65-F5344CB8AC3E}">
        <p14:creationId xmlns:p14="http://schemas.microsoft.com/office/powerpoint/2010/main" val="24926279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235028" y="1221429"/>
            <a:ext cx="11341925" cy="4887223"/>
          </a:xfrm>
        </p:spPr>
        <p:txBody>
          <a:bodyPr>
            <a:normAutofit/>
          </a:bodyPr>
          <a:lstStyle/>
          <a:p>
            <a:pPr marL="0" indent="0">
              <a:buNone/>
            </a:pPr>
            <a:r>
              <a:rPr lang="en-US" dirty="0">
                <a:solidFill>
                  <a:schemeClr val="accent6"/>
                </a:solidFill>
              </a:rPr>
              <a:t>Planned outcomes of the research: </a:t>
            </a:r>
          </a:p>
          <a:p>
            <a:pPr lvl="1"/>
            <a:r>
              <a:rPr lang="en-US" dirty="0"/>
              <a:t>A portable Long Range AUV, for under-ice anomaly and oil detection with deployable arctic buoys for aided navigation, remote communication and docking; around-the-clock expertise available and training with a TRL 7/8 system ready for low-rate manufacturing and payload capability expansion.</a:t>
            </a:r>
          </a:p>
          <a:p>
            <a:pPr lvl="1"/>
            <a:endParaRPr lang="en-US" dirty="0"/>
          </a:p>
          <a:p>
            <a:pPr marL="0" indent="0">
              <a:buNone/>
            </a:pPr>
            <a:r>
              <a:rPr lang="en-US" dirty="0">
                <a:solidFill>
                  <a:schemeClr val="accent6"/>
                </a:solidFill>
              </a:rPr>
              <a:t>Additional research identification:</a:t>
            </a:r>
          </a:p>
          <a:p>
            <a:pPr lvl="1"/>
            <a:r>
              <a:rPr lang="en-US" dirty="0"/>
              <a:t>Service for hire </a:t>
            </a:r>
          </a:p>
          <a:p>
            <a:pPr lvl="1"/>
            <a:r>
              <a:rPr lang="en-US" dirty="0"/>
              <a:t>Interest in commercialization</a:t>
            </a:r>
          </a:p>
          <a:p>
            <a:pPr lvl="1"/>
            <a:r>
              <a:rPr lang="en-US" dirty="0"/>
              <a:t>Interest in scientific community to use and develop tech (BSEE, EPA, NOAA, etc.)</a:t>
            </a:r>
          </a:p>
          <a:p>
            <a:endParaRPr lang="en-US" dirty="0"/>
          </a:p>
        </p:txBody>
      </p:sp>
      <p:sp>
        <p:nvSpPr>
          <p:cNvPr id="2" name="TextBox 1">
            <a:extLst>
              <a:ext uri="{FF2B5EF4-FFF2-40B4-BE49-F238E27FC236}">
                <a16:creationId xmlns:a16="http://schemas.microsoft.com/office/drawing/2014/main" id="{B7C18E54-9E1F-2E49-9F5A-352543E0147E}"/>
              </a:ext>
            </a:extLst>
          </p:cNvPr>
          <p:cNvSpPr txBox="1"/>
          <p:nvPr/>
        </p:nvSpPr>
        <p:spPr>
          <a:xfrm>
            <a:off x="235028" y="445366"/>
            <a:ext cx="1967846" cy="646331"/>
          </a:xfrm>
          <a:prstGeom prst="rect">
            <a:avLst/>
          </a:prstGeom>
          <a:noFill/>
        </p:spPr>
        <p:txBody>
          <a:bodyPr wrap="none" rtlCol="0">
            <a:spAutoFit/>
          </a:bodyPr>
          <a:lstStyle/>
          <a:p>
            <a:r>
              <a:rPr lang="en-US" sz="3600" i="1" dirty="0"/>
              <a:t>Summary</a:t>
            </a:r>
          </a:p>
        </p:txBody>
      </p:sp>
    </p:spTree>
    <p:extLst>
      <p:ext uri="{BB962C8B-B14F-4D97-AF65-F5344CB8AC3E}">
        <p14:creationId xmlns:p14="http://schemas.microsoft.com/office/powerpoint/2010/main" val="34285106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17AFBAC-0D14-4E5E-AFB9-0168975D30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1945" y="-1019657"/>
            <a:ext cx="12475889" cy="8127725"/>
          </a:xfrm>
          <a:prstGeom prst="rect">
            <a:avLst/>
          </a:prstGeom>
        </p:spPr>
      </p:pic>
      <p:sp>
        <p:nvSpPr>
          <p:cNvPr id="2" name="Rectangle 1">
            <a:extLst>
              <a:ext uri="{FF2B5EF4-FFF2-40B4-BE49-F238E27FC236}">
                <a16:creationId xmlns:a16="http://schemas.microsoft.com/office/drawing/2014/main" id="{E55401C0-186B-4CBC-807E-885CAE63F9C0}"/>
              </a:ext>
            </a:extLst>
          </p:cNvPr>
          <p:cNvSpPr/>
          <p:nvPr/>
        </p:nvSpPr>
        <p:spPr>
          <a:xfrm>
            <a:off x="6794222" y="5024229"/>
            <a:ext cx="5539722" cy="646331"/>
          </a:xfrm>
          <a:prstGeom prst="rect">
            <a:avLst/>
          </a:prstGeom>
        </p:spPr>
        <p:txBody>
          <a:bodyPr wrap="none">
            <a:spAutoFit/>
          </a:bodyPr>
          <a:lstStyle/>
          <a:p>
            <a:r>
              <a:rPr lang="en-US" sz="3600" dirty="0">
                <a:solidFill>
                  <a:srgbClr val="FFFF00"/>
                </a:solidFill>
                <a:latin typeface="Franklin Gothic Medium" panose="020B0603020102020204" pitchFamily="34" charset="0"/>
              </a:rPr>
              <a:t>LRAUV</a:t>
            </a:r>
            <a:r>
              <a:rPr lang="en-US" sz="3600" dirty="0">
                <a:latin typeface="Franklin Gothic Medium" panose="020B0603020102020204" pitchFamily="34" charset="0"/>
              </a:rPr>
              <a:t> </a:t>
            </a:r>
            <a:r>
              <a:rPr lang="en-US" sz="3600" dirty="0">
                <a:solidFill>
                  <a:schemeClr val="bg2"/>
                </a:solidFill>
                <a:latin typeface="Franklin Gothic Medium" panose="020B0603020102020204" pitchFamily="34" charset="0"/>
              </a:rPr>
              <a:t>Ready for questions</a:t>
            </a:r>
          </a:p>
        </p:txBody>
      </p:sp>
      <p:sp>
        <p:nvSpPr>
          <p:cNvPr id="3" name="TextBox 2">
            <a:extLst>
              <a:ext uri="{FF2B5EF4-FFF2-40B4-BE49-F238E27FC236}">
                <a16:creationId xmlns:a16="http://schemas.microsoft.com/office/drawing/2014/main" id="{9CF1FD4D-71CB-422B-A023-976698AE5896}"/>
              </a:ext>
            </a:extLst>
          </p:cNvPr>
          <p:cNvSpPr txBox="1"/>
          <p:nvPr/>
        </p:nvSpPr>
        <p:spPr>
          <a:xfrm>
            <a:off x="0" y="369332"/>
            <a:ext cx="2680138" cy="646331"/>
          </a:xfrm>
          <a:prstGeom prst="rect">
            <a:avLst/>
          </a:prstGeom>
          <a:noFill/>
        </p:spPr>
        <p:txBody>
          <a:bodyPr wrap="square" rtlCol="0">
            <a:spAutoFit/>
          </a:bodyPr>
          <a:lstStyle/>
          <a:p>
            <a:r>
              <a:rPr lang="en-US" sz="3600" dirty="0">
                <a:solidFill>
                  <a:schemeClr val="bg2"/>
                </a:solidFill>
                <a:latin typeface="Franklin Gothic Medium" panose="020B0603020102020204" pitchFamily="34" charset="0"/>
              </a:rPr>
              <a:t>Thanks and </a:t>
            </a:r>
          </a:p>
        </p:txBody>
      </p:sp>
    </p:spTree>
    <p:extLst>
      <p:ext uri="{BB962C8B-B14F-4D97-AF65-F5344CB8AC3E}">
        <p14:creationId xmlns:p14="http://schemas.microsoft.com/office/powerpoint/2010/main" val="33677010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73943" y="775601"/>
            <a:ext cx="7703988" cy="4794225"/>
          </a:xfrm>
          <a:prstGeom prst="rect">
            <a:avLst/>
          </a:prstGeom>
        </p:spPr>
        <p:txBody>
          <a:bodyPr vert="horz" lIns="91440" tIns="45720" rIns="91440" bIns="45720" rtlCol="0">
            <a:normAutofit/>
          </a:bodyPr>
          <a:lstStyle/>
          <a:p>
            <a:pPr marL="257175" indent="-257175">
              <a:buFont typeface="Arial" panose="020B0604020202020204" pitchFamily="34" charset="0"/>
              <a:buChar char="•"/>
            </a:pPr>
            <a:r>
              <a:rPr lang="en-US" b="1" dirty="0">
                <a:solidFill>
                  <a:srgbClr val="FFC000"/>
                </a:solidFill>
                <a:latin typeface="Franklin Gothic Book" panose="020B0503020102020204" pitchFamily="34" charset="0"/>
              </a:rPr>
              <a:t>What</a:t>
            </a:r>
            <a:r>
              <a:rPr lang="en-US" b="1" dirty="0">
                <a:latin typeface="Franklin Gothic Book" panose="020B0503020102020204" pitchFamily="34" charset="0"/>
              </a:rPr>
              <a:t> needs improvement or is missing</a:t>
            </a:r>
            <a:r>
              <a:rPr lang="en-US" dirty="0">
                <a:latin typeface="Franklin Gothic Book" panose="020B0503020102020204" pitchFamily="34" charset="0"/>
              </a:rPr>
              <a:t>? </a:t>
            </a:r>
          </a:p>
          <a:p>
            <a:pPr marL="600075" lvl="1" indent="-257175">
              <a:buFont typeface="Arial" panose="020B0604020202020204" pitchFamily="34" charset="0"/>
              <a:buChar char="•"/>
            </a:pPr>
            <a:r>
              <a:rPr lang="en-US" dirty="0">
                <a:latin typeface="Franklin Gothic Book" panose="020B0503020102020204" pitchFamily="34" charset="0"/>
              </a:rPr>
              <a:t>Sensing of oil against the ice and seafloor</a:t>
            </a:r>
          </a:p>
          <a:p>
            <a:pPr marL="600075" lvl="1" indent="-257175">
              <a:buFont typeface="Arial" panose="020B0604020202020204" pitchFamily="34" charset="0"/>
              <a:buChar char="•"/>
            </a:pPr>
            <a:r>
              <a:rPr lang="en-US" dirty="0">
                <a:latin typeface="Franklin Gothic Book" panose="020B0503020102020204" pitchFamily="34" charset="0"/>
              </a:rPr>
              <a:t>More sensor payloads-Echosounders, Cameras, Water sampling, energy harvesting</a:t>
            </a:r>
          </a:p>
          <a:p>
            <a:pPr marL="600075" lvl="1" indent="-257175">
              <a:buFont typeface="Arial" panose="020B0604020202020204" pitchFamily="34" charset="0"/>
              <a:buChar char="•"/>
            </a:pPr>
            <a:r>
              <a:rPr lang="en-US" dirty="0">
                <a:latin typeface="Franklin Gothic Book" panose="020B0503020102020204" pitchFamily="34" charset="0"/>
              </a:rPr>
              <a:t>Lower vehicle costs, Design review?</a:t>
            </a:r>
          </a:p>
          <a:p>
            <a:pPr marL="600075" lvl="1" indent="-257175">
              <a:buFont typeface="Arial" panose="020B0604020202020204" pitchFamily="34" charset="0"/>
              <a:buChar char="•"/>
            </a:pPr>
            <a:r>
              <a:rPr lang="en-US" dirty="0">
                <a:latin typeface="Franklin Gothic Book" panose="020B0503020102020204" pitchFamily="34" charset="0"/>
              </a:rPr>
              <a:t>More operational time for shake-down and training</a:t>
            </a:r>
          </a:p>
          <a:p>
            <a:pPr marL="600075" lvl="1" indent="-257175">
              <a:buFont typeface="Arial" panose="020B0604020202020204" pitchFamily="34" charset="0"/>
              <a:buChar char="•"/>
            </a:pPr>
            <a:r>
              <a:rPr lang="en-US" dirty="0">
                <a:latin typeface="Franklin Gothic Book" panose="020B0503020102020204" pitchFamily="34" charset="0"/>
              </a:rPr>
              <a:t>Software development (behaviors) and backseat autonomy</a:t>
            </a:r>
          </a:p>
          <a:p>
            <a:pPr marL="257175" indent="-257175">
              <a:buFont typeface="Arial" panose="020B0604020202020204" pitchFamily="34" charset="0"/>
              <a:buChar char="•"/>
            </a:pPr>
            <a:r>
              <a:rPr lang="en-US" b="1" dirty="0">
                <a:solidFill>
                  <a:srgbClr val="FFC000"/>
                </a:solidFill>
                <a:latin typeface="Franklin Gothic Book" panose="020B0503020102020204" pitchFamily="34" charset="0"/>
              </a:rPr>
              <a:t>Who</a:t>
            </a:r>
            <a:r>
              <a:rPr lang="en-US" b="1" dirty="0">
                <a:latin typeface="Franklin Gothic Book" panose="020B0503020102020204" pitchFamily="34" charset="0"/>
              </a:rPr>
              <a:t> should we connect with to improve odds of success?</a:t>
            </a:r>
            <a:r>
              <a:rPr lang="en-US" dirty="0">
                <a:latin typeface="Franklin Gothic Book" panose="020B0503020102020204" pitchFamily="34" charset="0"/>
              </a:rPr>
              <a:t> </a:t>
            </a:r>
          </a:p>
          <a:p>
            <a:pPr marL="600075" lvl="1" indent="-257175">
              <a:buFont typeface="Arial" panose="020B0604020202020204" pitchFamily="34" charset="0"/>
              <a:buChar char="•"/>
            </a:pPr>
            <a:r>
              <a:rPr lang="en-US" dirty="0">
                <a:latin typeface="Franklin Gothic Book" panose="020B0503020102020204" pitchFamily="34" charset="0"/>
              </a:rPr>
              <a:t>Engage with USCG operators early</a:t>
            </a:r>
          </a:p>
          <a:p>
            <a:pPr marL="600075" lvl="1" indent="-257175">
              <a:buFont typeface="Arial" panose="020B0604020202020204" pitchFamily="34" charset="0"/>
              <a:buChar char="•"/>
            </a:pPr>
            <a:r>
              <a:rPr lang="en-US" dirty="0">
                <a:latin typeface="Franklin Gothic Book" panose="020B0503020102020204" pitchFamily="34" charset="0"/>
              </a:rPr>
              <a:t>Broaden R&amp;D support</a:t>
            </a:r>
          </a:p>
          <a:p>
            <a:pPr marL="600075" lvl="1" indent="-257175">
              <a:buFont typeface="Arial" panose="020B0604020202020204" pitchFamily="34" charset="0"/>
              <a:buChar char="•"/>
            </a:pPr>
            <a:r>
              <a:rPr lang="en-US" dirty="0">
                <a:latin typeface="Franklin Gothic Book" panose="020B0503020102020204" pitchFamily="34" charset="0"/>
              </a:rPr>
              <a:t>Need to coordinate field operations with first responders and fill technology gaps that are identified.</a:t>
            </a:r>
          </a:p>
          <a:p>
            <a:pPr marL="600075" lvl="1" indent="-257175">
              <a:buFont typeface="Arial" panose="020B0604020202020204" pitchFamily="34" charset="0"/>
              <a:buChar char="•"/>
            </a:pPr>
            <a:r>
              <a:rPr lang="en-US" dirty="0">
                <a:latin typeface="Franklin Gothic Book" panose="020B0503020102020204" pitchFamily="34" charset="0"/>
              </a:rPr>
              <a:t>Continue to connect with alternative funding sources like ONR, NOAA and BSEE to help fund operations and sensor development (methane, what else?)</a:t>
            </a:r>
          </a:p>
          <a:p>
            <a:pPr marL="600075" lvl="1" indent="-257175">
              <a:buFont typeface="Arial" panose="020B0604020202020204" pitchFamily="34" charset="0"/>
              <a:buChar char="•"/>
            </a:pPr>
            <a:r>
              <a:rPr lang="en-US" dirty="0">
                <a:solidFill>
                  <a:srgbClr val="FFFF00"/>
                </a:solidFill>
                <a:latin typeface="Franklin Gothic Book" panose="020B0503020102020204" pitchFamily="34" charset="0"/>
              </a:rPr>
              <a:t>Need more vehicles?</a:t>
            </a:r>
            <a:endParaRPr lang="en-US" dirty="0">
              <a:latin typeface="Franklin Gothic Book" panose="020B0503020102020204" pitchFamily="34" charset="0"/>
            </a:endParaRPr>
          </a:p>
          <a:p>
            <a:endParaRPr lang="en-US" sz="2800" dirty="0">
              <a:latin typeface="Franklin Gothic Book" panose="020B0503020102020204" pitchFamily="34" charset="0"/>
            </a:endParaRPr>
          </a:p>
        </p:txBody>
      </p:sp>
      <p:sp>
        <p:nvSpPr>
          <p:cNvPr id="3" name="TextBox 2">
            <a:extLst>
              <a:ext uri="{FF2B5EF4-FFF2-40B4-BE49-F238E27FC236}">
                <a16:creationId xmlns:a16="http://schemas.microsoft.com/office/drawing/2014/main" id="{2289CF2D-468C-534E-B9DA-722390FB7181}"/>
              </a:ext>
            </a:extLst>
          </p:cNvPr>
          <p:cNvSpPr txBox="1"/>
          <p:nvPr/>
        </p:nvSpPr>
        <p:spPr>
          <a:xfrm>
            <a:off x="8403890" y="4985960"/>
            <a:ext cx="3637722" cy="646331"/>
          </a:xfrm>
          <a:prstGeom prst="rect">
            <a:avLst/>
          </a:prstGeom>
          <a:noFill/>
          <a:ln>
            <a:solidFill>
              <a:schemeClr val="accent1"/>
            </a:solidFill>
          </a:ln>
        </p:spPr>
        <p:txBody>
          <a:bodyPr wrap="square" rtlCol="0">
            <a:spAutoFit/>
          </a:bodyPr>
          <a:lstStyle/>
          <a:p>
            <a:r>
              <a:rPr lang="en-US" dirty="0">
                <a:latin typeface="Franklin Gothic Book" panose="020B0503020102020204" pitchFamily="34" charset="0"/>
              </a:rPr>
              <a:t>Input on future from you:  Do we need 2, 5, 10 vehicles?</a:t>
            </a:r>
          </a:p>
        </p:txBody>
      </p:sp>
      <p:pic>
        <p:nvPicPr>
          <p:cNvPr id="8" name="Picture 7">
            <a:extLst>
              <a:ext uri="{FF2B5EF4-FFF2-40B4-BE49-F238E27FC236}">
                <a16:creationId xmlns:a16="http://schemas.microsoft.com/office/drawing/2014/main" id="{05758EF8-E477-B144-85F4-1EB5BD0A86DB}"/>
              </a:ext>
            </a:extLst>
          </p:cNvPr>
          <p:cNvPicPr>
            <a:picLocks noChangeAspect="1"/>
          </p:cNvPicPr>
          <p:nvPr/>
        </p:nvPicPr>
        <p:blipFill>
          <a:blip r:embed="rId3"/>
          <a:stretch>
            <a:fillRect/>
          </a:stretch>
        </p:blipFill>
        <p:spPr>
          <a:xfrm>
            <a:off x="9703940" y="949655"/>
            <a:ext cx="1638300" cy="1244600"/>
          </a:xfrm>
          <a:prstGeom prst="rect">
            <a:avLst/>
          </a:prstGeom>
        </p:spPr>
      </p:pic>
      <p:pic>
        <p:nvPicPr>
          <p:cNvPr id="11" name="WHOImarkBLUE.png">
            <a:extLst>
              <a:ext uri="{FF2B5EF4-FFF2-40B4-BE49-F238E27FC236}">
                <a16:creationId xmlns:a16="http://schemas.microsoft.com/office/drawing/2014/main" id="{12BAFB1F-3867-294C-9697-523C0B8CF2DB}"/>
              </a:ext>
            </a:extLst>
          </p:cNvPr>
          <p:cNvPicPr>
            <a:picLocks noChangeAspect="1"/>
          </p:cNvPicPr>
          <p:nvPr/>
        </p:nvPicPr>
        <p:blipFill>
          <a:blip r:embed="rId4" cstate="print"/>
          <a:stretch>
            <a:fillRect/>
          </a:stretch>
        </p:blipFill>
        <p:spPr>
          <a:xfrm>
            <a:off x="6454692" y="5881816"/>
            <a:ext cx="2892484" cy="805152"/>
          </a:xfrm>
          <a:prstGeom prst="rect">
            <a:avLst/>
          </a:prstGeom>
          <a:ln w="12700">
            <a:miter lim="400000"/>
          </a:ln>
        </p:spPr>
      </p:pic>
      <p:pic>
        <p:nvPicPr>
          <p:cNvPr id="12" name="Picture 11" descr="MBARI-logo.jpg">
            <a:extLst>
              <a:ext uri="{FF2B5EF4-FFF2-40B4-BE49-F238E27FC236}">
                <a16:creationId xmlns:a16="http://schemas.microsoft.com/office/drawing/2014/main" id="{ECB6C0B4-5FA5-184B-935F-B71240F349AD}"/>
              </a:ext>
            </a:extLst>
          </p:cNvPr>
          <p:cNvPicPr>
            <a:picLocks noChangeAspect="1"/>
          </p:cNvPicPr>
          <p:nvPr/>
        </p:nvPicPr>
        <p:blipFill rotWithShape="1">
          <a:blip r:embed="rId5" cstate="print"/>
          <a:srcRect t="14781" b="15062"/>
          <a:stretch/>
        </p:blipFill>
        <p:spPr>
          <a:xfrm>
            <a:off x="4205214" y="5808820"/>
            <a:ext cx="1668910" cy="878148"/>
          </a:xfrm>
          <a:prstGeom prst="rect">
            <a:avLst/>
          </a:prstGeom>
        </p:spPr>
      </p:pic>
      <p:pic>
        <p:nvPicPr>
          <p:cNvPr id="15" name="Picture 14">
            <a:extLst>
              <a:ext uri="{FF2B5EF4-FFF2-40B4-BE49-F238E27FC236}">
                <a16:creationId xmlns:a16="http://schemas.microsoft.com/office/drawing/2014/main" id="{033B8560-960C-B44D-878D-E9C05BE69EB0}"/>
              </a:ext>
            </a:extLst>
          </p:cNvPr>
          <p:cNvPicPr>
            <a:picLocks noChangeAspect="1"/>
          </p:cNvPicPr>
          <p:nvPr/>
        </p:nvPicPr>
        <p:blipFill>
          <a:blip r:embed="rId3"/>
          <a:stretch>
            <a:fillRect/>
          </a:stretch>
        </p:blipFill>
        <p:spPr>
          <a:xfrm>
            <a:off x="9703940" y="2259541"/>
            <a:ext cx="1638300" cy="1244600"/>
          </a:xfrm>
          <a:prstGeom prst="rect">
            <a:avLst/>
          </a:prstGeom>
        </p:spPr>
      </p:pic>
      <p:pic>
        <p:nvPicPr>
          <p:cNvPr id="16" name="Picture 15">
            <a:extLst>
              <a:ext uri="{FF2B5EF4-FFF2-40B4-BE49-F238E27FC236}">
                <a16:creationId xmlns:a16="http://schemas.microsoft.com/office/drawing/2014/main" id="{2C5CE10B-6266-F849-969D-994111D8A983}"/>
              </a:ext>
            </a:extLst>
          </p:cNvPr>
          <p:cNvPicPr>
            <a:picLocks noChangeAspect="1"/>
          </p:cNvPicPr>
          <p:nvPr/>
        </p:nvPicPr>
        <p:blipFill>
          <a:blip r:embed="rId3"/>
          <a:stretch>
            <a:fillRect/>
          </a:stretch>
        </p:blipFill>
        <p:spPr>
          <a:xfrm>
            <a:off x="9719245" y="3580692"/>
            <a:ext cx="1638300" cy="1244600"/>
          </a:xfrm>
          <a:prstGeom prst="rect">
            <a:avLst/>
          </a:prstGeom>
        </p:spPr>
      </p:pic>
    </p:spTree>
    <p:extLst>
      <p:ext uri="{BB962C8B-B14F-4D97-AF65-F5344CB8AC3E}">
        <p14:creationId xmlns:p14="http://schemas.microsoft.com/office/powerpoint/2010/main" val="22107230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ADCE5BB-7E99-0242-8641-097A12A16D17}"/>
              </a:ext>
            </a:extLst>
          </p:cNvPr>
          <p:cNvSpPr txBox="1"/>
          <p:nvPr/>
        </p:nvSpPr>
        <p:spPr>
          <a:xfrm>
            <a:off x="4127500" y="2794000"/>
            <a:ext cx="5346700" cy="769441"/>
          </a:xfrm>
          <a:prstGeom prst="rect">
            <a:avLst/>
          </a:prstGeom>
          <a:noFill/>
        </p:spPr>
        <p:txBody>
          <a:bodyPr wrap="square" rtlCol="0">
            <a:spAutoFit/>
          </a:bodyPr>
          <a:lstStyle/>
          <a:p>
            <a:r>
              <a:rPr lang="en-US" sz="4400" dirty="0">
                <a:solidFill>
                  <a:srgbClr val="FFC000"/>
                </a:solidFill>
                <a:latin typeface="Franklin Gothic Book" panose="020B0503020102020204" pitchFamily="34" charset="0"/>
              </a:rPr>
              <a:t>Extra Slides</a:t>
            </a:r>
          </a:p>
        </p:txBody>
      </p:sp>
    </p:spTree>
    <p:extLst>
      <p:ext uri="{BB962C8B-B14F-4D97-AF65-F5344CB8AC3E}">
        <p14:creationId xmlns:p14="http://schemas.microsoft.com/office/powerpoint/2010/main" val="3034337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7AC92D4-96D1-49D4-B983-9D68A7F05CD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05553" y="4031527"/>
            <a:ext cx="3657600" cy="2423160"/>
          </a:xfrm>
          <a:prstGeom prst="rect">
            <a:avLst/>
          </a:prstGeom>
        </p:spPr>
      </p:pic>
      <p:pic>
        <p:nvPicPr>
          <p:cNvPr id="7" name="Picture 6">
            <a:extLst>
              <a:ext uri="{FF2B5EF4-FFF2-40B4-BE49-F238E27FC236}">
                <a16:creationId xmlns:a16="http://schemas.microsoft.com/office/drawing/2014/main" id="{0FC8E41A-2329-468D-878E-19F183E7A54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05553" y="750341"/>
            <a:ext cx="3657600" cy="2438400"/>
          </a:xfrm>
          <a:prstGeom prst="rect">
            <a:avLst/>
          </a:prstGeom>
        </p:spPr>
      </p:pic>
      <p:pic>
        <p:nvPicPr>
          <p:cNvPr id="9" name="Picture 8">
            <a:extLst>
              <a:ext uri="{FF2B5EF4-FFF2-40B4-BE49-F238E27FC236}">
                <a16:creationId xmlns:a16="http://schemas.microsoft.com/office/drawing/2014/main" id="{9F22310A-7FF5-405B-8429-4D8F45B33D8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7086" y="638374"/>
            <a:ext cx="4621119" cy="3084843"/>
          </a:xfrm>
          <a:prstGeom prst="rect">
            <a:avLst/>
          </a:prstGeom>
        </p:spPr>
      </p:pic>
      <p:sp>
        <p:nvSpPr>
          <p:cNvPr id="10" name="TextBox 9">
            <a:extLst>
              <a:ext uri="{FF2B5EF4-FFF2-40B4-BE49-F238E27FC236}">
                <a16:creationId xmlns:a16="http://schemas.microsoft.com/office/drawing/2014/main" id="{DE21882B-C4F1-4C86-BC43-61D9E4F9E258}"/>
              </a:ext>
            </a:extLst>
          </p:cNvPr>
          <p:cNvSpPr txBox="1"/>
          <p:nvPr/>
        </p:nvSpPr>
        <p:spPr>
          <a:xfrm>
            <a:off x="348611" y="304692"/>
            <a:ext cx="6033975" cy="369332"/>
          </a:xfrm>
          <a:prstGeom prst="rect">
            <a:avLst/>
          </a:prstGeom>
          <a:noFill/>
        </p:spPr>
        <p:txBody>
          <a:bodyPr wrap="square" rtlCol="0">
            <a:spAutoFit/>
          </a:bodyPr>
          <a:lstStyle/>
          <a:p>
            <a:r>
              <a:rPr lang="en-US" dirty="0">
                <a:latin typeface="+mj-lt"/>
              </a:rPr>
              <a:t>The WHOI-MBARI Operations/Engineering Team</a:t>
            </a:r>
          </a:p>
        </p:txBody>
      </p:sp>
      <p:sp>
        <p:nvSpPr>
          <p:cNvPr id="11" name="TextBox 10">
            <a:extLst>
              <a:ext uri="{FF2B5EF4-FFF2-40B4-BE49-F238E27FC236}">
                <a16:creationId xmlns:a16="http://schemas.microsoft.com/office/drawing/2014/main" id="{7C12AF09-412C-4AAC-90F9-3C6A1491093B}"/>
              </a:ext>
            </a:extLst>
          </p:cNvPr>
          <p:cNvSpPr txBox="1"/>
          <p:nvPr/>
        </p:nvSpPr>
        <p:spPr>
          <a:xfrm>
            <a:off x="100425" y="3733047"/>
            <a:ext cx="4561057" cy="369332"/>
          </a:xfrm>
          <a:prstGeom prst="rect">
            <a:avLst/>
          </a:prstGeom>
          <a:noFill/>
        </p:spPr>
        <p:txBody>
          <a:bodyPr wrap="none" rtlCol="0">
            <a:spAutoFit/>
          </a:bodyPr>
          <a:lstStyle/>
          <a:p>
            <a:r>
              <a:rPr lang="en-US" dirty="0"/>
              <a:t>MBARI’s </a:t>
            </a:r>
            <a:r>
              <a:rPr lang="en-US" dirty="0">
                <a:solidFill>
                  <a:srgbClr val="FF0000"/>
                </a:solidFill>
              </a:rPr>
              <a:t>Brett</a:t>
            </a:r>
            <a:r>
              <a:rPr lang="en-US" dirty="0"/>
              <a:t> Hobson, </a:t>
            </a:r>
            <a:r>
              <a:rPr lang="en-US" dirty="0">
                <a:solidFill>
                  <a:srgbClr val="FF0000"/>
                </a:solidFill>
              </a:rPr>
              <a:t>Ben</a:t>
            </a:r>
            <a:r>
              <a:rPr lang="en-US" dirty="0"/>
              <a:t> </a:t>
            </a:r>
            <a:r>
              <a:rPr lang="en-US" dirty="0" err="1"/>
              <a:t>Raanan</a:t>
            </a:r>
            <a:r>
              <a:rPr lang="en-US" dirty="0"/>
              <a:t>, </a:t>
            </a:r>
            <a:r>
              <a:rPr lang="en-US" dirty="0">
                <a:solidFill>
                  <a:srgbClr val="FF0000"/>
                </a:solidFill>
              </a:rPr>
              <a:t>Brian</a:t>
            </a:r>
            <a:r>
              <a:rPr lang="en-US" dirty="0"/>
              <a:t> </a:t>
            </a:r>
            <a:r>
              <a:rPr lang="en-US" dirty="0" err="1"/>
              <a:t>Kieft</a:t>
            </a:r>
            <a:endParaRPr lang="en-US" dirty="0"/>
          </a:p>
        </p:txBody>
      </p:sp>
      <p:pic>
        <p:nvPicPr>
          <p:cNvPr id="13" name="Picture 12">
            <a:extLst>
              <a:ext uri="{FF2B5EF4-FFF2-40B4-BE49-F238E27FC236}">
                <a16:creationId xmlns:a16="http://schemas.microsoft.com/office/drawing/2014/main" id="{8384CA48-CFBD-4197-937A-F56CC2090AA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969730" y="489358"/>
            <a:ext cx="2132380" cy="2929812"/>
          </a:xfrm>
          <a:prstGeom prst="rect">
            <a:avLst/>
          </a:prstGeom>
        </p:spPr>
      </p:pic>
      <p:pic>
        <p:nvPicPr>
          <p:cNvPr id="15" name="Picture 14">
            <a:extLst>
              <a:ext uri="{FF2B5EF4-FFF2-40B4-BE49-F238E27FC236}">
                <a16:creationId xmlns:a16="http://schemas.microsoft.com/office/drawing/2014/main" id="{199E9A70-E763-4306-B9CA-94E9BF20D48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127024" y="3555981"/>
            <a:ext cx="2132379" cy="3198138"/>
          </a:xfrm>
          <a:prstGeom prst="rect">
            <a:avLst/>
          </a:prstGeom>
        </p:spPr>
      </p:pic>
      <p:sp>
        <p:nvSpPr>
          <p:cNvPr id="16" name="TextBox 15">
            <a:extLst>
              <a:ext uri="{FF2B5EF4-FFF2-40B4-BE49-F238E27FC236}">
                <a16:creationId xmlns:a16="http://schemas.microsoft.com/office/drawing/2014/main" id="{0B81CB6B-3160-48E1-873D-FAB56CC5AA9C}"/>
              </a:ext>
            </a:extLst>
          </p:cNvPr>
          <p:cNvSpPr txBox="1"/>
          <p:nvPr/>
        </p:nvSpPr>
        <p:spPr>
          <a:xfrm>
            <a:off x="9175328" y="3271382"/>
            <a:ext cx="2273333" cy="646331"/>
          </a:xfrm>
          <a:prstGeom prst="rect">
            <a:avLst/>
          </a:prstGeom>
          <a:noFill/>
        </p:spPr>
        <p:txBody>
          <a:bodyPr wrap="square" rtlCol="0">
            <a:spAutoFit/>
          </a:bodyPr>
          <a:lstStyle/>
          <a:p>
            <a:r>
              <a:rPr lang="en-US" dirty="0">
                <a:solidFill>
                  <a:srgbClr val="FF0000"/>
                </a:solidFill>
              </a:rPr>
              <a:t>Noa</a:t>
            </a:r>
            <a:r>
              <a:rPr lang="en-US" dirty="0"/>
              <a:t> Yoder, WHOI</a:t>
            </a:r>
          </a:p>
          <a:p>
            <a:r>
              <a:rPr lang="en-US" dirty="0">
                <a:solidFill>
                  <a:srgbClr val="FF0000"/>
                </a:solidFill>
              </a:rPr>
              <a:t>Daniel</a:t>
            </a:r>
            <a:r>
              <a:rPr lang="en-US" dirty="0"/>
              <a:t> Gomez-Ibanez</a:t>
            </a:r>
          </a:p>
        </p:txBody>
      </p:sp>
      <p:sp>
        <p:nvSpPr>
          <p:cNvPr id="17" name="TextBox 16">
            <a:extLst>
              <a:ext uri="{FF2B5EF4-FFF2-40B4-BE49-F238E27FC236}">
                <a16:creationId xmlns:a16="http://schemas.microsoft.com/office/drawing/2014/main" id="{8ECFFFE9-7169-4B34-8924-F78897748486}"/>
              </a:ext>
            </a:extLst>
          </p:cNvPr>
          <p:cNvSpPr txBox="1"/>
          <p:nvPr/>
        </p:nvSpPr>
        <p:spPr>
          <a:xfrm>
            <a:off x="6549651" y="1418690"/>
            <a:ext cx="1855902" cy="369332"/>
          </a:xfrm>
          <a:prstGeom prst="rect">
            <a:avLst/>
          </a:prstGeom>
          <a:noFill/>
        </p:spPr>
        <p:txBody>
          <a:bodyPr wrap="square" rtlCol="0">
            <a:spAutoFit/>
          </a:bodyPr>
          <a:lstStyle/>
          <a:p>
            <a:r>
              <a:rPr lang="en-US" dirty="0">
                <a:solidFill>
                  <a:srgbClr val="FF0000"/>
                </a:solidFill>
              </a:rPr>
              <a:t>Sean</a:t>
            </a:r>
            <a:r>
              <a:rPr lang="en-US" dirty="0"/>
              <a:t> Whelan</a:t>
            </a:r>
          </a:p>
        </p:txBody>
      </p:sp>
      <p:sp>
        <p:nvSpPr>
          <p:cNvPr id="18" name="TextBox 17">
            <a:extLst>
              <a:ext uri="{FF2B5EF4-FFF2-40B4-BE49-F238E27FC236}">
                <a16:creationId xmlns:a16="http://schemas.microsoft.com/office/drawing/2014/main" id="{A8F90CE3-9542-475C-BCE2-82111260276F}"/>
              </a:ext>
            </a:extLst>
          </p:cNvPr>
          <p:cNvSpPr txBox="1"/>
          <p:nvPr/>
        </p:nvSpPr>
        <p:spPr>
          <a:xfrm>
            <a:off x="5211099" y="4831884"/>
            <a:ext cx="1110343" cy="646331"/>
          </a:xfrm>
          <a:prstGeom prst="rect">
            <a:avLst/>
          </a:prstGeom>
          <a:noFill/>
        </p:spPr>
        <p:txBody>
          <a:bodyPr wrap="square" rtlCol="0">
            <a:spAutoFit/>
          </a:bodyPr>
          <a:lstStyle/>
          <a:p>
            <a:r>
              <a:rPr lang="en-US" dirty="0">
                <a:solidFill>
                  <a:srgbClr val="FF0000"/>
                </a:solidFill>
              </a:rPr>
              <a:t>Amy</a:t>
            </a:r>
            <a:r>
              <a:rPr lang="en-US" dirty="0"/>
              <a:t> Kukulya</a:t>
            </a:r>
          </a:p>
        </p:txBody>
      </p:sp>
      <p:sp>
        <p:nvSpPr>
          <p:cNvPr id="2" name="TextBox 1">
            <a:extLst>
              <a:ext uri="{FF2B5EF4-FFF2-40B4-BE49-F238E27FC236}">
                <a16:creationId xmlns:a16="http://schemas.microsoft.com/office/drawing/2014/main" id="{3BD4D0D0-E73F-41E9-BDEE-3E67FB6B45C0}"/>
              </a:ext>
            </a:extLst>
          </p:cNvPr>
          <p:cNvSpPr txBox="1"/>
          <p:nvPr/>
        </p:nvSpPr>
        <p:spPr>
          <a:xfrm>
            <a:off x="3794730" y="6259122"/>
            <a:ext cx="2241190" cy="584775"/>
          </a:xfrm>
          <a:prstGeom prst="rect">
            <a:avLst/>
          </a:prstGeom>
          <a:noFill/>
        </p:spPr>
        <p:txBody>
          <a:bodyPr wrap="square" rtlCol="0">
            <a:spAutoFit/>
          </a:bodyPr>
          <a:lstStyle/>
          <a:p>
            <a:r>
              <a:rPr lang="en-US" sz="1600" dirty="0"/>
              <a:t>Not pictured: Amanda </a:t>
            </a:r>
            <a:r>
              <a:rPr lang="en-US" sz="1600" dirty="0" err="1"/>
              <a:t>Besaw</a:t>
            </a:r>
            <a:r>
              <a:rPr lang="en-US" sz="1600" dirty="0"/>
              <a:t>, Ryan </a:t>
            </a:r>
            <a:r>
              <a:rPr lang="en-US" sz="1600" dirty="0" err="1"/>
              <a:t>Govostes</a:t>
            </a:r>
            <a:r>
              <a:rPr lang="en-US" sz="1600" dirty="0"/>
              <a:t> </a:t>
            </a:r>
          </a:p>
        </p:txBody>
      </p:sp>
      <p:sp>
        <p:nvSpPr>
          <p:cNvPr id="3" name="Rectangle 2">
            <a:extLst>
              <a:ext uri="{FF2B5EF4-FFF2-40B4-BE49-F238E27FC236}">
                <a16:creationId xmlns:a16="http://schemas.microsoft.com/office/drawing/2014/main" id="{A7CD8DB4-F7D5-4911-8C46-64611FCEA79C}"/>
              </a:ext>
            </a:extLst>
          </p:cNvPr>
          <p:cNvSpPr/>
          <p:nvPr/>
        </p:nvSpPr>
        <p:spPr>
          <a:xfrm>
            <a:off x="348611" y="0"/>
            <a:ext cx="2028504" cy="338554"/>
          </a:xfrm>
          <a:prstGeom prst="rect">
            <a:avLst/>
          </a:prstGeom>
        </p:spPr>
        <p:txBody>
          <a:bodyPr wrap="none">
            <a:spAutoFit/>
          </a:bodyPr>
          <a:lstStyle/>
          <a:p>
            <a:r>
              <a:rPr lang="en-US" sz="1600" dirty="0">
                <a:solidFill>
                  <a:srgbClr val="00B0F0"/>
                </a:solidFill>
                <a:latin typeface="Franklin Gothic Book" panose="020B0503020102020204" pitchFamily="34" charset="0"/>
              </a:rPr>
              <a:t>ADAC Program Year 7</a:t>
            </a:r>
          </a:p>
        </p:txBody>
      </p:sp>
      <p:pic>
        <p:nvPicPr>
          <p:cNvPr id="4" name="Picture 3">
            <a:extLst>
              <a:ext uri="{FF2B5EF4-FFF2-40B4-BE49-F238E27FC236}">
                <a16:creationId xmlns:a16="http://schemas.microsoft.com/office/drawing/2014/main" id="{DFD4FDBD-3F81-48BC-B1E7-1BEFAF96C307}"/>
              </a:ext>
            </a:extLst>
          </p:cNvPr>
          <p:cNvPicPr>
            <a:picLocks noChangeAspect="1"/>
          </p:cNvPicPr>
          <p:nvPr/>
        </p:nvPicPr>
        <p:blipFill>
          <a:blip r:embed="rId8"/>
          <a:stretch>
            <a:fillRect/>
          </a:stretch>
        </p:blipFill>
        <p:spPr>
          <a:xfrm>
            <a:off x="2259868" y="4112209"/>
            <a:ext cx="2401614" cy="1968970"/>
          </a:xfrm>
          <a:prstGeom prst="rect">
            <a:avLst/>
          </a:prstGeom>
        </p:spPr>
      </p:pic>
      <p:sp>
        <p:nvSpPr>
          <p:cNvPr id="6" name="TextBox 5">
            <a:extLst>
              <a:ext uri="{FF2B5EF4-FFF2-40B4-BE49-F238E27FC236}">
                <a16:creationId xmlns:a16="http://schemas.microsoft.com/office/drawing/2014/main" id="{C5BDC468-7A26-478D-8EE1-F497D8192C7B}"/>
              </a:ext>
            </a:extLst>
          </p:cNvPr>
          <p:cNvSpPr txBox="1"/>
          <p:nvPr/>
        </p:nvSpPr>
        <p:spPr>
          <a:xfrm>
            <a:off x="548311" y="5115407"/>
            <a:ext cx="1629104" cy="369332"/>
          </a:xfrm>
          <a:prstGeom prst="rect">
            <a:avLst/>
          </a:prstGeom>
          <a:noFill/>
        </p:spPr>
        <p:txBody>
          <a:bodyPr wrap="square" rtlCol="0">
            <a:spAutoFit/>
          </a:bodyPr>
          <a:lstStyle/>
          <a:p>
            <a:r>
              <a:rPr lang="en-US" dirty="0">
                <a:solidFill>
                  <a:srgbClr val="FF0000"/>
                </a:solidFill>
              </a:rPr>
              <a:t>Jim</a:t>
            </a:r>
            <a:r>
              <a:rPr lang="en-US" dirty="0"/>
              <a:t> Bellingham</a:t>
            </a:r>
          </a:p>
        </p:txBody>
      </p:sp>
    </p:spTree>
    <p:extLst>
      <p:ext uri="{BB962C8B-B14F-4D97-AF65-F5344CB8AC3E}">
        <p14:creationId xmlns:p14="http://schemas.microsoft.com/office/powerpoint/2010/main" val="7340744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FA2CBF-EAA7-A942-855F-B00C3FAB6BCA}"/>
              </a:ext>
            </a:extLst>
          </p:cNvPr>
          <p:cNvSpPr>
            <a:spLocks noGrp="1"/>
          </p:cNvSpPr>
          <p:nvPr>
            <p:ph type="title"/>
          </p:nvPr>
        </p:nvSpPr>
        <p:spPr>
          <a:xfrm>
            <a:off x="528802" y="483634"/>
            <a:ext cx="10515600" cy="593726"/>
          </a:xfrm>
        </p:spPr>
        <p:txBody>
          <a:bodyPr>
            <a:normAutofit/>
          </a:bodyPr>
          <a:lstStyle/>
          <a:p>
            <a:r>
              <a:rPr lang="en-US" sz="3600" dirty="0"/>
              <a:t>Why is </a:t>
            </a:r>
            <a:r>
              <a:rPr lang="en-US" sz="3600" dirty="0">
                <a:solidFill>
                  <a:srgbClr val="FFFF00"/>
                </a:solidFill>
              </a:rPr>
              <a:t>LRAUV</a:t>
            </a:r>
            <a:r>
              <a:rPr lang="en-US" sz="3600" dirty="0"/>
              <a:t> a smart choice?</a:t>
            </a:r>
          </a:p>
        </p:txBody>
      </p:sp>
      <p:sp>
        <p:nvSpPr>
          <p:cNvPr id="3" name="Text Placeholder 2">
            <a:extLst>
              <a:ext uri="{FF2B5EF4-FFF2-40B4-BE49-F238E27FC236}">
                <a16:creationId xmlns:a16="http://schemas.microsoft.com/office/drawing/2014/main" id="{53BB757B-8DB3-5E4D-B2F9-A49FE45B6AD7}"/>
              </a:ext>
            </a:extLst>
          </p:cNvPr>
          <p:cNvSpPr>
            <a:spLocks noGrp="1"/>
          </p:cNvSpPr>
          <p:nvPr>
            <p:ph type="body" idx="1"/>
          </p:nvPr>
        </p:nvSpPr>
        <p:spPr>
          <a:xfrm>
            <a:off x="283781" y="1191662"/>
            <a:ext cx="11340662" cy="5019692"/>
          </a:xfrm>
        </p:spPr>
        <p:txBody>
          <a:bodyPr>
            <a:normAutofit/>
          </a:bodyPr>
          <a:lstStyle/>
          <a:p>
            <a:r>
              <a:rPr lang="en-US" sz="2400" dirty="0"/>
              <a:t>Has a proven variable ballast system and mass shifter making it the only propeller-driven AUV in the world that can drift, hover and accurately navigate to tell you exactly where an anomaly is.  (speed variability)</a:t>
            </a:r>
          </a:p>
          <a:p>
            <a:endParaRPr lang="en-US" sz="2400" dirty="0"/>
          </a:p>
          <a:p>
            <a:r>
              <a:rPr lang="en-US" sz="2400" dirty="0"/>
              <a:t> Buoyancy change and mass shifter allows vehicle to dive while stuck under-ice</a:t>
            </a:r>
          </a:p>
          <a:p>
            <a:endParaRPr lang="en-US" sz="2400" dirty="0"/>
          </a:p>
          <a:p>
            <a:r>
              <a:rPr lang="en-US" sz="2400" dirty="0"/>
              <a:t> Has reliably operated remotely for weeks at a time for more than ten years and can be operated from a web browser</a:t>
            </a:r>
          </a:p>
        </p:txBody>
      </p:sp>
    </p:spTree>
    <p:extLst>
      <p:ext uri="{BB962C8B-B14F-4D97-AF65-F5344CB8AC3E}">
        <p14:creationId xmlns:p14="http://schemas.microsoft.com/office/powerpoint/2010/main" val="1956391187"/>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76627C-A5DF-4FF3-92E1-504E752B9A30}"/>
              </a:ext>
            </a:extLst>
          </p:cNvPr>
          <p:cNvSpPr>
            <a:spLocks noGrp="1"/>
          </p:cNvSpPr>
          <p:nvPr>
            <p:ph type="title"/>
          </p:nvPr>
        </p:nvSpPr>
        <p:spPr/>
        <p:txBody>
          <a:bodyPr>
            <a:normAutofit fontScale="90000"/>
          </a:bodyPr>
          <a:lstStyle/>
          <a:p>
            <a:endParaRPr lang="en-US"/>
          </a:p>
        </p:txBody>
      </p:sp>
      <p:sp>
        <p:nvSpPr>
          <p:cNvPr id="3" name="Text Placeholder 2">
            <a:extLst>
              <a:ext uri="{FF2B5EF4-FFF2-40B4-BE49-F238E27FC236}">
                <a16:creationId xmlns:a16="http://schemas.microsoft.com/office/drawing/2014/main" id="{F934E470-DB4E-4AE8-B884-AFBA1970B5AE}"/>
              </a:ext>
            </a:extLst>
          </p:cNvPr>
          <p:cNvSpPr>
            <a:spLocks noGrp="1"/>
          </p:cNvSpPr>
          <p:nvPr>
            <p:ph type="body" idx="1"/>
          </p:nvPr>
        </p:nvSpPr>
        <p:spPr/>
        <p:txBody>
          <a:bodyPr/>
          <a:lstStyle/>
          <a:p>
            <a:endParaRPr lang="en-US" dirty="0"/>
          </a:p>
        </p:txBody>
      </p:sp>
      <p:pic>
        <p:nvPicPr>
          <p:cNvPr id="4" name="Picture 3">
            <a:extLst>
              <a:ext uri="{FF2B5EF4-FFF2-40B4-BE49-F238E27FC236}">
                <a16:creationId xmlns:a16="http://schemas.microsoft.com/office/drawing/2014/main" id="{AAA9511B-BC17-458D-A76E-08A557CB3F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81312" y="1157271"/>
            <a:ext cx="4271714" cy="5213040"/>
          </a:xfrm>
          <a:prstGeom prst="rect">
            <a:avLst/>
          </a:prstGeom>
        </p:spPr>
      </p:pic>
    </p:spTree>
    <p:extLst>
      <p:ext uri="{BB962C8B-B14F-4D97-AF65-F5344CB8AC3E}">
        <p14:creationId xmlns:p14="http://schemas.microsoft.com/office/powerpoint/2010/main" val="2068897520"/>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AD57825-D24F-40FB-AE78-923C5780C1F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3035" b="15798"/>
          <a:stretch/>
        </p:blipFill>
        <p:spPr>
          <a:xfrm>
            <a:off x="797664" y="462224"/>
            <a:ext cx="9160253" cy="5144757"/>
          </a:xfrm>
          <a:prstGeom prst="rect">
            <a:avLst/>
          </a:prstGeom>
        </p:spPr>
      </p:pic>
      <p:sp>
        <p:nvSpPr>
          <p:cNvPr id="4" name="Rectangle 3">
            <a:extLst>
              <a:ext uri="{FF2B5EF4-FFF2-40B4-BE49-F238E27FC236}">
                <a16:creationId xmlns:a16="http://schemas.microsoft.com/office/drawing/2014/main" id="{CEDEE5BA-BB6E-4883-8B0D-79EA7A099513}"/>
              </a:ext>
            </a:extLst>
          </p:cNvPr>
          <p:cNvSpPr/>
          <p:nvPr/>
        </p:nvSpPr>
        <p:spPr>
          <a:xfrm>
            <a:off x="469805" y="0"/>
            <a:ext cx="4654929" cy="338554"/>
          </a:xfrm>
          <a:prstGeom prst="rect">
            <a:avLst/>
          </a:prstGeom>
        </p:spPr>
        <p:txBody>
          <a:bodyPr wrap="none">
            <a:spAutoFit/>
          </a:bodyPr>
          <a:lstStyle/>
          <a:p>
            <a:r>
              <a:rPr lang="en-US" sz="1600" dirty="0">
                <a:solidFill>
                  <a:srgbClr val="00B0F0"/>
                </a:solidFill>
                <a:latin typeface="Franklin Gothic Book" panose="020B0503020102020204" pitchFamily="34" charset="0"/>
              </a:rPr>
              <a:t>ADAC Program Year 6 Annual Meeting 14 May 2020</a:t>
            </a:r>
          </a:p>
        </p:txBody>
      </p:sp>
    </p:spTree>
    <p:extLst>
      <p:ext uri="{BB962C8B-B14F-4D97-AF65-F5344CB8AC3E}">
        <p14:creationId xmlns:p14="http://schemas.microsoft.com/office/powerpoint/2010/main" val="20715545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84935" y="766120"/>
            <a:ext cx="9940158" cy="480131"/>
          </a:xfrm>
        </p:spPr>
        <p:txBody>
          <a:bodyPr>
            <a:noAutofit/>
          </a:bodyPr>
          <a:lstStyle/>
          <a:p>
            <a:r>
              <a:rPr lang="en-US" sz="3600" dirty="0">
                <a:solidFill>
                  <a:srgbClr val="FFFF00"/>
                </a:solidFill>
              </a:rPr>
              <a:t>Project LRAUV:  </a:t>
            </a:r>
            <a:r>
              <a:rPr lang="en-US" sz="3600" dirty="0"/>
              <a:t>Transition Plans</a:t>
            </a:r>
          </a:p>
        </p:txBody>
      </p:sp>
      <p:sp>
        <p:nvSpPr>
          <p:cNvPr id="3" name="Content Placeholder 2"/>
          <p:cNvSpPr>
            <a:spLocks noGrp="1"/>
          </p:cNvSpPr>
          <p:nvPr>
            <p:ph idx="4294967295"/>
          </p:nvPr>
        </p:nvSpPr>
        <p:spPr>
          <a:xfrm>
            <a:off x="512466" y="1413507"/>
            <a:ext cx="9562056" cy="3809797"/>
          </a:xfrm>
        </p:spPr>
        <p:txBody>
          <a:bodyPr>
            <a:normAutofit/>
          </a:bodyPr>
          <a:lstStyle/>
          <a:p>
            <a:pPr>
              <a:buNone/>
            </a:pPr>
            <a:r>
              <a:rPr lang="en-US" dirty="0"/>
              <a:t>Pathway to Transition:</a:t>
            </a:r>
          </a:p>
          <a:p>
            <a:r>
              <a:rPr lang="en-US" i="1" dirty="0"/>
              <a:t>Create an operational system that the USCG can use for characterizing spills in ice-covered ocean environments.  Transition advantages of the LRAUV platform</a:t>
            </a:r>
            <a:r>
              <a:rPr lang="en-US" dirty="0"/>
              <a:t>:</a:t>
            </a:r>
          </a:p>
          <a:p>
            <a:pPr lvl="1"/>
            <a:r>
              <a:rPr lang="en-US" dirty="0"/>
              <a:t>Contains commercially available sensors</a:t>
            </a:r>
          </a:p>
          <a:p>
            <a:pPr lvl="1"/>
            <a:r>
              <a:rPr lang="en-US" dirty="0"/>
              <a:t>Can be replicated for the USCG</a:t>
            </a:r>
          </a:p>
          <a:p>
            <a:pPr lvl="1"/>
            <a:r>
              <a:rPr lang="en-US" dirty="0"/>
              <a:t>Has a proven vehicle design and proven reliability</a:t>
            </a:r>
          </a:p>
          <a:p>
            <a:pPr lvl="1"/>
            <a:r>
              <a:rPr lang="en-US" dirty="0"/>
              <a:t>Sensor commonality</a:t>
            </a:r>
          </a:p>
          <a:p>
            <a:endParaRPr lang="en-US" dirty="0"/>
          </a:p>
        </p:txBody>
      </p:sp>
      <p:sp>
        <p:nvSpPr>
          <p:cNvPr id="4" name="Rectangle 3"/>
          <p:cNvSpPr/>
          <p:nvPr/>
        </p:nvSpPr>
        <p:spPr>
          <a:xfrm>
            <a:off x="629564" y="0"/>
            <a:ext cx="5203284" cy="369332"/>
          </a:xfrm>
          <a:prstGeom prst="rect">
            <a:avLst/>
          </a:prstGeom>
        </p:spPr>
        <p:txBody>
          <a:bodyPr wrap="none">
            <a:spAutoFit/>
          </a:bodyPr>
          <a:lstStyle/>
          <a:p>
            <a:r>
              <a:rPr lang="en-US" dirty="0">
                <a:solidFill>
                  <a:srgbClr val="00B0F0"/>
                </a:solidFill>
                <a:latin typeface="Franklin Gothic Book" panose="020B0503020102020204" pitchFamily="34" charset="0"/>
              </a:rPr>
              <a:t>ADAC Program Year 6 Annual Meeting 14 May 2020</a:t>
            </a:r>
          </a:p>
        </p:txBody>
      </p:sp>
      <p:pic>
        <p:nvPicPr>
          <p:cNvPr id="5" name="Picture 4" descr="royal navyunderwater-vehicles.jpg">
            <a:extLst>
              <a:ext uri="{FF2B5EF4-FFF2-40B4-BE49-F238E27FC236}">
                <a16:creationId xmlns:a16="http://schemas.microsoft.com/office/drawing/2014/main" id="{80162B93-C905-9249-B618-F2FCE39F07B4}"/>
              </a:ext>
            </a:extLst>
          </p:cNvPr>
          <p:cNvPicPr>
            <a:picLocks noChangeAspect="1"/>
          </p:cNvPicPr>
          <p:nvPr/>
        </p:nvPicPr>
        <p:blipFill>
          <a:blip r:embed="rId2" cstate="print"/>
          <a:stretch>
            <a:fillRect/>
          </a:stretch>
        </p:blipFill>
        <p:spPr>
          <a:xfrm>
            <a:off x="8191419" y="3267226"/>
            <a:ext cx="3766205" cy="2824654"/>
          </a:xfrm>
          <a:prstGeom prst="rect">
            <a:avLst/>
          </a:prstGeom>
        </p:spPr>
      </p:pic>
    </p:spTree>
    <p:extLst>
      <p:ext uri="{BB962C8B-B14F-4D97-AF65-F5344CB8AC3E}">
        <p14:creationId xmlns:p14="http://schemas.microsoft.com/office/powerpoint/2010/main" val="18718728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84935" y="766120"/>
            <a:ext cx="9940158" cy="480131"/>
          </a:xfrm>
        </p:spPr>
        <p:txBody>
          <a:bodyPr>
            <a:noAutofit/>
          </a:bodyPr>
          <a:lstStyle/>
          <a:p>
            <a:r>
              <a:rPr lang="en-US" sz="3600" dirty="0">
                <a:solidFill>
                  <a:srgbClr val="FFFF00"/>
                </a:solidFill>
              </a:rPr>
              <a:t>Project LRAUV:  </a:t>
            </a:r>
            <a:r>
              <a:rPr lang="en-US" sz="3600" dirty="0"/>
              <a:t>Transition Plans</a:t>
            </a:r>
          </a:p>
        </p:txBody>
      </p:sp>
      <p:sp>
        <p:nvSpPr>
          <p:cNvPr id="3" name="Content Placeholder 2"/>
          <p:cNvSpPr>
            <a:spLocks noGrp="1"/>
          </p:cNvSpPr>
          <p:nvPr>
            <p:ph idx="4294967295"/>
          </p:nvPr>
        </p:nvSpPr>
        <p:spPr>
          <a:xfrm>
            <a:off x="705199" y="1427485"/>
            <a:ext cx="10077642" cy="4248605"/>
          </a:xfrm>
        </p:spPr>
        <p:txBody>
          <a:bodyPr>
            <a:normAutofit fontScale="92500" lnSpcReduction="20000"/>
          </a:bodyPr>
          <a:lstStyle/>
          <a:p>
            <a:pPr marL="0" indent="0">
              <a:buNone/>
            </a:pPr>
            <a:r>
              <a:rPr lang="en-US" dirty="0"/>
              <a:t>Transition Plan includes the following:</a:t>
            </a:r>
          </a:p>
          <a:p>
            <a:pPr lvl="1"/>
            <a:r>
              <a:rPr lang="en-US" dirty="0">
                <a:solidFill>
                  <a:schemeClr val="accent6"/>
                </a:solidFill>
              </a:rPr>
              <a:t>Facilities:</a:t>
            </a:r>
            <a:r>
              <a:rPr lang="en-US" dirty="0"/>
              <a:t> WHOI operates facilities for fabrication, testing, logistics (on-ice support) and platforms such as ALVIN</a:t>
            </a:r>
          </a:p>
          <a:p>
            <a:pPr lvl="1"/>
            <a:endParaRPr lang="en-US" dirty="0"/>
          </a:p>
          <a:p>
            <a:pPr lvl="1"/>
            <a:r>
              <a:rPr lang="en-US" dirty="0">
                <a:solidFill>
                  <a:schemeClr val="accent6"/>
                </a:solidFill>
              </a:rPr>
              <a:t>Service for-Hire: </a:t>
            </a:r>
            <a:r>
              <a:rPr lang="en-US" dirty="0"/>
              <a:t>Operators and AUV’s such as the REMUS are available for hire and also have been transitioned into both the Navy and commercial sectors</a:t>
            </a:r>
          </a:p>
          <a:p>
            <a:pPr lvl="1"/>
            <a:endParaRPr lang="en-US" dirty="0"/>
          </a:p>
          <a:p>
            <a:pPr lvl="1"/>
            <a:r>
              <a:rPr lang="en-US" dirty="0">
                <a:solidFill>
                  <a:schemeClr val="accent6"/>
                </a:solidFill>
              </a:rPr>
              <a:t>Hardware Builds: </a:t>
            </a:r>
            <a:r>
              <a:rPr lang="en-US" dirty="0"/>
              <a:t>WHOI has a history of replicating systems and training  end users</a:t>
            </a:r>
          </a:p>
          <a:p>
            <a:pPr lvl="1"/>
            <a:endParaRPr lang="en-US" dirty="0"/>
          </a:p>
          <a:p>
            <a:pPr lvl="1"/>
            <a:r>
              <a:rPr lang="en-US" dirty="0">
                <a:solidFill>
                  <a:schemeClr val="accent6"/>
                </a:solidFill>
              </a:rPr>
              <a:t>Commercialization:</a:t>
            </a:r>
            <a:r>
              <a:rPr lang="en-US" dirty="0"/>
              <a:t>  Demand for WHOI built systems may occur through spin-off companies or through licensing the technology to a commercial entity. (example: Hydroid Kongsberg with REMUS and Bluefin from MIT, Bellingham)</a:t>
            </a:r>
          </a:p>
          <a:p>
            <a:endParaRPr lang="en-US" dirty="0"/>
          </a:p>
        </p:txBody>
      </p:sp>
      <p:sp>
        <p:nvSpPr>
          <p:cNvPr id="4" name="Rectangle 3"/>
          <p:cNvSpPr/>
          <p:nvPr/>
        </p:nvSpPr>
        <p:spPr>
          <a:xfrm>
            <a:off x="629564" y="0"/>
            <a:ext cx="4654929" cy="338554"/>
          </a:xfrm>
          <a:prstGeom prst="rect">
            <a:avLst/>
          </a:prstGeom>
        </p:spPr>
        <p:txBody>
          <a:bodyPr wrap="none">
            <a:spAutoFit/>
          </a:bodyPr>
          <a:lstStyle/>
          <a:p>
            <a:r>
              <a:rPr lang="en-US" sz="1600" dirty="0">
                <a:solidFill>
                  <a:srgbClr val="00B0F0"/>
                </a:solidFill>
                <a:latin typeface="Franklin Gothic Book" panose="020B0503020102020204" pitchFamily="34" charset="0"/>
              </a:rPr>
              <a:t>ADAC Program Year 6 Annual Meeting 14 May 2020</a:t>
            </a:r>
          </a:p>
        </p:txBody>
      </p:sp>
    </p:spTree>
    <p:extLst>
      <p:ext uri="{BB962C8B-B14F-4D97-AF65-F5344CB8AC3E}">
        <p14:creationId xmlns:p14="http://schemas.microsoft.com/office/powerpoint/2010/main" val="18453107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84935" y="766120"/>
            <a:ext cx="9940158" cy="480131"/>
          </a:xfrm>
        </p:spPr>
        <p:txBody>
          <a:bodyPr>
            <a:noAutofit/>
          </a:bodyPr>
          <a:lstStyle/>
          <a:p>
            <a:r>
              <a:rPr lang="en-US" sz="3600" dirty="0">
                <a:solidFill>
                  <a:srgbClr val="FFFF00"/>
                </a:solidFill>
              </a:rPr>
              <a:t>Project LRAUV:</a:t>
            </a:r>
            <a:r>
              <a:rPr lang="en-US" sz="3600" dirty="0"/>
              <a:t>  Transition Plans</a:t>
            </a:r>
          </a:p>
        </p:txBody>
      </p:sp>
      <p:sp>
        <p:nvSpPr>
          <p:cNvPr id="3" name="Content Placeholder 2"/>
          <p:cNvSpPr>
            <a:spLocks noGrp="1"/>
          </p:cNvSpPr>
          <p:nvPr>
            <p:ph idx="4294967295"/>
          </p:nvPr>
        </p:nvSpPr>
        <p:spPr>
          <a:xfrm>
            <a:off x="185032" y="1466395"/>
            <a:ext cx="8273168" cy="4051536"/>
          </a:xfrm>
        </p:spPr>
        <p:txBody>
          <a:bodyPr>
            <a:normAutofit fontScale="92500" lnSpcReduction="10000"/>
          </a:bodyPr>
          <a:lstStyle/>
          <a:p>
            <a:pPr marL="0" indent="0">
              <a:buNone/>
            </a:pPr>
            <a:r>
              <a:rPr lang="en-US" dirty="0"/>
              <a:t>Two-Stage Transition Plan:</a:t>
            </a:r>
          </a:p>
          <a:p>
            <a:pPr marL="914400" lvl="1" indent="-457200">
              <a:buFont typeface="+mj-lt"/>
              <a:buAutoNum type="arabicPeriod"/>
            </a:pPr>
            <a:r>
              <a:rPr lang="en-US" dirty="0"/>
              <a:t>Build one or more systems to support USCG complete with successful open-water and under-ice demonstrations.  WHOI trains USCG operators with support funding. WHOI can support USCG on site or remotely via iridium vehicle communications as needed.  24 </a:t>
            </a:r>
            <a:r>
              <a:rPr lang="en-US" dirty="0" err="1"/>
              <a:t>hr</a:t>
            </a:r>
            <a:r>
              <a:rPr lang="en-US" dirty="0"/>
              <a:t> support possible.</a:t>
            </a:r>
          </a:p>
          <a:p>
            <a:pPr marL="914400" lvl="1" indent="-457200">
              <a:buFont typeface="+mj-lt"/>
              <a:buAutoNum type="arabicPeriod"/>
            </a:pPr>
            <a:endParaRPr lang="en-US" dirty="0"/>
          </a:p>
          <a:p>
            <a:pPr marL="914400" lvl="1" indent="-457200">
              <a:buFont typeface="+mj-lt"/>
              <a:buAutoNum type="arabicPeriod"/>
            </a:pPr>
            <a:r>
              <a:rPr lang="en-US" dirty="0"/>
              <a:t>Commercialize resulting platform:  Based on lessons learned from (1), prepare the system for commercialization by accessing WHOI CMR fabrication resources.  LRAUV was not designed for efficiency of manufacturing and rapid prototyping, therefore revisiting AUV design is a top priority.</a:t>
            </a:r>
          </a:p>
          <a:p>
            <a:endParaRPr lang="en-US" dirty="0"/>
          </a:p>
        </p:txBody>
      </p:sp>
      <p:sp>
        <p:nvSpPr>
          <p:cNvPr id="4" name="Rectangle 3"/>
          <p:cNvSpPr/>
          <p:nvPr/>
        </p:nvSpPr>
        <p:spPr>
          <a:xfrm>
            <a:off x="629564" y="0"/>
            <a:ext cx="5203284" cy="369332"/>
          </a:xfrm>
          <a:prstGeom prst="rect">
            <a:avLst/>
          </a:prstGeom>
        </p:spPr>
        <p:txBody>
          <a:bodyPr wrap="none">
            <a:spAutoFit/>
          </a:bodyPr>
          <a:lstStyle/>
          <a:p>
            <a:r>
              <a:rPr lang="en-US" dirty="0">
                <a:solidFill>
                  <a:srgbClr val="00B0F0"/>
                </a:solidFill>
                <a:latin typeface="Franklin Gothic Book" panose="020B0503020102020204" pitchFamily="34" charset="0"/>
              </a:rPr>
              <a:t>ADAC Program Year 6 Annual Meeting 14 May 2020</a:t>
            </a:r>
          </a:p>
        </p:txBody>
      </p:sp>
      <p:pic>
        <p:nvPicPr>
          <p:cNvPr id="6" name="Picture 5" descr="navy_programming.jpg">
            <a:extLst>
              <a:ext uri="{FF2B5EF4-FFF2-40B4-BE49-F238E27FC236}">
                <a16:creationId xmlns:a16="http://schemas.microsoft.com/office/drawing/2014/main" id="{0BEEBC0C-5172-F841-B290-18D101A4CA8F}"/>
              </a:ext>
            </a:extLst>
          </p:cNvPr>
          <p:cNvPicPr>
            <a:picLocks noChangeAspect="1"/>
          </p:cNvPicPr>
          <p:nvPr/>
        </p:nvPicPr>
        <p:blipFill>
          <a:blip r:embed="rId2" cstate="print"/>
          <a:stretch>
            <a:fillRect/>
          </a:stretch>
        </p:blipFill>
        <p:spPr>
          <a:xfrm>
            <a:off x="8815832" y="4348729"/>
            <a:ext cx="3182285" cy="2128153"/>
          </a:xfrm>
          <a:prstGeom prst="rect">
            <a:avLst/>
          </a:prstGeom>
        </p:spPr>
      </p:pic>
      <p:pic>
        <p:nvPicPr>
          <p:cNvPr id="7" name="Picture 6">
            <a:extLst>
              <a:ext uri="{FF2B5EF4-FFF2-40B4-BE49-F238E27FC236}">
                <a16:creationId xmlns:a16="http://schemas.microsoft.com/office/drawing/2014/main" id="{C0C5622B-5541-2C45-8387-0730EC8727D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05886" y="1510795"/>
            <a:ext cx="3192231" cy="2128153"/>
          </a:xfrm>
          <a:prstGeom prst="rect">
            <a:avLst/>
          </a:prstGeom>
        </p:spPr>
      </p:pic>
    </p:spTree>
    <p:extLst>
      <p:ext uri="{BB962C8B-B14F-4D97-AF65-F5344CB8AC3E}">
        <p14:creationId xmlns:p14="http://schemas.microsoft.com/office/powerpoint/2010/main" val="11369577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42CD829-0E89-EC49-A26C-F6EDB2ECB62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457200" y="0"/>
            <a:ext cx="11261673" cy="5954233"/>
          </a:xfrm>
          <a:prstGeom prst="rect">
            <a:avLst/>
          </a:prstGeom>
        </p:spPr>
      </p:pic>
      <p:sp>
        <p:nvSpPr>
          <p:cNvPr id="2" name="TextBox 1">
            <a:extLst>
              <a:ext uri="{FF2B5EF4-FFF2-40B4-BE49-F238E27FC236}">
                <a16:creationId xmlns:a16="http://schemas.microsoft.com/office/drawing/2014/main" id="{FF81371D-B411-43A7-B284-E99CF8B74D05}"/>
              </a:ext>
            </a:extLst>
          </p:cNvPr>
          <p:cNvSpPr txBox="1"/>
          <p:nvPr/>
        </p:nvSpPr>
        <p:spPr>
          <a:xfrm rot="959545">
            <a:off x="3648635" y="2509973"/>
            <a:ext cx="1604683" cy="584775"/>
          </a:xfrm>
          <a:prstGeom prst="rect">
            <a:avLst/>
          </a:prstGeom>
          <a:noFill/>
        </p:spPr>
        <p:txBody>
          <a:bodyPr wrap="square" rtlCol="0">
            <a:spAutoFit/>
          </a:bodyPr>
          <a:lstStyle/>
          <a:p>
            <a:r>
              <a:rPr lang="en-US" sz="3200" dirty="0">
                <a:solidFill>
                  <a:srgbClr val="1A6B6F"/>
                </a:solidFill>
                <a:latin typeface="Arial Rounded MT Bold" panose="020F0704030504030204" pitchFamily="34" charset="0"/>
              </a:rPr>
              <a:t>Polaris</a:t>
            </a:r>
          </a:p>
        </p:txBody>
      </p:sp>
    </p:spTree>
    <p:extLst>
      <p:ext uri="{BB962C8B-B14F-4D97-AF65-F5344CB8AC3E}">
        <p14:creationId xmlns:p14="http://schemas.microsoft.com/office/powerpoint/2010/main" val="14596334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29703" y="520644"/>
            <a:ext cx="9940158" cy="480131"/>
          </a:xfrm>
        </p:spPr>
        <p:txBody>
          <a:bodyPr>
            <a:noAutofit/>
          </a:bodyPr>
          <a:lstStyle/>
          <a:p>
            <a:r>
              <a:rPr lang="en-US" sz="3600" dirty="0">
                <a:solidFill>
                  <a:srgbClr val="FFFF00"/>
                </a:solidFill>
              </a:rPr>
              <a:t>Project LRAUV:  </a:t>
            </a:r>
            <a:r>
              <a:rPr lang="en-US" sz="3600" dirty="0"/>
              <a:t>Low Cost Vehicle</a:t>
            </a:r>
          </a:p>
        </p:txBody>
      </p:sp>
      <p:sp>
        <p:nvSpPr>
          <p:cNvPr id="3" name="Content Placeholder 2"/>
          <p:cNvSpPr>
            <a:spLocks noGrp="1"/>
          </p:cNvSpPr>
          <p:nvPr>
            <p:ph idx="4294967295"/>
          </p:nvPr>
        </p:nvSpPr>
        <p:spPr>
          <a:xfrm>
            <a:off x="797340" y="1236438"/>
            <a:ext cx="9459843" cy="4816492"/>
          </a:xfrm>
        </p:spPr>
        <p:txBody>
          <a:bodyPr>
            <a:normAutofit/>
          </a:bodyPr>
          <a:lstStyle/>
          <a:p>
            <a:pPr marL="914400" lvl="2" indent="0">
              <a:buNone/>
            </a:pPr>
            <a:r>
              <a:rPr lang="en-US" dirty="0"/>
              <a:t>Projected-  </a:t>
            </a:r>
            <a:r>
              <a:rPr lang="en-US" b="1" dirty="0"/>
              <a:t>Perform low cost vehicle study at </a:t>
            </a:r>
            <a:r>
              <a:rPr lang="en-US" b="1" dirty="0" err="1">
                <a:solidFill>
                  <a:schemeClr val="accent6"/>
                </a:solidFill>
              </a:rPr>
              <a:t>DunkWorks</a:t>
            </a:r>
            <a:r>
              <a:rPr lang="en-US" dirty="0">
                <a:solidFill>
                  <a:schemeClr val="accent6"/>
                </a:solidFill>
              </a:rPr>
              <a:t> </a:t>
            </a:r>
          </a:p>
          <a:p>
            <a:pPr marL="914400" lvl="2" indent="0">
              <a:buNone/>
            </a:pPr>
            <a:endParaRPr lang="en-US" dirty="0"/>
          </a:p>
          <a:p>
            <a:pPr lvl="2"/>
            <a:r>
              <a:rPr lang="en-US" i="1" u="sng" dirty="0"/>
              <a:t>Reduced Cost Vehicle Fabrication:</a:t>
            </a:r>
            <a:r>
              <a:rPr lang="en-US" dirty="0"/>
              <a:t>  Using WHOI's maker space known as Dunk Works, the WHOI LRAUV team along with designated student interns accomplished the following in order to reduce vehicle costs:</a:t>
            </a:r>
          </a:p>
          <a:p>
            <a:pPr lvl="2"/>
            <a:endParaRPr lang="en-US" dirty="0"/>
          </a:p>
          <a:p>
            <a:pPr lvl="2" fontAlgn="base"/>
            <a:r>
              <a:rPr lang="en-US" dirty="0"/>
              <a:t>Evaluate LRAUV BOMs and identify machined parts that can be 3D printed with less people labor and less expensive materials.</a:t>
            </a:r>
          </a:p>
          <a:p>
            <a:pPr lvl="2" fontAlgn="base"/>
            <a:endParaRPr lang="en-US" dirty="0"/>
          </a:p>
          <a:p>
            <a:pPr lvl="2" fontAlgn="base"/>
            <a:r>
              <a:rPr lang="en-US" dirty="0"/>
              <a:t>Produce drawings and prototypes of vehicle components, such as chassis, end comes, end caps, vehicle shells, etc.</a:t>
            </a:r>
          </a:p>
          <a:p>
            <a:pPr lvl="2" fontAlgn="base"/>
            <a:endParaRPr lang="en-US" dirty="0"/>
          </a:p>
          <a:p>
            <a:pPr lvl="2" fontAlgn="base"/>
            <a:r>
              <a:rPr lang="en-US" dirty="0"/>
              <a:t>Evaluate third party licensing of the LRAUV with MBARI approval. </a:t>
            </a:r>
          </a:p>
          <a:p>
            <a:pPr marL="1828800" lvl="4" indent="0">
              <a:buNone/>
            </a:pPr>
            <a:endParaRPr lang="en-US" dirty="0"/>
          </a:p>
          <a:p>
            <a:endParaRPr lang="en-US" dirty="0"/>
          </a:p>
        </p:txBody>
      </p:sp>
      <p:sp>
        <p:nvSpPr>
          <p:cNvPr id="4" name="Rectangle 3"/>
          <p:cNvSpPr/>
          <p:nvPr/>
        </p:nvSpPr>
        <p:spPr>
          <a:xfrm>
            <a:off x="629564" y="0"/>
            <a:ext cx="4654929" cy="338554"/>
          </a:xfrm>
          <a:prstGeom prst="rect">
            <a:avLst/>
          </a:prstGeom>
        </p:spPr>
        <p:txBody>
          <a:bodyPr wrap="none">
            <a:spAutoFit/>
          </a:bodyPr>
          <a:lstStyle/>
          <a:p>
            <a:r>
              <a:rPr lang="en-US" sz="1600" dirty="0">
                <a:solidFill>
                  <a:srgbClr val="00B0F0"/>
                </a:solidFill>
                <a:latin typeface="Franklin Gothic Book" panose="020B0503020102020204" pitchFamily="34" charset="0"/>
              </a:rPr>
              <a:t>ADAC Program Year 6 Annual Meeting 14 May 2020</a:t>
            </a:r>
          </a:p>
        </p:txBody>
      </p:sp>
    </p:spTree>
    <p:extLst>
      <p:ext uri="{BB962C8B-B14F-4D97-AF65-F5344CB8AC3E}">
        <p14:creationId xmlns:p14="http://schemas.microsoft.com/office/powerpoint/2010/main" val="23621774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a:extLst>
              <a:ext uri="{FF2B5EF4-FFF2-40B4-BE49-F238E27FC236}">
                <a16:creationId xmlns:a16="http://schemas.microsoft.com/office/drawing/2014/main" id="{A9FA3F5B-B4FB-7643-88A4-CEE7C5A9F554}"/>
              </a:ext>
            </a:extLst>
          </p:cNvPr>
          <p:cNvPicPr>
            <a:picLocks noChangeAspect="1" noChangeArrowheads="1"/>
          </p:cNvPicPr>
          <p:nvPr/>
        </p:nvPicPr>
        <p:blipFill>
          <a:blip r:embed="rId2">
            <a:extLst>
              <a:ext uri="{28A0092B-C50C-407E-A947-70E740481C1C}">
                <a14:useLocalDpi xmlns:a14="http://schemas.microsoft.com/office/drawing/2010/main"/>
              </a:ext>
            </a:extLst>
          </a:blip>
          <a:stretch>
            <a:fillRect/>
          </a:stretch>
        </p:blipFill>
        <p:spPr bwMode="auto">
          <a:xfrm>
            <a:off x="8084723" y="938715"/>
            <a:ext cx="3909852" cy="2807329"/>
          </a:xfrm>
          <a:prstGeom prst="rect">
            <a:avLst/>
          </a:prstGeom>
          <a:noFill/>
        </p:spPr>
      </p:pic>
      <p:sp>
        <p:nvSpPr>
          <p:cNvPr id="2" name="Title 1"/>
          <p:cNvSpPr>
            <a:spLocks noGrp="1"/>
          </p:cNvSpPr>
          <p:nvPr>
            <p:ph type="title" idx="4294967295"/>
          </p:nvPr>
        </p:nvSpPr>
        <p:spPr>
          <a:xfrm>
            <a:off x="99491" y="413958"/>
            <a:ext cx="9940158" cy="480131"/>
          </a:xfrm>
        </p:spPr>
        <p:txBody>
          <a:bodyPr>
            <a:noAutofit/>
          </a:bodyPr>
          <a:lstStyle/>
          <a:p>
            <a:r>
              <a:rPr lang="en-US" sz="3200" dirty="0">
                <a:solidFill>
                  <a:srgbClr val="FFFF00"/>
                </a:solidFill>
              </a:rPr>
              <a:t>Project LRAUV: </a:t>
            </a:r>
            <a:r>
              <a:rPr lang="en-US" sz="3200" dirty="0"/>
              <a:t>Metrics</a:t>
            </a:r>
          </a:p>
        </p:txBody>
      </p:sp>
      <p:sp>
        <p:nvSpPr>
          <p:cNvPr id="3" name="Content Placeholder 2"/>
          <p:cNvSpPr>
            <a:spLocks noGrp="1"/>
          </p:cNvSpPr>
          <p:nvPr>
            <p:ph idx="4294967295"/>
          </p:nvPr>
        </p:nvSpPr>
        <p:spPr>
          <a:xfrm>
            <a:off x="99491" y="1147917"/>
            <a:ext cx="7887298" cy="4039652"/>
          </a:xfrm>
        </p:spPr>
        <p:txBody>
          <a:bodyPr>
            <a:normAutofit lnSpcReduction="10000"/>
          </a:bodyPr>
          <a:lstStyle/>
          <a:p>
            <a:pPr lvl="1"/>
            <a:r>
              <a:rPr lang="en-US" sz="2000" dirty="0"/>
              <a:t>Original YR1 metrics:</a:t>
            </a:r>
          </a:p>
          <a:p>
            <a:pPr lvl="2"/>
            <a:r>
              <a:rPr lang="en-US" sz="1800" dirty="0">
                <a:solidFill>
                  <a:schemeClr val="accent6"/>
                </a:solidFill>
              </a:rPr>
              <a:t>Performance-specific measures:</a:t>
            </a:r>
          </a:p>
          <a:p>
            <a:pPr lvl="3" fontAlgn="base"/>
            <a:r>
              <a:rPr lang="en-US" sz="1600" dirty="0"/>
              <a:t>Detection level of oil:  measured in terms of minimum sensitivity Target:  &lt; 80 ppb.</a:t>
            </a:r>
          </a:p>
          <a:p>
            <a:pPr lvl="3" fontAlgn="base"/>
            <a:r>
              <a:rPr lang="en-US" sz="1600" dirty="0">
                <a:solidFill>
                  <a:srgbClr val="FFFF00"/>
                </a:solidFill>
              </a:rPr>
              <a:t>*</a:t>
            </a:r>
            <a:r>
              <a:rPr lang="en-US" sz="1600" dirty="0">
                <a:solidFill>
                  <a:schemeClr val="bg1">
                    <a:lumMod val="10000"/>
                    <a:lumOff val="90000"/>
                  </a:schemeClr>
                </a:solidFill>
              </a:rPr>
              <a:t>Range and endurance:  Target: 300 km on secondary (chargeable) batteries, &gt;twice that on primary (disposable).</a:t>
            </a:r>
          </a:p>
          <a:p>
            <a:pPr lvl="3" fontAlgn="base"/>
            <a:r>
              <a:rPr lang="en-US" sz="1600" dirty="0">
                <a:solidFill>
                  <a:schemeClr val="bg1">
                    <a:lumMod val="10000"/>
                    <a:lumOff val="90000"/>
                  </a:schemeClr>
                </a:solidFill>
              </a:rPr>
              <a:t>Adaptive sampling performance- mapping of spill extent: Target: Area coverage 1000 km2 per vehicle deployment (lane spacing TBD, e.g. 30 km x 30 km, 1 km grid).</a:t>
            </a:r>
          </a:p>
          <a:p>
            <a:pPr lvl="2" fontAlgn="base"/>
            <a:r>
              <a:rPr lang="en-US" sz="1800" dirty="0">
                <a:solidFill>
                  <a:schemeClr val="accent6"/>
                </a:solidFill>
              </a:rPr>
              <a:t>Operator ease of use:</a:t>
            </a:r>
          </a:p>
          <a:p>
            <a:pPr lvl="3" fontAlgn="base"/>
            <a:r>
              <a:rPr lang="en-US" sz="1600" dirty="0"/>
              <a:t>Logistical footprint:  number of operators required on site, number of kilograms to be transported.  Target: 2-3 and &lt; 600kg.</a:t>
            </a:r>
          </a:p>
          <a:p>
            <a:pPr lvl="3" fontAlgn="base"/>
            <a:r>
              <a:rPr lang="en-US" sz="1600" dirty="0"/>
              <a:t>Ease of mission configuration: time to specify grid survey: Target: &lt; 1 hr. </a:t>
            </a:r>
          </a:p>
          <a:p>
            <a:pPr lvl="3" fontAlgn="base"/>
            <a:r>
              <a:rPr lang="en-US" sz="1600" dirty="0"/>
              <a:t>Ease of remote interaction:  training time required for operators: Training: &lt; 1 week.</a:t>
            </a:r>
          </a:p>
          <a:p>
            <a:pPr lvl="3" fontAlgn="base"/>
            <a:endParaRPr lang="en-US" sz="1600" dirty="0"/>
          </a:p>
          <a:p>
            <a:pPr lvl="3"/>
            <a:endParaRPr lang="en-US" sz="1600" dirty="0"/>
          </a:p>
          <a:p>
            <a:endParaRPr lang="en-US" sz="2400" dirty="0"/>
          </a:p>
        </p:txBody>
      </p:sp>
      <p:sp>
        <p:nvSpPr>
          <p:cNvPr id="4" name="Rectangle 3"/>
          <p:cNvSpPr/>
          <p:nvPr/>
        </p:nvSpPr>
        <p:spPr>
          <a:xfrm>
            <a:off x="629564" y="0"/>
            <a:ext cx="4654929" cy="338554"/>
          </a:xfrm>
          <a:prstGeom prst="rect">
            <a:avLst/>
          </a:prstGeom>
        </p:spPr>
        <p:txBody>
          <a:bodyPr wrap="none">
            <a:spAutoFit/>
          </a:bodyPr>
          <a:lstStyle/>
          <a:p>
            <a:r>
              <a:rPr lang="en-US" sz="1600" dirty="0">
                <a:solidFill>
                  <a:srgbClr val="00B0F0"/>
                </a:solidFill>
                <a:latin typeface="Franklin Gothic Book" panose="020B0503020102020204" pitchFamily="34" charset="0"/>
              </a:rPr>
              <a:t>ADAC Program Year 6 Annual Meeting 14 May 2020</a:t>
            </a:r>
          </a:p>
        </p:txBody>
      </p:sp>
    </p:spTree>
    <p:extLst>
      <p:ext uri="{BB962C8B-B14F-4D97-AF65-F5344CB8AC3E}">
        <p14:creationId xmlns:p14="http://schemas.microsoft.com/office/powerpoint/2010/main" val="40680116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48114" y="441859"/>
            <a:ext cx="9940158" cy="1049412"/>
          </a:xfrm>
        </p:spPr>
        <p:txBody>
          <a:bodyPr>
            <a:normAutofit/>
          </a:bodyPr>
          <a:lstStyle/>
          <a:p>
            <a:r>
              <a:rPr lang="en-US" sz="3600" dirty="0"/>
              <a:t>LRAUV: Description and Baseline</a:t>
            </a:r>
          </a:p>
        </p:txBody>
      </p:sp>
      <p:sp>
        <p:nvSpPr>
          <p:cNvPr id="3" name="Content Placeholder 2"/>
          <p:cNvSpPr>
            <a:spLocks noGrp="1"/>
          </p:cNvSpPr>
          <p:nvPr>
            <p:ph idx="4294967295"/>
          </p:nvPr>
        </p:nvSpPr>
        <p:spPr>
          <a:xfrm>
            <a:off x="261894" y="1491271"/>
            <a:ext cx="8452057" cy="3725252"/>
          </a:xfrm>
        </p:spPr>
        <p:txBody>
          <a:bodyPr>
            <a:normAutofit fontScale="92500" lnSpcReduction="20000"/>
          </a:bodyPr>
          <a:lstStyle/>
          <a:p>
            <a:r>
              <a:rPr lang="en-US" dirty="0">
                <a:solidFill>
                  <a:srgbClr val="FFFF00"/>
                </a:solidFill>
              </a:rPr>
              <a:t>Baseline</a:t>
            </a:r>
            <a:r>
              <a:rPr lang="en-US" dirty="0"/>
              <a:t>: Currently, there is no USCG baseline for an AUV to meet the unique demands of Arctic operations that requires a minimal logistical footprint, a small operational team and oil detection and mapping capability. </a:t>
            </a:r>
          </a:p>
          <a:p>
            <a:endParaRPr lang="en-US" dirty="0">
              <a:solidFill>
                <a:srgbClr val="FFFF00"/>
              </a:solidFill>
            </a:endParaRPr>
          </a:p>
          <a:p>
            <a:r>
              <a:rPr lang="en-US" dirty="0">
                <a:solidFill>
                  <a:srgbClr val="FFFF00"/>
                </a:solidFill>
              </a:rPr>
              <a:t>Project Description</a:t>
            </a:r>
            <a:r>
              <a:rPr lang="en-US" dirty="0"/>
              <a:t>:  To develop an Arctic-capable </a:t>
            </a:r>
            <a:r>
              <a:rPr lang="en-US" dirty="0">
                <a:solidFill>
                  <a:srgbClr val="FFC000"/>
                </a:solidFill>
              </a:rPr>
              <a:t>long-range</a:t>
            </a:r>
            <a:r>
              <a:rPr lang="en-US" dirty="0"/>
              <a:t> </a:t>
            </a:r>
            <a:r>
              <a:rPr lang="en-US" dirty="0">
                <a:solidFill>
                  <a:srgbClr val="FFC000"/>
                </a:solidFill>
              </a:rPr>
              <a:t>Autonomous</a:t>
            </a:r>
            <a:r>
              <a:rPr lang="en-US" dirty="0"/>
              <a:t> Underwater Vehicle (AUV) that is helicopter portable, carries an environmental </a:t>
            </a:r>
            <a:r>
              <a:rPr lang="en-US" dirty="0">
                <a:solidFill>
                  <a:srgbClr val="FFC000"/>
                </a:solidFill>
              </a:rPr>
              <a:t>mapping</a:t>
            </a:r>
            <a:r>
              <a:rPr lang="en-US" dirty="0"/>
              <a:t> payload, allowing </a:t>
            </a:r>
            <a:r>
              <a:rPr lang="en-US" dirty="0">
                <a:solidFill>
                  <a:srgbClr val="FFC000"/>
                </a:solidFill>
              </a:rPr>
              <a:t>rapid</a:t>
            </a:r>
            <a:r>
              <a:rPr lang="en-US" dirty="0"/>
              <a:t> response while providing situational </a:t>
            </a:r>
            <a:r>
              <a:rPr lang="en-US" dirty="0">
                <a:solidFill>
                  <a:srgbClr val="FFC000"/>
                </a:solidFill>
              </a:rPr>
              <a:t>awareness</a:t>
            </a:r>
            <a:r>
              <a:rPr lang="en-US" dirty="0"/>
              <a:t> and damage </a:t>
            </a:r>
            <a:r>
              <a:rPr lang="en-US" dirty="0">
                <a:solidFill>
                  <a:srgbClr val="FFC000"/>
                </a:solidFill>
              </a:rPr>
              <a:t>mitigation</a:t>
            </a:r>
            <a:r>
              <a:rPr lang="en-US" dirty="0"/>
              <a:t> for first responders/USCG.  </a:t>
            </a:r>
          </a:p>
          <a:p>
            <a:endParaRPr lang="en-US" dirty="0"/>
          </a:p>
          <a:p>
            <a:pPr marL="0" indent="0">
              <a:buNone/>
            </a:pPr>
            <a:endParaRPr lang="en-US" dirty="0"/>
          </a:p>
          <a:p>
            <a:endParaRPr lang="en-US" dirty="0"/>
          </a:p>
        </p:txBody>
      </p:sp>
      <p:pic>
        <p:nvPicPr>
          <p:cNvPr id="7" name="Picture 6" descr="lrauv_trio-500.jpg">
            <a:extLst>
              <a:ext uri="{FF2B5EF4-FFF2-40B4-BE49-F238E27FC236}">
                <a16:creationId xmlns:a16="http://schemas.microsoft.com/office/drawing/2014/main" id="{2082B472-FC12-D648-963C-6C299FED0989}"/>
              </a:ext>
            </a:extLst>
          </p:cNvPr>
          <p:cNvPicPr>
            <a:picLocks noChangeAspect="1"/>
          </p:cNvPicPr>
          <p:nvPr/>
        </p:nvPicPr>
        <p:blipFill>
          <a:blip r:embed="rId2" cstate="print"/>
          <a:stretch>
            <a:fillRect/>
          </a:stretch>
        </p:blipFill>
        <p:spPr>
          <a:xfrm>
            <a:off x="8713951" y="3969284"/>
            <a:ext cx="3255812" cy="2025115"/>
          </a:xfrm>
          <a:prstGeom prst="rect">
            <a:avLst/>
          </a:prstGeom>
        </p:spPr>
      </p:pic>
      <p:pic>
        <p:nvPicPr>
          <p:cNvPr id="8" name="Picture 7">
            <a:extLst>
              <a:ext uri="{FF2B5EF4-FFF2-40B4-BE49-F238E27FC236}">
                <a16:creationId xmlns:a16="http://schemas.microsoft.com/office/drawing/2014/main" id="{F0E3B331-480B-43FB-B5BC-28EFC59346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13951" y="1165616"/>
            <a:ext cx="3177609" cy="2118406"/>
          </a:xfrm>
          <a:prstGeom prst="rect">
            <a:avLst/>
          </a:prstGeom>
        </p:spPr>
      </p:pic>
    </p:spTree>
    <p:extLst>
      <p:ext uri="{BB962C8B-B14F-4D97-AF65-F5344CB8AC3E}">
        <p14:creationId xmlns:p14="http://schemas.microsoft.com/office/powerpoint/2010/main" val="32513958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29703" y="520644"/>
            <a:ext cx="9940158" cy="480131"/>
          </a:xfrm>
        </p:spPr>
        <p:txBody>
          <a:bodyPr>
            <a:noAutofit/>
          </a:bodyPr>
          <a:lstStyle/>
          <a:p>
            <a:r>
              <a:rPr lang="en-US" sz="3600" dirty="0"/>
              <a:t>Project LRAUV:  Relevance and Method</a:t>
            </a:r>
          </a:p>
        </p:txBody>
      </p:sp>
      <p:sp>
        <p:nvSpPr>
          <p:cNvPr id="3" name="Content Placeholder 2"/>
          <p:cNvSpPr>
            <a:spLocks noGrp="1"/>
          </p:cNvSpPr>
          <p:nvPr>
            <p:ph idx="4294967295"/>
          </p:nvPr>
        </p:nvSpPr>
        <p:spPr>
          <a:xfrm>
            <a:off x="-3243" y="1140392"/>
            <a:ext cx="8156590" cy="4523231"/>
          </a:xfrm>
        </p:spPr>
        <p:txBody>
          <a:bodyPr>
            <a:normAutofit fontScale="92500" lnSpcReduction="20000"/>
          </a:bodyPr>
          <a:lstStyle/>
          <a:p>
            <a:r>
              <a:rPr lang="en-US" dirty="0">
                <a:solidFill>
                  <a:srgbClr val="FFFF00"/>
                </a:solidFill>
              </a:rPr>
              <a:t>Relevance to DHS and USCG</a:t>
            </a:r>
            <a:r>
              <a:rPr lang="en-US" dirty="0"/>
              <a:t>: </a:t>
            </a:r>
            <a:r>
              <a:rPr lang="en-US" dirty="0">
                <a:solidFill>
                  <a:srgbClr val="FFC000"/>
                </a:solidFill>
              </a:rPr>
              <a:t> </a:t>
            </a:r>
            <a:r>
              <a:rPr lang="en-US" dirty="0">
                <a:solidFill>
                  <a:srgbClr val="00B050"/>
                </a:solidFill>
              </a:rPr>
              <a:t>We characterize the challenge as the ‘last seat in the helicopter’ problem:</a:t>
            </a:r>
            <a:r>
              <a:rPr lang="en-US" dirty="0"/>
              <a:t>  If first responders are operating at the far end of their logistical support capability, the system must be able to fill that void.</a:t>
            </a:r>
          </a:p>
          <a:p>
            <a:endParaRPr lang="en-US" dirty="0"/>
          </a:p>
          <a:p>
            <a:endParaRPr lang="en-US" dirty="0"/>
          </a:p>
          <a:p>
            <a:r>
              <a:rPr lang="en-US" dirty="0">
                <a:solidFill>
                  <a:srgbClr val="FFFF00"/>
                </a:solidFill>
              </a:rPr>
              <a:t>Research Method</a:t>
            </a:r>
            <a:r>
              <a:rPr lang="en-US" dirty="0"/>
              <a:t>:  Our approach is to leverage an existing Long-Range AUV developed at MBARI (LRAUV), and enhance the system to detect oil and operate under ice.  LRAUV offers extended ranges (one to three weeks), and can be operated by a team remotely and monitored by anyone, anywhere. </a:t>
            </a:r>
          </a:p>
          <a:p>
            <a:endParaRPr lang="en-US" dirty="0"/>
          </a:p>
        </p:txBody>
      </p:sp>
      <p:pic>
        <p:nvPicPr>
          <p:cNvPr id="5" name="Content Placeholder 7" descr="helo_deployment.jpg">
            <a:extLst>
              <a:ext uri="{FF2B5EF4-FFF2-40B4-BE49-F238E27FC236}">
                <a16:creationId xmlns:a16="http://schemas.microsoft.com/office/drawing/2014/main" id="{DF6ABC41-4673-2342-AD76-151978C7C28A}"/>
              </a:ext>
            </a:extLst>
          </p:cNvPr>
          <p:cNvPicPr>
            <a:picLocks noChangeAspect="1"/>
          </p:cNvPicPr>
          <p:nvPr/>
        </p:nvPicPr>
        <p:blipFill>
          <a:blip r:embed="rId2" cstate="print"/>
          <a:stretch>
            <a:fillRect/>
          </a:stretch>
        </p:blipFill>
        <p:spPr>
          <a:xfrm>
            <a:off x="8785747" y="732474"/>
            <a:ext cx="2876550" cy="1590675"/>
          </a:xfrm>
          <a:prstGeom prst="rect">
            <a:avLst/>
          </a:prstGeom>
        </p:spPr>
      </p:pic>
      <p:pic>
        <p:nvPicPr>
          <p:cNvPr id="6" name="Picture 5">
            <a:extLst>
              <a:ext uri="{FF2B5EF4-FFF2-40B4-BE49-F238E27FC236}">
                <a16:creationId xmlns:a16="http://schemas.microsoft.com/office/drawing/2014/main" id="{40177863-EF34-2748-B234-2D17EE6ADA8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28400" y="3505906"/>
            <a:ext cx="3957265" cy="2641685"/>
          </a:xfrm>
          <a:prstGeom prst="rect">
            <a:avLst/>
          </a:prstGeom>
        </p:spPr>
      </p:pic>
      <p:sp>
        <p:nvSpPr>
          <p:cNvPr id="7" name="TextBox 6">
            <a:extLst>
              <a:ext uri="{FF2B5EF4-FFF2-40B4-BE49-F238E27FC236}">
                <a16:creationId xmlns:a16="http://schemas.microsoft.com/office/drawing/2014/main" id="{D4FFA1D4-AD42-47E3-87B9-7ED0633B4A91}"/>
              </a:ext>
            </a:extLst>
          </p:cNvPr>
          <p:cNvSpPr txBox="1"/>
          <p:nvPr/>
        </p:nvSpPr>
        <p:spPr>
          <a:xfrm>
            <a:off x="8953214" y="2329752"/>
            <a:ext cx="2541616" cy="584775"/>
          </a:xfrm>
          <a:prstGeom prst="rect">
            <a:avLst/>
          </a:prstGeom>
          <a:noFill/>
        </p:spPr>
        <p:txBody>
          <a:bodyPr wrap="square" rtlCol="0">
            <a:spAutoFit/>
          </a:bodyPr>
          <a:lstStyle/>
          <a:p>
            <a:r>
              <a:rPr lang="en-US" sz="1600" dirty="0"/>
              <a:t>We need an opportunity to deploy via a </a:t>
            </a:r>
            <a:r>
              <a:rPr lang="en-US" sz="1600" dirty="0" err="1"/>
              <a:t>helo</a:t>
            </a:r>
            <a:endParaRPr lang="en-US" sz="1600" dirty="0"/>
          </a:p>
        </p:txBody>
      </p:sp>
    </p:spTree>
    <p:extLst>
      <p:ext uri="{BB962C8B-B14F-4D97-AF65-F5344CB8AC3E}">
        <p14:creationId xmlns:p14="http://schemas.microsoft.com/office/powerpoint/2010/main" val="5982959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8694A58-6B07-0149-B5EC-6AC9F587B58E}"/>
              </a:ext>
            </a:extLst>
          </p:cNvPr>
          <p:cNvSpPr/>
          <p:nvPr/>
        </p:nvSpPr>
        <p:spPr>
          <a:xfrm>
            <a:off x="3026617" y="2121315"/>
            <a:ext cx="6901715" cy="2185214"/>
          </a:xfrm>
          <a:prstGeom prst="rect">
            <a:avLst/>
          </a:prstGeom>
        </p:spPr>
        <p:txBody>
          <a:bodyPr wrap="square">
            <a:spAutoFit/>
          </a:bodyPr>
          <a:lstStyle/>
          <a:p>
            <a:r>
              <a:rPr lang="en-US" sz="4000" i="1" dirty="0">
                <a:latin typeface="Franklin Gothic Book" panose="020B0503020102020204" pitchFamily="34" charset="0"/>
              </a:rPr>
              <a:t>The Vehicle: Tethys </a:t>
            </a:r>
            <a:r>
              <a:rPr lang="en-US" sz="4000" i="1" dirty="0">
                <a:solidFill>
                  <a:srgbClr val="FFFF00"/>
                </a:solidFill>
                <a:latin typeface="Franklin Gothic Book" panose="020B0503020102020204" pitchFamily="34" charset="0"/>
              </a:rPr>
              <a:t>LRAUV</a:t>
            </a:r>
          </a:p>
          <a:p>
            <a:r>
              <a:rPr lang="en-US" sz="3200" dirty="0">
                <a:solidFill>
                  <a:srgbClr val="FFFF00"/>
                </a:solidFill>
                <a:latin typeface="Franklin Gothic Book" panose="020B0503020102020204" pitchFamily="34" charset="0"/>
              </a:rPr>
              <a:t>For under-ice dissolved hydrocarbon &amp; environmental anomaly detection, mapping, and docking/undocking</a:t>
            </a:r>
            <a:endParaRPr lang="en-US" sz="3200" dirty="0">
              <a:latin typeface="Franklin Gothic Book" panose="020B0503020102020204" pitchFamily="34" charset="0"/>
            </a:endParaRPr>
          </a:p>
        </p:txBody>
      </p:sp>
    </p:spTree>
    <p:extLst>
      <p:ext uri="{BB962C8B-B14F-4D97-AF65-F5344CB8AC3E}">
        <p14:creationId xmlns:p14="http://schemas.microsoft.com/office/powerpoint/2010/main" val="19716160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1C3E5E-5F65-9E46-97C1-0E70EF375015}"/>
              </a:ext>
            </a:extLst>
          </p:cNvPr>
          <p:cNvSpPr>
            <a:spLocks noGrp="1"/>
          </p:cNvSpPr>
          <p:nvPr>
            <p:ph type="title"/>
          </p:nvPr>
        </p:nvSpPr>
        <p:spPr>
          <a:xfrm>
            <a:off x="242046" y="454461"/>
            <a:ext cx="11949954" cy="884923"/>
          </a:xfrm>
        </p:spPr>
        <p:txBody>
          <a:bodyPr>
            <a:normAutofit/>
          </a:bodyPr>
          <a:lstStyle/>
          <a:p>
            <a:r>
              <a:rPr lang="en-US" sz="2700" i="1" dirty="0"/>
              <a:t>Long range autonomous capability: Tethys </a:t>
            </a:r>
            <a:r>
              <a:rPr lang="en-US" sz="2700" dirty="0">
                <a:solidFill>
                  <a:srgbClr val="FFFF00"/>
                </a:solidFill>
              </a:rPr>
              <a:t>LRAUV</a:t>
            </a:r>
            <a:br>
              <a:rPr lang="en-US" sz="2700" dirty="0">
                <a:solidFill>
                  <a:srgbClr val="FFFF00"/>
                </a:solidFill>
              </a:rPr>
            </a:br>
            <a:endParaRPr lang="en-US" sz="2700" dirty="0">
              <a:solidFill>
                <a:srgbClr val="FFFF00"/>
              </a:solidFill>
            </a:endParaRPr>
          </a:p>
        </p:txBody>
      </p:sp>
      <p:sp>
        <p:nvSpPr>
          <p:cNvPr id="3" name="Content Placeholder 2">
            <a:extLst>
              <a:ext uri="{FF2B5EF4-FFF2-40B4-BE49-F238E27FC236}">
                <a16:creationId xmlns:a16="http://schemas.microsoft.com/office/drawing/2014/main" id="{803B7F69-C490-7C47-B3B7-1B5EA459F104}"/>
              </a:ext>
            </a:extLst>
          </p:cNvPr>
          <p:cNvSpPr>
            <a:spLocks noGrp="1"/>
          </p:cNvSpPr>
          <p:nvPr>
            <p:ph idx="1"/>
          </p:nvPr>
        </p:nvSpPr>
        <p:spPr>
          <a:xfrm>
            <a:off x="211380" y="976360"/>
            <a:ext cx="7014919" cy="5427179"/>
          </a:xfrm>
        </p:spPr>
        <p:txBody>
          <a:bodyPr>
            <a:normAutofit/>
          </a:bodyPr>
          <a:lstStyle/>
          <a:p>
            <a:pPr marL="342905" indent="-342905">
              <a:lnSpc>
                <a:spcPct val="80000"/>
              </a:lnSpc>
              <a:spcBef>
                <a:spcPts val="400"/>
              </a:spcBef>
              <a:buSzPct val="100000"/>
              <a:defRPr sz="2000"/>
            </a:pPr>
            <a:r>
              <a:rPr lang="en-US" sz="2400" dirty="0"/>
              <a:t>300-meter rated, 2.</a:t>
            </a:r>
            <a:r>
              <a:rPr lang="en-US" sz="2400" dirty="0">
                <a:solidFill>
                  <a:srgbClr val="FFC000"/>
                </a:solidFill>
              </a:rPr>
              <a:t>7</a:t>
            </a:r>
            <a:r>
              <a:rPr lang="en-US" sz="2400" dirty="0"/>
              <a:t> m long, 0.3 m (12’’) diameter, 110 kg dry weight.</a:t>
            </a:r>
          </a:p>
          <a:p>
            <a:pPr>
              <a:lnSpc>
                <a:spcPct val="80000"/>
              </a:lnSpc>
              <a:spcBef>
                <a:spcPts val="400"/>
              </a:spcBef>
              <a:defRPr sz="2000"/>
            </a:pPr>
            <a:endParaRPr lang="en-US" sz="2400" dirty="0"/>
          </a:p>
          <a:p>
            <a:pPr marL="342905" indent="-342905">
              <a:lnSpc>
                <a:spcPct val="80000"/>
              </a:lnSpc>
              <a:spcBef>
                <a:spcPts val="400"/>
              </a:spcBef>
              <a:buSzPct val="100000"/>
              <a:buFont typeface="Arial"/>
              <a:buChar char="•"/>
              <a:defRPr sz="2000"/>
            </a:pPr>
            <a:r>
              <a:rPr lang="en-US" sz="2400" dirty="0"/>
              <a:t>Propeller-driven: 0.5~1.2 m/s speed. Buoyancy engine enables neutral buoyancy and drift mode.</a:t>
            </a:r>
          </a:p>
          <a:p>
            <a:pPr marL="342905" indent="-342905">
              <a:lnSpc>
                <a:spcPct val="80000"/>
              </a:lnSpc>
              <a:spcBef>
                <a:spcPts val="400"/>
              </a:spcBef>
              <a:buSzPct val="100000"/>
              <a:buFont typeface="Arial"/>
              <a:buChar char="•"/>
              <a:defRPr sz="2000"/>
            </a:pPr>
            <a:endParaRPr lang="en-US" sz="2400" dirty="0"/>
          </a:p>
          <a:p>
            <a:pPr marL="342905" indent="-342905">
              <a:lnSpc>
                <a:spcPct val="80000"/>
              </a:lnSpc>
              <a:spcBef>
                <a:spcPts val="400"/>
              </a:spcBef>
              <a:buSzPct val="100000"/>
              <a:buFont typeface="Arial"/>
              <a:buChar char="•"/>
              <a:defRPr sz="2000"/>
            </a:pPr>
            <a:r>
              <a:rPr lang="en-US" sz="2400" dirty="0"/>
              <a:t>Low-drag and low-power design: 15 day duration with 6 kWh rechargeable batteries, more than twice that with expendables.</a:t>
            </a:r>
          </a:p>
          <a:p>
            <a:pPr marL="342905" indent="-342905">
              <a:lnSpc>
                <a:spcPct val="80000"/>
              </a:lnSpc>
              <a:spcBef>
                <a:spcPts val="400"/>
              </a:spcBef>
              <a:buSzPct val="100000"/>
              <a:buFont typeface="Arial"/>
              <a:buChar char="•"/>
              <a:defRPr sz="2000"/>
            </a:pPr>
            <a:endParaRPr lang="en-US" sz="2400" dirty="0"/>
          </a:p>
          <a:p>
            <a:pPr marL="342905" indent="-342905">
              <a:lnSpc>
                <a:spcPct val="80000"/>
              </a:lnSpc>
              <a:spcBef>
                <a:spcPts val="400"/>
              </a:spcBef>
              <a:buSzPct val="100000"/>
              <a:defRPr sz="2000"/>
            </a:pPr>
            <a:r>
              <a:rPr lang="en-US" sz="2400" dirty="0"/>
              <a:t>Current Sensors: CTD, DO2, </a:t>
            </a:r>
            <a:r>
              <a:rPr lang="en-US" sz="2400" dirty="0" err="1">
                <a:solidFill>
                  <a:srgbClr val="FFFF00"/>
                </a:solidFill>
              </a:rPr>
              <a:t>SeaOWL</a:t>
            </a:r>
            <a:r>
              <a:rPr lang="en-US" sz="2400" dirty="0"/>
              <a:t> fluorescence/backscatter and hydrocarbon detection, </a:t>
            </a:r>
            <a:r>
              <a:rPr lang="en-US" sz="2400" dirty="0">
                <a:solidFill>
                  <a:srgbClr val="FFFF00"/>
                </a:solidFill>
              </a:rPr>
              <a:t>Up</a:t>
            </a:r>
            <a:r>
              <a:rPr lang="en-US" sz="2400" dirty="0"/>
              <a:t>/Down ADCP, </a:t>
            </a:r>
            <a:r>
              <a:rPr lang="en-US" sz="2400" dirty="0" err="1">
                <a:solidFill>
                  <a:srgbClr val="FFFF00"/>
                </a:solidFill>
              </a:rPr>
              <a:t>umodem</a:t>
            </a:r>
            <a:r>
              <a:rPr lang="en-US" sz="2400" dirty="0">
                <a:solidFill>
                  <a:srgbClr val="FFFF00"/>
                </a:solidFill>
              </a:rPr>
              <a:t>, USBL array, Docking nose</a:t>
            </a:r>
            <a:r>
              <a:rPr lang="en-US" sz="2400" dirty="0"/>
              <a:t>, PAR</a:t>
            </a:r>
            <a:endParaRPr lang="en-US" sz="2400" dirty="0">
              <a:solidFill>
                <a:srgbClr val="FFFF00"/>
              </a:solidFill>
            </a:endParaRPr>
          </a:p>
          <a:p>
            <a:pPr marL="342905" indent="-342905">
              <a:lnSpc>
                <a:spcPct val="80000"/>
              </a:lnSpc>
              <a:spcBef>
                <a:spcPts val="400"/>
              </a:spcBef>
              <a:buSzPct val="100000"/>
              <a:defRPr sz="2000"/>
            </a:pPr>
            <a:r>
              <a:rPr lang="en-US" sz="2400" dirty="0">
                <a:solidFill>
                  <a:srgbClr val="FFFF00"/>
                </a:solidFill>
              </a:rPr>
              <a:t>Multi-mission capability, mapping and inertial navigation payload</a:t>
            </a:r>
            <a:endParaRPr lang="en-US" dirty="0">
              <a:solidFill>
                <a:srgbClr val="FFFF00"/>
              </a:solidFill>
            </a:endParaRPr>
          </a:p>
        </p:txBody>
      </p:sp>
      <p:sp>
        <p:nvSpPr>
          <p:cNvPr id="4" name="Date Placeholder 3">
            <a:extLst>
              <a:ext uri="{FF2B5EF4-FFF2-40B4-BE49-F238E27FC236}">
                <a16:creationId xmlns:a16="http://schemas.microsoft.com/office/drawing/2014/main" id="{1DBF6A15-BF3B-D244-8473-ADB2349A4ED2}"/>
              </a:ext>
            </a:extLst>
          </p:cNvPr>
          <p:cNvSpPr>
            <a:spLocks noGrp="1"/>
          </p:cNvSpPr>
          <p:nvPr>
            <p:ph type="dt" sz="half" idx="10"/>
          </p:nvPr>
        </p:nvSpPr>
        <p:spPr/>
        <p:txBody>
          <a:bodyPr/>
          <a:lstStyle/>
          <a:p>
            <a:r>
              <a:rPr lang="en-US" dirty="0">
                <a:solidFill>
                  <a:srgbClr val="00B0F0"/>
                </a:solidFill>
                <a:latin typeface="Franklin Gothic Book" panose="020B0503020102020204" pitchFamily="34" charset="0"/>
              </a:rPr>
              <a:t>      </a:t>
            </a:r>
          </a:p>
        </p:txBody>
      </p:sp>
      <p:pic>
        <p:nvPicPr>
          <p:cNvPr id="11" name="WHOImarkBLUE.png" descr="WHOImarkBLUE.png">
            <a:extLst>
              <a:ext uri="{FF2B5EF4-FFF2-40B4-BE49-F238E27FC236}">
                <a16:creationId xmlns:a16="http://schemas.microsoft.com/office/drawing/2014/main" id="{2C8F6537-0AA4-1748-BCAF-C12C51F48C24}"/>
              </a:ext>
            </a:extLst>
          </p:cNvPr>
          <p:cNvPicPr>
            <a:picLocks noChangeAspect="1"/>
          </p:cNvPicPr>
          <p:nvPr/>
        </p:nvPicPr>
        <p:blipFill>
          <a:blip r:embed="rId3"/>
          <a:stretch>
            <a:fillRect/>
          </a:stretch>
        </p:blipFill>
        <p:spPr>
          <a:xfrm>
            <a:off x="10378820" y="124443"/>
            <a:ext cx="1484787" cy="413305"/>
          </a:xfrm>
          <a:prstGeom prst="rect">
            <a:avLst/>
          </a:prstGeom>
          <a:ln w="12700">
            <a:miter lim="400000"/>
          </a:ln>
        </p:spPr>
      </p:pic>
      <p:pic>
        <p:nvPicPr>
          <p:cNvPr id="16" name="ADAC_LOGO_2016_Horizontal.png">
            <a:extLst>
              <a:ext uri="{FF2B5EF4-FFF2-40B4-BE49-F238E27FC236}">
                <a16:creationId xmlns:a16="http://schemas.microsoft.com/office/drawing/2014/main" id="{D0BFE5B4-2E11-9D47-A032-BD0DFBFD9B00}"/>
              </a:ext>
            </a:extLst>
          </p:cNvPr>
          <p:cNvPicPr>
            <a:picLocks noChangeAspect="1"/>
          </p:cNvPicPr>
          <p:nvPr/>
        </p:nvPicPr>
        <p:blipFill>
          <a:blip r:embed="rId4" cstate="print"/>
          <a:stretch>
            <a:fillRect/>
          </a:stretch>
        </p:blipFill>
        <p:spPr>
          <a:xfrm>
            <a:off x="9862216" y="657694"/>
            <a:ext cx="2123322" cy="658355"/>
          </a:xfrm>
          <a:prstGeom prst="rect">
            <a:avLst/>
          </a:prstGeom>
          <a:ln w="12700">
            <a:miter lim="400000"/>
          </a:ln>
        </p:spPr>
      </p:pic>
      <p:pic>
        <p:nvPicPr>
          <p:cNvPr id="10" name="Picture 9">
            <a:extLst>
              <a:ext uri="{FF2B5EF4-FFF2-40B4-BE49-F238E27FC236}">
                <a16:creationId xmlns:a16="http://schemas.microsoft.com/office/drawing/2014/main" id="{F97D8C0E-6592-4A43-A304-03391BFFA9E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29660" y="1771650"/>
            <a:ext cx="4419600" cy="3314700"/>
          </a:xfrm>
          <a:prstGeom prst="rect">
            <a:avLst/>
          </a:prstGeom>
        </p:spPr>
      </p:pic>
    </p:spTree>
    <p:extLst>
      <p:ext uri="{BB962C8B-B14F-4D97-AF65-F5344CB8AC3E}">
        <p14:creationId xmlns:p14="http://schemas.microsoft.com/office/powerpoint/2010/main" val="19272732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Content Placeholder 5">
            <a:extLst>
              <a:ext uri="{FF2B5EF4-FFF2-40B4-BE49-F238E27FC236}">
                <a16:creationId xmlns:a16="http://schemas.microsoft.com/office/drawing/2014/main" id="{F150A418-164C-47CD-8AC5-BDC172D24CB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2644" t="25792" r="6286" b="23320"/>
          <a:stretch/>
        </p:blipFill>
        <p:spPr>
          <a:xfrm>
            <a:off x="7346211" y="2167781"/>
            <a:ext cx="3976577" cy="1414131"/>
          </a:xfrm>
          <a:prstGeom prst="rect">
            <a:avLst/>
          </a:prstGeom>
        </p:spPr>
      </p:pic>
      <p:sp>
        <p:nvSpPr>
          <p:cNvPr id="8" name="Rectangle 5">
            <a:extLst>
              <a:ext uri="{FF2B5EF4-FFF2-40B4-BE49-F238E27FC236}">
                <a16:creationId xmlns:a16="http://schemas.microsoft.com/office/drawing/2014/main" id="{0B9EBCEC-6337-8E4A-91EE-DA3B46559318}"/>
              </a:ext>
            </a:extLst>
          </p:cNvPr>
          <p:cNvSpPr txBox="1">
            <a:spLocks noChangeArrowheads="1"/>
          </p:cNvSpPr>
          <p:nvPr/>
        </p:nvSpPr>
        <p:spPr>
          <a:xfrm>
            <a:off x="3105955" y="4513987"/>
            <a:ext cx="7841157" cy="1421088"/>
          </a:xfrm>
          <a:prstGeom prst="rect">
            <a:avLst/>
          </a:prstGeom>
          <a:ln w="12700">
            <a:solidFill>
              <a:schemeClr val="tx1"/>
            </a:solidFill>
            <a:miter lim="400000"/>
          </a:ln>
          <a:extLst>
            <a:ext uri="{C572A759-6A51-4108-AA02-DFA0A04FC94B}">
              <ma14:wrappingTextBoxFlag xmlns:ma14="http://schemas.microsoft.com/office/mac/drawingml/2011/main" xmlns="" val="1"/>
            </a:ext>
          </a:extLst>
        </p:spPr>
        <p:txBody>
          <a:bodyPr lIns="45719" rIns="45719">
            <a:normAutofit lnSpcReduction="10000"/>
          </a:bodyPr>
          <a:lstStyle>
            <a:lvl1pPr marL="182879" marR="0" indent="-182879" algn="l" defTabSz="914400" rtl="0" latinLnBrk="0">
              <a:lnSpc>
                <a:spcPct val="100000"/>
              </a:lnSpc>
              <a:spcBef>
                <a:spcPts val="500"/>
              </a:spcBef>
              <a:spcAft>
                <a:spcPts val="0"/>
              </a:spcAft>
              <a:buClr>
                <a:schemeClr val="accent1"/>
              </a:buClr>
              <a:buSzPct val="85000"/>
              <a:buFont typeface="Arial"/>
              <a:buChar char="•"/>
              <a:tabLst/>
              <a:defRPr sz="2400" b="0" i="0" u="none" strike="noStrike" cap="none" spc="0" baseline="0">
                <a:ln>
                  <a:noFill/>
                </a:ln>
                <a:solidFill>
                  <a:srgbClr val="292934"/>
                </a:solidFill>
                <a:uFillTx/>
                <a:latin typeface="Arial"/>
                <a:ea typeface="Arial"/>
                <a:cs typeface="Arial"/>
                <a:sym typeface="Arial"/>
              </a:defRPr>
            </a:lvl1pPr>
            <a:lvl2pPr marL="493775" marR="0" indent="-219455" algn="l" defTabSz="914400" rtl="0" latinLnBrk="0">
              <a:lnSpc>
                <a:spcPct val="100000"/>
              </a:lnSpc>
              <a:spcBef>
                <a:spcPts val="500"/>
              </a:spcBef>
              <a:spcAft>
                <a:spcPts val="0"/>
              </a:spcAft>
              <a:buClr>
                <a:schemeClr val="accent1"/>
              </a:buClr>
              <a:buSzPct val="85000"/>
              <a:buFont typeface="Arial"/>
              <a:buChar char="•"/>
              <a:tabLst/>
              <a:defRPr sz="2400" b="0" i="0" u="none" strike="noStrike" cap="none" spc="0" baseline="0">
                <a:ln>
                  <a:noFill/>
                </a:ln>
                <a:solidFill>
                  <a:srgbClr val="292934"/>
                </a:solidFill>
                <a:uFillTx/>
                <a:latin typeface="Arial"/>
                <a:ea typeface="Arial"/>
                <a:cs typeface="Arial"/>
                <a:sym typeface="Arial"/>
              </a:defRPr>
            </a:lvl2pPr>
            <a:lvl3pPr marL="792479" marR="0" indent="-243840" algn="l" defTabSz="914400" rtl="0" latinLnBrk="0">
              <a:lnSpc>
                <a:spcPct val="100000"/>
              </a:lnSpc>
              <a:spcBef>
                <a:spcPts val="500"/>
              </a:spcBef>
              <a:spcAft>
                <a:spcPts val="0"/>
              </a:spcAft>
              <a:buClr>
                <a:schemeClr val="accent1"/>
              </a:buClr>
              <a:buSzPct val="90000"/>
              <a:buFont typeface="Arial"/>
              <a:buChar char="•"/>
              <a:tabLst/>
              <a:defRPr sz="2400" b="0" i="0" u="none" strike="noStrike" cap="none" spc="0" baseline="0">
                <a:ln>
                  <a:noFill/>
                </a:ln>
                <a:solidFill>
                  <a:srgbClr val="292934"/>
                </a:solidFill>
                <a:uFillTx/>
                <a:latin typeface="Arial"/>
                <a:ea typeface="Arial"/>
                <a:cs typeface="Arial"/>
                <a:sym typeface="Arial"/>
              </a:defRPr>
            </a:lvl3pPr>
            <a:lvl4pPr marL="1097279" marR="0" indent="-274319" algn="l" defTabSz="914400" rtl="0" latinLnBrk="0">
              <a:lnSpc>
                <a:spcPct val="100000"/>
              </a:lnSpc>
              <a:spcBef>
                <a:spcPts val="500"/>
              </a:spcBef>
              <a:spcAft>
                <a:spcPts val="0"/>
              </a:spcAft>
              <a:buClr>
                <a:schemeClr val="accent1"/>
              </a:buClr>
              <a:buSzPct val="100000"/>
              <a:buFont typeface="Arial"/>
              <a:buChar char="•"/>
              <a:tabLst/>
              <a:defRPr sz="2400" b="0" i="0" u="none" strike="noStrike" cap="none" spc="0" baseline="0">
                <a:ln>
                  <a:noFill/>
                </a:ln>
                <a:solidFill>
                  <a:srgbClr val="292934"/>
                </a:solidFill>
                <a:uFillTx/>
                <a:latin typeface="Arial"/>
                <a:ea typeface="Arial"/>
                <a:cs typeface="Arial"/>
                <a:sym typeface="Arial"/>
              </a:defRPr>
            </a:lvl4pPr>
            <a:lvl5pPr marL="1286691" marR="0" indent="-235131" algn="l" defTabSz="914400" rtl="0" latinLnBrk="0">
              <a:lnSpc>
                <a:spcPct val="100000"/>
              </a:lnSpc>
              <a:spcBef>
                <a:spcPts val="500"/>
              </a:spcBef>
              <a:spcAft>
                <a:spcPts val="0"/>
              </a:spcAft>
              <a:buClr>
                <a:schemeClr val="accent1"/>
              </a:buClr>
              <a:buSzPct val="100000"/>
              <a:buFont typeface="Arial"/>
              <a:buChar char="•"/>
              <a:tabLst/>
              <a:defRPr sz="2400" b="0" i="0" u="none" strike="noStrike" cap="none" spc="0" baseline="0">
                <a:ln>
                  <a:noFill/>
                </a:ln>
                <a:solidFill>
                  <a:srgbClr val="292934"/>
                </a:solidFill>
                <a:uFillTx/>
                <a:latin typeface="Arial"/>
                <a:ea typeface="Arial"/>
                <a:cs typeface="Arial"/>
                <a:sym typeface="Arial"/>
              </a:defRPr>
            </a:lvl5pPr>
            <a:lvl6pPr marL="1526344" marR="0" indent="-337624" algn="l" defTabSz="914400" rtl="0" latinLnBrk="0">
              <a:lnSpc>
                <a:spcPct val="100000"/>
              </a:lnSpc>
              <a:spcBef>
                <a:spcPts val="500"/>
              </a:spcBef>
              <a:spcAft>
                <a:spcPts val="0"/>
              </a:spcAft>
              <a:buClr>
                <a:schemeClr val="accent1"/>
              </a:buClr>
              <a:buSzPct val="100000"/>
              <a:buFont typeface="Arial"/>
              <a:buChar char="•"/>
              <a:tabLst/>
              <a:defRPr sz="2400" b="0" i="0" u="none" strike="noStrike" cap="none" spc="0" baseline="0">
                <a:ln>
                  <a:noFill/>
                </a:ln>
                <a:solidFill>
                  <a:srgbClr val="292934"/>
                </a:solidFill>
                <a:uFillTx/>
                <a:latin typeface="Arial"/>
                <a:ea typeface="Arial"/>
                <a:cs typeface="Arial"/>
                <a:sym typeface="Arial"/>
              </a:defRPr>
            </a:lvl6pPr>
            <a:lvl7pPr marL="1709224" marR="0" indent="-337624" algn="l" defTabSz="914400" rtl="0" latinLnBrk="0">
              <a:lnSpc>
                <a:spcPct val="100000"/>
              </a:lnSpc>
              <a:spcBef>
                <a:spcPts val="500"/>
              </a:spcBef>
              <a:spcAft>
                <a:spcPts val="0"/>
              </a:spcAft>
              <a:buClr>
                <a:schemeClr val="accent1"/>
              </a:buClr>
              <a:buSzPct val="100000"/>
              <a:buFont typeface="Arial"/>
              <a:buChar char="•"/>
              <a:tabLst/>
              <a:defRPr sz="2400" b="0" i="0" u="none" strike="noStrike" cap="none" spc="0" baseline="0">
                <a:ln>
                  <a:noFill/>
                </a:ln>
                <a:solidFill>
                  <a:srgbClr val="292934"/>
                </a:solidFill>
                <a:uFillTx/>
                <a:latin typeface="Arial"/>
                <a:ea typeface="Arial"/>
                <a:cs typeface="Arial"/>
                <a:sym typeface="Arial"/>
              </a:defRPr>
            </a:lvl7pPr>
            <a:lvl8pPr marL="1892104" marR="0" indent="-337624" algn="l" defTabSz="914400" rtl="0" latinLnBrk="0">
              <a:lnSpc>
                <a:spcPct val="100000"/>
              </a:lnSpc>
              <a:spcBef>
                <a:spcPts val="500"/>
              </a:spcBef>
              <a:spcAft>
                <a:spcPts val="0"/>
              </a:spcAft>
              <a:buClr>
                <a:schemeClr val="accent1"/>
              </a:buClr>
              <a:buSzPct val="100000"/>
              <a:buFont typeface="Arial"/>
              <a:buChar char="•"/>
              <a:tabLst/>
              <a:defRPr sz="2400" b="0" i="0" u="none" strike="noStrike" cap="none" spc="0" baseline="0">
                <a:ln>
                  <a:noFill/>
                </a:ln>
                <a:solidFill>
                  <a:srgbClr val="292934"/>
                </a:solidFill>
                <a:uFillTx/>
                <a:latin typeface="Arial"/>
                <a:ea typeface="Arial"/>
                <a:cs typeface="Arial"/>
                <a:sym typeface="Arial"/>
              </a:defRPr>
            </a:lvl8pPr>
            <a:lvl9pPr marL="2074984" marR="0" indent="-337624" algn="l" defTabSz="914400" rtl="0" latinLnBrk="0">
              <a:lnSpc>
                <a:spcPct val="100000"/>
              </a:lnSpc>
              <a:spcBef>
                <a:spcPts val="500"/>
              </a:spcBef>
              <a:spcAft>
                <a:spcPts val="0"/>
              </a:spcAft>
              <a:buClr>
                <a:schemeClr val="accent1"/>
              </a:buClr>
              <a:buSzPct val="100000"/>
              <a:buFont typeface="Arial"/>
              <a:buChar char="•"/>
              <a:tabLst/>
              <a:defRPr sz="2400" b="0" i="0" u="none" strike="noStrike" cap="none" spc="0" baseline="0">
                <a:ln>
                  <a:noFill/>
                </a:ln>
                <a:solidFill>
                  <a:srgbClr val="292934"/>
                </a:solidFill>
                <a:uFillTx/>
                <a:latin typeface="Arial"/>
                <a:ea typeface="Arial"/>
                <a:cs typeface="Arial"/>
                <a:sym typeface="Arial"/>
              </a:defRPr>
            </a:lvl9pPr>
          </a:lstStyle>
          <a:p>
            <a:pPr marL="0" indent="0">
              <a:lnSpc>
                <a:spcPct val="80000"/>
              </a:lnSpc>
              <a:buNone/>
              <a:defRPr/>
            </a:pPr>
            <a:r>
              <a:rPr lang="en-US" sz="1500" dirty="0">
                <a:solidFill>
                  <a:schemeClr val="bg1">
                    <a:lumMod val="10000"/>
                    <a:lumOff val="90000"/>
                  </a:schemeClr>
                </a:solidFill>
              </a:rPr>
              <a:t>Mass: 	110 kg ( 240lb) dry weight			118 kg (260 </a:t>
            </a:r>
            <a:r>
              <a:rPr lang="en-US" sz="1500" dirty="0" err="1">
                <a:solidFill>
                  <a:schemeClr val="bg1">
                    <a:lumMod val="10000"/>
                    <a:lumOff val="90000"/>
                  </a:schemeClr>
                </a:solidFill>
              </a:rPr>
              <a:t>lbs</a:t>
            </a:r>
            <a:r>
              <a:rPr lang="en-US" sz="1500" dirty="0">
                <a:solidFill>
                  <a:schemeClr val="bg1">
                    <a:lumMod val="10000"/>
                    <a:lumOff val="90000"/>
                  </a:schemeClr>
                </a:solidFill>
              </a:rPr>
              <a:t>)</a:t>
            </a:r>
          </a:p>
          <a:p>
            <a:pPr marL="0" indent="0">
              <a:lnSpc>
                <a:spcPct val="80000"/>
              </a:lnSpc>
              <a:buNone/>
              <a:defRPr/>
            </a:pPr>
            <a:r>
              <a:rPr lang="en-US" sz="1500" dirty="0">
                <a:solidFill>
                  <a:schemeClr val="bg1">
                    <a:lumMod val="10000"/>
                    <a:lumOff val="90000"/>
                  </a:schemeClr>
                </a:solidFill>
              </a:rPr>
              <a:t>Size:	0.3m (12”) diameter, 2.47m long		                  2.75 m long	</a:t>
            </a:r>
          </a:p>
          <a:p>
            <a:pPr marL="0" indent="0">
              <a:lnSpc>
                <a:spcPct val="80000"/>
              </a:lnSpc>
              <a:buNone/>
              <a:defRPr/>
            </a:pPr>
            <a:r>
              <a:rPr lang="en-US" sz="1500" dirty="0">
                <a:solidFill>
                  <a:schemeClr val="bg1">
                    <a:lumMod val="10000"/>
                    <a:lumOff val="90000"/>
                  </a:schemeClr>
                </a:solidFill>
              </a:rPr>
              <a:t>Speed: 	 0.5 – 1.2 m/s plus hover			0.5 – 1.0 m/s plus hover </a:t>
            </a:r>
          </a:p>
          <a:p>
            <a:pPr marL="0" indent="0">
              <a:lnSpc>
                <a:spcPct val="80000"/>
              </a:lnSpc>
              <a:buNone/>
              <a:defRPr/>
            </a:pPr>
            <a:endParaRPr lang="en-US" sz="1500" dirty="0">
              <a:solidFill>
                <a:schemeClr val="bg1">
                  <a:lumMod val="10000"/>
                  <a:lumOff val="90000"/>
                </a:schemeClr>
              </a:solidFill>
            </a:endParaRPr>
          </a:p>
          <a:p>
            <a:pPr marL="0" indent="0">
              <a:lnSpc>
                <a:spcPct val="80000"/>
              </a:lnSpc>
              <a:buNone/>
              <a:defRPr/>
            </a:pPr>
            <a:r>
              <a:rPr lang="en-US" sz="1400" dirty="0">
                <a:solidFill>
                  <a:schemeClr val="bg1">
                    <a:lumMod val="10000"/>
                    <a:lumOff val="90000"/>
                  </a:schemeClr>
                </a:solidFill>
              </a:rPr>
              <a:t>400 Ah energy, ~1.1 Ah/</a:t>
            </a:r>
            <a:r>
              <a:rPr lang="en-US" sz="1400" dirty="0" err="1">
                <a:solidFill>
                  <a:schemeClr val="bg1">
                    <a:lumMod val="10000"/>
                    <a:lumOff val="90000"/>
                  </a:schemeClr>
                </a:solidFill>
              </a:rPr>
              <a:t>hr</a:t>
            </a:r>
            <a:r>
              <a:rPr lang="en-US" sz="1400" dirty="0">
                <a:solidFill>
                  <a:schemeClr val="bg1">
                    <a:lumMod val="10000"/>
                    <a:lumOff val="90000"/>
                  </a:schemeClr>
                </a:solidFill>
              </a:rPr>
              <a:t>, </a:t>
            </a:r>
            <a:r>
              <a:rPr lang="en-US" sz="1500" dirty="0">
                <a:solidFill>
                  <a:schemeClr val="bg1">
                    <a:lumMod val="10000"/>
                    <a:lumOff val="90000"/>
                  </a:schemeClr>
                </a:solidFill>
              </a:rPr>
              <a:t>			                </a:t>
            </a:r>
            <a:r>
              <a:rPr lang="en-US" sz="1400" dirty="0">
                <a:solidFill>
                  <a:schemeClr val="bg1">
                    <a:lumMod val="10000"/>
                    <a:lumOff val="90000"/>
                  </a:schemeClr>
                </a:solidFill>
              </a:rPr>
              <a:t>400 Ah energy, ~1.5 Ah/h    ~3 km/</a:t>
            </a:r>
            <a:r>
              <a:rPr lang="en-US" sz="1400" dirty="0" err="1">
                <a:solidFill>
                  <a:schemeClr val="bg1">
                    <a:lumMod val="10000"/>
                    <a:lumOff val="90000"/>
                  </a:schemeClr>
                </a:solidFill>
              </a:rPr>
              <a:t>hr</a:t>
            </a:r>
            <a:r>
              <a:rPr lang="en-US" sz="1400" dirty="0">
                <a:solidFill>
                  <a:schemeClr val="bg1">
                    <a:lumMod val="10000"/>
                    <a:lumOff val="90000"/>
                  </a:schemeClr>
                </a:solidFill>
              </a:rPr>
              <a:t> .83 m/sec ~15 days, 1000 km		                 See different modes below</a:t>
            </a:r>
            <a:endParaRPr lang="en-US" sz="1500" dirty="0">
              <a:solidFill>
                <a:schemeClr val="bg1">
                  <a:lumMod val="10000"/>
                  <a:lumOff val="90000"/>
                </a:schemeClr>
              </a:solidFill>
            </a:endParaRPr>
          </a:p>
        </p:txBody>
      </p:sp>
      <p:sp>
        <p:nvSpPr>
          <p:cNvPr id="9" name="AutoShape 4" descr="LRAUV%20Assy%20Rough%206-Mech">
            <a:extLst>
              <a:ext uri="{FF2B5EF4-FFF2-40B4-BE49-F238E27FC236}">
                <a16:creationId xmlns:a16="http://schemas.microsoft.com/office/drawing/2014/main" id="{1D7B99AC-383A-414B-8B96-41C7AF349AB2}"/>
              </a:ext>
            </a:extLst>
          </p:cNvPr>
          <p:cNvSpPr>
            <a:spLocks noChangeAspect="1" noChangeArrowheads="1"/>
          </p:cNvSpPr>
          <p:nvPr/>
        </p:nvSpPr>
        <p:spPr bwMode="auto">
          <a:xfrm>
            <a:off x="5981700" y="3314700"/>
            <a:ext cx="228600" cy="228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sz="900"/>
          </a:p>
        </p:txBody>
      </p:sp>
      <p:sp>
        <p:nvSpPr>
          <p:cNvPr id="10" name="AutoShape 5" descr="LRAUV%20Assy%20Rough%206-Mech">
            <a:extLst>
              <a:ext uri="{FF2B5EF4-FFF2-40B4-BE49-F238E27FC236}">
                <a16:creationId xmlns:a16="http://schemas.microsoft.com/office/drawing/2014/main" id="{DEA4B6AF-4E59-9342-AC3F-C1B597B63735}"/>
              </a:ext>
            </a:extLst>
          </p:cNvPr>
          <p:cNvSpPr>
            <a:spLocks noChangeAspect="1" noChangeArrowheads="1"/>
          </p:cNvSpPr>
          <p:nvPr/>
        </p:nvSpPr>
        <p:spPr bwMode="auto">
          <a:xfrm>
            <a:off x="5981700" y="3314700"/>
            <a:ext cx="228600" cy="228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sz="900"/>
          </a:p>
        </p:txBody>
      </p:sp>
      <p:sp>
        <p:nvSpPr>
          <p:cNvPr id="11" name="AutoShape 6" descr="LRAUV%20Assy%20Rough%206-Mech">
            <a:extLst>
              <a:ext uri="{FF2B5EF4-FFF2-40B4-BE49-F238E27FC236}">
                <a16:creationId xmlns:a16="http://schemas.microsoft.com/office/drawing/2014/main" id="{79607166-DDAB-1641-AAF9-BBF6F2670DE2}"/>
              </a:ext>
            </a:extLst>
          </p:cNvPr>
          <p:cNvSpPr>
            <a:spLocks noChangeAspect="1" noChangeArrowheads="1"/>
          </p:cNvSpPr>
          <p:nvPr/>
        </p:nvSpPr>
        <p:spPr bwMode="auto">
          <a:xfrm>
            <a:off x="5981700" y="3314700"/>
            <a:ext cx="228600" cy="228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sz="900"/>
          </a:p>
        </p:txBody>
      </p:sp>
      <p:pic>
        <p:nvPicPr>
          <p:cNvPr id="12" name="Picture 7" descr="LRAUV Assy Rough 6-Mech">
            <a:extLst>
              <a:ext uri="{FF2B5EF4-FFF2-40B4-BE49-F238E27FC236}">
                <a16:creationId xmlns:a16="http://schemas.microsoft.com/office/drawing/2014/main" id="{D1E926B5-FEDB-D44F-AEAC-E1DB8DB86E4C}"/>
              </a:ext>
            </a:extLst>
          </p:cNvPr>
          <p:cNvPicPr>
            <a:picLocks noChangeAspect="1" noChangeArrowheads="1"/>
          </p:cNvPicPr>
          <p:nvPr/>
        </p:nvPicPr>
        <p:blipFill>
          <a:blip r:embed="rId4" cstate="hqprint">
            <a:extLst>
              <a:ext uri="{28A0092B-C50C-407E-A947-70E740481C1C}">
                <a14:useLocalDpi xmlns:a14="http://schemas.microsoft.com/office/drawing/2010/main"/>
              </a:ext>
            </a:extLst>
          </a:blip>
          <a:srcRect/>
          <a:stretch>
            <a:fillRect/>
          </a:stretch>
        </p:blipFill>
        <p:spPr bwMode="auto">
          <a:xfrm>
            <a:off x="628570" y="1549842"/>
            <a:ext cx="4648200" cy="172532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3" name="AutoShape 9">
            <a:extLst>
              <a:ext uri="{FF2B5EF4-FFF2-40B4-BE49-F238E27FC236}">
                <a16:creationId xmlns:a16="http://schemas.microsoft.com/office/drawing/2014/main" id="{3D035C0E-267D-B943-88A1-70F68E1A40CF}"/>
              </a:ext>
            </a:extLst>
          </p:cNvPr>
          <p:cNvSpPr>
            <a:spLocks noChangeArrowheads="1"/>
          </p:cNvSpPr>
          <p:nvPr/>
        </p:nvSpPr>
        <p:spPr bwMode="auto">
          <a:xfrm>
            <a:off x="3778964" y="1082490"/>
            <a:ext cx="1497806" cy="498872"/>
          </a:xfrm>
          <a:prstGeom prst="wedgeRectCallout">
            <a:avLst>
              <a:gd name="adj1" fmla="val -44370"/>
              <a:gd name="adj2" fmla="val 92157"/>
            </a:avLst>
          </a:prstGeom>
          <a:noFill/>
          <a:ln w="9525">
            <a:solidFill>
              <a:srgbClr val="C00000"/>
            </a:solidFill>
            <a:miter lim="800000"/>
            <a:headEnd/>
            <a:tailEnd/>
          </a:ln>
          <a:effectLst/>
          <a:extLst>
            <a:ext uri="{909E8E84-426E-40dd-AFC4-6F175D3DCCD1}">
              <a14:hiddenFill xmlns="" xmlns:a14="http://schemas.microsoft.com/office/drawing/2010/main">
                <a:solidFill>
                  <a:srgbClr val="000080"/>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r>
              <a:rPr lang="en-US" sz="900" dirty="0"/>
              <a:t>Iridium, GPS, </a:t>
            </a:r>
            <a:r>
              <a:rPr lang="en-US" sz="900" dirty="0" err="1"/>
              <a:t>WiFi</a:t>
            </a:r>
            <a:r>
              <a:rPr lang="en-US" sz="900" dirty="0"/>
              <a:t> and Cellular in mast</a:t>
            </a:r>
          </a:p>
          <a:p>
            <a:r>
              <a:rPr lang="en-US" sz="900" dirty="0"/>
              <a:t>Backup Argos and VHF</a:t>
            </a:r>
          </a:p>
        </p:txBody>
      </p:sp>
      <p:sp>
        <p:nvSpPr>
          <p:cNvPr id="14" name="AutoShape 10">
            <a:extLst>
              <a:ext uri="{FF2B5EF4-FFF2-40B4-BE49-F238E27FC236}">
                <a16:creationId xmlns:a16="http://schemas.microsoft.com/office/drawing/2014/main" id="{84CA180E-64BF-5844-ABFB-27082A22929F}"/>
              </a:ext>
            </a:extLst>
          </p:cNvPr>
          <p:cNvSpPr>
            <a:spLocks noChangeArrowheads="1"/>
          </p:cNvSpPr>
          <p:nvPr/>
        </p:nvSpPr>
        <p:spPr bwMode="auto">
          <a:xfrm>
            <a:off x="769802" y="878200"/>
            <a:ext cx="1852612" cy="556023"/>
          </a:xfrm>
          <a:prstGeom prst="wedgeRectCallout">
            <a:avLst>
              <a:gd name="adj1" fmla="val -21574"/>
              <a:gd name="adj2" fmla="val 119171"/>
            </a:avLst>
          </a:prstGeom>
          <a:noFill/>
          <a:ln w="9525">
            <a:solidFill>
              <a:srgbClr val="FF0000"/>
            </a:solidFill>
            <a:miter lim="800000"/>
            <a:headEnd/>
            <a:tailEnd/>
          </a:ln>
          <a:effectLst/>
          <a:extLst>
            <a:ext uri="{909E8E84-426E-40dd-AFC4-6F175D3DCCD1}">
              <a14:hiddenFill xmlns="" xmlns:a14="http://schemas.microsoft.com/office/drawing/2010/main">
                <a:solidFill>
                  <a:srgbClr val="000080"/>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r>
              <a:rPr lang="en-US" sz="900" dirty="0"/>
              <a:t>Core sensors: DVL/ADCP , Fluorometer/ Backscatter (</a:t>
            </a:r>
            <a:r>
              <a:rPr lang="en-US" sz="900" dirty="0" err="1"/>
              <a:t>WetLabs</a:t>
            </a:r>
            <a:r>
              <a:rPr lang="en-US" sz="900" dirty="0"/>
              <a:t>), CTD (Seabird), PAR, O2</a:t>
            </a:r>
          </a:p>
        </p:txBody>
      </p:sp>
      <p:sp>
        <p:nvSpPr>
          <p:cNvPr id="15" name="AutoShape 14">
            <a:extLst>
              <a:ext uri="{FF2B5EF4-FFF2-40B4-BE49-F238E27FC236}">
                <a16:creationId xmlns:a16="http://schemas.microsoft.com/office/drawing/2014/main" id="{1CEE444B-6C78-4A4F-B29F-CAF2A01A0854}"/>
              </a:ext>
            </a:extLst>
          </p:cNvPr>
          <p:cNvSpPr>
            <a:spLocks noChangeArrowheads="1"/>
          </p:cNvSpPr>
          <p:nvPr/>
        </p:nvSpPr>
        <p:spPr bwMode="auto">
          <a:xfrm>
            <a:off x="1496616" y="3273626"/>
            <a:ext cx="1647825" cy="812006"/>
          </a:xfrm>
          <a:prstGeom prst="wedgeRectCallout">
            <a:avLst>
              <a:gd name="adj1" fmla="val 25991"/>
              <a:gd name="adj2" fmla="val -119806"/>
            </a:avLst>
          </a:prstGeom>
          <a:noFill/>
          <a:ln w="9525">
            <a:solidFill>
              <a:srgbClr val="C00000"/>
            </a:solidFill>
            <a:miter lim="800000"/>
            <a:headEnd/>
            <a:tailEnd/>
          </a:ln>
          <a:effectLst/>
          <a:extLst>
            <a:ext uri="{909E8E84-426E-40dd-AFC4-6F175D3DCCD1}">
              <a14:hiddenFill xmlns="" xmlns:a14="http://schemas.microsoft.com/office/drawing/2010/main">
                <a:solidFill>
                  <a:srgbClr val="000080"/>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r>
              <a:rPr lang="en-US" sz="900" dirty="0"/>
              <a:t>6 kWh rechargeable, </a:t>
            </a:r>
          </a:p>
          <a:p>
            <a:r>
              <a:rPr lang="en-US" sz="900" dirty="0"/>
              <a:t>11 kWh expendable</a:t>
            </a:r>
          </a:p>
          <a:p>
            <a:r>
              <a:rPr lang="en-US" sz="900" dirty="0"/>
              <a:t>Shifting Mass allows controlled angle of attack during flight</a:t>
            </a:r>
          </a:p>
        </p:txBody>
      </p:sp>
      <p:sp>
        <p:nvSpPr>
          <p:cNvPr id="17" name="AutoShape 13">
            <a:extLst>
              <a:ext uri="{FF2B5EF4-FFF2-40B4-BE49-F238E27FC236}">
                <a16:creationId xmlns:a16="http://schemas.microsoft.com/office/drawing/2014/main" id="{00EADEBE-843F-0344-BE3C-E07D123599AC}"/>
              </a:ext>
            </a:extLst>
          </p:cNvPr>
          <p:cNvSpPr>
            <a:spLocks noChangeArrowheads="1"/>
          </p:cNvSpPr>
          <p:nvPr/>
        </p:nvSpPr>
        <p:spPr bwMode="auto">
          <a:xfrm>
            <a:off x="5772808" y="1434223"/>
            <a:ext cx="1253726" cy="607216"/>
          </a:xfrm>
          <a:prstGeom prst="wedgeRectCallout">
            <a:avLst>
              <a:gd name="adj1" fmla="val -167106"/>
              <a:gd name="adj2" fmla="val 91000"/>
            </a:avLst>
          </a:prstGeom>
          <a:noFill/>
          <a:ln w="9525">
            <a:solidFill>
              <a:srgbClr val="C00000"/>
            </a:solidFill>
            <a:miter lim="800000"/>
            <a:headEnd/>
            <a:tailEnd/>
          </a:ln>
          <a:effectLst/>
          <a:extLst>
            <a:ext uri="{909E8E84-426E-40dd-AFC4-6F175D3DCCD1}">
              <a14:hiddenFill xmlns="" xmlns:a14="http://schemas.microsoft.com/office/drawing/2010/main">
                <a:solidFill>
                  <a:srgbClr val="000080"/>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r>
              <a:rPr lang="en-US" sz="900" dirty="0"/>
              <a:t>Buoyancy Engine allows neutral drift in water column  - 1 Liter</a:t>
            </a:r>
          </a:p>
        </p:txBody>
      </p:sp>
      <p:sp>
        <p:nvSpPr>
          <p:cNvPr id="18" name="AutoShape 13">
            <a:extLst>
              <a:ext uri="{FF2B5EF4-FFF2-40B4-BE49-F238E27FC236}">
                <a16:creationId xmlns:a16="http://schemas.microsoft.com/office/drawing/2014/main" id="{7697532E-D877-A548-912E-283E0F920E82}"/>
              </a:ext>
            </a:extLst>
          </p:cNvPr>
          <p:cNvSpPr>
            <a:spLocks noChangeArrowheads="1"/>
          </p:cNvSpPr>
          <p:nvPr/>
        </p:nvSpPr>
        <p:spPr bwMode="auto">
          <a:xfrm>
            <a:off x="10222834" y="1258630"/>
            <a:ext cx="1558528" cy="777478"/>
          </a:xfrm>
          <a:prstGeom prst="wedgeRectCallout">
            <a:avLst>
              <a:gd name="adj1" fmla="val -78667"/>
              <a:gd name="adj2" fmla="val 150134"/>
            </a:avLst>
          </a:prstGeom>
          <a:noFill/>
          <a:ln w="9525">
            <a:solidFill>
              <a:srgbClr val="C00000"/>
            </a:solidFill>
            <a:miter lim="800000"/>
            <a:headEnd/>
            <a:tailEnd/>
          </a:ln>
          <a:effectLst/>
          <a:extLst>
            <a:ext uri="{909E8E84-426E-40dd-AFC4-6F175D3DCCD1}">
              <a14:hiddenFill xmlns="" xmlns:a14="http://schemas.microsoft.com/office/drawing/2010/main">
                <a:solidFill>
                  <a:srgbClr val="000080"/>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r>
              <a:rPr lang="en-US" sz="900" dirty="0"/>
              <a:t>Load Control System</a:t>
            </a:r>
          </a:p>
          <a:p>
            <a:r>
              <a:rPr lang="en-US" sz="900" dirty="0"/>
              <a:t>18 configurable channels</a:t>
            </a:r>
          </a:p>
          <a:p>
            <a:r>
              <a:rPr lang="en-US" sz="900" dirty="0"/>
              <a:t>Isolates load, circuit breaker, ground fault detection</a:t>
            </a:r>
          </a:p>
        </p:txBody>
      </p:sp>
      <p:sp>
        <p:nvSpPr>
          <p:cNvPr id="19" name="AutoShape 13">
            <a:extLst>
              <a:ext uri="{FF2B5EF4-FFF2-40B4-BE49-F238E27FC236}">
                <a16:creationId xmlns:a16="http://schemas.microsoft.com/office/drawing/2014/main" id="{A5A14ADF-5834-8745-BC4F-7CD685A71CF9}"/>
              </a:ext>
            </a:extLst>
          </p:cNvPr>
          <p:cNvSpPr>
            <a:spLocks noChangeArrowheads="1"/>
          </p:cNvSpPr>
          <p:nvPr/>
        </p:nvSpPr>
        <p:spPr bwMode="auto">
          <a:xfrm>
            <a:off x="5504665" y="2124422"/>
            <a:ext cx="1375170" cy="764385"/>
          </a:xfrm>
          <a:prstGeom prst="wedgeRectCallout">
            <a:avLst>
              <a:gd name="adj1" fmla="val -80361"/>
              <a:gd name="adj2" fmla="val -9667"/>
            </a:avLst>
          </a:prstGeom>
          <a:noFill/>
          <a:ln w="9525">
            <a:solidFill>
              <a:srgbClr val="C00000"/>
            </a:solidFill>
            <a:miter lim="800000"/>
            <a:headEnd/>
            <a:tailEnd/>
          </a:ln>
          <a:effectLst/>
          <a:extLst>
            <a:ext uri="{909E8E84-426E-40dd-AFC4-6F175D3DCCD1}">
              <a14:hiddenFill xmlns="" xmlns:a14="http://schemas.microsoft.com/office/drawing/2010/main">
                <a:solidFill>
                  <a:srgbClr val="000080"/>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r>
              <a:rPr lang="en-US" sz="900" dirty="0"/>
              <a:t>Efficient low-speed propeller </a:t>
            </a:r>
          </a:p>
          <a:p>
            <a:r>
              <a:rPr lang="en-US" sz="900" dirty="0"/>
              <a:t>------------------</a:t>
            </a:r>
          </a:p>
          <a:p>
            <a:r>
              <a:rPr lang="en-US" sz="900" dirty="0"/>
              <a:t>Paired Rudder and Elevator Control Surfaces </a:t>
            </a:r>
          </a:p>
        </p:txBody>
      </p:sp>
      <p:sp>
        <p:nvSpPr>
          <p:cNvPr id="20" name="TextBox 3">
            <a:extLst>
              <a:ext uri="{FF2B5EF4-FFF2-40B4-BE49-F238E27FC236}">
                <a16:creationId xmlns:a16="http://schemas.microsoft.com/office/drawing/2014/main" id="{13EA228E-C19F-2A4D-8B9F-A5C77D59A3E0}"/>
              </a:ext>
            </a:extLst>
          </p:cNvPr>
          <p:cNvSpPr txBox="1">
            <a:spLocks noChangeArrowheads="1"/>
          </p:cNvSpPr>
          <p:nvPr/>
        </p:nvSpPr>
        <p:spPr bwMode="auto">
          <a:xfrm>
            <a:off x="3641836" y="4198725"/>
            <a:ext cx="1493044" cy="300082"/>
          </a:xfrm>
          <a:prstGeom prst="rect">
            <a:avLst/>
          </a:prstGeom>
          <a:noFill/>
          <a:ln>
            <a:solidFill>
              <a:srgbClr val="C00000"/>
            </a:solid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algn="ctr" eaLnBrk="0" fontAlgn="base" hangingPunct="0">
              <a:spcBef>
                <a:spcPct val="0"/>
              </a:spcBef>
              <a:spcAft>
                <a:spcPct val="0"/>
              </a:spcAft>
              <a:defRPr sz="2400">
                <a:solidFill>
                  <a:schemeClr val="tx1"/>
                </a:solidFill>
                <a:latin typeface="Arial" charset="0"/>
                <a:ea typeface="ＭＳ Ｐゴシック" charset="0"/>
              </a:defRPr>
            </a:lvl6pPr>
            <a:lvl7pPr marL="2971800" indent="-228600" algn="ctr" eaLnBrk="0" fontAlgn="base" hangingPunct="0">
              <a:spcBef>
                <a:spcPct val="0"/>
              </a:spcBef>
              <a:spcAft>
                <a:spcPct val="0"/>
              </a:spcAft>
              <a:defRPr sz="2400">
                <a:solidFill>
                  <a:schemeClr val="tx1"/>
                </a:solidFill>
                <a:latin typeface="Arial" charset="0"/>
                <a:ea typeface="ＭＳ Ｐゴシック" charset="0"/>
              </a:defRPr>
            </a:lvl7pPr>
            <a:lvl8pPr marL="3429000" indent="-228600" algn="ctr" eaLnBrk="0" fontAlgn="base" hangingPunct="0">
              <a:spcBef>
                <a:spcPct val="0"/>
              </a:spcBef>
              <a:spcAft>
                <a:spcPct val="0"/>
              </a:spcAft>
              <a:defRPr sz="2400">
                <a:solidFill>
                  <a:schemeClr val="tx1"/>
                </a:solidFill>
                <a:latin typeface="Arial" charset="0"/>
                <a:ea typeface="ＭＳ Ｐゴシック" charset="0"/>
              </a:defRPr>
            </a:lvl8pPr>
            <a:lvl9pPr marL="3886200" indent="-228600" algn="ctr"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350" dirty="0"/>
              <a:t>Short Nose</a:t>
            </a:r>
          </a:p>
        </p:txBody>
      </p:sp>
      <p:sp>
        <p:nvSpPr>
          <p:cNvPr id="21" name="TextBox 22">
            <a:extLst>
              <a:ext uri="{FF2B5EF4-FFF2-40B4-BE49-F238E27FC236}">
                <a16:creationId xmlns:a16="http://schemas.microsoft.com/office/drawing/2014/main" id="{FDBD5EE4-80B9-C146-8322-FBAE4777D9DA}"/>
              </a:ext>
            </a:extLst>
          </p:cNvPr>
          <p:cNvSpPr txBox="1">
            <a:spLocks noChangeArrowheads="1"/>
          </p:cNvSpPr>
          <p:nvPr/>
        </p:nvSpPr>
        <p:spPr bwMode="auto">
          <a:xfrm>
            <a:off x="8385502" y="4159223"/>
            <a:ext cx="2339057" cy="300082"/>
          </a:xfrm>
          <a:prstGeom prst="rect">
            <a:avLst/>
          </a:prstGeom>
          <a:noFill/>
          <a:ln>
            <a:solidFill>
              <a:srgbClr val="C00000"/>
            </a:solid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algn="ctr" eaLnBrk="0" fontAlgn="base" hangingPunct="0">
              <a:spcBef>
                <a:spcPct val="0"/>
              </a:spcBef>
              <a:spcAft>
                <a:spcPct val="0"/>
              </a:spcAft>
              <a:defRPr sz="2400">
                <a:solidFill>
                  <a:schemeClr val="tx1"/>
                </a:solidFill>
                <a:latin typeface="Arial" charset="0"/>
                <a:ea typeface="ＭＳ Ｐゴシック" charset="0"/>
              </a:defRPr>
            </a:lvl6pPr>
            <a:lvl7pPr marL="2971800" indent="-228600" algn="ctr" eaLnBrk="0" fontAlgn="base" hangingPunct="0">
              <a:spcBef>
                <a:spcPct val="0"/>
              </a:spcBef>
              <a:spcAft>
                <a:spcPct val="0"/>
              </a:spcAft>
              <a:defRPr sz="2400">
                <a:solidFill>
                  <a:schemeClr val="tx1"/>
                </a:solidFill>
                <a:latin typeface="Arial" charset="0"/>
                <a:ea typeface="ＭＳ Ｐゴシック" charset="0"/>
              </a:defRPr>
            </a:lvl7pPr>
            <a:lvl8pPr marL="3429000" indent="-228600" algn="ctr" eaLnBrk="0" fontAlgn="base" hangingPunct="0">
              <a:spcBef>
                <a:spcPct val="0"/>
              </a:spcBef>
              <a:spcAft>
                <a:spcPct val="0"/>
              </a:spcAft>
              <a:defRPr sz="2400">
                <a:solidFill>
                  <a:schemeClr val="tx1"/>
                </a:solidFill>
                <a:latin typeface="Arial" charset="0"/>
                <a:ea typeface="ＭＳ Ｐゴシック" charset="0"/>
              </a:defRPr>
            </a:lvl8pPr>
            <a:lvl9pPr marL="3886200" indent="-228600" algn="ctr"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350" dirty="0"/>
              <a:t>With Mapping Module</a:t>
            </a:r>
          </a:p>
        </p:txBody>
      </p:sp>
      <p:sp>
        <p:nvSpPr>
          <p:cNvPr id="22" name="AutoShape 13">
            <a:extLst>
              <a:ext uri="{FF2B5EF4-FFF2-40B4-BE49-F238E27FC236}">
                <a16:creationId xmlns:a16="http://schemas.microsoft.com/office/drawing/2014/main" id="{181E5C10-C52F-EA45-9685-3ABBC86452BB}"/>
              </a:ext>
            </a:extLst>
          </p:cNvPr>
          <p:cNvSpPr>
            <a:spLocks noChangeArrowheads="1"/>
          </p:cNvSpPr>
          <p:nvPr/>
        </p:nvSpPr>
        <p:spPr bwMode="auto">
          <a:xfrm>
            <a:off x="7722493" y="2265033"/>
            <a:ext cx="1459607" cy="228600"/>
          </a:xfrm>
          <a:prstGeom prst="wedgeRectCallout">
            <a:avLst>
              <a:gd name="adj1" fmla="val 231"/>
              <a:gd name="adj2" fmla="val 149852"/>
            </a:avLst>
          </a:prstGeom>
          <a:noFill/>
          <a:ln w="9525">
            <a:solidFill>
              <a:srgbClr val="C00000"/>
            </a:solidFill>
            <a:miter lim="800000"/>
            <a:headEnd/>
            <a:tailEnd/>
          </a:ln>
          <a:effectLst/>
          <a:extLst>
            <a:ext uri="{909E8E84-426E-40dd-AFC4-6F175D3DCCD1}">
              <a14:hiddenFill xmlns="" xmlns:a14="http://schemas.microsoft.com/office/drawing/2010/main">
                <a:solidFill>
                  <a:srgbClr val="000080"/>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r>
              <a:rPr lang="en-US" sz="900" dirty="0">
                <a:solidFill>
                  <a:schemeClr val="bg1"/>
                </a:solidFill>
              </a:rPr>
              <a:t>Docking Module</a:t>
            </a:r>
          </a:p>
        </p:txBody>
      </p:sp>
      <p:cxnSp>
        <p:nvCxnSpPr>
          <p:cNvPr id="23" name="Straight Connector 22">
            <a:extLst>
              <a:ext uri="{FF2B5EF4-FFF2-40B4-BE49-F238E27FC236}">
                <a16:creationId xmlns:a16="http://schemas.microsoft.com/office/drawing/2014/main" id="{115683CD-674F-6540-9CE5-63DF371F4A20}"/>
              </a:ext>
            </a:extLst>
          </p:cNvPr>
          <p:cNvCxnSpPr>
            <a:cxnSpLocks/>
          </p:cNvCxnSpPr>
          <p:nvPr/>
        </p:nvCxnSpPr>
        <p:spPr>
          <a:xfrm>
            <a:off x="3105954" y="5322739"/>
            <a:ext cx="784115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Title 1">
            <a:extLst>
              <a:ext uri="{FF2B5EF4-FFF2-40B4-BE49-F238E27FC236}">
                <a16:creationId xmlns:a16="http://schemas.microsoft.com/office/drawing/2014/main" id="{67701DC0-CFAA-7742-962A-B4F42EDF5EDD}"/>
              </a:ext>
            </a:extLst>
          </p:cNvPr>
          <p:cNvSpPr txBox="1">
            <a:spLocks/>
          </p:cNvSpPr>
          <p:nvPr/>
        </p:nvSpPr>
        <p:spPr>
          <a:xfrm>
            <a:off x="3009900" y="194495"/>
            <a:ext cx="6172200" cy="857250"/>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normAutofit fontScale="97500"/>
          </a:bodyPr>
          <a:lstStyle>
            <a:lvl1pPr marL="0" marR="0" indent="0" algn="l" defTabSz="914400" rtl="0" latinLnBrk="0">
              <a:lnSpc>
                <a:spcPct val="100000"/>
              </a:lnSpc>
              <a:spcBef>
                <a:spcPts val="0"/>
              </a:spcBef>
              <a:spcAft>
                <a:spcPts val="0"/>
              </a:spcAft>
              <a:buClrTx/>
              <a:buSzTx/>
              <a:buFontTx/>
              <a:buNone/>
              <a:tabLst/>
              <a:defRPr sz="4000" b="0" i="0" u="none" strike="noStrike" cap="none" spc="-100" baseline="0">
                <a:ln>
                  <a:noFill/>
                </a:ln>
                <a:solidFill>
                  <a:srgbClr val="D2533C"/>
                </a:solidFill>
                <a:uFillTx/>
                <a:latin typeface="Arial"/>
                <a:ea typeface="Arial"/>
                <a:cs typeface="Arial"/>
                <a:sym typeface="Arial"/>
              </a:defRPr>
            </a:lvl1pPr>
            <a:lvl2pPr marL="0" marR="0" indent="0" algn="l" defTabSz="914400" rtl="0" latinLnBrk="0">
              <a:lnSpc>
                <a:spcPct val="100000"/>
              </a:lnSpc>
              <a:spcBef>
                <a:spcPts val="0"/>
              </a:spcBef>
              <a:spcAft>
                <a:spcPts val="0"/>
              </a:spcAft>
              <a:buClrTx/>
              <a:buSzTx/>
              <a:buFontTx/>
              <a:buNone/>
              <a:tabLst/>
              <a:defRPr sz="4000" b="0" i="0" u="none" strike="noStrike" cap="none" spc="-100" baseline="0">
                <a:ln>
                  <a:noFill/>
                </a:ln>
                <a:solidFill>
                  <a:srgbClr val="D2533C"/>
                </a:solidFill>
                <a:uFillTx/>
                <a:latin typeface="Arial"/>
                <a:ea typeface="Arial"/>
                <a:cs typeface="Arial"/>
                <a:sym typeface="Arial"/>
              </a:defRPr>
            </a:lvl2pPr>
            <a:lvl3pPr marL="0" marR="0" indent="0" algn="l" defTabSz="914400" rtl="0" latinLnBrk="0">
              <a:lnSpc>
                <a:spcPct val="100000"/>
              </a:lnSpc>
              <a:spcBef>
                <a:spcPts val="0"/>
              </a:spcBef>
              <a:spcAft>
                <a:spcPts val="0"/>
              </a:spcAft>
              <a:buClrTx/>
              <a:buSzTx/>
              <a:buFontTx/>
              <a:buNone/>
              <a:tabLst/>
              <a:defRPr sz="4000" b="0" i="0" u="none" strike="noStrike" cap="none" spc="-100" baseline="0">
                <a:ln>
                  <a:noFill/>
                </a:ln>
                <a:solidFill>
                  <a:srgbClr val="D2533C"/>
                </a:solidFill>
                <a:uFillTx/>
                <a:latin typeface="Arial"/>
                <a:ea typeface="Arial"/>
                <a:cs typeface="Arial"/>
                <a:sym typeface="Arial"/>
              </a:defRPr>
            </a:lvl3pPr>
            <a:lvl4pPr marL="0" marR="0" indent="0" algn="l" defTabSz="914400" rtl="0" latinLnBrk="0">
              <a:lnSpc>
                <a:spcPct val="100000"/>
              </a:lnSpc>
              <a:spcBef>
                <a:spcPts val="0"/>
              </a:spcBef>
              <a:spcAft>
                <a:spcPts val="0"/>
              </a:spcAft>
              <a:buClrTx/>
              <a:buSzTx/>
              <a:buFontTx/>
              <a:buNone/>
              <a:tabLst/>
              <a:defRPr sz="4000" b="0" i="0" u="none" strike="noStrike" cap="none" spc="-100" baseline="0">
                <a:ln>
                  <a:noFill/>
                </a:ln>
                <a:solidFill>
                  <a:srgbClr val="D2533C"/>
                </a:solidFill>
                <a:uFillTx/>
                <a:latin typeface="Arial"/>
                <a:ea typeface="Arial"/>
                <a:cs typeface="Arial"/>
                <a:sym typeface="Arial"/>
              </a:defRPr>
            </a:lvl4pPr>
            <a:lvl5pPr marL="0" marR="0" indent="0" algn="l" defTabSz="914400" rtl="0" latinLnBrk="0">
              <a:lnSpc>
                <a:spcPct val="100000"/>
              </a:lnSpc>
              <a:spcBef>
                <a:spcPts val="0"/>
              </a:spcBef>
              <a:spcAft>
                <a:spcPts val="0"/>
              </a:spcAft>
              <a:buClrTx/>
              <a:buSzTx/>
              <a:buFontTx/>
              <a:buNone/>
              <a:tabLst/>
              <a:defRPr sz="4000" b="0" i="0" u="none" strike="noStrike" cap="none" spc="-100" baseline="0">
                <a:ln>
                  <a:noFill/>
                </a:ln>
                <a:solidFill>
                  <a:srgbClr val="D2533C"/>
                </a:solidFill>
                <a:uFillTx/>
                <a:latin typeface="Arial"/>
                <a:ea typeface="Arial"/>
                <a:cs typeface="Arial"/>
                <a:sym typeface="Arial"/>
              </a:defRPr>
            </a:lvl5pPr>
            <a:lvl6pPr marL="0" marR="0" indent="0" algn="l" defTabSz="914400" rtl="0" latinLnBrk="0">
              <a:lnSpc>
                <a:spcPct val="100000"/>
              </a:lnSpc>
              <a:spcBef>
                <a:spcPts val="0"/>
              </a:spcBef>
              <a:spcAft>
                <a:spcPts val="0"/>
              </a:spcAft>
              <a:buClrTx/>
              <a:buSzTx/>
              <a:buFontTx/>
              <a:buNone/>
              <a:tabLst/>
              <a:defRPr sz="4000" b="0" i="0" u="none" strike="noStrike" cap="none" spc="-100" baseline="0">
                <a:ln>
                  <a:noFill/>
                </a:ln>
                <a:solidFill>
                  <a:srgbClr val="D2533C"/>
                </a:solidFill>
                <a:uFillTx/>
                <a:latin typeface="Arial"/>
                <a:ea typeface="Arial"/>
                <a:cs typeface="Arial"/>
                <a:sym typeface="Arial"/>
              </a:defRPr>
            </a:lvl6pPr>
            <a:lvl7pPr marL="0" marR="0" indent="0" algn="l" defTabSz="914400" rtl="0" latinLnBrk="0">
              <a:lnSpc>
                <a:spcPct val="100000"/>
              </a:lnSpc>
              <a:spcBef>
                <a:spcPts val="0"/>
              </a:spcBef>
              <a:spcAft>
                <a:spcPts val="0"/>
              </a:spcAft>
              <a:buClrTx/>
              <a:buSzTx/>
              <a:buFontTx/>
              <a:buNone/>
              <a:tabLst/>
              <a:defRPr sz="4000" b="0" i="0" u="none" strike="noStrike" cap="none" spc="-100" baseline="0">
                <a:ln>
                  <a:noFill/>
                </a:ln>
                <a:solidFill>
                  <a:srgbClr val="D2533C"/>
                </a:solidFill>
                <a:uFillTx/>
                <a:latin typeface="Arial"/>
                <a:ea typeface="Arial"/>
                <a:cs typeface="Arial"/>
                <a:sym typeface="Arial"/>
              </a:defRPr>
            </a:lvl7pPr>
            <a:lvl8pPr marL="0" marR="0" indent="0" algn="l" defTabSz="914400" rtl="0" latinLnBrk="0">
              <a:lnSpc>
                <a:spcPct val="100000"/>
              </a:lnSpc>
              <a:spcBef>
                <a:spcPts val="0"/>
              </a:spcBef>
              <a:spcAft>
                <a:spcPts val="0"/>
              </a:spcAft>
              <a:buClrTx/>
              <a:buSzTx/>
              <a:buFontTx/>
              <a:buNone/>
              <a:tabLst/>
              <a:defRPr sz="4000" b="0" i="0" u="none" strike="noStrike" cap="none" spc="-100" baseline="0">
                <a:ln>
                  <a:noFill/>
                </a:ln>
                <a:solidFill>
                  <a:srgbClr val="D2533C"/>
                </a:solidFill>
                <a:uFillTx/>
                <a:latin typeface="Arial"/>
                <a:ea typeface="Arial"/>
                <a:cs typeface="Arial"/>
                <a:sym typeface="Arial"/>
              </a:defRPr>
            </a:lvl8pPr>
            <a:lvl9pPr marL="0" marR="0" indent="0" algn="l" defTabSz="914400" rtl="0" latinLnBrk="0">
              <a:lnSpc>
                <a:spcPct val="100000"/>
              </a:lnSpc>
              <a:spcBef>
                <a:spcPts val="0"/>
              </a:spcBef>
              <a:spcAft>
                <a:spcPts val="0"/>
              </a:spcAft>
              <a:buClrTx/>
              <a:buSzTx/>
              <a:buFontTx/>
              <a:buNone/>
              <a:tabLst/>
              <a:defRPr sz="4000" b="0" i="0" u="none" strike="noStrike" cap="none" spc="-100" baseline="0">
                <a:ln>
                  <a:noFill/>
                </a:ln>
                <a:solidFill>
                  <a:srgbClr val="D2533C"/>
                </a:solidFill>
                <a:uFillTx/>
                <a:latin typeface="Arial"/>
                <a:ea typeface="Arial"/>
                <a:cs typeface="Arial"/>
                <a:sym typeface="Arial"/>
              </a:defRPr>
            </a:lvl9pPr>
          </a:lstStyle>
          <a:p>
            <a:pPr hangingPunct="1"/>
            <a:r>
              <a:rPr lang="en-US" dirty="0"/>
              <a:t>Tethys LRAUV Specifications</a:t>
            </a:r>
          </a:p>
        </p:txBody>
      </p:sp>
      <p:sp>
        <p:nvSpPr>
          <p:cNvPr id="2" name="TextBox 1">
            <a:extLst>
              <a:ext uri="{FF2B5EF4-FFF2-40B4-BE49-F238E27FC236}">
                <a16:creationId xmlns:a16="http://schemas.microsoft.com/office/drawing/2014/main" id="{78E77107-B2E6-4A7F-A510-2E9E59F61C64}"/>
              </a:ext>
            </a:extLst>
          </p:cNvPr>
          <p:cNvSpPr txBox="1"/>
          <p:nvPr/>
        </p:nvSpPr>
        <p:spPr>
          <a:xfrm>
            <a:off x="3814126" y="6430632"/>
            <a:ext cx="5171089" cy="378319"/>
          </a:xfrm>
          <a:prstGeom prst="rect">
            <a:avLst/>
          </a:prstGeom>
          <a:noFill/>
        </p:spPr>
        <p:txBody>
          <a:bodyPr wrap="square" rtlCol="0">
            <a:spAutoFit/>
          </a:bodyPr>
          <a:lstStyle/>
          <a:p>
            <a:r>
              <a:rPr lang="en-US" dirty="0">
                <a:solidFill>
                  <a:srgbClr val="FFFF00"/>
                </a:solidFill>
              </a:rPr>
              <a:t>300 A-</a:t>
            </a:r>
            <a:r>
              <a:rPr lang="en-US" dirty="0" err="1">
                <a:solidFill>
                  <a:srgbClr val="FFFF00"/>
                </a:solidFill>
              </a:rPr>
              <a:t>hr</a:t>
            </a:r>
            <a:r>
              <a:rPr lang="en-US" dirty="0">
                <a:solidFill>
                  <a:srgbClr val="FFFF00"/>
                </a:solidFill>
              </a:rPr>
              <a:t> useable at 15.3v=4600 W-</a:t>
            </a:r>
            <a:r>
              <a:rPr lang="en-US" dirty="0" err="1">
                <a:solidFill>
                  <a:srgbClr val="FFFF00"/>
                </a:solidFill>
              </a:rPr>
              <a:t>hrs</a:t>
            </a:r>
            <a:endParaRPr lang="en-US" dirty="0">
              <a:solidFill>
                <a:srgbClr val="FFFF00"/>
              </a:solidFill>
            </a:endParaRPr>
          </a:p>
        </p:txBody>
      </p:sp>
      <p:sp>
        <p:nvSpPr>
          <p:cNvPr id="3" name="TextBox 2">
            <a:extLst>
              <a:ext uri="{FF2B5EF4-FFF2-40B4-BE49-F238E27FC236}">
                <a16:creationId xmlns:a16="http://schemas.microsoft.com/office/drawing/2014/main" id="{4975FE67-F5E2-462E-978F-106EC23DC734}"/>
              </a:ext>
            </a:extLst>
          </p:cNvPr>
          <p:cNvSpPr txBox="1"/>
          <p:nvPr/>
        </p:nvSpPr>
        <p:spPr>
          <a:xfrm>
            <a:off x="3778964" y="5905360"/>
            <a:ext cx="8076705" cy="923330"/>
          </a:xfrm>
          <a:prstGeom prst="rect">
            <a:avLst/>
          </a:prstGeom>
          <a:noFill/>
          <a:ln>
            <a:solidFill>
              <a:schemeClr val="tx1">
                <a:lumMod val="90000"/>
              </a:schemeClr>
            </a:solidFill>
          </a:ln>
        </p:spPr>
        <p:txBody>
          <a:bodyPr wrap="square" rtlCol="0">
            <a:spAutoFit/>
          </a:bodyPr>
          <a:lstStyle/>
          <a:p>
            <a:r>
              <a:rPr lang="en-US" dirty="0"/>
              <a:t>Mode:  5 day RT transit out 120 km = 1800 W-</a:t>
            </a:r>
            <a:r>
              <a:rPr lang="en-US" dirty="0" err="1"/>
              <a:t>hrs</a:t>
            </a:r>
            <a:r>
              <a:rPr lang="en-US" dirty="0"/>
              <a:t>; 28 hours of survey= 2800 W-</a:t>
            </a:r>
            <a:r>
              <a:rPr lang="en-US" dirty="0" err="1"/>
              <a:t>hrs</a:t>
            </a:r>
            <a:r>
              <a:rPr lang="en-US" dirty="0"/>
              <a:t>;</a:t>
            </a:r>
          </a:p>
          <a:p>
            <a:r>
              <a:rPr lang="en-US" dirty="0"/>
              <a:t>13.5 days of slow science = 4600 W-</a:t>
            </a:r>
            <a:r>
              <a:rPr lang="en-US" dirty="0" err="1"/>
              <a:t>hrs</a:t>
            </a:r>
            <a:endParaRPr lang="en-US" dirty="0"/>
          </a:p>
          <a:p>
            <a:endParaRPr lang="en-US" dirty="0"/>
          </a:p>
        </p:txBody>
      </p:sp>
      <p:sp>
        <p:nvSpPr>
          <p:cNvPr id="27" name="AutoShape 13">
            <a:extLst>
              <a:ext uri="{FF2B5EF4-FFF2-40B4-BE49-F238E27FC236}">
                <a16:creationId xmlns:a16="http://schemas.microsoft.com/office/drawing/2014/main" id="{4040C53F-CEE9-41EC-9F2F-2D1CFF172156}"/>
              </a:ext>
            </a:extLst>
          </p:cNvPr>
          <p:cNvSpPr>
            <a:spLocks noChangeArrowheads="1"/>
          </p:cNvSpPr>
          <p:nvPr/>
        </p:nvSpPr>
        <p:spPr bwMode="auto">
          <a:xfrm>
            <a:off x="8291565" y="3314700"/>
            <a:ext cx="1459607" cy="228600"/>
          </a:xfrm>
          <a:prstGeom prst="wedgeRectCallout">
            <a:avLst>
              <a:gd name="adj1" fmla="val -1929"/>
              <a:gd name="adj2" fmla="val -181182"/>
            </a:avLst>
          </a:prstGeom>
          <a:noFill/>
          <a:ln w="9525">
            <a:solidFill>
              <a:srgbClr val="C00000"/>
            </a:solidFill>
            <a:miter lim="800000"/>
            <a:headEnd/>
            <a:tailEnd/>
          </a:ln>
          <a:effectLst/>
          <a:extLst>
            <a:ext uri="{909E8E84-426E-40dd-AFC4-6F175D3DCCD1}">
              <a14:hiddenFill xmlns="" xmlns:a14="http://schemas.microsoft.com/office/drawing/2010/main">
                <a:solidFill>
                  <a:srgbClr val="000080"/>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r>
              <a:rPr lang="en-US" sz="900" dirty="0">
                <a:solidFill>
                  <a:schemeClr val="bg1"/>
                </a:solidFill>
              </a:rPr>
              <a:t>INS Module</a:t>
            </a:r>
          </a:p>
        </p:txBody>
      </p:sp>
    </p:spTree>
    <p:extLst>
      <p:ext uri="{BB962C8B-B14F-4D97-AF65-F5344CB8AC3E}">
        <p14:creationId xmlns:p14="http://schemas.microsoft.com/office/powerpoint/2010/main" val="2949558247"/>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AA3DB3-D04F-4BF1-AB1B-ED3F8C5D2169}"/>
              </a:ext>
            </a:extLst>
          </p:cNvPr>
          <p:cNvSpPr>
            <a:spLocks noGrp="1"/>
          </p:cNvSpPr>
          <p:nvPr>
            <p:ph type="title"/>
          </p:nvPr>
        </p:nvSpPr>
        <p:spPr>
          <a:xfrm>
            <a:off x="693452" y="425302"/>
            <a:ext cx="10515600" cy="593726"/>
          </a:xfrm>
        </p:spPr>
        <p:txBody>
          <a:bodyPr>
            <a:normAutofit fontScale="90000"/>
          </a:bodyPr>
          <a:lstStyle/>
          <a:p>
            <a:r>
              <a:rPr lang="en-US" dirty="0">
                <a:solidFill>
                  <a:schemeClr val="accent1"/>
                </a:solidFill>
              </a:rPr>
              <a:t>Sensors</a:t>
            </a:r>
          </a:p>
        </p:txBody>
      </p:sp>
      <p:sp>
        <p:nvSpPr>
          <p:cNvPr id="3" name="Text Placeholder 2">
            <a:extLst>
              <a:ext uri="{FF2B5EF4-FFF2-40B4-BE49-F238E27FC236}">
                <a16:creationId xmlns:a16="http://schemas.microsoft.com/office/drawing/2014/main" id="{C1C9B8C7-EF43-4CED-9611-7CA59AE62982}"/>
              </a:ext>
            </a:extLst>
          </p:cNvPr>
          <p:cNvSpPr>
            <a:spLocks noGrp="1"/>
          </p:cNvSpPr>
          <p:nvPr>
            <p:ph type="body" idx="1"/>
          </p:nvPr>
        </p:nvSpPr>
        <p:spPr>
          <a:xfrm>
            <a:off x="693452" y="1282757"/>
            <a:ext cx="10515600" cy="5019692"/>
          </a:xfrm>
        </p:spPr>
        <p:txBody>
          <a:bodyPr/>
          <a:lstStyle/>
          <a:p>
            <a:r>
              <a:rPr lang="en-US" dirty="0"/>
              <a:t>Up/down 600 kHz ADCP (RDI Pathfinders)- water velocities, relative terrain navigation</a:t>
            </a:r>
          </a:p>
          <a:p>
            <a:r>
              <a:rPr lang="en-US" dirty="0" err="1"/>
              <a:t>Licor</a:t>
            </a:r>
            <a:r>
              <a:rPr lang="en-US" dirty="0"/>
              <a:t> Par for measuring photosynthetic artificial radiation </a:t>
            </a:r>
            <a:r>
              <a:rPr lang="en-US" sz="2400" dirty="0"/>
              <a:t>(important for biological measurements when using an </a:t>
            </a:r>
            <a:r>
              <a:rPr lang="en-US" sz="2400" dirty="0" err="1"/>
              <a:t>ecopuck</a:t>
            </a:r>
            <a:r>
              <a:rPr lang="en-US" sz="2400" dirty="0"/>
              <a:t>)</a:t>
            </a:r>
          </a:p>
          <a:p>
            <a:r>
              <a:rPr lang="en-US" dirty="0" err="1"/>
              <a:t>SeaOwl</a:t>
            </a:r>
            <a:r>
              <a:rPr lang="en-US" dirty="0"/>
              <a:t> </a:t>
            </a:r>
            <a:r>
              <a:rPr lang="en-US" dirty="0" err="1"/>
              <a:t>Ecopuck</a:t>
            </a:r>
            <a:r>
              <a:rPr lang="en-US" dirty="0"/>
              <a:t>-provides dissolved and droplet signals</a:t>
            </a:r>
          </a:p>
          <a:p>
            <a:r>
              <a:rPr lang="en-US" dirty="0">
                <a:solidFill>
                  <a:srgbClr val="00B050"/>
                </a:solidFill>
              </a:rPr>
              <a:t>Seabird CTD </a:t>
            </a:r>
            <a:r>
              <a:rPr lang="en-US" dirty="0"/>
              <a:t>with a dissolved oxygen probe</a:t>
            </a:r>
          </a:p>
          <a:p>
            <a:r>
              <a:rPr lang="en-US" dirty="0"/>
              <a:t>WHOI Whisker Box for line capture docking</a:t>
            </a:r>
          </a:p>
          <a:p>
            <a:r>
              <a:rPr lang="en-US" dirty="0"/>
              <a:t>WHOI DUSBL for homing/docking</a:t>
            </a:r>
          </a:p>
          <a:p>
            <a:r>
              <a:rPr lang="en-US" dirty="0"/>
              <a:t>WHOI </a:t>
            </a:r>
            <a:r>
              <a:rPr lang="en-US" dirty="0" err="1"/>
              <a:t>umodem</a:t>
            </a:r>
            <a:r>
              <a:rPr lang="en-US" dirty="0"/>
              <a:t> for subsurface communication replaces need for LRAUV to surface to send data back to command control</a:t>
            </a:r>
          </a:p>
        </p:txBody>
      </p:sp>
    </p:spTree>
    <p:extLst>
      <p:ext uri="{BB962C8B-B14F-4D97-AF65-F5344CB8AC3E}">
        <p14:creationId xmlns:p14="http://schemas.microsoft.com/office/powerpoint/2010/main" val="1852392163"/>
      </p:ext>
    </p:extLst>
  </p:cSld>
  <p:clrMapOvr>
    <a:masterClrMapping/>
  </p:clrMapOvr>
  <p:transition spd="med"/>
</p:sld>
</file>

<file path=ppt/theme/theme1.xml><?xml version="1.0" encoding="utf-8"?>
<a:theme xmlns:a="http://schemas.openxmlformats.org/drawingml/2006/main" name="Office Theme">
  <a:themeElements>
    <a:clrScheme name="Custom 10">
      <a:dk1>
        <a:srgbClr val="E4E8EE"/>
      </a:dk1>
      <a:lt1>
        <a:srgbClr val="222A37"/>
      </a:lt1>
      <a:dk2>
        <a:srgbClr val="E4E8EE"/>
      </a:dk2>
      <a:lt2>
        <a:srgbClr val="222A37"/>
      </a:lt2>
      <a:accent1>
        <a:srgbClr val="2D82A4"/>
      </a:accent1>
      <a:accent2>
        <a:srgbClr val="77C3CB"/>
      </a:accent2>
      <a:accent3>
        <a:srgbClr val="5EB298"/>
      </a:accent3>
      <a:accent4>
        <a:srgbClr val="68787A"/>
      </a:accent4>
      <a:accent5>
        <a:srgbClr val="84ACB6"/>
      </a:accent5>
      <a:accent6>
        <a:srgbClr val="2683C6"/>
      </a:accent6>
      <a:hlink>
        <a:srgbClr val="A9DB66"/>
      </a:hlink>
      <a:folHlink>
        <a:srgbClr val="50771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3020</Words>
  <Application>Microsoft Office PowerPoint</Application>
  <PresentationFormat>Widescreen</PresentationFormat>
  <Paragraphs>300</Paragraphs>
  <Slides>38</Slides>
  <Notes>10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38</vt:i4>
      </vt:variant>
    </vt:vector>
  </HeadingPairs>
  <TitlesOfParts>
    <vt:vector size="48" baseType="lpstr">
      <vt:lpstr>ＭＳ Ｐゴシック</vt:lpstr>
      <vt:lpstr>Arial</vt:lpstr>
      <vt:lpstr>Arial Rounded MT Bold</vt:lpstr>
      <vt:lpstr>Calibri</vt:lpstr>
      <vt:lpstr>Calibri Light</vt:lpstr>
      <vt:lpstr>Franklin Gothic Book</vt:lpstr>
      <vt:lpstr>Franklin Gothic Medium</vt:lpstr>
      <vt:lpstr>Franklin Gothic Medium Cond</vt:lpstr>
      <vt:lpstr>Times New Roman</vt:lpstr>
      <vt:lpstr>Office Theme</vt:lpstr>
      <vt:lpstr> ADAC Year 6 Quarterly Review ADAC Project Briefing (LRAUV) for Under-Ice Mapping of Oil Spills and Environmental Hazards</vt:lpstr>
      <vt:lpstr>ADAC Project (LRAUV) for Under-Ice Mapping of Oil Spills and Environmental Hazards</vt:lpstr>
      <vt:lpstr>PowerPoint Presentation</vt:lpstr>
      <vt:lpstr>LRAUV: Description and Baseline</vt:lpstr>
      <vt:lpstr>Project LRAUV:  Relevance and Method</vt:lpstr>
      <vt:lpstr>PowerPoint Presentation</vt:lpstr>
      <vt:lpstr>Long range autonomous capability: Tethys LRAUV </vt:lpstr>
      <vt:lpstr>PowerPoint Presentation</vt:lpstr>
      <vt:lpstr>Sensors</vt:lpstr>
      <vt:lpstr>ADAC New Kit For Prgm YR7</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Project LRAUV Key Milestones, Underway or Achieved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is LRAUV a smart choice?</vt:lpstr>
      <vt:lpstr>PowerPoint Presentation</vt:lpstr>
      <vt:lpstr>PowerPoint Presentation</vt:lpstr>
      <vt:lpstr>Project LRAUV:  Transition Plans</vt:lpstr>
      <vt:lpstr>Project LRAUV:  Transition Plans</vt:lpstr>
      <vt:lpstr>Project LRAUV:  Transition Plans</vt:lpstr>
      <vt:lpstr>PowerPoint Presentation</vt:lpstr>
      <vt:lpstr>Project LRAUV:  Low Cost Vehicle</vt:lpstr>
      <vt:lpstr>Project LRAUV: Metrics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2020-05-06T01:28:42Z</dcterms:created>
  <dcterms:modified xsi:type="dcterms:W3CDTF">2020-09-25T16:06:19Z</dcterms:modified>
</cp:coreProperties>
</file>