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sldIdLst>
    <p:sldId id="256" r:id="rId2"/>
    <p:sldId id="283" r:id="rId3"/>
    <p:sldId id="281" r:id="rId4"/>
    <p:sldId id="275" r:id="rId5"/>
    <p:sldId id="264" r:id="rId6"/>
    <p:sldId id="272" r:id="rId7"/>
    <p:sldId id="280" r:id="rId8"/>
    <p:sldId id="269" r:id="rId9"/>
    <p:sldId id="258" r:id="rId10"/>
    <p:sldId id="257" r:id="rId11"/>
    <p:sldId id="278" r:id="rId12"/>
    <p:sldId id="279" r:id="rId13"/>
    <p:sldId id="277" r:id="rId14"/>
    <p:sldId id="261" r:id="rId15"/>
    <p:sldId id="259" r:id="rId16"/>
    <p:sldId id="266" r:id="rId17"/>
    <p:sldId id="270" r:id="rId18"/>
    <p:sldId id="274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46"/>
    <p:restoredTop sz="94629"/>
  </p:normalViewPr>
  <p:slideViewPr>
    <p:cSldViewPr snapToGrid="0" snapToObjects="1">
      <p:cViewPr varScale="1">
        <p:scale>
          <a:sx n="87" d="100"/>
          <a:sy n="87" d="100"/>
        </p:scale>
        <p:origin x="232" y="10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8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46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70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8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08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2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23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43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3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0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5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7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8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72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8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32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15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A5FADE8-6652-064A-BB6A-3D176F940B8D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C89BEDB-B950-A14F-81B1-DB49BF1D1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07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0.png"/><Relationship Id="rId5" Type="http://schemas.openxmlformats.org/officeDocument/2006/relationships/image" Target="../media/image4.jpe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06990C-7645-A143-9AED-CE97187E534B}"/>
              </a:ext>
            </a:extLst>
          </p:cNvPr>
          <p:cNvSpPr/>
          <p:nvPr/>
        </p:nvSpPr>
        <p:spPr>
          <a:xfrm>
            <a:off x="357188" y="614362"/>
            <a:ext cx="114585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ADAC Year 5 Santa Barbara Seeps Field Work </a:t>
            </a:r>
            <a:br>
              <a:rPr lang="en-US" sz="3200" dirty="0"/>
            </a:br>
            <a:r>
              <a:rPr lang="en-US" sz="3200" dirty="0"/>
              <a:t>ADAC Project Briefing-2</a:t>
            </a:r>
          </a:p>
          <a:p>
            <a:br>
              <a:rPr lang="en-US" sz="3200" dirty="0"/>
            </a:br>
            <a:r>
              <a:rPr lang="en-US" sz="3200" dirty="0"/>
              <a:t>(</a:t>
            </a:r>
            <a:r>
              <a:rPr lang="en-US" sz="3200" dirty="0">
                <a:solidFill>
                  <a:srgbClr val="FFFF00"/>
                </a:solidFill>
              </a:rPr>
              <a:t>LRAUV</a:t>
            </a:r>
            <a:r>
              <a:rPr lang="en-US" sz="3200" dirty="0"/>
              <a:t>) for Under-Ice Mapping of Oil Spills and Environmental Hazards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CE4DF3-9419-3243-8AE3-B250978499A2}"/>
              </a:ext>
            </a:extLst>
          </p:cNvPr>
          <p:cNvSpPr/>
          <p:nvPr/>
        </p:nvSpPr>
        <p:spPr>
          <a:xfrm>
            <a:off x="357188" y="377734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PI Dr. Jim Bellingham, Co-PI/PM Amy </a:t>
            </a:r>
            <a:r>
              <a:rPr lang="en-US" dirty="0" err="1"/>
              <a:t>Kukulya</a:t>
            </a:r>
            <a:r>
              <a:rPr lang="en-US" dirty="0"/>
              <a:t> (WHOI), Co-PI Brett Hobson (MBARI)</a:t>
            </a:r>
          </a:p>
          <a:p>
            <a:endParaRPr lang="en-US" dirty="0"/>
          </a:p>
          <a:p>
            <a:r>
              <a:rPr lang="en-US" dirty="0"/>
              <a:t>Team: Sean Whelan (WHOI), Brian </a:t>
            </a:r>
            <a:r>
              <a:rPr lang="en-US" dirty="0" err="1"/>
              <a:t>Kieft</a:t>
            </a:r>
            <a:r>
              <a:rPr lang="en-US" dirty="0"/>
              <a:t> (MBARI)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C02AF0-9528-114E-8E27-F905433653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831" y="3311400"/>
            <a:ext cx="5311169" cy="298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86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5E0B8D-4578-7D4E-8E57-CBF98743E6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" y="325827"/>
            <a:ext cx="8460429" cy="59682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CC4326-9CD4-7442-9A58-9AAC2FD0CEC3}"/>
              </a:ext>
            </a:extLst>
          </p:cNvPr>
          <p:cNvSpPr txBox="1"/>
          <p:nvPr/>
        </p:nvSpPr>
        <p:spPr>
          <a:xfrm>
            <a:off x="8900160" y="1066800"/>
            <a:ext cx="2941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Surface oil does not correlate with subsurface detections</a:t>
            </a:r>
          </a:p>
        </p:txBody>
      </p:sp>
    </p:spTree>
    <p:extLst>
      <p:ext uri="{BB962C8B-B14F-4D97-AF65-F5344CB8AC3E}">
        <p14:creationId xmlns:p14="http://schemas.microsoft.com/office/powerpoint/2010/main" val="3164412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2810DD-FE86-DD48-A48A-8421134AD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997482"/>
            <a:ext cx="9890759" cy="5181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3CBE8D-CD09-8A43-952A-F76F122FEDF8}"/>
              </a:ext>
            </a:extLst>
          </p:cNvPr>
          <p:cNvSpPr txBox="1"/>
          <p:nvPr/>
        </p:nvSpPr>
        <p:spPr>
          <a:xfrm>
            <a:off x="943897" y="147484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Today</a:t>
            </a:r>
          </a:p>
        </p:txBody>
      </p:sp>
    </p:spTree>
    <p:extLst>
      <p:ext uri="{BB962C8B-B14F-4D97-AF65-F5344CB8AC3E}">
        <p14:creationId xmlns:p14="http://schemas.microsoft.com/office/powerpoint/2010/main" val="4101058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A625B-5CC9-794C-A80C-57A24DCBF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22" y="-275303"/>
            <a:ext cx="9905998" cy="1905000"/>
          </a:xfrm>
        </p:spPr>
        <p:txBody>
          <a:bodyPr/>
          <a:lstStyle/>
          <a:p>
            <a:r>
              <a:rPr lang="en-US" dirty="0"/>
              <a:t>LRAUV tracks with hot spots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4E5869-EF0C-A14F-B32E-7547E4663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049" y="1096297"/>
            <a:ext cx="8261305" cy="5413024"/>
          </a:xfrm>
        </p:spPr>
      </p:pic>
    </p:spTree>
    <p:extLst>
      <p:ext uri="{BB962C8B-B14F-4D97-AF65-F5344CB8AC3E}">
        <p14:creationId xmlns:p14="http://schemas.microsoft.com/office/powerpoint/2010/main" val="2426668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E2BA3-F312-9A49-B3FF-1F566FC2B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475677-F7ED-6E47-8435-B051658D70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020" y="609600"/>
            <a:ext cx="10610864" cy="624881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8CC782-080E-8841-8CE9-CA752C06F1FF}"/>
              </a:ext>
            </a:extLst>
          </p:cNvPr>
          <p:cNvSpPr txBox="1"/>
          <p:nvPr/>
        </p:nvSpPr>
        <p:spPr>
          <a:xfrm>
            <a:off x="988142" y="117987"/>
            <a:ext cx="212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REMUS-100 Tracks</a:t>
            </a:r>
          </a:p>
        </p:txBody>
      </p:sp>
    </p:spTree>
    <p:extLst>
      <p:ext uri="{BB962C8B-B14F-4D97-AF65-F5344CB8AC3E}">
        <p14:creationId xmlns:p14="http://schemas.microsoft.com/office/powerpoint/2010/main" val="2471904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3BC2D-CF9B-1848-892B-285CA552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51" y="-190500"/>
            <a:ext cx="9905998" cy="1905000"/>
          </a:xfrm>
        </p:spPr>
        <p:txBody>
          <a:bodyPr/>
          <a:lstStyle/>
          <a:p>
            <a:r>
              <a:rPr lang="en-US" dirty="0"/>
              <a:t>Environment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1BFB46-1676-A244-8627-FC9506D384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633" y="1432560"/>
            <a:ext cx="5585336" cy="312420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0F33E50-95D2-EA4B-8211-0C4698B8A7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7727" y="102870"/>
            <a:ext cx="4373880" cy="32804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A33309-1C08-AC4F-BA22-99FCAF8A22C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7727" y="3497580"/>
            <a:ext cx="4333240" cy="324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33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3CF3B8F-B65C-AD4C-AC1F-31FA78073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0" y="3097529"/>
            <a:ext cx="5787994" cy="3231414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54710F-486E-9942-9882-40C44B9312B6}"/>
              </a:ext>
            </a:extLst>
          </p:cNvPr>
          <p:cNvSpPr txBox="1"/>
          <p:nvPr/>
        </p:nvSpPr>
        <p:spPr>
          <a:xfrm>
            <a:off x="888803" y="533346"/>
            <a:ext cx="856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ROV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525D1A-2686-1D45-96F9-6FC458C3DC7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7590" y="144459"/>
            <a:ext cx="4114800" cy="2743200"/>
          </a:xfrm>
          <a:prstGeom prst="rect">
            <a:avLst/>
          </a:prstGeom>
        </p:spPr>
      </p:pic>
      <p:pic>
        <p:nvPicPr>
          <p:cNvPr id="2" name="HOLO_ROV-4sec.mov">
            <a:hlinkClick r:id="" action="ppaction://media"/>
            <a:extLst>
              <a:ext uri="{FF2B5EF4-FFF2-40B4-BE49-F238E27FC236}">
                <a16:creationId xmlns:a16="http://schemas.microsoft.com/office/drawing/2014/main" id="{35BC81D2-F865-9D40-B1A6-74DBA6F44C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24880" y="2970641"/>
            <a:ext cx="6144260" cy="348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4ECD4-4318-BD43-9DB9-D2A6917C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Docking Slide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191583-9E1E-1C46-9DE7-15D292923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598" y="2278626"/>
            <a:ext cx="4165600" cy="31242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541A7F-A30B-324C-A5D6-062957DE13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57838" y="1090612"/>
            <a:ext cx="65913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89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B3A59-60C4-C147-9D80-A7A4A8B5A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23850"/>
            <a:ext cx="9905998" cy="1905000"/>
          </a:xfrm>
        </p:spPr>
        <p:txBody>
          <a:bodyPr/>
          <a:lstStyle/>
          <a:p>
            <a:r>
              <a:rPr lang="en-US" dirty="0"/>
              <a:t>Docking Slide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100A78-FFFD-D04A-BC6D-8795DFEFEE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4772" y="2228850"/>
            <a:ext cx="6880149" cy="31242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EF9DE5-3CF7-B547-8493-671F382470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44341" y="934478"/>
            <a:ext cx="6445519" cy="48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94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595B4-FCDD-C544-AB4B-C16630648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95" y="0"/>
            <a:ext cx="9905998" cy="1905000"/>
          </a:xfrm>
        </p:spPr>
        <p:txBody>
          <a:bodyPr/>
          <a:lstStyle/>
          <a:p>
            <a:r>
              <a:rPr lang="en-US" dirty="0" err="1"/>
              <a:t>Sidescan</a:t>
            </a:r>
            <a:r>
              <a:rPr lang="en-US" dirty="0"/>
              <a:t> Sonar (REMUS)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C218E2-CCDD-AC44-9C17-80D25E5D8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25" y="1715618"/>
            <a:ext cx="3989617" cy="4335887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01C32C-DFBC-9448-AA7D-041AD49859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3572" y="1867437"/>
            <a:ext cx="4858946" cy="403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91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BFCAB-AA3D-4141-9FD3-4249D0FE2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51" y="235974"/>
            <a:ext cx="10391825" cy="1905000"/>
          </a:xfrm>
        </p:spPr>
        <p:txBody>
          <a:bodyPr/>
          <a:lstStyle/>
          <a:p>
            <a:r>
              <a:rPr lang="en-US" b="1" dirty="0"/>
              <a:t>What’s Next</a:t>
            </a:r>
            <a:br>
              <a:rPr lang="en-US" b="1" dirty="0"/>
            </a:br>
            <a:r>
              <a:rPr lang="en-US" b="1" dirty="0"/>
              <a:t>WE are still operating the vehicle as we speak!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95A25-67B3-DE4A-B80C-57FF13F20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219" y="2460521"/>
            <a:ext cx="10996510" cy="3124201"/>
          </a:xfrm>
        </p:spPr>
        <p:txBody>
          <a:bodyPr>
            <a:normAutofit/>
          </a:bodyPr>
          <a:lstStyle/>
          <a:p>
            <a:r>
              <a:rPr lang="en-US" dirty="0"/>
              <a:t>Evaluate mission architecture for recovering from faults, so vehicle does not go to surface…build new default missions</a:t>
            </a:r>
          </a:p>
          <a:p>
            <a:r>
              <a:rPr lang="en-US" dirty="0"/>
              <a:t>More hours and confidence needed for </a:t>
            </a:r>
            <a:r>
              <a:rPr lang="en-US" dirty="0" err="1"/>
              <a:t>nav</a:t>
            </a:r>
            <a:r>
              <a:rPr lang="en-US" dirty="0"/>
              <a:t> reset and acoustic homing/docking</a:t>
            </a:r>
          </a:p>
          <a:p>
            <a:r>
              <a:rPr lang="en-US" dirty="0"/>
              <a:t>Did not dock to line (came within meters), need to evaluate mechanical and software (was lowest priority and not enough time with hardware)</a:t>
            </a:r>
          </a:p>
          <a:p>
            <a:r>
              <a:rPr lang="en-US" dirty="0"/>
              <a:t>Further develop patch tracking and mission behaviors</a:t>
            </a:r>
          </a:p>
          <a:p>
            <a:r>
              <a:rPr lang="en-US" dirty="0"/>
              <a:t>Return to Santa Barbara end of August for another round of tests to assess above items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78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7EB1-714A-7C46-8A86-2A5FA20FD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187" y="211394"/>
            <a:ext cx="9905998" cy="1905000"/>
          </a:xfrm>
        </p:spPr>
        <p:txBody>
          <a:bodyPr/>
          <a:lstStyle/>
          <a:p>
            <a:r>
              <a:rPr lang="en-US" b="1" dirty="0"/>
              <a:t>Mission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67F5A-85C5-5E4E-9D84-97DBBE40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465" y="2116394"/>
            <a:ext cx="11533238" cy="3124201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This expedition is designed to provide comprehensive open-water testing in a real-world oil spill environment with specially designed WHOI/MBARI technology.  </a:t>
            </a:r>
          </a:p>
          <a:p>
            <a:r>
              <a:rPr lang="en-US" sz="2400" dirty="0">
                <a:effectLst/>
              </a:rPr>
              <a:t>Implement and Test under-ice and oil detection/tracking capabilities for LRAUV</a:t>
            </a:r>
          </a:p>
          <a:p>
            <a:r>
              <a:rPr lang="en-US" sz="2400" dirty="0">
                <a:effectLst/>
              </a:rPr>
              <a:t>The fieldwork will train personnel and exercise under-sea to air communications from the vehicle to command control via a buoy gateway.  </a:t>
            </a:r>
          </a:p>
          <a:p>
            <a:r>
              <a:rPr lang="en-US" sz="2400" dirty="0">
                <a:effectLst/>
              </a:rPr>
              <a:t>Two stakeholder virtual meetings are also planned with DHS/USCG/ADAC partners</a:t>
            </a:r>
            <a:r>
              <a:rPr lang="en-US" dirty="0">
                <a:effectLst/>
              </a:rPr>
              <a:t>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231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278BB-3CB5-C14D-B470-D0155AC4E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06" y="0"/>
            <a:ext cx="9905998" cy="1905000"/>
          </a:xfrm>
        </p:spPr>
        <p:txBody>
          <a:bodyPr/>
          <a:lstStyle/>
          <a:p>
            <a:r>
              <a:rPr lang="en-US" b="1" dirty="0"/>
              <a:t>Testing objectives &amp; LRAUV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03CAC-1A8D-8E42-B5D1-21D0B2DF1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206" y="1678857"/>
            <a:ext cx="10834278" cy="312420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First time ever LRAUV has sent data without surfacing</a:t>
            </a:r>
          </a:p>
          <a:p>
            <a:r>
              <a:rPr lang="en-US" sz="2400" dirty="0"/>
              <a:t>First time ever LRAUV reset the navigation without surfacing (used buoy instead of GPS)</a:t>
            </a:r>
          </a:p>
          <a:p>
            <a:r>
              <a:rPr lang="en-US" sz="2400" dirty="0"/>
              <a:t>First time ever acoustic homing to a single beacon (back to the hole) </a:t>
            </a:r>
          </a:p>
          <a:p>
            <a:r>
              <a:rPr lang="en-US" sz="2400" dirty="0"/>
              <a:t>Multi-Vehicle operations designed for vehicles to more rapidly inform each other and operators for more informed decision making</a:t>
            </a:r>
          </a:p>
          <a:p>
            <a:r>
              <a:rPr lang="en-US" sz="2400" dirty="0"/>
              <a:t>Convinced Sea-owl sensor is reliable and can detect low signals and decipher against the environmental baseline</a:t>
            </a:r>
          </a:p>
        </p:txBody>
      </p:sp>
    </p:spTree>
    <p:extLst>
      <p:ext uri="{BB962C8B-B14F-4D97-AF65-F5344CB8AC3E}">
        <p14:creationId xmlns:p14="http://schemas.microsoft.com/office/powerpoint/2010/main" val="3337934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9ED95-63C9-0844-95A1-B11A5B149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33" y="83819"/>
            <a:ext cx="9905998" cy="1554480"/>
          </a:xfrm>
        </p:spPr>
        <p:txBody>
          <a:bodyPr/>
          <a:lstStyle/>
          <a:p>
            <a:r>
              <a:rPr lang="en-US" b="1" dirty="0"/>
              <a:t>Under-ice Capable LRAUV Testing </a:t>
            </a:r>
            <a:r>
              <a:rPr lang="en-US" b="1" dirty="0" err="1"/>
              <a:t>con’t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F1EC5-B944-3445-A60A-C9A79A529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933" y="1638299"/>
            <a:ext cx="9905998" cy="4019551"/>
          </a:xfrm>
        </p:spPr>
        <p:txBody>
          <a:bodyPr/>
          <a:lstStyle/>
          <a:p>
            <a:r>
              <a:rPr lang="en-US" sz="2400" dirty="0"/>
              <a:t>Homing to a beacon: Ice hole/buoy</a:t>
            </a:r>
          </a:p>
          <a:p>
            <a:pPr lvl="1"/>
            <a:r>
              <a:rPr lang="en-US" sz="2400" dirty="0"/>
              <a:t>Dynamic Docking </a:t>
            </a:r>
          </a:p>
          <a:p>
            <a:r>
              <a:rPr lang="en-US" sz="2400" dirty="0"/>
              <a:t>Sending data remotely to command control Via Arctic Buoys</a:t>
            </a:r>
          </a:p>
          <a:p>
            <a:r>
              <a:rPr lang="en-US" sz="2400" dirty="0"/>
              <a:t>Patch tracking/anomaly detection algorithms </a:t>
            </a:r>
          </a:p>
          <a:p>
            <a:r>
              <a:rPr lang="en-US" sz="2400" dirty="0"/>
              <a:t>First Buoy deployment, needs low power mode Mode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53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F5ED9-F654-914B-9F41-82BEF6AA6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151" y="102549"/>
            <a:ext cx="9905998" cy="1905000"/>
          </a:xfrm>
        </p:spPr>
        <p:txBody>
          <a:bodyPr/>
          <a:lstStyle/>
          <a:p>
            <a:r>
              <a:rPr lang="en-US" dirty="0"/>
              <a:t>Multi-vehicle Assets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963FA0-A22C-244C-B96A-1D4FE9719E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446020"/>
            <a:ext cx="5525337" cy="4144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2B4C5B-5260-EE45-8206-6E0F3B6BAD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8040" y="235899"/>
            <a:ext cx="4114800" cy="2743200"/>
          </a:xfrm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5BD8F8C1-EFF8-3347-B37D-5B4F6DB70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900" y="3379149"/>
            <a:ext cx="4165600" cy="3124200"/>
          </a:xfrm>
        </p:spPr>
      </p:pic>
    </p:spTree>
    <p:extLst>
      <p:ext uri="{BB962C8B-B14F-4D97-AF65-F5344CB8AC3E}">
        <p14:creationId xmlns:p14="http://schemas.microsoft.com/office/powerpoint/2010/main" val="94760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E66BA-886E-A34B-9B46-0C4BD3D2E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83" y="354330"/>
            <a:ext cx="9905998" cy="1139428"/>
          </a:xfrm>
        </p:spPr>
        <p:txBody>
          <a:bodyPr/>
          <a:lstStyle/>
          <a:p>
            <a:r>
              <a:rPr lang="en-US" dirty="0"/>
              <a:t>Helicopter portable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CAF1DC6-A6B8-464F-A60D-BDDBDF471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6419" y="1813798"/>
            <a:ext cx="5795963" cy="4346972"/>
          </a:xfrm>
        </p:spPr>
      </p:pic>
    </p:spTree>
    <p:extLst>
      <p:ext uri="{BB962C8B-B14F-4D97-AF65-F5344CB8AC3E}">
        <p14:creationId xmlns:p14="http://schemas.microsoft.com/office/powerpoint/2010/main" val="1783216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2679D-8554-6040-83B5-82F40A547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5" y="462115"/>
            <a:ext cx="2545684" cy="1905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LRAUV Tracks: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-</a:t>
            </a:r>
            <a:r>
              <a:rPr lang="en-US" sz="2000" dirty="0"/>
              <a:t>280 nautical miles</a:t>
            </a:r>
            <a:br>
              <a:rPr lang="en-US" sz="2000" dirty="0"/>
            </a:br>
            <a:r>
              <a:rPr lang="en-US" sz="2000" dirty="0"/>
              <a:t>-10 Days</a:t>
            </a:r>
            <a:br>
              <a:rPr lang="en-US" sz="2000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3F9342-34BB-134D-97D3-686FBE9CA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5509" y="-157317"/>
            <a:ext cx="9989949" cy="7015317"/>
          </a:xfrm>
        </p:spPr>
      </p:pic>
    </p:spTree>
    <p:extLst>
      <p:ext uri="{BB962C8B-B14F-4D97-AF65-F5344CB8AC3E}">
        <p14:creationId xmlns:p14="http://schemas.microsoft.com/office/powerpoint/2010/main" val="670667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1ACF8-1A64-3243-8370-B59604A8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24" y="100789"/>
            <a:ext cx="9905998" cy="1547706"/>
          </a:xfrm>
        </p:spPr>
        <p:txBody>
          <a:bodyPr/>
          <a:lstStyle/>
          <a:p>
            <a:r>
              <a:rPr lang="en-US" dirty="0"/>
              <a:t>REMOTE COMMS Success with Buoy!</a:t>
            </a:r>
            <a:br>
              <a:rPr lang="en-US" dirty="0"/>
            </a:br>
            <a:r>
              <a:rPr lang="en-US" sz="2800" i="1" dirty="0"/>
              <a:t>Same functionality for Arctic!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5E21067-FC0C-0E46-8671-63D2D8183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914" y="1648495"/>
            <a:ext cx="8628845" cy="478781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92A46F-CAE7-224F-A22D-891A88A516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2697" y="4185812"/>
            <a:ext cx="735984" cy="4491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F66987-75F8-024F-B8D5-086FB0EF000C}"/>
              </a:ext>
            </a:extLst>
          </p:cNvPr>
          <p:cNvSpPr txBox="1"/>
          <p:nvPr/>
        </p:nvSpPr>
        <p:spPr>
          <a:xfrm>
            <a:off x="8296507" y="1170878"/>
            <a:ext cx="4047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Message heard around the globe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18511-FA3B-094F-8D25-37BA1D90157F}"/>
              </a:ext>
            </a:extLst>
          </p:cNvPr>
          <p:cNvSpPr txBox="1"/>
          <p:nvPr/>
        </p:nvSpPr>
        <p:spPr>
          <a:xfrm>
            <a:off x="8960144" y="1875952"/>
            <a:ext cx="27486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LRAUV to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RF Antenna at UCSB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Laptop at house (blue dot) email server at MBARI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Sends email to WHOI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Forwards back to MBARI to display (decode) on Dash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30 second round trip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Reliable 5 km 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7F9741-FC8F-BC41-9047-F41E4D56A84B}"/>
              </a:ext>
            </a:extLst>
          </p:cNvPr>
          <p:cNvSpPr txBox="1"/>
          <p:nvPr/>
        </p:nvSpPr>
        <p:spPr>
          <a:xfrm>
            <a:off x="1797328" y="5199668"/>
            <a:ext cx="4014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11 miles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1B1B73-C79D-624E-A5B5-0FE59CABBB7F}"/>
              </a:ext>
            </a:extLst>
          </p:cNvPr>
          <p:cNvCxnSpPr/>
          <p:nvPr/>
        </p:nvCxnSpPr>
        <p:spPr>
          <a:xfrm>
            <a:off x="985273" y="5569000"/>
            <a:ext cx="5638551" cy="0"/>
          </a:xfrm>
          <a:prstGeom prst="line">
            <a:avLst/>
          </a:prstGeom>
          <a:ln w="412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636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63D138-CD73-F84B-8F01-102D5BC683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921" y="0"/>
            <a:ext cx="6447488" cy="3909816"/>
          </a:xfr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647BC1A2-6F4B-0541-A26B-D4A69EE36D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50" y="3832042"/>
            <a:ext cx="4674870" cy="26135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A7049E-789B-5F42-9731-7B6BD3B6ECB0}"/>
              </a:ext>
            </a:extLst>
          </p:cNvPr>
          <p:cNvSpPr txBox="1"/>
          <p:nvPr/>
        </p:nvSpPr>
        <p:spPr>
          <a:xfrm>
            <a:off x="6983730" y="4453890"/>
            <a:ext cx="384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Received input from Dave Valentine UCSB about an unmapped seep off the shelf in 240 meters of water.  Redirected LRAUV to sample hours later.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61A191-54B5-6D4A-85AC-8D28F12E80E3}"/>
              </a:ext>
            </a:extLst>
          </p:cNvPr>
          <p:cNvSpPr txBox="1"/>
          <p:nvPr/>
        </p:nvSpPr>
        <p:spPr>
          <a:xfrm>
            <a:off x="402548" y="385248"/>
            <a:ext cx="414087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Expert Input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Local knowledge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Physical Oceanography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082D51-606F-8048-B59F-34B09B1F0DD0}"/>
              </a:ext>
            </a:extLst>
          </p:cNvPr>
          <p:cNvCxnSpPr>
            <a:cxnSpLocks/>
          </p:cNvCxnSpPr>
          <p:nvPr/>
        </p:nvCxnSpPr>
        <p:spPr>
          <a:xfrm flipH="1">
            <a:off x="4011930" y="2550695"/>
            <a:ext cx="1683017" cy="2101315"/>
          </a:xfrm>
          <a:prstGeom prst="straightConnector1">
            <a:avLst/>
          </a:prstGeom>
          <a:ln w="1206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13682BD5-C266-4F47-8A88-23E8022D0C6B}"/>
              </a:ext>
            </a:extLst>
          </p:cNvPr>
          <p:cNvSpPr/>
          <p:nvPr/>
        </p:nvSpPr>
        <p:spPr>
          <a:xfrm>
            <a:off x="974142" y="5746552"/>
            <a:ext cx="1452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Deep Seep</a:t>
            </a:r>
          </a:p>
        </p:txBody>
      </p:sp>
    </p:spTree>
    <p:extLst>
      <p:ext uri="{BB962C8B-B14F-4D97-AF65-F5344CB8AC3E}">
        <p14:creationId xmlns:p14="http://schemas.microsoft.com/office/powerpoint/2010/main" val="2669942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{028B7755-4317-E446-A71C-7456AC4AE7D5}tf10001063</Template>
  <TotalTime>2300</TotalTime>
  <Words>439</Words>
  <Application>Microsoft Macintosh PowerPoint</Application>
  <PresentationFormat>Widescreen</PresentationFormat>
  <Paragraphs>57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</vt:lpstr>
      <vt:lpstr>Mesh</vt:lpstr>
      <vt:lpstr>PowerPoint Presentation</vt:lpstr>
      <vt:lpstr>Mission Objective</vt:lpstr>
      <vt:lpstr>Testing objectives &amp; LRAUV Success</vt:lpstr>
      <vt:lpstr>Under-ice Capable LRAUV Testing con’t</vt:lpstr>
      <vt:lpstr>Multi-vehicle Assets</vt:lpstr>
      <vt:lpstr>Helicopter portable</vt:lpstr>
      <vt:lpstr>LRAUV Tracks:  -280 nautical miles -10 Days </vt:lpstr>
      <vt:lpstr>REMOTE COMMS Success with Buoy! Same functionality for Arctic!</vt:lpstr>
      <vt:lpstr>PowerPoint Presentation</vt:lpstr>
      <vt:lpstr>PowerPoint Presentation</vt:lpstr>
      <vt:lpstr>PowerPoint Presentation</vt:lpstr>
      <vt:lpstr>LRAUV tracks with hot spots </vt:lpstr>
      <vt:lpstr>PowerPoint Presentation</vt:lpstr>
      <vt:lpstr>Environment</vt:lpstr>
      <vt:lpstr>PowerPoint Presentation</vt:lpstr>
      <vt:lpstr>Docking Slide</vt:lpstr>
      <vt:lpstr>Docking Slide</vt:lpstr>
      <vt:lpstr>Sidescan Sonar (REMUS)</vt:lpstr>
      <vt:lpstr>What’s Next WE are still operating the vehicle as we speak!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39</cp:revision>
  <dcterms:created xsi:type="dcterms:W3CDTF">2019-06-11T22:34:43Z</dcterms:created>
  <dcterms:modified xsi:type="dcterms:W3CDTF">2019-06-13T16:40:09Z</dcterms:modified>
</cp:coreProperties>
</file>