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42" r:id="rId2"/>
    <p:sldId id="458" r:id="rId3"/>
    <p:sldId id="459" r:id="rId4"/>
    <p:sldId id="460" r:id="rId5"/>
    <p:sldId id="466" r:id="rId6"/>
    <p:sldId id="467" r:id="rId7"/>
    <p:sldId id="470" r:id="rId8"/>
    <p:sldId id="461" r:id="rId9"/>
    <p:sldId id="465" r:id="rId10"/>
    <p:sldId id="463" r:id="rId11"/>
    <p:sldId id="474" r:id="rId12"/>
    <p:sldId id="475" r:id="rId13"/>
    <p:sldId id="476"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000000"/>
    <a:srgbClr val="222A37"/>
    <a:srgbClr val="284352"/>
    <a:srgbClr val="1A6B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73" autoAdjust="0"/>
    <p:restoredTop sz="94660"/>
  </p:normalViewPr>
  <p:slideViewPr>
    <p:cSldViewPr snapToGrid="0">
      <p:cViewPr varScale="1">
        <p:scale>
          <a:sx n="95" d="100"/>
          <a:sy n="95" d="100"/>
        </p:scale>
        <p:origin x="114" y="438"/>
      </p:cViewPr>
      <p:guideLst/>
    </p:cSldViewPr>
  </p:slideViewPr>
  <p:notesTextViewPr>
    <p:cViewPr>
      <p:scale>
        <a:sx n="3" d="2"/>
        <a:sy n="3" d="2"/>
      </p:scale>
      <p:origin x="0" y="0"/>
    </p:cViewPr>
  </p:notesTextViewPr>
  <p:sorterViewPr>
    <p:cViewPr varScale="1">
      <p:scale>
        <a:sx n="100" d="100"/>
        <a:sy n="100" d="100"/>
      </p:scale>
      <p:origin x="0" y="-2086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r>
              <a:rPr lang="en-US"/>
              <a:t>Insert Title Here</a:t>
            </a:r>
          </a:p>
        </p:txBody>
      </p:sp>
      <p:sp>
        <p:nvSpPr>
          <p:cNvPr id="3" name="Date Placeholder 2"/>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300"/>
            </a:lvl1pPr>
          </a:lstStyle>
          <a:p>
            <a:fld id="{4237D57E-1BC5-4DB1-AA16-6C14340D1B6D}" type="datetimeFigureOut">
              <a:rPr lang="en-US" smtClean="0"/>
              <a:t>1/30/2019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300"/>
            </a:lvl1pPr>
          </a:lstStyle>
          <a:p>
            <a:fld id="{BE07B4AC-3A0A-4365-B9D9-BE092ED8EA8B}" type="slidenum">
              <a:rPr lang="en-US" smtClean="0"/>
              <a:t>‹#›</a:t>
            </a:fld>
            <a:endParaRPr lang="en-US"/>
          </a:p>
        </p:txBody>
      </p:sp>
    </p:spTree>
    <p:extLst>
      <p:ext uri="{BB962C8B-B14F-4D97-AF65-F5344CB8AC3E}">
        <p14:creationId xmlns:p14="http://schemas.microsoft.com/office/powerpoint/2010/main" val="158848507"/>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r>
              <a:rPr lang="en-US"/>
              <a:t>Insert Title Here</a:t>
            </a:r>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95BB807E-6ED4-458F-A0B1-BFC5227F24EC}" type="datetimeFigureOut">
              <a:rPr lang="en-US" smtClean="0"/>
              <a:t>1/30/2019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8ED24C1D-40A6-4244-BA3E-0D7487CEEA91}" type="slidenum">
              <a:rPr lang="en-US" smtClean="0"/>
              <a:t>‹#›</a:t>
            </a:fld>
            <a:endParaRPr lang="en-US"/>
          </a:p>
        </p:txBody>
      </p:sp>
    </p:spTree>
    <p:extLst>
      <p:ext uri="{BB962C8B-B14F-4D97-AF65-F5344CB8AC3E}">
        <p14:creationId xmlns:p14="http://schemas.microsoft.com/office/powerpoint/2010/main" val="4174148168"/>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Franklin Gothic Medium Cond" panose="020B0606030402020204" pitchFamily="34" charset="0"/>
              </a:rPr>
              <a:t>Thank you for the gift of your time and attention.</a:t>
            </a:r>
          </a:p>
          <a:p>
            <a:endParaRPr lang="en-US" dirty="0">
              <a:latin typeface="Franklin Gothic Medium Cond" panose="020B0606030402020204" pitchFamily="34" charset="0"/>
            </a:endParaRPr>
          </a:p>
          <a:p>
            <a:endParaRPr lang="en-US" dirty="0"/>
          </a:p>
        </p:txBody>
      </p:sp>
      <p:sp>
        <p:nvSpPr>
          <p:cNvPr id="4" name="Slide Number Placeholder 3"/>
          <p:cNvSpPr>
            <a:spLocks noGrp="1"/>
          </p:cNvSpPr>
          <p:nvPr>
            <p:ph type="sldNum" sz="quarter" idx="10"/>
          </p:nvPr>
        </p:nvSpPr>
        <p:spPr/>
        <p:txBody>
          <a:bodyPr/>
          <a:lstStyle/>
          <a:p>
            <a:fld id="{16F98BAB-7158-4064-9599-70E325F2C1BB}" type="slidenum">
              <a:rPr lang="en-US" smtClean="0"/>
              <a:t>13</a:t>
            </a:fld>
            <a:endParaRPr lang="en-US" dirty="0"/>
          </a:p>
        </p:txBody>
      </p:sp>
    </p:spTree>
    <p:extLst>
      <p:ext uri="{BB962C8B-B14F-4D97-AF65-F5344CB8AC3E}">
        <p14:creationId xmlns:p14="http://schemas.microsoft.com/office/powerpoint/2010/main" val="2043982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hyperlink" Target="http://adac.uaa.alaska.edu/"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_No Picture">
    <p:bg>
      <p:bgRef idx="1003">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7" y="0"/>
            <a:ext cx="12192000" cy="6858000"/>
          </a:xfrm>
          <a:prstGeom prst="rect">
            <a:avLst/>
          </a:prstGeom>
        </p:spPr>
      </p:pic>
      <p:sp>
        <p:nvSpPr>
          <p:cNvPr id="2" name="Title 1"/>
          <p:cNvSpPr>
            <a:spLocks noGrp="1"/>
          </p:cNvSpPr>
          <p:nvPr>
            <p:ph type="ctrTitle" hasCustomPrompt="1"/>
          </p:nvPr>
        </p:nvSpPr>
        <p:spPr>
          <a:xfrm>
            <a:off x="1524000" y="1887357"/>
            <a:ext cx="9144000" cy="1622605"/>
          </a:xfrm>
        </p:spPr>
        <p:txBody>
          <a:bodyPr anchor="b">
            <a:normAutofit/>
          </a:bodyPr>
          <a:lstStyle>
            <a:lvl1pPr algn="ctr">
              <a:defRPr sz="4800" baseline="0">
                <a:latin typeface="Franklin Gothic Book" panose="020B0503020102020204" pitchFamily="34" charset="0"/>
              </a:defRPr>
            </a:lvl1pPr>
          </a:lstStyle>
          <a:p>
            <a:r>
              <a:rPr lang="en-US" dirty="0"/>
              <a:t>Presentation Title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32226" y="985323"/>
            <a:ext cx="5124315" cy="816286"/>
          </a:xfrm>
          <a:prstGeom prst="rect">
            <a:avLst/>
          </a:prstGeom>
        </p:spPr>
      </p:pic>
      <p:sp>
        <p:nvSpPr>
          <p:cNvPr id="23" name="Subtitle 2"/>
          <p:cNvSpPr txBox="1">
            <a:spLocks/>
          </p:cNvSpPr>
          <p:nvPr userDrawn="1"/>
        </p:nvSpPr>
        <p:spPr>
          <a:xfrm>
            <a:off x="1524000" y="3595710"/>
            <a:ext cx="4016453" cy="422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Franklin Gothic Book" panose="020B0503020102020204" pitchFamily="34" charset="0"/>
              </a:rPr>
              <a:t>A presentation by</a:t>
            </a:r>
          </a:p>
        </p:txBody>
      </p:sp>
      <p:sp>
        <p:nvSpPr>
          <p:cNvPr id="24" name="Text Placeholder 17"/>
          <p:cNvSpPr>
            <a:spLocks noGrp="1"/>
          </p:cNvSpPr>
          <p:nvPr>
            <p:ph type="body" sz="quarter" idx="10" hasCustomPrompt="1"/>
          </p:nvPr>
        </p:nvSpPr>
        <p:spPr>
          <a:xfrm>
            <a:off x="1522384" y="3999702"/>
            <a:ext cx="4213783" cy="1571625"/>
          </a:xfrm>
        </p:spPr>
        <p:txBody>
          <a:bodyPr>
            <a:normAutofit/>
          </a:bodyPr>
          <a:lstStyle>
            <a:lvl1pPr marL="0" indent="0">
              <a:spcBef>
                <a:spcPts val="0"/>
              </a:spcBef>
              <a:buNone/>
              <a:defRPr sz="2000">
                <a:latin typeface="Franklin Gothic Book" panose="020B0503020102020204" pitchFamily="34" charset="0"/>
              </a:defRPr>
            </a:lvl1pPr>
            <a:lvl5pPr>
              <a:defRPr/>
            </a:lvl5pPr>
          </a:lstStyle>
          <a:p>
            <a:pPr lvl="0"/>
            <a:r>
              <a:rPr lang="en-US" dirty="0"/>
              <a:t>Name</a:t>
            </a:r>
          </a:p>
          <a:p>
            <a:pPr lvl="0"/>
            <a:r>
              <a:rPr lang="en-US" dirty="0"/>
              <a:t>Title</a:t>
            </a:r>
          </a:p>
          <a:p>
            <a:pPr lvl="0"/>
            <a:r>
              <a:rPr lang="en-US" dirty="0"/>
              <a:t>Etc.</a:t>
            </a:r>
          </a:p>
        </p:txBody>
      </p:sp>
      <p:pic>
        <p:nvPicPr>
          <p:cNvPr id="26" name="Picture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6575" y="6343650"/>
            <a:ext cx="2685651" cy="427815"/>
          </a:xfrm>
          <a:prstGeom prst="rect">
            <a:avLst/>
          </a:prstGeom>
        </p:spPr>
      </p:pic>
      <p:pic>
        <p:nvPicPr>
          <p:cNvPr id="27" name="Picture 2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0107" y="6343649"/>
            <a:ext cx="576620" cy="427815"/>
          </a:xfrm>
          <a:prstGeom prst="rect">
            <a:avLst/>
          </a:prstGeom>
        </p:spPr>
      </p:pic>
      <p:sp>
        <p:nvSpPr>
          <p:cNvPr id="28" name="TextBox 27"/>
          <p:cNvSpPr txBox="1"/>
          <p:nvPr userDrawn="1"/>
        </p:nvSpPr>
        <p:spPr>
          <a:xfrm>
            <a:off x="5067300" y="6488668"/>
            <a:ext cx="7124699"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ADAC: Research for the Arctic Operator… For Today and For the Future</a:t>
            </a:r>
          </a:p>
        </p:txBody>
      </p:sp>
    </p:spTree>
    <p:extLst>
      <p:ext uri="{BB962C8B-B14F-4D97-AF65-F5344CB8AC3E}">
        <p14:creationId xmlns:p14="http://schemas.microsoft.com/office/powerpoint/2010/main" val="171649167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689538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157288"/>
            <a:ext cx="5181600" cy="44439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157288"/>
            <a:ext cx="5181600" cy="50196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7" name="Title 1"/>
          <p:cNvSpPr>
            <a:spLocks noGrp="1"/>
          </p:cNvSpPr>
          <p:nvPr>
            <p:ph type="title"/>
          </p:nvPr>
        </p:nvSpPr>
        <p:spPr>
          <a:xfrm>
            <a:off x="839788" y="457199"/>
            <a:ext cx="10515600" cy="593726"/>
          </a:xfrm>
        </p:spPr>
        <p:txBody>
          <a:bodyPr anchor="b">
            <a:normAutofit/>
          </a:bodyPr>
          <a:lstStyle>
            <a:lvl1pPr>
              <a:defRPr sz="3000" b="1"/>
            </a:lvl1pPr>
          </a:lstStyle>
          <a:p>
            <a:r>
              <a:rPr lang="en-US" dirty="0"/>
              <a:t>Click to edit Master title style</a:t>
            </a:r>
          </a:p>
        </p:txBody>
      </p:sp>
    </p:spTree>
    <p:extLst>
      <p:ext uri="{BB962C8B-B14F-4D97-AF65-F5344CB8AC3E}">
        <p14:creationId xmlns:p14="http://schemas.microsoft.com/office/powerpoint/2010/main" val="3019524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199"/>
            <a:ext cx="10515600" cy="593726"/>
          </a:xfrm>
        </p:spPr>
        <p:txBody>
          <a:bodyPr anchor="b">
            <a:normAutofit/>
          </a:bodyPr>
          <a:lstStyle>
            <a:lvl1pPr>
              <a:defRPr sz="3000" b="1"/>
            </a:lvl1pPr>
          </a:lstStyle>
          <a:p>
            <a:r>
              <a:rPr lang="en-US" dirty="0"/>
              <a:t>Click to edit Master title style</a:t>
            </a:r>
          </a:p>
        </p:txBody>
      </p:sp>
      <p:sp>
        <p:nvSpPr>
          <p:cNvPr id="3" name="Text Placeholder 2"/>
          <p:cNvSpPr>
            <a:spLocks noGrp="1"/>
          </p:cNvSpPr>
          <p:nvPr>
            <p:ph type="body" idx="1"/>
          </p:nvPr>
        </p:nvSpPr>
        <p:spPr>
          <a:xfrm>
            <a:off x="839788" y="1157288"/>
            <a:ext cx="5157787" cy="4619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1619249"/>
            <a:ext cx="5157787" cy="39820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157288"/>
            <a:ext cx="5183188" cy="4619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1619249"/>
            <a:ext cx="5183188" cy="45704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4198112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10515600" cy="593726"/>
          </a:xfrm>
        </p:spPr>
        <p:txBody>
          <a:bodyPr anchor="b">
            <a:normAutofit/>
          </a:bodyPr>
          <a:lstStyle>
            <a:lvl1pPr>
              <a:defRPr sz="3000" b="1"/>
            </a:lvl1pPr>
          </a:lstStyle>
          <a:p>
            <a:r>
              <a:rPr lang="en-US" dirty="0"/>
              <a:t>Title</a:t>
            </a:r>
          </a:p>
        </p:txBody>
      </p:sp>
      <p:sp>
        <p:nvSpPr>
          <p:cNvPr id="10"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083579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737835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947738"/>
          </a:xfrm>
        </p:spPr>
        <p:txBody>
          <a:bodyPr anchor="b">
            <a:normAutofit/>
          </a:bodyPr>
          <a:lstStyle>
            <a:lvl1pPr>
              <a:defRPr sz="3000" b="1"/>
            </a:lvl1pPr>
          </a:lstStyle>
          <a:p>
            <a:r>
              <a:rPr lang="en-US" dirty="0"/>
              <a:t>Click to edit Master title style</a:t>
            </a:r>
          </a:p>
        </p:txBody>
      </p:sp>
      <p:sp>
        <p:nvSpPr>
          <p:cNvPr id="3" name="Content Placeholder 2"/>
          <p:cNvSpPr>
            <a:spLocks noGrp="1"/>
          </p:cNvSpPr>
          <p:nvPr>
            <p:ph idx="1"/>
          </p:nvPr>
        </p:nvSpPr>
        <p:spPr>
          <a:xfrm>
            <a:off x="5183188" y="642939"/>
            <a:ext cx="6172200" cy="5218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1466850"/>
            <a:ext cx="3932237" cy="41344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139589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ver Image">
    <p:spTree>
      <p:nvGrpSpPr>
        <p:cNvPr id="1" name=""/>
        <p:cNvGrpSpPr/>
        <p:nvPr/>
      </p:nvGrpSpPr>
      <p:grpSpPr>
        <a:xfrm>
          <a:off x="0" y="0"/>
          <a:ext cx="0" cy="0"/>
          <a:chOff x="0" y="0"/>
          <a:chExt cx="0" cy="0"/>
        </a:xfrm>
      </p:grpSpPr>
      <p:sp>
        <p:nvSpPr>
          <p:cNvPr id="7" name="Picture Placeholder 6"/>
          <p:cNvSpPr>
            <a:spLocks noGrp="1"/>
          </p:cNvSpPr>
          <p:nvPr>
            <p:ph type="pic" sz="quarter" idx="18"/>
          </p:nvPr>
        </p:nvSpPr>
        <p:spPr>
          <a:xfrm>
            <a:off x="0" y="609601"/>
            <a:ext cx="12192000" cy="4991672"/>
          </a:xfrm>
        </p:spPr>
        <p:txBody>
          <a:bodyPr/>
          <a:lstStyle>
            <a:lvl1pPr marL="0" indent="0">
              <a:buNone/>
              <a:defRPr/>
            </a:lvl1pPr>
          </a:lstStyle>
          <a:p>
            <a:endParaRPr lang="en-US" dirty="0"/>
          </a:p>
        </p:txBody>
      </p:sp>
      <p:sp>
        <p:nvSpPr>
          <p:cNvPr id="2" name="Title 1"/>
          <p:cNvSpPr>
            <a:spLocks noGrp="1"/>
          </p:cNvSpPr>
          <p:nvPr>
            <p:ph type="title"/>
          </p:nvPr>
        </p:nvSpPr>
        <p:spPr>
          <a:xfrm>
            <a:off x="839788" y="609600"/>
            <a:ext cx="5275262" cy="947738"/>
          </a:xfrm>
          <a:solidFill>
            <a:srgbClr val="000000">
              <a:alpha val="50000"/>
            </a:srgbClr>
          </a:solidFill>
        </p:spPr>
        <p:txBody>
          <a:bodyPr anchor="b">
            <a:normAutofit/>
          </a:bodyPr>
          <a:lstStyle>
            <a:lvl1pPr>
              <a:defRPr sz="3000" b="1"/>
            </a:lvl1pPr>
          </a:lstStyle>
          <a:p>
            <a:r>
              <a:rPr lang="en-US" dirty="0"/>
              <a:t>Click to edit Master title style</a:t>
            </a:r>
          </a:p>
        </p:txBody>
      </p:sp>
      <p:sp>
        <p:nvSpPr>
          <p:cNvPr id="4" name="Text Placeholder 3"/>
          <p:cNvSpPr>
            <a:spLocks noGrp="1"/>
          </p:cNvSpPr>
          <p:nvPr>
            <p:ph type="body" sz="half" idx="2"/>
          </p:nvPr>
        </p:nvSpPr>
        <p:spPr>
          <a:xfrm>
            <a:off x="839788" y="1619250"/>
            <a:ext cx="5275262" cy="3982023"/>
          </a:xfrm>
          <a:solidFill>
            <a:srgbClr val="000000">
              <a:alpha val="50000"/>
            </a:srgbClr>
          </a:solid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9" name="Picture Placeholder 6"/>
          <p:cNvSpPr>
            <a:spLocks noGrp="1"/>
          </p:cNvSpPr>
          <p:nvPr>
            <p:ph type="pic" sz="quarter" idx="19"/>
          </p:nvPr>
        </p:nvSpPr>
        <p:spPr>
          <a:xfrm>
            <a:off x="4738688" y="5657169"/>
            <a:ext cx="7453312" cy="1200831"/>
          </a:xfrm>
        </p:spPr>
        <p:txBody>
          <a:bodyPr/>
          <a:lstStyle>
            <a:lvl1pPr marL="0" indent="0">
              <a:buNone/>
              <a:defRPr/>
            </a:lvl1pPr>
          </a:lstStyle>
          <a:p>
            <a:endParaRPr lang="en-US" dirty="0"/>
          </a:p>
        </p:txBody>
      </p:sp>
    </p:spTree>
    <p:extLst>
      <p:ext uri="{BB962C8B-B14F-4D97-AF65-F5344CB8AC3E}">
        <p14:creationId xmlns:p14="http://schemas.microsoft.com/office/powerpoint/2010/main" val="1798912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5"/>
            <a:ext cx="6172200" cy="4873625"/>
          </a:xfrm>
          <a:ln w="28575">
            <a:solidFill>
              <a:schemeClr val="tx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7" name="Title 1"/>
          <p:cNvSpPr>
            <a:spLocks noGrp="1"/>
          </p:cNvSpPr>
          <p:nvPr>
            <p:ph type="title"/>
          </p:nvPr>
        </p:nvSpPr>
        <p:spPr>
          <a:xfrm>
            <a:off x="839788" y="457200"/>
            <a:ext cx="3932237" cy="947738"/>
          </a:xfrm>
        </p:spPr>
        <p:txBody>
          <a:bodyPr anchor="b">
            <a:normAutofit/>
          </a:bodyPr>
          <a:lstStyle>
            <a:lvl1pPr>
              <a:defRPr sz="3000" b="1"/>
            </a:lvl1pPr>
          </a:lstStyle>
          <a:p>
            <a:r>
              <a:rPr lang="en-US" dirty="0"/>
              <a:t>Click to edit Master title style</a:t>
            </a:r>
          </a:p>
        </p:txBody>
      </p:sp>
      <p:sp>
        <p:nvSpPr>
          <p:cNvPr id="8" name="Text Placeholder 3"/>
          <p:cNvSpPr>
            <a:spLocks noGrp="1"/>
          </p:cNvSpPr>
          <p:nvPr>
            <p:ph type="body" sz="half" idx="2"/>
          </p:nvPr>
        </p:nvSpPr>
        <p:spPr>
          <a:xfrm>
            <a:off x="839788" y="1466850"/>
            <a:ext cx="3932237" cy="41344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621531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457199"/>
            <a:ext cx="10515600" cy="593726"/>
          </a:xfrm>
        </p:spPr>
        <p:txBody>
          <a:bodyPr anchor="b">
            <a:normAutofit/>
          </a:bodyPr>
          <a:lstStyle>
            <a:lvl1pPr>
              <a:defRPr sz="3000" b="1"/>
            </a:lvl1pPr>
          </a:lstStyle>
          <a:p>
            <a:r>
              <a:rPr lang="en-US" dirty="0"/>
              <a:t>Click to edit Master title style</a:t>
            </a:r>
          </a:p>
        </p:txBody>
      </p:sp>
      <p:sp>
        <p:nvSpPr>
          <p:cNvPr id="3" name="Vertical Text Placeholder 2"/>
          <p:cNvSpPr>
            <a:spLocks noGrp="1"/>
          </p:cNvSpPr>
          <p:nvPr>
            <p:ph type="body" orient="vert" idx="1"/>
          </p:nvPr>
        </p:nvSpPr>
        <p:spPr>
          <a:xfrm>
            <a:off x="838200" y="1157287"/>
            <a:ext cx="10515600" cy="5019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3186468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01212" y="365125"/>
            <a:ext cx="1652587" cy="5811838"/>
          </a:xfrm>
        </p:spPr>
        <p:txBody>
          <a:bodyPr vert="eaVert" anchor="t">
            <a:normAutofit/>
          </a:bodyPr>
          <a:lstStyle>
            <a:lvl1pPr>
              <a:defRPr sz="3000" b="1"/>
            </a:lvl1pPr>
          </a:lstStyle>
          <a:p>
            <a:r>
              <a:rPr lang="en-US" dirty="0"/>
              <a:t>Click to edit Master title style</a:t>
            </a:r>
          </a:p>
        </p:txBody>
      </p:sp>
      <p:sp>
        <p:nvSpPr>
          <p:cNvPr id="3" name="Vertical Text Placeholder 2"/>
          <p:cNvSpPr>
            <a:spLocks noGrp="1"/>
          </p:cNvSpPr>
          <p:nvPr>
            <p:ph type="body" orient="vert" idx="1"/>
          </p:nvPr>
        </p:nvSpPr>
        <p:spPr>
          <a:xfrm>
            <a:off x="838199" y="365125"/>
            <a:ext cx="8805863"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37113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_Med-Picture">
    <p:bg>
      <p:bgRef idx="1003">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7" y="0"/>
            <a:ext cx="12192000" cy="6858000"/>
          </a:xfrm>
          <a:prstGeom prst="rect">
            <a:avLst/>
          </a:prstGeom>
        </p:spPr>
      </p:pic>
      <p:sp>
        <p:nvSpPr>
          <p:cNvPr id="2" name="Title 1"/>
          <p:cNvSpPr>
            <a:spLocks noGrp="1"/>
          </p:cNvSpPr>
          <p:nvPr>
            <p:ph type="ctrTitle" hasCustomPrompt="1"/>
          </p:nvPr>
        </p:nvSpPr>
        <p:spPr>
          <a:xfrm>
            <a:off x="1524000" y="1887357"/>
            <a:ext cx="6761408" cy="1622605"/>
          </a:xfrm>
        </p:spPr>
        <p:txBody>
          <a:bodyPr anchor="b">
            <a:normAutofit/>
          </a:bodyPr>
          <a:lstStyle>
            <a:lvl1pPr algn="ctr">
              <a:defRPr sz="4000" baseline="0">
                <a:latin typeface="Franklin Gothic Book" panose="020B0503020102020204" pitchFamily="34" charset="0"/>
              </a:defRPr>
            </a:lvl1pPr>
          </a:lstStyle>
          <a:p>
            <a:r>
              <a:rPr lang="en-US" dirty="0"/>
              <a:t>Presentation Title</a:t>
            </a:r>
          </a:p>
        </p:txBody>
      </p:sp>
      <p:sp>
        <p:nvSpPr>
          <p:cNvPr id="9" name="Subtitle 2"/>
          <p:cNvSpPr txBox="1">
            <a:spLocks/>
          </p:cNvSpPr>
          <p:nvPr userDrawn="1"/>
        </p:nvSpPr>
        <p:spPr>
          <a:xfrm>
            <a:off x="1524000" y="3595710"/>
            <a:ext cx="4016453" cy="422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Franklin Gothic Book" panose="020B0503020102020204" pitchFamily="34" charset="0"/>
              </a:rPr>
              <a:t>A presentation by</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32226" y="985323"/>
            <a:ext cx="5124315" cy="816286"/>
          </a:xfrm>
          <a:prstGeom prst="rect">
            <a:avLst/>
          </a:prstGeom>
        </p:spPr>
      </p:pic>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6575" y="6343650"/>
            <a:ext cx="2685651" cy="427815"/>
          </a:xfrm>
          <a:prstGeom prst="rect">
            <a:avLst/>
          </a:prstGeom>
        </p:spPr>
      </p:pic>
      <p:pic>
        <p:nvPicPr>
          <p:cNvPr id="22" name="Picture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0107" y="6343649"/>
            <a:ext cx="576620" cy="427815"/>
          </a:xfrm>
          <a:prstGeom prst="rect">
            <a:avLst/>
          </a:prstGeom>
        </p:spPr>
      </p:pic>
      <p:sp>
        <p:nvSpPr>
          <p:cNvPr id="4" name="Picture Placeholder 3"/>
          <p:cNvSpPr>
            <a:spLocks noGrp="1"/>
          </p:cNvSpPr>
          <p:nvPr>
            <p:ph type="pic" sz="quarter" idx="11" hasCustomPrompt="1"/>
          </p:nvPr>
        </p:nvSpPr>
        <p:spPr>
          <a:xfrm>
            <a:off x="8456583" y="2586038"/>
            <a:ext cx="3733800" cy="2244725"/>
          </a:xfrm>
          <a:ln w="28575">
            <a:solidFill>
              <a:schemeClr val="tx1"/>
            </a:solidFill>
          </a:ln>
        </p:spPr>
        <p:txBody>
          <a:bodyPr/>
          <a:lstStyle>
            <a:lvl1pPr marL="0" indent="0">
              <a:buNone/>
              <a:defRPr baseline="0">
                <a:latin typeface="Franklin Gothic Book" panose="020B0503020102020204" pitchFamily="34" charset="0"/>
              </a:defRPr>
            </a:lvl1pPr>
          </a:lstStyle>
          <a:p>
            <a:r>
              <a:rPr lang="en-US" dirty="0"/>
              <a:t>PLACE IMAGE HERE</a:t>
            </a:r>
          </a:p>
        </p:txBody>
      </p:sp>
      <p:sp>
        <p:nvSpPr>
          <p:cNvPr id="16" name="TextBox 15"/>
          <p:cNvSpPr txBox="1"/>
          <p:nvPr userDrawn="1"/>
        </p:nvSpPr>
        <p:spPr>
          <a:xfrm>
            <a:off x="5067300" y="6488668"/>
            <a:ext cx="7124699"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ADAC: Research for the Arctic Operator… For Today and For the Future</a:t>
            </a:r>
          </a:p>
        </p:txBody>
      </p:sp>
      <p:sp>
        <p:nvSpPr>
          <p:cNvPr id="12" name="Text Placeholder 17"/>
          <p:cNvSpPr>
            <a:spLocks noGrp="1"/>
          </p:cNvSpPr>
          <p:nvPr>
            <p:ph type="body" sz="quarter" idx="10" hasCustomPrompt="1"/>
          </p:nvPr>
        </p:nvSpPr>
        <p:spPr>
          <a:xfrm>
            <a:off x="1522384" y="3999702"/>
            <a:ext cx="4213783" cy="1571625"/>
          </a:xfrm>
        </p:spPr>
        <p:txBody>
          <a:bodyPr>
            <a:normAutofit/>
          </a:bodyPr>
          <a:lstStyle>
            <a:lvl1pPr marL="0" indent="0">
              <a:spcBef>
                <a:spcPts val="0"/>
              </a:spcBef>
              <a:buNone/>
              <a:defRPr sz="2000">
                <a:latin typeface="Franklin Gothic Book" panose="020B0503020102020204" pitchFamily="34" charset="0"/>
              </a:defRPr>
            </a:lvl1pPr>
            <a:lvl5pPr>
              <a:defRPr/>
            </a:lvl5pPr>
          </a:lstStyle>
          <a:p>
            <a:pPr lvl="0"/>
            <a:r>
              <a:rPr lang="en-US" dirty="0"/>
              <a:t>Name</a:t>
            </a:r>
          </a:p>
          <a:p>
            <a:pPr lvl="0"/>
            <a:r>
              <a:rPr lang="en-US" dirty="0"/>
              <a:t>Title</a:t>
            </a:r>
          </a:p>
          <a:p>
            <a:pPr lvl="0"/>
            <a:r>
              <a:rPr lang="en-US" dirty="0"/>
              <a:t>Etc.</a:t>
            </a:r>
          </a:p>
        </p:txBody>
      </p:sp>
    </p:spTree>
    <p:extLst>
      <p:ext uri="{BB962C8B-B14F-4D97-AF65-F5344CB8AC3E}">
        <p14:creationId xmlns:p14="http://schemas.microsoft.com/office/powerpoint/2010/main" val="137562167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3"/>
          <p:cNvSpPr>
            <a:spLocks noGrp="1"/>
          </p:cNvSpPr>
          <p:nvPr>
            <p:ph type="pic" sz="quarter" idx="11" hasCustomPrompt="1"/>
          </p:nvPr>
        </p:nvSpPr>
        <p:spPr>
          <a:xfrm>
            <a:off x="7932707" y="500063"/>
            <a:ext cx="3657600" cy="2743200"/>
          </a:xfrm>
          <a:ln w="28575">
            <a:solidFill>
              <a:schemeClr val="tx1"/>
            </a:solidFill>
          </a:ln>
        </p:spPr>
        <p:txBody>
          <a:bodyPr/>
          <a:lstStyle>
            <a:lvl1pPr marL="0" indent="0">
              <a:buNone/>
              <a:defRPr baseline="0"/>
            </a:lvl1pPr>
          </a:lstStyle>
          <a:p>
            <a:r>
              <a:rPr lang="en-US" dirty="0"/>
              <a:t>PLACE IMAGE HERE</a:t>
            </a:r>
          </a:p>
        </p:txBody>
      </p:sp>
      <p:sp>
        <p:nvSpPr>
          <p:cNvPr id="4" name="Picture Placeholder 3"/>
          <p:cNvSpPr>
            <a:spLocks noGrp="1"/>
          </p:cNvSpPr>
          <p:nvPr>
            <p:ph type="pic" sz="quarter" idx="12" hasCustomPrompt="1"/>
          </p:nvPr>
        </p:nvSpPr>
        <p:spPr>
          <a:xfrm>
            <a:off x="7932707" y="3381376"/>
            <a:ext cx="1828800" cy="2743200"/>
          </a:xfrm>
          <a:ln w="28575">
            <a:solidFill>
              <a:schemeClr val="tx1"/>
            </a:solidFill>
          </a:ln>
        </p:spPr>
        <p:txBody>
          <a:bodyPr/>
          <a:lstStyle>
            <a:lvl1pPr marL="0" indent="0">
              <a:buNone/>
              <a:defRPr baseline="0"/>
            </a:lvl1pPr>
          </a:lstStyle>
          <a:p>
            <a:r>
              <a:rPr lang="en-US" dirty="0"/>
              <a:t>PLACE IMAGE HERE</a:t>
            </a:r>
          </a:p>
        </p:txBody>
      </p:sp>
      <p:sp>
        <p:nvSpPr>
          <p:cNvPr id="5" name="Picture Placeholder 3"/>
          <p:cNvSpPr>
            <a:spLocks noGrp="1"/>
          </p:cNvSpPr>
          <p:nvPr>
            <p:ph type="pic" sz="quarter" idx="13" hasCustomPrompt="1"/>
          </p:nvPr>
        </p:nvSpPr>
        <p:spPr>
          <a:xfrm>
            <a:off x="10675907" y="3381376"/>
            <a:ext cx="914400" cy="2743200"/>
          </a:xfrm>
          <a:ln w="28575">
            <a:solidFill>
              <a:schemeClr val="tx1"/>
            </a:solidFill>
          </a:ln>
        </p:spPr>
        <p:txBody>
          <a:bodyPr>
            <a:normAutofit/>
          </a:bodyPr>
          <a:lstStyle>
            <a:lvl1pPr marL="0" indent="0">
              <a:buNone/>
              <a:defRPr sz="2000" baseline="0"/>
            </a:lvl1pPr>
          </a:lstStyle>
          <a:p>
            <a:r>
              <a:rPr lang="en-US" dirty="0"/>
              <a:t>PLACE IMAGE HERE</a:t>
            </a:r>
          </a:p>
        </p:txBody>
      </p:sp>
      <p:sp>
        <p:nvSpPr>
          <p:cNvPr id="7" name="Picture Placeholder 3"/>
          <p:cNvSpPr>
            <a:spLocks noGrp="1" noChangeAspect="1"/>
          </p:cNvSpPr>
          <p:nvPr>
            <p:ph type="pic" sz="quarter" idx="14" hasCustomPrompt="1"/>
          </p:nvPr>
        </p:nvSpPr>
        <p:spPr>
          <a:xfrm>
            <a:off x="3155919" y="500062"/>
            <a:ext cx="4572000" cy="2743200"/>
          </a:xfrm>
          <a:ln w="28575">
            <a:solidFill>
              <a:schemeClr val="tx1"/>
            </a:solidFill>
          </a:ln>
        </p:spPr>
        <p:txBody>
          <a:bodyPr/>
          <a:lstStyle>
            <a:lvl1pPr marL="0" indent="0">
              <a:buNone/>
              <a:defRPr baseline="0"/>
            </a:lvl1pPr>
          </a:lstStyle>
          <a:p>
            <a:r>
              <a:rPr lang="en-US" dirty="0"/>
              <a:t>PLACE IMAGE HERE</a:t>
            </a:r>
          </a:p>
        </p:txBody>
      </p:sp>
      <p:sp>
        <p:nvSpPr>
          <p:cNvPr id="8" name="Picture Placeholder 3"/>
          <p:cNvSpPr>
            <a:spLocks noGrp="1"/>
          </p:cNvSpPr>
          <p:nvPr>
            <p:ph type="pic" sz="quarter" idx="15" hasCustomPrompt="1"/>
          </p:nvPr>
        </p:nvSpPr>
        <p:spPr>
          <a:xfrm>
            <a:off x="3155919" y="3381376"/>
            <a:ext cx="4572000" cy="1828800"/>
          </a:xfrm>
          <a:ln w="28575">
            <a:solidFill>
              <a:schemeClr val="tx1"/>
            </a:solidFill>
          </a:ln>
        </p:spPr>
        <p:txBody>
          <a:bodyPr/>
          <a:lstStyle>
            <a:lvl1pPr marL="0" indent="0">
              <a:buNone/>
              <a:defRPr baseline="0"/>
            </a:lvl1pPr>
          </a:lstStyle>
          <a:p>
            <a:r>
              <a:rPr lang="en-US" dirty="0"/>
              <a:t>PLACE IMAGE HERE</a:t>
            </a:r>
          </a:p>
        </p:txBody>
      </p:sp>
      <p:sp>
        <p:nvSpPr>
          <p:cNvPr id="9" name="Picture Placeholder 3"/>
          <p:cNvSpPr>
            <a:spLocks noGrp="1"/>
          </p:cNvSpPr>
          <p:nvPr>
            <p:ph type="pic" sz="quarter" idx="16" hasCustomPrompt="1"/>
          </p:nvPr>
        </p:nvSpPr>
        <p:spPr>
          <a:xfrm>
            <a:off x="3155919" y="5438776"/>
            <a:ext cx="4572000" cy="685800"/>
          </a:xfrm>
          <a:ln w="28575">
            <a:solidFill>
              <a:schemeClr val="tx1"/>
            </a:solidFill>
          </a:ln>
        </p:spPr>
        <p:txBody>
          <a:bodyPr/>
          <a:lstStyle>
            <a:lvl1pPr marL="0" indent="0">
              <a:buNone/>
              <a:defRPr baseline="0"/>
            </a:lvl1pPr>
          </a:lstStyle>
          <a:p>
            <a:r>
              <a:rPr lang="en-US" dirty="0"/>
              <a:t>PLACE IMAGE HERE</a:t>
            </a:r>
          </a:p>
        </p:txBody>
      </p:sp>
      <p:sp>
        <p:nvSpPr>
          <p:cNvPr id="10" name="Rectangle 9"/>
          <p:cNvSpPr/>
          <p:nvPr userDrawn="1"/>
        </p:nvSpPr>
        <p:spPr>
          <a:xfrm>
            <a:off x="134027" y="608415"/>
            <a:ext cx="2913297" cy="2308324"/>
          </a:xfrm>
          <a:prstGeom prst="rect">
            <a:avLst/>
          </a:prstGeom>
          <a:noFill/>
        </p:spPr>
        <p:txBody>
          <a:bodyPr wrap="none" lIns="91440" tIns="45720" rIns="91440" bIns="45720">
            <a:spAutoFit/>
          </a:bodyPr>
          <a:lstStyle/>
          <a:p>
            <a:pPr algn="ctr"/>
            <a:r>
              <a:rPr lang="en-US" sz="7200" b="0" cap="none" spc="0" dirty="0">
                <a:ln w="0"/>
                <a:solidFill>
                  <a:srgbClr val="FF0000"/>
                </a:solidFill>
                <a:effectLst>
                  <a:outerShdw blurRad="38100" dist="25400" dir="5400000" algn="ctr" rotWithShape="0">
                    <a:srgbClr val="6E747A">
                      <a:alpha val="43000"/>
                    </a:srgbClr>
                  </a:outerShdw>
                </a:effectLst>
              </a:rPr>
              <a:t>Picture</a:t>
            </a:r>
            <a:endParaRPr lang="en-US" sz="7200" b="0" cap="none" spc="0" baseline="0" dirty="0">
              <a:ln w="0"/>
              <a:solidFill>
                <a:srgbClr val="FF0000"/>
              </a:solidFill>
              <a:effectLst>
                <a:outerShdw blurRad="38100" dist="25400" dir="5400000" algn="ctr" rotWithShape="0">
                  <a:srgbClr val="6E747A">
                    <a:alpha val="43000"/>
                  </a:srgbClr>
                </a:outerShdw>
              </a:effectLst>
            </a:endParaRPr>
          </a:p>
          <a:p>
            <a:pPr algn="ctr"/>
            <a:r>
              <a:rPr lang="en-US" sz="7200" b="0" cap="none" spc="0" baseline="0" dirty="0">
                <a:ln w="0"/>
                <a:solidFill>
                  <a:srgbClr val="FF0000"/>
                </a:solidFill>
                <a:effectLst>
                  <a:outerShdw blurRad="38100" dist="25400" dir="5400000" algn="ctr" rotWithShape="0">
                    <a:srgbClr val="6E747A">
                      <a:alpha val="43000"/>
                    </a:srgbClr>
                  </a:outerShdw>
                </a:effectLst>
              </a:rPr>
              <a:t>Frames</a:t>
            </a:r>
            <a:endParaRPr lang="en-US" sz="7200" b="0" cap="none" spc="0" dirty="0">
              <a:ln w="0"/>
              <a:solidFill>
                <a:srgbClr val="FF0000"/>
              </a:solidFill>
              <a:effectLst>
                <a:outerShdw blurRad="38100" dist="25400" dir="5400000" algn="ctr" rotWithShape="0">
                  <a:srgbClr val="6E747A">
                    <a:alpha val="43000"/>
                  </a:srgbClr>
                </a:outerShdw>
              </a:effectLst>
            </a:endParaRPr>
          </a:p>
        </p:txBody>
      </p:sp>
      <p:sp>
        <p:nvSpPr>
          <p:cNvPr id="13"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12" name="Picture Placeholder 3"/>
          <p:cNvSpPr>
            <a:spLocks noGrp="1"/>
          </p:cNvSpPr>
          <p:nvPr>
            <p:ph type="pic" sz="quarter" idx="18" hasCustomPrompt="1"/>
          </p:nvPr>
        </p:nvSpPr>
        <p:spPr>
          <a:xfrm>
            <a:off x="265081" y="2916739"/>
            <a:ext cx="2743200" cy="2379685"/>
          </a:xfrm>
          <a:ln w="28575">
            <a:noFill/>
          </a:ln>
        </p:spPr>
        <p:txBody>
          <a:bodyPr/>
          <a:lstStyle>
            <a:lvl1pPr marL="0" indent="0">
              <a:buNone/>
              <a:defRPr baseline="0"/>
            </a:lvl1pPr>
          </a:lstStyle>
          <a:p>
            <a:r>
              <a:rPr lang="en-US" dirty="0"/>
              <a:t>PLACE IMAGE HERE</a:t>
            </a:r>
          </a:p>
        </p:txBody>
      </p:sp>
    </p:spTree>
    <p:extLst>
      <p:ext uri="{BB962C8B-B14F-4D97-AF65-F5344CB8AC3E}">
        <p14:creationId xmlns:p14="http://schemas.microsoft.com/office/powerpoint/2010/main" val="39417947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7" y="0"/>
            <a:ext cx="12192000" cy="685800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26420" y="2300314"/>
            <a:ext cx="5335925" cy="849995"/>
          </a:xfrm>
          <a:prstGeom prst="rect">
            <a:avLst/>
          </a:prstGeom>
        </p:spPr>
      </p:pic>
      <p:sp>
        <p:nvSpPr>
          <p:cNvPr id="28" name="TextBox 27"/>
          <p:cNvSpPr txBox="1"/>
          <p:nvPr userDrawn="1"/>
        </p:nvSpPr>
        <p:spPr>
          <a:xfrm>
            <a:off x="3616556" y="3320463"/>
            <a:ext cx="4955652" cy="64633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Research for the Arctic Operator…</a:t>
            </a:r>
          </a:p>
          <a:p>
            <a:pPr marL="0" marR="0" indent="0" algn="r"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For Today and For the Future</a:t>
            </a:r>
          </a:p>
        </p:txBody>
      </p:sp>
      <p:sp>
        <p:nvSpPr>
          <p:cNvPr id="13" name="TextBox 12"/>
          <p:cNvSpPr txBox="1"/>
          <p:nvPr userDrawn="1"/>
        </p:nvSpPr>
        <p:spPr>
          <a:xfrm>
            <a:off x="3616556" y="4136948"/>
            <a:ext cx="4955652" cy="307777"/>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latin typeface="Franklin Gothic Book" panose="020B0503020102020204" pitchFamily="34" charset="0"/>
                <a:hlinkClick r:id="rId4"/>
              </a:rPr>
              <a:t>http://adac.uaa.alaska.edu/</a:t>
            </a:r>
            <a:endParaRPr lang="en-US" sz="1400" dirty="0">
              <a:latin typeface="Franklin Gothic Book" panose="020B0503020102020204" pitchFamily="34" charset="0"/>
            </a:endParaRPr>
          </a:p>
        </p:txBody>
      </p:sp>
    </p:spTree>
    <p:extLst>
      <p:ext uri="{BB962C8B-B14F-4D97-AF65-F5344CB8AC3E}">
        <p14:creationId xmlns:p14="http://schemas.microsoft.com/office/powerpoint/2010/main" val="396767757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82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5" name="Content Placeholder 2"/>
          <p:cNvSpPr>
            <a:spLocks noGrp="1"/>
          </p:cNvSpPr>
          <p:nvPr>
            <p:ph sz="half" idx="10" hasCustomPrompt="1"/>
          </p:nvPr>
        </p:nvSpPr>
        <p:spPr>
          <a:xfrm>
            <a:off x="4791075" y="457199"/>
            <a:ext cx="6562725" cy="5719764"/>
          </a:xfrm>
        </p:spPr>
        <p:txBody>
          <a:bodyPr/>
          <a:lstStyle>
            <a:lvl1pPr marL="0" indent="0">
              <a:buNone/>
              <a:defRPr sz="1800" i="1" baseline="0">
                <a:solidFill>
                  <a:srgbClr val="FF0000"/>
                </a:solidFill>
                <a:latin typeface="Franklin Gothic Book" panose="020B0503020102020204" pitchFamily="34" charset="0"/>
              </a:defRPr>
            </a:lvl1pPr>
          </a:lstStyle>
          <a:p>
            <a:pPr lvl="0"/>
            <a:r>
              <a:rPr lang="en-US" dirty="0"/>
              <a:t>To insert a chart, choose</a:t>
            </a:r>
          </a:p>
          <a:p>
            <a:pPr lvl="0"/>
            <a:r>
              <a:rPr lang="en-US" dirty="0"/>
              <a:t>INSERT Tab&gt;CHART&gt;TEMPLATES</a:t>
            </a:r>
          </a:p>
          <a:p>
            <a:pPr lvl="0"/>
            <a:r>
              <a:rPr lang="en-US" dirty="0"/>
              <a:t>Select an ADAC Chart from the Templates Folder.  If you do not have anything charts in this folder or need another type of chart created, contact:</a:t>
            </a:r>
          </a:p>
          <a:p>
            <a:pPr lvl="0"/>
            <a:endParaRPr lang="en-US" dirty="0"/>
          </a:p>
          <a:p>
            <a:pPr lvl="0"/>
            <a:r>
              <a:rPr lang="en-US" dirty="0"/>
              <a:t>Jeff Kee </a:t>
            </a:r>
          </a:p>
          <a:p>
            <a:pPr lvl="0"/>
            <a:r>
              <a:rPr lang="en-US" dirty="0"/>
              <a:t>jakee@Alaska.edu.</a:t>
            </a:r>
          </a:p>
        </p:txBody>
      </p:sp>
      <p:sp>
        <p:nvSpPr>
          <p:cNvPr id="17" name="Text Placeholder 16"/>
          <p:cNvSpPr>
            <a:spLocks noGrp="1"/>
          </p:cNvSpPr>
          <p:nvPr>
            <p:ph type="body" sz="quarter" idx="11" hasCustomPrompt="1"/>
          </p:nvPr>
        </p:nvSpPr>
        <p:spPr>
          <a:xfrm>
            <a:off x="838201" y="1466849"/>
            <a:ext cx="388620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3173002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Per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5" name="Content Placeholder 2"/>
          <p:cNvSpPr>
            <a:spLocks noGrp="1"/>
          </p:cNvSpPr>
          <p:nvPr>
            <p:ph sz="half" idx="10" hasCustomPrompt="1"/>
          </p:nvPr>
        </p:nvSpPr>
        <p:spPr>
          <a:xfrm>
            <a:off x="4791075" y="457199"/>
            <a:ext cx="6562725" cy="5719764"/>
          </a:xfrm>
        </p:spPr>
        <p:txBody>
          <a:bodyPr/>
          <a:lstStyle>
            <a:lvl1pPr marL="0" indent="0">
              <a:buNone/>
              <a:defRPr sz="1800" i="1" baseline="0">
                <a:solidFill>
                  <a:srgbClr val="FF0000"/>
                </a:solidFill>
                <a:latin typeface="Franklin Gothic Book" panose="020B0503020102020204" pitchFamily="34" charset="0"/>
              </a:defRPr>
            </a:lvl1pPr>
          </a:lstStyle>
          <a:p>
            <a:pPr lvl="0"/>
            <a:r>
              <a:rPr lang="en-US" dirty="0"/>
              <a:t>Insert Photo</a:t>
            </a:r>
          </a:p>
        </p:txBody>
      </p:sp>
      <p:sp>
        <p:nvSpPr>
          <p:cNvPr id="17" name="Text Placeholder 16"/>
          <p:cNvSpPr>
            <a:spLocks noGrp="1"/>
          </p:cNvSpPr>
          <p:nvPr>
            <p:ph type="body" sz="quarter" idx="11" hasCustomPrompt="1"/>
          </p:nvPr>
        </p:nvSpPr>
        <p:spPr>
          <a:xfrm>
            <a:off x="838201" y="1466849"/>
            <a:ext cx="388620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274233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Block_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7" name="Text Placeholder 16"/>
          <p:cNvSpPr>
            <a:spLocks noGrp="1"/>
          </p:cNvSpPr>
          <p:nvPr>
            <p:ph type="body" sz="quarter" idx="11" hasCustomPrompt="1"/>
          </p:nvPr>
        </p:nvSpPr>
        <p:spPr>
          <a:xfrm>
            <a:off x="838201" y="1466849"/>
            <a:ext cx="388620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417394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lock_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676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7" name="Text Placeholder 16"/>
          <p:cNvSpPr>
            <a:spLocks noGrp="1"/>
          </p:cNvSpPr>
          <p:nvPr>
            <p:ph type="body" sz="quarter" idx="11" hasCustomPrompt="1"/>
          </p:nvPr>
        </p:nvSpPr>
        <p:spPr>
          <a:xfrm>
            <a:off x="7467601" y="1466849"/>
            <a:ext cx="3886200" cy="4710113"/>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029289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Block_Bookend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10515600"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7" name="Text Placeholder 16"/>
          <p:cNvSpPr>
            <a:spLocks noGrp="1"/>
          </p:cNvSpPr>
          <p:nvPr>
            <p:ph type="body" sz="quarter" idx="11" hasCustomPrompt="1"/>
          </p:nvPr>
        </p:nvSpPr>
        <p:spPr>
          <a:xfrm>
            <a:off x="838201" y="1466849"/>
            <a:ext cx="357757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8" name="Text Placeholder 16"/>
          <p:cNvSpPr>
            <a:spLocks noGrp="1"/>
          </p:cNvSpPr>
          <p:nvPr>
            <p:ph type="body" sz="quarter" idx="18" hasCustomPrompt="1"/>
          </p:nvPr>
        </p:nvSpPr>
        <p:spPr>
          <a:xfrm>
            <a:off x="7776230" y="1466849"/>
            <a:ext cx="3577570" cy="4710113"/>
          </a:xfrm>
        </p:spPr>
        <p:txBody>
          <a:bodyPr>
            <a:normAutofit/>
          </a:bodyPr>
          <a:lstStyle>
            <a:lvl1pPr marL="0" indent="0">
              <a:buNone/>
              <a:defRPr sz="1800"/>
            </a:lvl1pPr>
          </a:lstStyle>
          <a:p>
            <a:pPr lvl="0"/>
            <a:r>
              <a:rPr lang="en-US" dirty="0"/>
              <a:t>Text</a:t>
            </a:r>
          </a:p>
        </p:txBody>
      </p:sp>
    </p:spTree>
    <p:extLst>
      <p:ext uri="{BB962C8B-B14F-4D97-AF65-F5344CB8AC3E}">
        <p14:creationId xmlns:p14="http://schemas.microsoft.com/office/powerpoint/2010/main" val="367827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Farm">
    <p:spTree>
      <p:nvGrpSpPr>
        <p:cNvPr id="1" name=""/>
        <p:cNvGrpSpPr/>
        <p:nvPr/>
      </p:nvGrpSpPr>
      <p:grpSpPr>
        <a:xfrm>
          <a:off x="0" y="0"/>
          <a:ext cx="0" cy="0"/>
          <a:chOff x="0" y="0"/>
          <a:chExt cx="0" cy="0"/>
        </a:xfrm>
      </p:grpSpPr>
      <p:sp>
        <p:nvSpPr>
          <p:cNvPr id="7" name="Picture Placeholder 3"/>
          <p:cNvSpPr>
            <a:spLocks noGrp="1" noChangeAspect="1"/>
          </p:cNvSpPr>
          <p:nvPr>
            <p:ph type="pic" sz="quarter" idx="14" hasCustomPrompt="1"/>
          </p:nvPr>
        </p:nvSpPr>
        <p:spPr>
          <a:xfrm>
            <a:off x="328613"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11" name="Picture Placeholder 3"/>
          <p:cNvSpPr>
            <a:spLocks noGrp="1" noChangeAspect="1"/>
          </p:cNvSpPr>
          <p:nvPr>
            <p:ph type="pic" sz="quarter" idx="18" hasCustomPrompt="1"/>
          </p:nvPr>
        </p:nvSpPr>
        <p:spPr>
          <a:xfrm>
            <a:off x="9805987"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12" name="Picture Placeholder 3"/>
          <p:cNvSpPr>
            <a:spLocks noGrp="1" noChangeAspect="1"/>
          </p:cNvSpPr>
          <p:nvPr>
            <p:ph type="pic" sz="quarter" idx="19" hasCustomPrompt="1"/>
          </p:nvPr>
        </p:nvSpPr>
        <p:spPr>
          <a:xfrm>
            <a:off x="7436645"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13" name="Picture Placeholder 3"/>
          <p:cNvSpPr>
            <a:spLocks noGrp="1" noChangeAspect="1"/>
          </p:cNvSpPr>
          <p:nvPr>
            <p:ph type="pic" sz="quarter" idx="20" hasCustomPrompt="1"/>
          </p:nvPr>
        </p:nvSpPr>
        <p:spPr>
          <a:xfrm>
            <a:off x="5067301"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14" name="Picture Placeholder 3"/>
          <p:cNvSpPr>
            <a:spLocks noGrp="1" noChangeAspect="1"/>
          </p:cNvSpPr>
          <p:nvPr>
            <p:ph type="pic" sz="quarter" idx="21" hasCustomPrompt="1"/>
          </p:nvPr>
        </p:nvSpPr>
        <p:spPr>
          <a:xfrm>
            <a:off x="2697957"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3" name="Picture Placeholder 3"/>
          <p:cNvSpPr>
            <a:spLocks noGrp="1" noChangeAspect="1"/>
          </p:cNvSpPr>
          <p:nvPr>
            <p:ph type="pic" sz="quarter" idx="22" hasCustomPrompt="1"/>
          </p:nvPr>
        </p:nvSpPr>
        <p:spPr>
          <a:xfrm>
            <a:off x="328613"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4" name="Picture Placeholder 3"/>
          <p:cNvSpPr>
            <a:spLocks noGrp="1" noChangeAspect="1"/>
          </p:cNvSpPr>
          <p:nvPr>
            <p:ph type="pic" sz="quarter" idx="23" hasCustomPrompt="1"/>
          </p:nvPr>
        </p:nvSpPr>
        <p:spPr>
          <a:xfrm>
            <a:off x="9805987"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5" name="Picture Placeholder 3"/>
          <p:cNvSpPr>
            <a:spLocks noGrp="1" noChangeAspect="1"/>
          </p:cNvSpPr>
          <p:nvPr>
            <p:ph type="pic" sz="quarter" idx="24" hasCustomPrompt="1"/>
          </p:nvPr>
        </p:nvSpPr>
        <p:spPr>
          <a:xfrm>
            <a:off x="7436645"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6" name="Picture Placeholder 3"/>
          <p:cNvSpPr>
            <a:spLocks noGrp="1" noChangeAspect="1"/>
          </p:cNvSpPr>
          <p:nvPr>
            <p:ph type="pic" sz="quarter" idx="25" hasCustomPrompt="1"/>
          </p:nvPr>
        </p:nvSpPr>
        <p:spPr>
          <a:xfrm>
            <a:off x="5067301"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7" name="Picture Placeholder 3"/>
          <p:cNvSpPr>
            <a:spLocks noGrp="1" noChangeAspect="1"/>
          </p:cNvSpPr>
          <p:nvPr>
            <p:ph type="pic" sz="quarter" idx="26" hasCustomPrompt="1"/>
          </p:nvPr>
        </p:nvSpPr>
        <p:spPr>
          <a:xfrm>
            <a:off x="2697957"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8" name="Title 1"/>
          <p:cNvSpPr>
            <a:spLocks noGrp="1"/>
          </p:cNvSpPr>
          <p:nvPr>
            <p:ph type="title" hasCustomPrompt="1"/>
          </p:nvPr>
        </p:nvSpPr>
        <p:spPr>
          <a:xfrm>
            <a:off x="838200" y="457198"/>
            <a:ext cx="9553575" cy="557213"/>
          </a:xfrm>
        </p:spPr>
        <p:txBody>
          <a:bodyPr anchor="t">
            <a:normAutofit/>
          </a:bodyPr>
          <a:lstStyle>
            <a:lvl1pPr>
              <a:defRPr sz="3000" b="1">
                <a:latin typeface="Franklin Gothic Book" panose="020B0503020102020204" pitchFamily="34" charset="0"/>
              </a:defRPr>
            </a:lvl1pPr>
          </a:lstStyle>
          <a:p>
            <a:r>
              <a:rPr lang="en-US" dirty="0"/>
              <a:t>Slide Title</a:t>
            </a:r>
          </a:p>
        </p:txBody>
      </p:sp>
    </p:spTree>
    <p:extLst>
      <p:ext uri="{BB962C8B-B14F-4D97-AF65-F5344CB8AC3E}">
        <p14:creationId xmlns:p14="http://schemas.microsoft.com/office/powerpoint/2010/main" val="149432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457199"/>
            <a:ext cx="10515600" cy="593726"/>
          </a:xfrm>
        </p:spPr>
        <p:txBody>
          <a:bodyPr anchor="b">
            <a:noAutofit/>
          </a:bodyPr>
          <a:lstStyle>
            <a:lvl1pPr>
              <a:defRPr sz="3000" b="1"/>
            </a:lvl1pPr>
          </a:lstStyle>
          <a:p>
            <a:r>
              <a:rPr lang="en-US" dirty="0"/>
              <a:t>Click to edit Master title style</a:t>
            </a:r>
          </a:p>
        </p:txBody>
      </p:sp>
      <p:sp>
        <p:nvSpPr>
          <p:cNvPr id="5" name="Text Placeholder 4"/>
          <p:cNvSpPr>
            <a:spLocks noGrp="1"/>
          </p:cNvSpPr>
          <p:nvPr>
            <p:ph type="body" sz="quarter" idx="10" hasCustomPrompt="1"/>
          </p:nvPr>
        </p:nvSpPr>
        <p:spPr>
          <a:xfrm>
            <a:off x="838201" y="1157288"/>
            <a:ext cx="10515600" cy="5019675"/>
          </a:xfrm>
        </p:spPr>
        <p:txBody>
          <a:bodyPr/>
          <a:lstStyle>
            <a:lvl1pPr marL="0" indent="0">
              <a:buNone/>
              <a:defRPr sz="1800"/>
            </a:lvl1pPr>
          </a:lstStyle>
          <a:p>
            <a:pPr lvl="0"/>
            <a:r>
              <a:rPr lang="en-US" dirty="0"/>
              <a:t>To change the number of Columns, go to:</a:t>
            </a:r>
          </a:p>
          <a:p>
            <a:pPr lvl="0"/>
            <a:r>
              <a:rPr lang="en-US" dirty="0"/>
              <a:t>HOME&gt;Paragraph&gt;Column</a:t>
            </a:r>
          </a:p>
          <a:p>
            <a:pPr lvl="0"/>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82231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microsoft.com/office/2007/relationships/hdphoto" Target="../media/hdphoto2.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28"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rgbClr val="284352">
                <a:lumMod val="82000"/>
              </a:srgbClr>
            </a:gs>
            <a:gs pos="0">
              <a:srgbClr val="1A6B6F"/>
            </a:gs>
            <a:gs pos="81000">
              <a:srgbClr val="222A37"/>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4" cstate="print">
            <a:extLst>
              <a:ext uri="{BEBA8EAE-BF5A-486C-A8C5-ECC9F3942E4B}">
                <a14:imgProps xmlns:a14="http://schemas.microsoft.com/office/drawing/2010/main">
                  <a14:imgLayer r:embed="rId25">
                    <a14:imgEffect>
                      <a14:saturation sat="50000"/>
                    </a14:imgEffect>
                  </a14:imgLayer>
                </a14:imgProps>
              </a:ext>
              <a:ext uri="{28A0092B-C50C-407E-A947-70E740481C1C}">
                <a14:useLocalDpi xmlns:a14="http://schemas.microsoft.com/office/drawing/2010/main" val="0"/>
              </a:ext>
            </a:extLst>
          </a:blip>
          <a:stretch>
            <a:fillRect/>
          </a:stretch>
        </p:blipFill>
        <p:spPr>
          <a:xfrm>
            <a:off x="0" y="5643578"/>
            <a:ext cx="3352799" cy="1127886"/>
          </a:xfrm>
          <a:prstGeom prst="rect">
            <a:avLst/>
          </a:prstGeom>
        </p:spPr>
      </p:pic>
      <p:sp>
        <p:nvSpPr>
          <p:cNvPr id="2" name="Title Placeholder 1"/>
          <p:cNvSpPr>
            <a:spLocks noGrp="1"/>
          </p:cNvSpPr>
          <p:nvPr>
            <p:ph type="title"/>
          </p:nvPr>
        </p:nvSpPr>
        <p:spPr>
          <a:xfrm>
            <a:off x="838200" y="457200"/>
            <a:ext cx="10515600" cy="5937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157271"/>
            <a:ext cx="10515600" cy="501969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p:cNvSpPr txBox="1"/>
          <p:nvPr userDrawn="1"/>
        </p:nvSpPr>
        <p:spPr>
          <a:xfrm>
            <a:off x="0" y="5991859"/>
            <a:ext cx="7124699" cy="246221"/>
          </a:xfrm>
          <a:prstGeom prst="rect">
            <a:avLst/>
          </a:prstGeom>
          <a:noFill/>
        </p:spPr>
        <p:txBody>
          <a:bodyPr wrap="square" rtlCol="0" anchor="b">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effectLst>
                  <a:outerShdw blurRad="63500" dist="38100" dir="5400000" algn="tl">
                    <a:srgbClr val="222A37"/>
                  </a:outerShdw>
                </a:effectLst>
                <a:latin typeface="Franklin Gothic Book" panose="020B0503020102020204" pitchFamily="34" charset="0"/>
              </a:rPr>
              <a:t>ADAC: Research for the Arctic Operator… For Today and For the Future</a:t>
            </a:r>
          </a:p>
        </p:txBody>
      </p:sp>
      <p:pic>
        <p:nvPicPr>
          <p:cNvPr id="8" name="Picture 7"/>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46575" y="6343650"/>
            <a:ext cx="2685651" cy="427815"/>
          </a:xfrm>
          <a:prstGeom prst="rect">
            <a:avLst/>
          </a:prstGeom>
        </p:spPr>
      </p:pic>
      <p:pic>
        <p:nvPicPr>
          <p:cNvPr id="9" name="Picture 8"/>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50107" y="6343649"/>
            <a:ext cx="576620" cy="427815"/>
          </a:xfrm>
          <a:prstGeom prst="rect">
            <a:avLst/>
          </a:prstGeom>
        </p:spPr>
      </p:pic>
      <p:cxnSp>
        <p:nvCxnSpPr>
          <p:cNvPr id="12" name="Straight Connector 11"/>
          <p:cNvCxnSpPr/>
          <p:nvPr userDrawn="1"/>
        </p:nvCxnSpPr>
        <p:spPr>
          <a:xfrm>
            <a:off x="0" y="350838"/>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8" cstate="print">
            <a:extLst>
              <a:ext uri="{BEBA8EAE-BF5A-486C-A8C5-ECC9F3942E4B}">
                <a14:imgProps xmlns:a14="http://schemas.microsoft.com/office/drawing/2010/main">
                  <a14:imgLayer r:embed="rId29">
                    <a14:imgEffect>
                      <a14:saturation sat="50000"/>
                    </a14:imgEffect>
                  </a14:imgLayer>
                </a14:imgProps>
              </a:ext>
              <a:ext uri="{28A0092B-C50C-407E-A947-70E740481C1C}">
                <a14:useLocalDpi xmlns:a14="http://schemas.microsoft.com/office/drawing/2010/main" val="0"/>
              </a:ext>
            </a:extLst>
          </a:blip>
          <a:stretch>
            <a:fillRect/>
          </a:stretch>
        </p:blipFill>
        <p:spPr>
          <a:xfrm>
            <a:off x="8732512" y="-230479"/>
            <a:ext cx="3459487" cy="795530"/>
          </a:xfrm>
          <a:prstGeom prst="rect">
            <a:avLst/>
          </a:prstGeom>
        </p:spPr>
      </p:pic>
    </p:spTree>
    <p:extLst>
      <p:ext uri="{BB962C8B-B14F-4D97-AF65-F5344CB8AC3E}">
        <p14:creationId xmlns:p14="http://schemas.microsoft.com/office/powerpoint/2010/main" val="13640750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4" r:id="rId4"/>
    <p:sldLayoutId id="2147483666" r:id="rId5"/>
    <p:sldLayoutId id="2147483667" r:id="rId6"/>
    <p:sldLayoutId id="2147483668" r:id="rId7"/>
    <p:sldLayoutId id="2147483663" r:id="rId8"/>
    <p:sldLayoutId id="2147483650" r:id="rId9"/>
    <p:sldLayoutId id="2147483651" r:id="rId10"/>
    <p:sldLayoutId id="2147483652" r:id="rId11"/>
    <p:sldLayoutId id="2147483653" r:id="rId12"/>
    <p:sldLayoutId id="2147483654" r:id="rId13"/>
    <p:sldLayoutId id="2147483655" r:id="rId14"/>
    <p:sldLayoutId id="2147483656" r:id="rId15"/>
    <p:sldLayoutId id="2147483665" r:id="rId16"/>
    <p:sldLayoutId id="2147483657" r:id="rId17"/>
    <p:sldLayoutId id="2147483658" r:id="rId18"/>
    <p:sldLayoutId id="2147483659" r:id="rId19"/>
    <p:sldLayoutId id="2147483662" r:id="rId20"/>
    <p:sldLayoutId id="2147483669" r:id="rId21"/>
    <p:sldLayoutId id="2147483671" r:id="rId22"/>
  </p:sldLayoutIdLst>
  <p:txStyles>
    <p:titleStyle>
      <a:lvl1pPr algn="l" defTabSz="914400" rtl="0" eaLnBrk="1" latinLnBrk="0" hangingPunct="1">
        <a:lnSpc>
          <a:spcPct val="90000"/>
        </a:lnSpc>
        <a:spcBef>
          <a:spcPct val="0"/>
        </a:spcBef>
        <a:buNone/>
        <a:defRPr sz="4400" kern="1200">
          <a:solidFill>
            <a:schemeClr val="tx1"/>
          </a:solidFill>
          <a:latin typeface="Franklin Gothic Book" panose="020B0503020102020204" pitchFamily="34" charset="0"/>
          <a:ea typeface="+mj-ea"/>
          <a:cs typeface="+mj-cs"/>
        </a:defRPr>
      </a:lvl1pPr>
    </p:titleStyle>
    <p:bodyStyle>
      <a:lvl1pPr marL="228600" indent="-228600" algn="l" defTabSz="914400" rtl="0" eaLnBrk="1" latinLnBrk="0" hangingPunct="1">
        <a:lnSpc>
          <a:spcPct val="100000"/>
        </a:lnSpc>
        <a:spcBef>
          <a:spcPts val="2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100000"/>
        </a:lnSpc>
        <a:spcBef>
          <a:spcPts val="2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100000"/>
        </a:lnSpc>
        <a:spcBef>
          <a:spcPts val="2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100000"/>
        </a:lnSpc>
        <a:spcBef>
          <a:spcPts val="2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100000"/>
        </a:lnSpc>
        <a:spcBef>
          <a:spcPts val="2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tiff"/></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tiff"/><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2384" y="1971440"/>
            <a:ext cx="6761408" cy="1622605"/>
          </a:xfrm>
        </p:spPr>
        <p:txBody>
          <a:bodyPr>
            <a:normAutofit fontScale="90000"/>
          </a:bodyPr>
          <a:lstStyle/>
          <a:p>
            <a:r>
              <a:rPr lang="en-US" sz="3600" dirty="0"/>
              <a:t/>
            </a:r>
            <a:br>
              <a:rPr lang="en-US" sz="3600" dirty="0"/>
            </a:br>
            <a:r>
              <a:rPr lang="en-US" sz="3600" dirty="0"/>
              <a:t>ADAC Year 5 Biannual Review</a:t>
            </a:r>
            <a:br>
              <a:rPr lang="en-US" sz="3600" dirty="0"/>
            </a:br>
            <a:r>
              <a:rPr lang="en-US" sz="3200" dirty="0"/>
              <a:t>(LRAUV) for Under-Ice Mapping of Oil Spills and Environmental Hazards</a:t>
            </a:r>
            <a:endParaRPr lang="en-US" sz="3000" i="1" dirty="0">
              <a:solidFill>
                <a:srgbClr val="FFFF00"/>
              </a:solidFill>
            </a:endParaRPr>
          </a:p>
        </p:txBody>
      </p:sp>
      <p:sp>
        <p:nvSpPr>
          <p:cNvPr id="4" name="Text Placeholder 3"/>
          <p:cNvSpPr>
            <a:spLocks noGrp="1"/>
          </p:cNvSpPr>
          <p:nvPr>
            <p:ph type="body" sz="quarter" idx="10"/>
          </p:nvPr>
        </p:nvSpPr>
        <p:spPr>
          <a:xfrm>
            <a:off x="1438301" y="3999703"/>
            <a:ext cx="6633644" cy="1056618"/>
          </a:xfrm>
        </p:spPr>
        <p:txBody>
          <a:bodyPr/>
          <a:lstStyle/>
          <a:p>
            <a:r>
              <a:rPr lang="en-US" dirty="0"/>
              <a:t>Co-PI/PM Amy </a:t>
            </a:r>
            <a:r>
              <a:rPr lang="en-US" dirty="0" err="1"/>
              <a:t>Kukulya</a:t>
            </a:r>
            <a:r>
              <a:rPr lang="en-US" dirty="0"/>
              <a:t> (WHOI), PI Dr. Jim Bellingham (WHOI), Co-PI Brett Hobson (MBARI)</a:t>
            </a:r>
          </a:p>
        </p:txBody>
      </p:sp>
      <p:pic>
        <p:nvPicPr>
          <p:cNvPr id="22" name="Picture 21">
            <a:extLst>
              <a:ext uri="{FF2B5EF4-FFF2-40B4-BE49-F238E27FC236}">
                <a16:creationId xmlns:a16="http://schemas.microsoft.com/office/drawing/2014/main" id="{726A4FBE-86F6-3943-8FF5-E259AB06E2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7026" y="1397910"/>
            <a:ext cx="3225581" cy="3973720"/>
          </a:xfrm>
          <a:prstGeom prst="rect">
            <a:avLst/>
          </a:prstGeom>
        </p:spPr>
      </p:pic>
    </p:spTree>
    <p:extLst>
      <p:ext uri="{BB962C8B-B14F-4D97-AF65-F5344CB8AC3E}">
        <p14:creationId xmlns:p14="http://schemas.microsoft.com/office/powerpoint/2010/main" val="41089171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4935" y="766120"/>
            <a:ext cx="9940158" cy="480131"/>
          </a:xfrm>
        </p:spPr>
        <p:txBody>
          <a:bodyPr>
            <a:noAutofit/>
          </a:bodyPr>
          <a:lstStyle/>
          <a:p>
            <a:r>
              <a:rPr lang="en-US" sz="3600" dirty="0"/>
              <a:t>Project LRAUV:  Transition Plans</a:t>
            </a:r>
          </a:p>
        </p:txBody>
      </p:sp>
      <p:sp>
        <p:nvSpPr>
          <p:cNvPr id="3" name="Content Placeholder 2"/>
          <p:cNvSpPr>
            <a:spLocks noGrp="1"/>
          </p:cNvSpPr>
          <p:nvPr>
            <p:ph idx="4294967295"/>
          </p:nvPr>
        </p:nvSpPr>
        <p:spPr>
          <a:xfrm>
            <a:off x="773986" y="1478657"/>
            <a:ext cx="9562056" cy="3809797"/>
          </a:xfrm>
        </p:spPr>
        <p:txBody>
          <a:bodyPr>
            <a:normAutofit/>
          </a:bodyPr>
          <a:lstStyle/>
          <a:p>
            <a:pPr>
              <a:buNone/>
            </a:pPr>
            <a:r>
              <a:rPr lang="en-US" dirty="0"/>
              <a:t>Pathway to Transition:</a:t>
            </a:r>
          </a:p>
          <a:p>
            <a:r>
              <a:rPr lang="en-US" i="1" dirty="0"/>
              <a:t>Create an operational system that the USCG can use for characterizing spills in ice-covered ocean environments.  Transition advantages of the LRAUV platform</a:t>
            </a:r>
            <a:r>
              <a:rPr lang="en-US" dirty="0"/>
              <a:t>:</a:t>
            </a:r>
          </a:p>
          <a:p>
            <a:pPr lvl="1"/>
            <a:r>
              <a:rPr lang="en-US" dirty="0"/>
              <a:t>Contains commercially available sensors</a:t>
            </a:r>
          </a:p>
          <a:p>
            <a:pPr lvl="1"/>
            <a:r>
              <a:rPr lang="en-US" dirty="0"/>
              <a:t>Can be replicated for the USCG</a:t>
            </a:r>
          </a:p>
          <a:p>
            <a:pPr lvl="1"/>
            <a:r>
              <a:rPr lang="en-US" dirty="0"/>
              <a:t>Has a proven vehicle design and proven reliability</a:t>
            </a:r>
          </a:p>
          <a:p>
            <a:endParaRPr lang="en-US" dirty="0"/>
          </a:p>
        </p:txBody>
      </p:sp>
      <p:sp>
        <p:nvSpPr>
          <p:cNvPr id="4" name="Rectangle 3"/>
          <p:cNvSpPr/>
          <p:nvPr/>
        </p:nvSpPr>
        <p:spPr>
          <a:xfrm>
            <a:off x="629564" y="0"/>
            <a:ext cx="2649893" cy="369332"/>
          </a:xfrm>
          <a:prstGeom prst="rect">
            <a:avLst/>
          </a:prstGeom>
        </p:spPr>
        <p:txBody>
          <a:bodyPr wrap="none">
            <a:spAutoFit/>
          </a:bodyPr>
          <a:lstStyle/>
          <a:p>
            <a:r>
              <a:rPr lang="en-US" dirty="0"/>
              <a:t>ADAC YR5 Biennial Review</a:t>
            </a:r>
          </a:p>
        </p:txBody>
      </p:sp>
      <p:pic>
        <p:nvPicPr>
          <p:cNvPr id="5" name="Picture 4" descr="royal navyunderwater-vehicles.jpg">
            <a:extLst>
              <a:ext uri="{FF2B5EF4-FFF2-40B4-BE49-F238E27FC236}">
                <a16:creationId xmlns:a16="http://schemas.microsoft.com/office/drawing/2014/main" id="{80162B93-C905-9249-B618-F2FCE39F07B4}"/>
              </a:ext>
            </a:extLst>
          </p:cNvPr>
          <p:cNvPicPr>
            <a:picLocks noChangeAspect="1"/>
          </p:cNvPicPr>
          <p:nvPr/>
        </p:nvPicPr>
        <p:blipFill>
          <a:blip r:embed="rId2" cstate="print"/>
          <a:stretch>
            <a:fillRect/>
          </a:stretch>
        </p:blipFill>
        <p:spPr>
          <a:xfrm>
            <a:off x="8296026" y="3670300"/>
            <a:ext cx="3766205" cy="2824654"/>
          </a:xfrm>
          <a:prstGeom prst="rect">
            <a:avLst/>
          </a:prstGeom>
        </p:spPr>
      </p:pic>
    </p:spTree>
    <p:extLst>
      <p:ext uri="{BB962C8B-B14F-4D97-AF65-F5344CB8AC3E}">
        <p14:creationId xmlns:p14="http://schemas.microsoft.com/office/powerpoint/2010/main" val="1871872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4935" y="766120"/>
            <a:ext cx="9940158" cy="480131"/>
          </a:xfrm>
        </p:spPr>
        <p:txBody>
          <a:bodyPr>
            <a:noAutofit/>
          </a:bodyPr>
          <a:lstStyle/>
          <a:p>
            <a:r>
              <a:rPr lang="en-US" sz="3600" dirty="0"/>
              <a:t>Project LRAUV:  Transition Plans</a:t>
            </a:r>
          </a:p>
        </p:txBody>
      </p:sp>
      <p:sp>
        <p:nvSpPr>
          <p:cNvPr id="3" name="Content Placeholder 2"/>
          <p:cNvSpPr>
            <a:spLocks noGrp="1"/>
          </p:cNvSpPr>
          <p:nvPr>
            <p:ph idx="4294967295"/>
          </p:nvPr>
        </p:nvSpPr>
        <p:spPr>
          <a:xfrm>
            <a:off x="1288858" y="1466395"/>
            <a:ext cx="10077642" cy="4248605"/>
          </a:xfrm>
        </p:spPr>
        <p:txBody>
          <a:bodyPr>
            <a:normAutofit fontScale="92500" lnSpcReduction="20000"/>
          </a:bodyPr>
          <a:lstStyle/>
          <a:p>
            <a:pPr marL="0" indent="0">
              <a:buNone/>
            </a:pPr>
            <a:r>
              <a:rPr lang="en-US" dirty="0"/>
              <a:t>Transition Plan includes the following:</a:t>
            </a:r>
          </a:p>
          <a:p>
            <a:pPr lvl="1"/>
            <a:r>
              <a:rPr lang="en-US" dirty="0"/>
              <a:t>Facilities: WHOI operates facilities for fabrication, testing, logistics (on-ice support) and platforms such as ALVIN</a:t>
            </a:r>
          </a:p>
          <a:p>
            <a:pPr lvl="1"/>
            <a:endParaRPr lang="en-US" dirty="0"/>
          </a:p>
          <a:p>
            <a:pPr lvl="1"/>
            <a:r>
              <a:rPr lang="en-US" dirty="0"/>
              <a:t>Service for-Hire: Operators and AUV’s such as the REMUS are available for hire and also have been transitioned into both the Navy and commercial sectors</a:t>
            </a:r>
          </a:p>
          <a:p>
            <a:pPr lvl="1"/>
            <a:endParaRPr lang="en-US" dirty="0"/>
          </a:p>
          <a:p>
            <a:pPr lvl="1"/>
            <a:r>
              <a:rPr lang="en-US" dirty="0"/>
              <a:t>Hardware Builds: WHOI has a history of replicating systems and training  end users</a:t>
            </a:r>
          </a:p>
          <a:p>
            <a:pPr lvl="1"/>
            <a:endParaRPr lang="en-US" dirty="0"/>
          </a:p>
          <a:p>
            <a:pPr lvl="1"/>
            <a:r>
              <a:rPr lang="en-US" dirty="0"/>
              <a:t>Commercialization:  Demand for WHOI built systems may occur through spin-off companies or through licensing the technology to a commercial entity. (example: Hydroid Kongsberg with REMUS and Bluefin from MIT, Bellingham)</a:t>
            </a:r>
          </a:p>
          <a:p>
            <a:endParaRPr lang="en-US" dirty="0"/>
          </a:p>
        </p:txBody>
      </p:sp>
      <p:sp>
        <p:nvSpPr>
          <p:cNvPr id="4" name="Rectangle 3"/>
          <p:cNvSpPr/>
          <p:nvPr/>
        </p:nvSpPr>
        <p:spPr>
          <a:xfrm>
            <a:off x="629564" y="0"/>
            <a:ext cx="2649893" cy="369332"/>
          </a:xfrm>
          <a:prstGeom prst="rect">
            <a:avLst/>
          </a:prstGeom>
        </p:spPr>
        <p:txBody>
          <a:bodyPr wrap="none">
            <a:spAutoFit/>
          </a:bodyPr>
          <a:lstStyle/>
          <a:p>
            <a:r>
              <a:rPr lang="en-US" dirty="0"/>
              <a:t>ADAC YR5 Biennial Review</a:t>
            </a:r>
          </a:p>
        </p:txBody>
      </p:sp>
    </p:spTree>
    <p:extLst>
      <p:ext uri="{BB962C8B-B14F-4D97-AF65-F5344CB8AC3E}">
        <p14:creationId xmlns:p14="http://schemas.microsoft.com/office/powerpoint/2010/main" val="1845310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4935" y="766120"/>
            <a:ext cx="9940158" cy="480131"/>
          </a:xfrm>
        </p:spPr>
        <p:txBody>
          <a:bodyPr>
            <a:noAutofit/>
          </a:bodyPr>
          <a:lstStyle/>
          <a:p>
            <a:r>
              <a:rPr lang="en-US" sz="3600" dirty="0"/>
              <a:t>Project LRAUV:  Transition Plans</a:t>
            </a:r>
          </a:p>
        </p:txBody>
      </p:sp>
      <p:sp>
        <p:nvSpPr>
          <p:cNvPr id="3" name="Content Placeholder 2"/>
          <p:cNvSpPr>
            <a:spLocks noGrp="1"/>
          </p:cNvSpPr>
          <p:nvPr>
            <p:ph idx="4294967295"/>
          </p:nvPr>
        </p:nvSpPr>
        <p:spPr>
          <a:xfrm>
            <a:off x="857058" y="1466395"/>
            <a:ext cx="8273168" cy="4051536"/>
          </a:xfrm>
        </p:spPr>
        <p:txBody>
          <a:bodyPr>
            <a:normAutofit fontScale="92500" lnSpcReduction="10000"/>
          </a:bodyPr>
          <a:lstStyle/>
          <a:p>
            <a:pPr marL="0" indent="0">
              <a:buNone/>
            </a:pPr>
            <a:r>
              <a:rPr lang="en-US" dirty="0"/>
              <a:t>Two-Stage Transition Plan:</a:t>
            </a:r>
          </a:p>
          <a:p>
            <a:pPr marL="914400" lvl="1" indent="-457200">
              <a:buFont typeface="+mj-lt"/>
              <a:buAutoNum type="arabicPeriod"/>
            </a:pPr>
            <a:r>
              <a:rPr lang="en-US" dirty="0"/>
              <a:t>Build one or more systems to support USCG complete with successful open-water and under-ice demonstrations.  WHOI trains USCG operators with support funding. WHOI can support USCG on site or remotely via iridium vehicle communications as needed.  24 </a:t>
            </a:r>
            <a:r>
              <a:rPr lang="en-US" dirty="0" err="1"/>
              <a:t>hr</a:t>
            </a:r>
            <a:r>
              <a:rPr lang="en-US" dirty="0"/>
              <a:t> support possible.</a:t>
            </a:r>
          </a:p>
          <a:p>
            <a:pPr marL="914400" lvl="1" indent="-457200">
              <a:buFont typeface="+mj-lt"/>
              <a:buAutoNum type="arabicPeriod"/>
            </a:pPr>
            <a:endParaRPr lang="en-US" dirty="0"/>
          </a:p>
          <a:p>
            <a:pPr marL="914400" lvl="1" indent="-457200">
              <a:buFont typeface="+mj-lt"/>
              <a:buAutoNum type="arabicPeriod"/>
            </a:pPr>
            <a:r>
              <a:rPr lang="en-US" dirty="0"/>
              <a:t>Commercialize resulting platform:  Based on lessons learned from (1), prepare the system for commercialization by accessing WHOI CMR fabrication resources.  LRAUV was not designed for efficiency of manufacturing and rapid prototyping, therefore revisiting AUV design is a top priority.</a:t>
            </a:r>
          </a:p>
          <a:p>
            <a:endParaRPr lang="en-US" dirty="0"/>
          </a:p>
        </p:txBody>
      </p:sp>
      <p:sp>
        <p:nvSpPr>
          <p:cNvPr id="4" name="Rectangle 3"/>
          <p:cNvSpPr/>
          <p:nvPr/>
        </p:nvSpPr>
        <p:spPr>
          <a:xfrm>
            <a:off x="629564" y="0"/>
            <a:ext cx="2649893" cy="369332"/>
          </a:xfrm>
          <a:prstGeom prst="rect">
            <a:avLst/>
          </a:prstGeom>
        </p:spPr>
        <p:txBody>
          <a:bodyPr wrap="none">
            <a:spAutoFit/>
          </a:bodyPr>
          <a:lstStyle/>
          <a:p>
            <a:r>
              <a:rPr lang="en-US" dirty="0"/>
              <a:t>ADAC YR5 Biennial Review</a:t>
            </a:r>
          </a:p>
        </p:txBody>
      </p:sp>
      <p:pic>
        <p:nvPicPr>
          <p:cNvPr id="6" name="Picture 5" descr="navy_programming.jpg">
            <a:extLst>
              <a:ext uri="{FF2B5EF4-FFF2-40B4-BE49-F238E27FC236}">
                <a16:creationId xmlns:a16="http://schemas.microsoft.com/office/drawing/2014/main" id="{0BEEBC0C-5172-F841-B290-18D101A4CA8F}"/>
              </a:ext>
            </a:extLst>
          </p:cNvPr>
          <p:cNvPicPr>
            <a:picLocks noChangeAspect="1"/>
          </p:cNvPicPr>
          <p:nvPr/>
        </p:nvPicPr>
        <p:blipFill>
          <a:blip r:embed="rId2" cstate="print"/>
          <a:stretch>
            <a:fillRect/>
          </a:stretch>
        </p:blipFill>
        <p:spPr>
          <a:xfrm>
            <a:off x="9130226" y="4558980"/>
            <a:ext cx="2867891" cy="1917902"/>
          </a:xfrm>
          <a:prstGeom prst="rect">
            <a:avLst/>
          </a:prstGeom>
        </p:spPr>
      </p:pic>
    </p:spTree>
    <p:extLst>
      <p:ext uri="{BB962C8B-B14F-4D97-AF65-F5344CB8AC3E}">
        <p14:creationId xmlns:p14="http://schemas.microsoft.com/office/powerpoint/2010/main" val="11369577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3752" y="424736"/>
            <a:ext cx="9940158" cy="701731"/>
          </a:xfrm>
        </p:spPr>
        <p:txBody>
          <a:bodyPr vert="horz" lIns="91440" tIns="45720" rIns="91440" bIns="45720" rtlCol="0" anchor="ctr">
            <a:normAutofit/>
          </a:bodyPr>
          <a:lstStyle/>
          <a:p>
            <a:r>
              <a:rPr lang="en-US" sz="3600" dirty="0"/>
              <a:t>LRAUV Ready for questions</a:t>
            </a:r>
          </a:p>
        </p:txBody>
      </p:sp>
      <p:sp>
        <p:nvSpPr>
          <p:cNvPr id="4" name="Rectangle 3"/>
          <p:cNvSpPr/>
          <p:nvPr/>
        </p:nvSpPr>
        <p:spPr>
          <a:xfrm>
            <a:off x="629564" y="1087591"/>
            <a:ext cx="6824898" cy="4794225"/>
          </a:xfrm>
          <a:prstGeom prst="rect">
            <a:avLst/>
          </a:prstGeom>
        </p:spPr>
        <p:txBody>
          <a:bodyPr vert="horz" lIns="91440" tIns="45720" rIns="91440" bIns="45720" rtlCol="0">
            <a:normAutofit/>
          </a:bodyPr>
          <a:lstStyle/>
          <a:p>
            <a:pPr marL="257175" indent="-257175">
              <a:buFont typeface="Arial" panose="020B0604020202020204" pitchFamily="34" charset="0"/>
              <a:buChar char="•"/>
            </a:pPr>
            <a:r>
              <a:rPr lang="en-US" b="1" dirty="0">
                <a:latin typeface="Franklin Gothic Medium Cond" panose="020B0606030402020204" pitchFamily="34" charset="0"/>
              </a:rPr>
              <a:t>What needs improvement of is missing</a:t>
            </a:r>
            <a:r>
              <a:rPr lang="en-US" dirty="0">
                <a:latin typeface="Franklin Gothic Medium Cond" panose="020B0606030402020204" pitchFamily="34" charset="0"/>
              </a:rPr>
              <a:t>? </a:t>
            </a:r>
          </a:p>
          <a:p>
            <a:pPr marL="600075" lvl="1" indent="-257175">
              <a:buFont typeface="Arial" panose="020B0604020202020204" pitchFamily="34" charset="0"/>
              <a:buChar char="•"/>
            </a:pPr>
            <a:r>
              <a:rPr lang="en-US" dirty="0">
                <a:latin typeface="Franklin Gothic Book" panose="020B0503020102020204" pitchFamily="34" charset="0"/>
              </a:rPr>
              <a:t>Sensing of oil against the ice and seafloor</a:t>
            </a:r>
          </a:p>
          <a:p>
            <a:pPr marL="600075" lvl="1" indent="-257175">
              <a:buFont typeface="Arial" panose="020B0604020202020204" pitchFamily="34" charset="0"/>
              <a:buChar char="•"/>
            </a:pPr>
            <a:r>
              <a:rPr lang="en-US" dirty="0">
                <a:latin typeface="Franklin Gothic Book" panose="020B0503020102020204" pitchFamily="34" charset="0"/>
              </a:rPr>
              <a:t>More sensor payloads-Bathymetric sonar, Cameras, Water sampling</a:t>
            </a:r>
          </a:p>
          <a:p>
            <a:pPr marL="600075" lvl="1" indent="-257175">
              <a:buFont typeface="Arial" panose="020B0604020202020204" pitchFamily="34" charset="0"/>
              <a:buChar char="•"/>
            </a:pPr>
            <a:r>
              <a:rPr lang="en-US" dirty="0">
                <a:latin typeface="Franklin Gothic Book" panose="020B0503020102020204" pitchFamily="34" charset="0"/>
              </a:rPr>
              <a:t>Lower vehicle costs</a:t>
            </a:r>
          </a:p>
          <a:p>
            <a:pPr marL="600075" lvl="1" indent="-257175">
              <a:buFont typeface="Arial" panose="020B0604020202020204" pitchFamily="34" charset="0"/>
              <a:buChar char="•"/>
            </a:pPr>
            <a:r>
              <a:rPr lang="en-US" dirty="0">
                <a:latin typeface="Franklin Gothic Book" panose="020B0503020102020204" pitchFamily="34" charset="0"/>
              </a:rPr>
              <a:t>More operational time for shake-down and training</a:t>
            </a:r>
          </a:p>
          <a:p>
            <a:pPr marL="600075" lvl="1" indent="-257175">
              <a:buFont typeface="Arial" panose="020B0604020202020204" pitchFamily="34" charset="0"/>
              <a:buChar char="•"/>
            </a:pPr>
            <a:r>
              <a:rPr lang="en-US" dirty="0">
                <a:latin typeface="Franklin Gothic Book" panose="020B0503020102020204" pitchFamily="34" charset="0"/>
              </a:rPr>
              <a:t>Software development (behaviors)</a:t>
            </a:r>
          </a:p>
          <a:p>
            <a:pPr marL="257175" indent="-257175">
              <a:buFont typeface="Arial" panose="020B0604020202020204" pitchFamily="34" charset="0"/>
              <a:buChar char="•"/>
            </a:pPr>
            <a:r>
              <a:rPr lang="en-US" b="1" dirty="0">
                <a:latin typeface="Franklin Gothic Medium Cond" panose="020B0606030402020204" pitchFamily="34" charset="0"/>
              </a:rPr>
              <a:t>Who should we connect with to improve odds of success?</a:t>
            </a:r>
            <a:r>
              <a:rPr lang="en-US" dirty="0">
                <a:latin typeface="Franklin Gothic Medium Cond" panose="020B0606030402020204" pitchFamily="34" charset="0"/>
              </a:rPr>
              <a:t> </a:t>
            </a:r>
          </a:p>
          <a:p>
            <a:pPr marL="600075" lvl="1" indent="-257175">
              <a:buFont typeface="Arial" panose="020B0604020202020204" pitchFamily="34" charset="0"/>
              <a:buChar char="•"/>
            </a:pPr>
            <a:r>
              <a:rPr lang="en-US" dirty="0">
                <a:latin typeface="Franklin Gothic Book" panose="020B0503020102020204" pitchFamily="34" charset="0"/>
              </a:rPr>
              <a:t>Engage with USCG operators early</a:t>
            </a:r>
          </a:p>
          <a:p>
            <a:pPr marL="600075" lvl="1" indent="-257175">
              <a:buFont typeface="Arial" panose="020B0604020202020204" pitchFamily="34" charset="0"/>
              <a:buChar char="•"/>
            </a:pPr>
            <a:r>
              <a:rPr lang="en-US" dirty="0">
                <a:latin typeface="Franklin Gothic Book" panose="020B0503020102020204" pitchFamily="34" charset="0"/>
              </a:rPr>
              <a:t>Broaden R&amp;D support</a:t>
            </a:r>
          </a:p>
          <a:p>
            <a:pPr marL="600075" lvl="1" indent="-257175">
              <a:buFont typeface="Arial" panose="020B0604020202020204" pitchFamily="34" charset="0"/>
              <a:buChar char="•"/>
            </a:pPr>
            <a:r>
              <a:rPr lang="en-US" dirty="0">
                <a:latin typeface="Franklin Gothic Book" panose="020B0503020102020204" pitchFamily="34" charset="0"/>
              </a:rPr>
              <a:t>Need to coordinate field operations with first responders and fill technology gaps that are identified.</a:t>
            </a:r>
          </a:p>
          <a:p>
            <a:pPr marL="600075" lvl="1" indent="-257175">
              <a:buFont typeface="Arial" panose="020B0604020202020204" pitchFamily="34" charset="0"/>
              <a:buChar char="•"/>
            </a:pPr>
            <a:r>
              <a:rPr lang="en-US" dirty="0">
                <a:latin typeface="Franklin Gothic Book" panose="020B0503020102020204" pitchFamily="34" charset="0"/>
              </a:rPr>
              <a:t>Continue to connect with alternative funding sources like ONR, NOAA and BSEE to help fund operations and sensor development (methane, what else?)</a:t>
            </a:r>
          </a:p>
          <a:p>
            <a:pPr marL="600075" lvl="1" indent="-257175">
              <a:buFont typeface="Arial" panose="020B0604020202020204" pitchFamily="34" charset="0"/>
              <a:buChar char="•"/>
            </a:pPr>
            <a:r>
              <a:rPr lang="en-US" dirty="0">
                <a:latin typeface="Franklin Gothic Book" panose="020B0503020102020204" pitchFamily="34" charset="0"/>
              </a:rPr>
              <a:t>and need more vehicles</a:t>
            </a:r>
          </a:p>
          <a:p>
            <a:pPr marL="600075" lvl="1" indent="-257175">
              <a:buFont typeface="Arial" panose="020B0604020202020204" pitchFamily="34" charset="0"/>
              <a:buChar char="•"/>
            </a:pPr>
            <a:endParaRPr lang="en-US" dirty="0">
              <a:latin typeface="Franklin Gothic Book" panose="020B0503020102020204" pitchFamily="34" charset="0"/>
            </a:endParaRPr>
          </a:p>
          <a:p>
            <a:endParaRPr lang="en-US" sz="2800" dirty="0">
              <a:latin typeface="Franklin Gothic Book" panose="020B0503020102020204" pitchFamily="34" charset="0"/>
            </a:endParaRPr>
          </a:p>
        </p:txBody>
      </p:sp>
      <p:sp>
        <p:nvSpPr>
          <p:cNvPr id="5" name="Rectangle 4"/>
          <p:cNvSpPr/>
          <p:nvPr/>
        </p:nvSpPr>
        <p:spPr>
          <a:xfrm>
            <a:off x="629564" y="0"/>
            <a:ext cx="5645263" cy="369332"/>
          </a:xfrm>
          <a:prstGeom prst="rect">
            <a:avLst/>
          </a:prstGeom>
        </p:spPr>
        <p:txBody>
          <a:bodyPr wrap="none">
            <a:spAutoFit/>
          </a:bodyPr>
          <a:lstStyle/>
          <a:p>
            <a:r>
              <a:rPr lang="en-US" dirty="0"/>
              <a:t>ADAC Program Year 5 Annual Meeting 5-6 December 2018</a:t>
            </a:r>
          </a:p>
        </p:txBody>
      </p:sp>
      <p:pic>
        <p:nvPicPr>
          <p:cNvPr id="6" name="Picture 5">
            <a:extLst>
              <a:ext uri="{FF2B5EF4-FFF2-40B4-BE49-F238E27FC236}">
                <a16:creationId xmlns:a16="http://schemas.microsoft.com/office/drawing/2014/main" id="{FC6903F8-118B-B64D-BC26-89EF30665A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54462" y="1913049"/>
            <a:ext cx="4541934" cy="2553576"/>
          </a:xfrm>
          <a:prstGeom prst="rect">
            <a:avLst/>
          </a:prstGeom>
        </p:spPr>
      </p:pic>
      <p:sp>
        <p:nvSpPr>
          <p:cNvPr id="7" name="Frame 6">
            <a:extLst>
              <a:ext uri="{FF2B5EF4-FFF2-40B4-BE49-F238E27FC236}">
                <a16:creationId xmlns:a16="http://schemas.microsoft.com/office/drawing/2014/main" id="{0EDCB5E9-A0DD-F849-8430-304C58B6EEBF}"/>
              </a:ext>
            </a:extLst>
          </p:cNvPr>
          <p:cNvSpPr/>
          <p:nvPr/>
        </p:nvSpPr>
        <p:spPr>
          <a:xfrm>
            <a:off x="10846676" y="3072070"/>
            <a:ext cx="451945" cy="378373"/>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2289CF2D-468C-534E-B9DA-722390FB7181}"/>
              </a:ext>
            </a:extLst>
          </p:cNvPr>
          <p:cNvSpPr txBox="1"/>
          <p:nvPr/>
        </p:nvSpPr>
        <p:spPr>
          <a:xfrm>
            <a:off x="8077752" y="4506644"/>
            <a:ext cx="3637722" cy="646331"/>
          </a:xfrm>
          <a:prstGeom prst="rect">
            <a:avLst/>
          </a:prstGeom>
          <a:noFill/>
          <a:ln>
            <a:solidFill>
              <a:schemeClr val="accent1"/>
            </a:solidFill>
          </a:ln>
        </p:spPr>
        <p:txBody>
          <a:bodyPr wrap="square" rtlCol="0">
            <a:spAutoFit/>
          </a:bodyPr>
          <a:lstStyle/>
          <a:p>
            <a:r>
              <a:rPr lang="en-US" dirty="0"/>
              <a:t>Input on future from you:  Do we need 2, 5, 10 vehicles?</a:t>
            </a:r>
          </a:p>
        </p:txBody>
      </p:sp>
      <p:pic>
        <p:nvPicPr>
          <p:cNvPr id="8" name="Picture 7">
            <a:extLst>
              <a:ext uri="{FF2B5EF4-FFF2-40B4-BE49-F238E27FC236}">
                <a16:creationId xmlns:a16="http://schemas.microsoft.com/office/drawing/2014/main" id="{05758EF8-E477-B144-85F4-1EB5BD0A86DB}"/>
              </a:ext>
            </a:extLst>
          </p:cNvPr>
          <p:cNvPicPr>
            <a:picLocks noChangeAspect="1"/>
          </p:cNvPicPr>
          <p:nvPr/>
        </p:nvPicPr>
        <p:blipFill>
          <a:blip r:embed="rId4"/>
          <a:stretch>
            <a:fillRect/>
          </a:stretch>
        </p:blipFill>
        <p:spPr>
          <a:xfrm>
            <a:off x="10358096" y="1126467"/>
            <a:ext cx="1638300" cy="1244600"/>
          </a:xfrm>
          <a:prstGeom prst="rect">
            <a:avLst/>
          </a:prstGeom>
        </p:spPr>
      </p:pic>
      <p:cxnSp>
        <p:nvCxnSpPr>
          <p:cNvPr id="10" name="Straight Arrow Connector 9">
            <a:extLst>
              <a:ext uri="{FF2B5EF4-FFF2-40B4-BE49-F238E27FC236}">
                <a16:creationId xmlns:a16="http://schemas.microsoft.com/office/drawing/2014/main" id="{5B0CF4DF-2BF8-0640-9C51-0E2C5B42D313}"/>
              </a:ext>
            </a:extLst>
          </p:cNvPr>
          <p:cNvCxnSpPr>
            <a:endCxn id="7" idx="0"/>
          </p:cNvCxnSpPr>
          <p:nvPr/>
        </p:nvCxnSpPr>
        <p:spPr>
          <a:xfrm flipH="1">
            <a:off x="11072649" y="2133600"/>
            <a:ext cx="104597" cy="93847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pic>
        <p:nvPicPr>
          <p:cNvPr id="11" name="WHOImarkBLUE.png">
            <a:extLst>
              <a:ext uri="{FF2B5EF4-FFF2-40B4-BE49-F238E27FC236}">
                <a16:creationId xmlns:a16="http://schemas.microsoft.com/office/drawing/2014/main" id="{12BAFB1F-3867-294C-9697-523C0B8CF2DB}"/>
              </a:ext>
            </a:extLst>
          </p:cNvPr>
          <p:cNvPicPr>
            <a:picLocks noChangeAspect="1"/>
          </p:cNvPicPr>
          <p:nvPr/>
        </p:nvPicPr>
        <p:blipFill>
          <a:blip r:embed="rId5" cstate="print">
            <a:extLst/>
          </a:blip>
          <a:stretch>
            <a:fillRect/>
          </a:stretch>
        </p:blipFill>
        <p:spPr>
          <a:xfrm>
            <a:off x="5386703" y="5829582"/>
            <a:ext cx="2892484" cy="805152"/>
          </a:xfrm>
          <a:prstGeom prst="rect">
            <a:avLst/>
          </a:prstGeom>
          <a:ln w="12700">
            <a:miter lim="400000"/>
          </a:ln>
        </p:spPr>
      </p:pic>
      <p:pic>
        <p:nvPicPr>
          <p:cNvPr id="12" name="Picture 11" descr="MBARI-logo.jpg">
            <a:extLst>
              <a:ext uri="{FF2B5EF4-FFF2-40B4-BE49-F238E27FC236}">
                <a16:creationId xmlns:a16="http://schemas.microsoft.com/office/drawing/2014/main" id="{ECB6C0B4-5FA5-184B-935F-B71240F349AD}"/>
              </a:ext>
            </a:extLst>
          </p:cNvPr>
          <p:cNvPicPr>
            <a:picLocks noChangeAspect="1"/>
          </p:cNvPicPr>
          <p:nvPr/>
        </p:nvPicPr>
        <p:blipFill>
          <a:blip r:embed="rId6" cstate="print"/>
          <a:stretch>
            <a:fillRect/>
          </a:stretch>
        </p:blipFill>
        <p:spPr>
          <a:xfrm>
            <a:off x="10523090" y="5606317"/>
            <a:ext cx="1668910" cy="1251683"/>
          </a:xfrm>
          <a:prstGeom prst="rect">
            <a:avLst/>
          </a:prstGeom>
        </p:spPr>
      </p:pic>
    </p:spTree>
    <p:extLst>
      <p:ext uri="{BB962C8B-B14F-4D97-AF65-F5344CB8AC3E}">
        <p14:creationId xmlns:p14="http://schemas.microsoft.com/office/powerpoint/2010/main" val="22107230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19238" y="479238"/>
            <a:ext cx="10713121" cy="1037138"/>
          </a:xfrm>
        </p:spPr>
        <p:txBody>
          <a:bodyPr>
            <a:normAutofit fontScale="90000"/>
          </a:bodyPr>
          <a:lstStyle/>
          <a:p>
            <a:r>
              <a:rPr lang="en-US" sz="3600" dirty="0"/>
              <a:t>ADAC Project (Name): (LRAUV) for Under-Ice Mapping of Oil Spills and Environmental Hazards</a:t>
            </a:r>
            <a:endParaRPr lang="en-US" sz="2700" i="1" dirty="0">
              <a:solidFill>
                <a:srgbClr val="FFFF00"/>
              </a:solidFill>
            </a:endParaRPr>
          </a:p>
        </p:txBody>
      </p:sp>
      <p:sp>
        <p:nvSpPr>
          <p:cNvPr id="3" name="Content Placeholder 2"/>
          <p:cNvSpPr>
            <a:spLocks noGrp="1"/>
          </p:cNvSpPr>
          <p:nvPr>
            <p:ph idx="4294967295"/>
          </p:nvPr>
        </p:nvSpPr>
        <p:spPr>
          <a:xfrm>
            <a:off x="756768" y="1840999"/>
            <a:ext cx="6127507" cy="4107856"/>
          </a:xfrm>
        </p:spPr>
        <p:txBody>
          <a:bodyPr>
            <a:normAutofit fontScale="62500" lnSpcReduction="20000"/>
          </a:bodyPr>
          <a:lstStyle/>
          <a:p>
            <a:r>
              <a:rPr lang="en-US" dirty="0"/>
              <a:t>Project Principal Investigator(s): PI Dr. Jim Bellingham (WHOI), Co-PI/PM Amy </a:t>
            </a:r>
            <a:r>
              <a:rPr lang="en-US" dirty="0" err="1"/>
              <a:t>Kukulya</a:t>
            </a:r>
            <a:r>
              <a:rPr lang="en-US" dirty="0"/>
              <a:t> (WHOI), Co-PI Brett Hobson (MBARI)</a:t>
            </a:r>
          </a:p>
          <a:p>
            <a:endParaRPr lang="en-US" dirty="0"/>
          </a:p>
          <a:p>
            <a:r>
              <a:rPr lang="en-US" dirty="0"/>
              <a:t>Woods Hole Oceanographic Institution</a:t>
            </a:r>
          </a:p>
          <a:p>
            <a:endParaRPr lang="en-US" dirty="0"/>
          </a:p>
          <a:p>
            <a:r>
              <a:rPr lang="en-US" dirty="0"/>
              <a:t>Supporting Team: Dr. Chris Reddy, Daniel Gomez-Ibanez, Sean Whelan</a:t>
            </a:r>
          </a:p>
          <a:p>
            <a:endParaRPr lang="en-US" dirty="0"/>
          </a:p>
          <a:p>
            <a:r>
              <a:rPr lang="en-US" dirty="0"/>
              <a:t>Project Champion: Kirsten Trego, HQ USCG MER</a:t>
            </a:r>
          </a:p>
          <a:p>
            <a:endParaRPr lang="en-US" dirty="0"/>
          </a:p>
          <a:p>
            <a:r>
              <a:rPr lang="en-US" dirty="0"/>
              <a:t>Project Advocates: Dr. Robyn </a:t>
            </a:r>
            <a:r>
              <a:rPr lang="en-US" dirty="0" err="1"/>
              <a:t>Conmy</a:t>
            </a:r>
            <a:r>
              <a:rPr lang="en-US" dirty="0"/>
              <a:t>, EPA USEPA/NRMRL/RTEB, USCG Research and Development Center, Dr. Jay Choy BSEE/Oil Spill Preparedness Division, Dr. Lisa Dipinto, NOAA, Office of Restoration and Response</a:t>
            </a:r>
          </a:p>
          <a:p>
            <a:endParaRPr lang="en-US" dirty="0"/>
          </a:p>
          <a:p>
            <a:endParaRPr lang="en-US" dirty="0"/>
          </a:p>
        </p:txBody>
      </p:sp>
      <p:sp>
        <p:nvSpPr>
          <p:cNvPr id="5" name="Rectangle 4"/>
          <p:cNvSpPr/>
          <p:nvPr/>
        </p:nvSpPr>
        <p:spPr>
          <a:xfrm>
            <a:off x="629564" y="0"/>
            <a:ext cx="2649893" cy="369332"/>
          </a:xfrm>
          <a:prstGeom prst="rect">
            <a:avLst/>
          </a:prstGeom>
        </p:spPr>
        <p:txBody>
          <a:bodyPr wrap="none">
            <a:spAutoFit/>
          </a:bodyPr>
          <a:lstStyle/>
          <a:p>
            <a:r>
              <a:rPr lang="en-US" dirty="0"/>
              <a:t>ADAC YR5 Biennial Review</a:t>
            </a:r>
          </a:p>
        </p:txBody>
      </p:sp>
      <p:pic>
        <p:nvPicPr>
          <p:cNvPr id="6" name="Picture Placeholder 5" descr="Figure-1-Gliders-and-powered-AUVs-performing-oceanographic-work-beneath-the-Arctic-ice.png">
            <a:extLst>
              <a:ext uri="{FF2B5EF4-FFF2-40B4-BE49-F238E27FC236}">
                <a16:creationId xmlns:a16="http://schemas.microsoft.com/office/drawing/2014/main" id="{992B9FDA-D148-CD40-983A-FD3B346222F7}"/>
              </a:ext>
            </a:extLst>
          </p:cNvPr>
          <p:cNvPicPr>
            <a:picLocks noChangeAspect="1"/>
          </p:cNvPicPr>
          <p:nvPr/>
        </p:nvPicPr>
        <p:blipFill>
          <a:blip r:embed="rId2" cstate="print"/>
          <a:srcRect t="2262" b="2262"/>
          <a:stretch>
            <a:fillRect/>
          </a:stretch>
        </p:blipFill>
        <p:spPr>
          <a:xfrm>
            <a:off x="7517908" y="1670678"/>
            <a:ext cx="3733800" cy="3819525"/>
          </a:xfrm>
          <a:prstGeom prst="rect">
            <a:avLst/>
          </a:prstGeom>
        </p:spPr>
      </p:pic>
    </p:spTree>
    <p:extLst>
      <p:ext uri="{BB962C8B-B14F-4D97-AF65-F5344CB8AC3E}">
        <p14:creationId xmlns:p14="http://schemas.microsoft.com/office/powerpoint/2010/main" val="1949494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48114" y="441859"/>
            <a:ext cx="9940158" cy="1049412"/>
          </a:xfrm>
        </p:spPr>
        <p:txBody>
          <a:bodyPr>
            <a:normAutofit/>
          </a:bodyPr>
          <a:lstStyle/>
          <a:p>
            <a:r>
              <a:rPr lang="en-US" sz="3600" dirty="0"/>
              <a:t>LRAUV: Description and Baseline</a:t>
            </a:r>
          </a:p>
        </p:txBody>
      </p:sp>
      <p:sp>
        <p:nvSpPr>
          <p:cNvPr id="3" name="Content Placeholder 2"/>
          <p:cNvSpPr>
            <a:spLocks noGrp="1"/>
          </p:cNvSpPr>
          <p:nvPr>
            <p:ph idx="4294967295"/>
          </p:nvPr>
        </p:nvSpPr>
        <p:spPr>
          <a:xfrm>
            <a:off x="261894" y="1491271"/>
            <a:ext cx="8452057" cy="3725252"/>
          </a:xfrm>
        </p:spPr>
        <p:txBody>
          <a:bodyPr>
            <a:normAutofit fontScale="77500" lnSpcReduction="20000"/>
          </a:bodyPr>
          <a:lstStyle/>
          <a:p>
            <a:r>
              <a:rPr lang="en-US" dirty="0">
                <a:solidFill>
                  <a:srgbClr val="FFFF00"/>
                </a:solidFill>
              </a:rPr>
              <a:t>Project Description</a:t>
            </a:r>
            <a:r>
              <a:rPr lang="en-US" dirty="0"/>
              <a:t>:  To develop an Autonomous Underwater Vehicle (AUV)-based approach leveraging a small, reliable COTS system, called the Tethys Long-Range AUV (LRAUV).  The LRAUV is helicopter portable, carrying an environmental mapping payload, allowing rapid response to provide situational awareness and damage mitigation for first responders/USCG.  </a:t>
            </a:r>
          </a:p>
          <a:p>
            <a:endParaRPr lang="en-US" dirty="0"/>
          </a:p>
          <a:p>
            <a:pPr marL="0" indent="0">
              <a:buNone/>
            </a:pPr>
            <a:endParaRPr lang="en-US" dirty="0"/>
          </a:p>
          <a:p>
            <a:r>
              <a:rPr lang="en-US" dirty="0">
                <a:solidFill>
                  <a:srgbClr val="FFFF00"/>
                </a:solidFill>
              </a:rPr>
              <a:t>Baseline</a:t>
            </a:r>
            <a:r>
              <a:rPr lang="en-US" dirty="0"/>
              <a:t>: Currently, there is no USCG baseline for an AUV to meet the unique demands of Arctic operations that requires a minimal logistical footprint, a small operational team and oil detection and mapping capability. </a:t>
            </a:r>
          </a:p>
          <a:p>
            <a:endParaRPr lang="en-US" dirty="0"/>
          </a:p>
        </p:txBody>
      </p:sp>
      <p:sp>
        <p:nvSpPr>
          <p:cNvPr id="4" name="Rectangle 3"/>
          <p:cNvSpPr/>
          <p:nvPr/>
        </p:nvSpPr>
        <p:spPr>
          <a:xfrm>
            <a:off x="629564" y="0"/>
            <a:ext cx="2649893" cy="369332"/>
          </a:xfrm>
          <a:prstGeom prst="rect">
            <a:avLst/>
          </a:prstGeom>
        </p:spPr>
        <p:txBody>
          <a:bodyPr wrap="none">
            <a:spAutoFit/>
          </a:bodyPr>
          <a:lstStyle/>
          <a:p>
            <a:r>
              <a:rPr lang="en-US" dirty="0"/>
              <a:t>ADAC YR5 Biennial Review</a:t>
            </a:r>
          </a:p>
        </p:txBody>
      </p:sp>
      <p:pic>
        <p:nvPicPr>
          <p:cNvPr id="5" name="Picture 4" descr="IMG_1384.jpg">
            <a:extLst>
              <a:ext uri="{FF2B5EF4-FFF2-40B4-BE49-F238E27FC236}">
                <a16:creationId xmlns:a16="http://schemas.microsoft.com/office/drawing/2014/main" id="{5CA9689B-E5B1-9B43-8943-06F30027D4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870408" y="1491271"/>
            <a:ext cx="2907249" cy="2180438"/>
          </a:xfrm>
          <a:prstGeom prst="rect">
            <a:avLst/>
          </a:prstGeom>
        </p:spPr>
      </p:pic>
      <p:pic>
        <p:nvPicPr>
          <p:cNvPr id="7" name="Picture 6" descr="lrauv_trio-500.jpg">
            <a:extLst>
              <a:ext uri="{FF2B5EF4-FFF2-40B4-BE49-F238E27FC236}">
                <a16:creationId xmlns:a16="http://schemas.microsoft.com/office/drawing/2014/main" id="{2082B472-FC12-D648-963C-6C299FED0989}"/>
              </a:ext>
            </a:extLst>
          </p:cNvPr>
          <p:cNvPicPr>
            <a:picLocks noChangeAspect="1"/>
          </p:cNvPicPr>
          <p:nvPr/>
        </p:nvPicPr>
        <p:blipFill>
          <a:blip r:embed="rId3" cstate="print"/>
          <a:stretch>
            <a:fillRect/>
          </a:stretch>
        </p:blipFill>
        <p:spPr>
          <a:xfrm>
            <a:off x="8713951" y="3969284"/>
            <a:ext cx="3255812" cy="2025115"/>
          </a:xfrm>
          <a:prstGeom prst="rect">
            <a:avLst/>
          </a:prstGeom>
        </p:spPr>
      </p:pic>
    </p:spTree>
    <p:extLst>
      <p:ext uri="{BB962C8B-B14F-4D97-AF65-F5344CB8AC3E}">
        <p14:creationId xmlns:p14="http://schemas.microsoft.com/office/powerpoint/2010/main" val="3251395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3" y="520644"/>
            <a:ext cx="9940158" cy="480131"/>
          </a:xfrm>
        </p:spPr>
        <p:txBody>
          <a:bodyPr>
            <a:noAutofit/>
          </a:bodyPr>
          <a:lstStyle/>
          <a:p>
            <a:r>
              <a:rPr lang="en-US" sz="3600" dirty="0"/>
              <a:t>Project LRAUV:  Relevance and Method</a:t>
            </a:r>
          </a:p>
        </p:txBody>
      </p:sp>
      <p:sp>
        <p:nvSpPr>
          <p:cNvPr id="3" name="Content Placeholder 2"/>
          <p:cNvSpPr>
            <a:spLocks noGrp="1"/>
          </p:cNvSpPr>
          <p:nvPr>
            <p:ph idx="4294967295"/>
          </p:nvPr>
        </p:nvSpPr>
        <p:spPr>
          <a:xfrm>
            <a:off x="555610" y="1236438"/>
            <a:ext cx="8653505" cy="4523231"/>
          </a:xfrm>
        </p:spPr>
        <p:txBody>
          <a:bodyPr>
            <a:normAutofit fontScale="70000" lnSpcReduction="20000"/>
          </a:bodyPr>
          <a:lstStyle/>
          <a:p>
            <a:r>
              <a:rPr lang="en-US" dirty="0">
                <a:solidFill>
                  <a:srgbClr val="FFFF00"/>
                </a:solidFill>
              </a:rPr>
              <a:t>Relevance to DHS and USCG</a:t>
            </a:r>
            <a:r>
              <a:rPr lang="en-US" dirty="0"/>
              <a:t>:  This project’s goal is to create a rapidly deployable platform for oil spill characterization in ice-covered oceans that has minimal logistical overhead. </a:t>
            </a:r>
            <a:r>
              <a:rPr lang="en-US" dirty="0">
                <a:solidFill>
                  <a:srgbClr val="FFC000"/>
                </a:solidFill>
              </a:rPr>
              <a:t> We characterize the challenge as the ‘last seat in the helicopter’ problem:</a:t>
            </a:r>
            <a:r>
              <a:rPr lang="en-US" dirty="0"/>
              <a:t>  If first responders are operating at the far end of their logistical support capability, the system must maximize operational capability, minimize logistical support and operate autonomously.</a:t>
            </a:r>
          </a:p>
          <a:p>
            <a:endParaRPr lang="en-US" dirty="0"/>
          </a:p>
          <a:p>
            <a:endParaRPr lang="en-US" dirty="0"/>
          </a:p>
          <a:p>
            <a:r>
              <a:rPr lang="en-US" dirty="0">
                <a:solidFill>
                  <a:srgbClr val="FFFF00"/>
                </a:solidFill>
              </a:rPr>
              <a:t>Research Method</a:t>
            </a:r>
            <a:r>
              <a:rPr lang="en-US" dirty="0"/>
              <a:t>:  Our approach is to leverage an existing Long-Range AUV developed at MBARI (LRAUV), and enhance the system to detect oil and operate under ice.  LRAUV offers extended ranges (one to three weeks), comparatively small size and its ability to be operated by a remote support team via an Iridium communication link, all by using commercially available off-the-shelf sensors (COTS).  By adding dynamic docking capability, LRAUV can stay tethered for weeks to months baring extreme weather events.</a:t>
            </a:r>
          </a:p>
          <a:p>
            <a:endParaRPr lang="en-US" dirty="0"/>
          </a:p>
        </p:txBody>
      </p:sp>
      <p:sp>
        <p:nvSpPr>
          <p:cNvPr id="4" name="Rectangle 3"/>
          <p:cNvSpPr/>
          <p:nvPr/>
        </p:nvSpPr>
        <p:spPr>
          <a:xfrm>
            <a:off x="629564" y="0"/>
            <a:ext cx="2649893" cy="369332"/>
          </a:xfrm>
          <a:prstGeom prst="rect">
            <a:avLst/>
          </a:prstGeom>
        </p:spPr>
        <p:txBody>
          <a:bodyPr wrap="none">
            <a:spAutoFit/>
          </a:bodyPr>
          <a:lstStyle/>
          <a:p>
            <a:r>
              <a:rPr lang="en-US" dirty="0"/>
              <a:t>ADAC YR5 Biennial Review</a:t>
            </a:r>
          </a:p>
        </p:txBody>
      </p:sp>
      <p:pic>
        <p:nvPicPr>
          <p:cNvPr id="5" name="Content Placeholder 7" descr="helo_deployment.jpg">
            <a:extLst>
              <a:ext uri="{FF2B5EF4-FFF2-40B4-BE49-F238E27FC236}">
                <a16:creationId xmlns:a16="http://schemas.microsoft.com/office/drawing/2014/main" id="{DF6ABC41-4673-2342-AD76-151978C7C28A}"/>
              </a:ext>
            </a:extLst>
          </p:cNvPr>
          <p:cNvPicPr>
            <a:picLocks noChangeAspect="1"/>
          </p:cNvPicPr>
          <p:nvPr/>
        </p:nvPicPr>
        <p:blipFill>
          <a:blip r:embed="rId2" cstate="print"/>
          <a:stretch>
            <a:fillRect/>
          </a:stretch>
        </p:blipFill>
        <p:spPr>
          <a:xfrm>
            <a:off x="9209115" y="1000775"/>
            <a:ext cx="2876550" cy="1590675"/>
          </a:xfrm>
          <a:prstGeom prst="rect">
            <a:avLst/>
          </a:prstGeom>
        </p:spPr>
      </p:pic>
    </p:spTree>
    <p:extLst>
      <p:ext uri="{BB962C8B-B14F-4D97-AF65-F5344CB8AC3E}">
        <p14:creationId xmlns:p14="http://schemas.microsoft.com/office/powerpoint/2010/main" val="598295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3" y="520644"/>
            <a:ext cx="9940158" cy="480131"/>
          </a:xfrm>
        </p:spPr>
        <p:txBody>
          <a:bodyPr>
            <a:noAutofit/>
          </a:bodyPr>
          <a:lstStyle/>
          <a:p>
            <a:r>
              <a:rPr lang="en-US" sz="3600" dirty="0"/>
              <a:t>Project LRAUV:  Relevance and Method</a:t>
            </a:r>
          </a:p>
        </p:txBody>
      </p:sp>
      <p:sp>
        <p:nvSpPr>
          <p:cNvPr id="3" name="Content Placeholder 2"/>
          <p:cNvSpPr>
            <a:spLocks noGrp="1"/>
          </p:cNvSpPr>
          <p:nvPr>
            <p:ph idx="4294967295"/>
          </p:nvPr>
        </p:nvSpPr>
        <p:spPr>
          <a:xfrm>
            <a:off x="-701261" y="1025086"/>
            <a:ext cx="9340573" cy="4565272"/>
          </a:xfrm>
        </p:spPr>
        <p:txBody>
          <a:bodyPr>
            <a:normAutofit/>
          </a:bodyPr>
          <a:lstStyle/>
          <a:p>
            <a:pPr marL="914400" lvl="2" indent="0">
              <a:buNone/>
            </a:pPr>
            <a:r>
              <a:rPr lang="en-US" dirty="0"/>
              <a:t>YR5 Prior: </a:t>
            </a:r>
          </a:p>
          <a:p>
            <a:pPr lvl="3"/>
            <a:r>
              <a:rPr lang="en-US" dirty="0"/>
              <a:t>Integrated arctic/oil science payload on LRAUV; </a:t>
            </a:r>
          </a:p>
          <a:p>
            <a:pPr lvl="3"/>
            <a:r>
              <a:rPr lang="en-US" dirty="0"/>
              <a:t>Conducted open water testing and plume mapping/training exercise at MBARI (September 27, 2018); </a:t>
            </a:r>
          </a:p>
          <a:p>
            <a:pPr lvl="3"/>
            <a:r>
              <a:rPr lang="en-US" dirty="0"/>
              <a:t>Developed LRAUV mission simulations with Bulgar site current data</a:t>
            </a:r>
          </a:p>
          <a:p>
            <a:pPr lvl="3"/>
            <a:r>
              <a:rPr lang="en-US" dirty="0"/>
              <a:t>Designed arctic buoys (LBL, USBL, ACOMMS, </a:t>
            </a:r>
            <a:r>
              <a:rPr lang="en-US" dirty="0" err="1"/>
              <a:t>WiFi</a:t>
            </a:r>
            <a:r>
              <a:rPr lang="en-US" dirty="0"/>
              <a:t>, RF, Iridium, thermistor)	</a:t>
            </a:r>
          </a:p>
          <a:p>
            <a:pPr lvl="2"/>
            <a:r>
              <a:rPr lang="en-US" dirty="0"/>
              <a:t>Current:  </a:t>
            </a:r>
          </a:p>
          <a:p>
            <a:pPr lvl="3"/>
            <a:r>
              <a:rPr lang="en-US" dirty="0"/>
              <a:t>MBARI is performing further offshore testing of vehicle; </a:t>
            </a:r>
          </a:p>
          <a:p>
            <a:pPr lvl="3"/>
            <a:r>
              <a:rPr lang="en-US" dirty="0"/>
              <a:t>Implementation and testing </a:t>
            </a:r>
            <a:r>
              <a:rPr lang="en-US" dirty="0" err="1"/>
              <a:t>umodem</a:t>
            </a:r>
            <a:r>
              <a:rPr lang="en-US" dirty="0"/>
              <a:t> and USBL functionality (WHOI/MBARI/</a:t>
            </a:r>
            <a:r>
              <a:rPr lang="en-US" dirty="0" err="1"/>
              <a:t>Intuaware</a:t>
            </a:r>
            <a:r>
              <a:rPr lang="en-US" dirty="0"/>
              <a:t>);</a:t>
            </a:r>
          </a:p>
          <a:p>
            <a:pPr lvl="3"/>
            <a:r>
              <a:rPr lang="en-US" dirty="0"/>
              <a:t>Implementing LBL navigation capability; </a:t>
            </a:r>
          </a:p>
          <a:p>
            <a:pPr lvl="3"/>
            <a:r>
              <a:rPr lang="en-US" dirty="0"/>
              <a:t>Building </a:t>
            </a:r>
            <a:r>
              <a:rPr lang="en-US" dirty="0">
                <a:solidFill>
                  <a:srgbClr val="FFFF00"/>
                </a:solidFill>
              </a:rPr>
              <a:t>three* </a:t>
            </a:r>
            <a:r>
              <a:rPr lang="en-US" dirty="0"/>
              <a:t>arctic buoys; </a:t>
            </a:r>
          </a:p>
          <a:p>
            <a:pPr lvl="3"/>
            <a:r>
              <a:rPr lang="en-US" dirty="0"/>
              <a:t>Developing firmware for buoys for three subsurface capabilities (LBL, USBL, ACOMMS)</a:t>
            </a:r>
          </a:p>
          <a:p>
            <a:pPr lvl="3"/>
            <a:r>
              <a:rPr lang="en-US" dirty="0"/>
              <a:t>Planning under-ice testing (NH pond)</a:t>
            </a:r>
          </a:p>
          <a:p>
            <a:endParaRPr lang="en-US" dirty="0"/>
          </a:p>
        </p:txBody>
      </p:sp>
      <p:sp>
        <p:nvSpPr>
          <p:cNvPr id="4" name="Rectangle 3"/>
          <p:cNvSpPr/>
          <p:nvPr/>
        </p:nvSpPr>
        <p:spPr>
          <a:xfrm>
            <a:off x="629564" y="0"/>
            <a:ext cx="2649893" cy="369332"/>
          </a:xfrm>
          <a:prstGeom prst="rect">
            <a:avLst/>
          </a:prstGeom>
        </p:spPr>
        <p:txBody>
          <a:bodyPr wrap="none">
            <a:spAutoFit/>
          </a:bodyPr>
          <a:lstStyle/>
          <a:p>
            <a:r>
              <a:rPr lang="en-US" dirty="0"/>
              <a:t>ADAC YR5 Biennial Review</a:t>
            </a:r>
          </a:p>
        </p:txBody>
      </p:sp>
      <p:pic>
        <p:nvPicPr>
          <p:cNvPr id="5" name="Picture 2" descr="C:\Users\Amy\Documents\REMUS_general\#Projects Amy\2015\DHS CMR\Pictures\16013752.jpg">
            <a:extLst>
              <a:ext uri="{FF2B5EF4-FFF2-40B4-BE49-F238E27FC236}">
                <a16:creationId xmlns:a16="http://schemas.microsoft.com/office/drawing/2014/main" id="{3157BDF4-5E89-3B47-8240-DAD00E414879}"/>
              </a:ext>
            </a:extLst>
          </p:cNvPr>
          <p:cNvPicPr>
            <a:picLocks noChangeAspect="1" noChangeArrowheads="1"/>
          </p:cNvPicPr>
          <p:nvPr/>
        </p:nvPicPr>
        <p:blipFill>
          <a:blip r:embed="rId2" cstate="print"/>
          <a:srcRect/>
          <a:stretch>
            <a:fillRect/>
          </a:stretch>
        </p:blipFill>
        <p:spPr bwMode="auto">
          <a:xfrm>
            <a:off x="8311544" y="2102567"/>
            <a:ext cx="3639156" cy="2410309"/>
          </a:xfrm>
          <a:prstGeom prst="rect">
            <a:avLst/>
          </a:prstGeom>
          <a:noFill/>
        </p:spPr>
      </p:pic>
      <p:cxnSp>
        <p:nvCxnSpPr>
          <p:cNvPr id="7" name="Straight Arrow Connector 6">
            <a:extLst>
              <a:ext uri="{FF2B5EF4-FFF2-40B4-BE49-F238E27FC236}">
                <a16:creationId xmlns:a16="http://schemas.microsoft.com/office/drawing/2014/main" id="{6E34B488-67C9-A544-8B50-FA671C97108E}"/>
              </a:ext>
            </a:extLst>
          </p:cNvPr>
          <p:cNvCxnSpPr>
            <a:cxnSpLocks/>
          </p:cNvCxnSpPr>
          <p:nvPr/>
        </p:nvCxnSpPr>
        <p:spPr>
          <a:xfrm flipH="1" flipV="1">
            <a:off x="9971581" y="3542166"/>
            <a:ext cx="340819" cy="1586526"/>
          </a:xfrm>
          <a:prstGeom prst="straightConnector1">
            <a:avLst/>
          </a:prstGeom>
          <a:ln w="79375">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8C6B94D-E6D3-924C-85FF-EC8E7D2486DF}"/>
              </a:ext>
            </a:extLst>
          </p:cNvPr>
          <p:cNvSpPr txBox="1"/>
          <p:nvPr/>
        </p:nvSpPr>
        <p:spPr>
          <a:xfrm>
            <a:off x="9549111" y="5128692"/>
            <a:ext cx="1841500" cy="923330"/>
          </a:xfrm>
          <a:prstGeom prst="rect">
            <a:avLst/>
          </a:prstGeom>
          <a:noFill/>
          <a:ln>
            <a:solidFill>
              <a:schemeClr val="accent1"/>
            </a:solidFill>
          </a:ln>
        </p:spPr>
        <p:txBody>
          <a:bodyPr wrap="square" rtlCol="0">
            <a:spAutoFit/>
          </a:bodyPr>
          <a:lstStyle/>
          <a:p>
            <a:r>
              <a:rPr lang="en-US" dirty="0"/>
              <a:t>LRAUV can be launched from a cell phone</a:t>
            </a:r>
          </a:p>
        </p:txBody>
      </p:sp>
    </p:spTree>
    <p:extLst>
      <p:ext uri="{BB962C8B-B14F-4D97-AF65-F5344CB8AC3E}">
        <p14:creationId xmlns:p14="http://schemas.microsoft.com/office/powerpoint/2010/main" val="3542775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3" y="520644"/>
            <a:ext cx="9940158" cy="480131"/>
          </a:xfrm>
        </p:spPr>
        <p:txBody>
          <a:bodyPr>
            <a:noAutofit/>
          </a:bodyPr>
          <a:lstStyle/>
          <a:p>
            <a:r>
              <a:rPr lang="en-US" sz="3600" dirty="0"/>
              <a:t>Project LRAUV:  Relevance and Method</a:t>
            </a:r>
          </a:p>
        </p:txBody>
      </p:sp>
      <p:sp>
        <p:nvSpPr>
          <p:cNvPr id="3" name="Content Placeholder 2"/>
          <p:cNvSpPr>
            <a:spLocks noGrp="1"/>
          </p:cNvSpPr>
          <p:nvPr>
            <p:ph idx="4294967295"/>
          </p:nvPr>
        </p:nvSpPr>
        <p:spPr>
          <a:xfrm>
            <a:off x="-152400" y="1139291"/>
            <a:ext cx="10365960" cy="4440462"/>
          </a:xfrm>
        </p:spPr>
        <p:txBody>
          <a:bodyPr>
            <a:normAutofit/>
          </a:bodyPr>
          <a:lstStyle/>
          <a:p>
            <a:pPr marL="914400" lvl="2" indent="0">
              <a:buNone/>
            </a:pPr>
            <a:r>
              <a:rPr lang="en-US" dirty="0"/>
              <a:t>Projected -Developing Arctic Capable Vehicle System:</a:t>
            </a:r>
          </a:p>
          <a:p>
            <a:pPr lvl="3"/>
            <a:r>
              <a:rPr lang="en-US" dirty="0"/>
              <a:t>Buoy completion in late Feb (ahead of schedule)</a:t>
            </a:r>
          </a:p>
          <a:p>
            <a:pPr lvl="3"/>
            <a:r>
              <a:rPr lang="en-US" dirty="0">
                <a:solidFill>
                  <a:srgbClr val="FFFF00"/>
                </a:solidFill>
              </a:rPr>
              <a:t>Under-ice test in pond in NH with either Arctic buoy or surrogate*</a:t>
            </a:r>
            <a:r>
              <a:rPr lang="en-US" dirty="0"/>
              <a:t> </a:t>
            </a:r>
            <a:r>
              <a:rPr lang="en-US" dirty="0">
                <a:solidFill>
                  <a:srgbClr val="FFFF00"/>
                </a:solidFill>
              </a:rPr>
              <a:t>transponder to test USBL and ACOMMS capability under-ice</a:t>
            </a:r>
          </a:p>
          <a:p>
            <a:pPr lvl="3"/>
            <a:r>
              <a:rPr lang="en-US" dirty="0"/>
              <a:t>Planning for MC20 </a:t>
            </a:r>
            <a:r>
              <a:rPr lang="en-US" dirty="0" err="1"/>
              <a:t>GoM</a:t>
            </a:r>
            <a:r>
              <a:rPr lang="en-US" dirty="0"/>
              <a:t> survey </a:t>
            </a:r>
          </a:p>
          <a:p>
            <a:pPr lvl="3"/>
            <a:r>
              <a:rPr lang="en-US" dirty="0">
                <a:solidFill>
                  <a:srgbClr val="FFFF00"/>
                </a:solidFill>
              </a:rPr>
              <a:t>Conduct extensive testing of LRAUV at WHOI in open water/ice</a:t>
            </a:r>
          </a:p>
          <a:p>
            <a:pPr lvl="3"/>
            <a:r>
              <a:rPr lang="en-US" dirty="0"/>
              <a:t>Develop mission macros for plume mapping </a:t>
            </a:r>
          </a:p>
          <a:p>
            <a:pPr lvl="3"/>
            <a:r>
              <a:rPr lang="en-US" dirty="0"/>
              <a:t>Build vehicle boat launcher*</a:t>
            </a:r>
          </a:p>
          <a:p>
            <a:pPr lvl="3"/>
            <a:r>
              <a:rPr lang="en-US" dirty="0">
                <a:solidFill>
                  <a:srgbClr val="FFFF00"/>
                </a:solidFill>
              </a:rPr>
              <a:t>Conduct MC20 survey with anchored Arctic buoys</a:t>
            </a:r>
          </a:p>
          <a:p>
            <a:pPr lvl="3"/>
            <a:r>
              <a:rPr lang="en-US" dirty="0"/>
              <a:t>Evaluate performance, </a:t>
            </a:r>
            <a:r>
              <a:rPr lang="en-US" dirty="0">
                <a:solidFill>
                  <a:srgbClr val="FFFF00"/>
                </a:solidFill>
              </a:rPr>
              <a:t>further testing in Woods Hole</a:t>
            </a:r>
          </a:p>
          <a:p>
            <a:pPr lvl="3"/>
            <a:r>
              <a:rPr lang="en-US" dirty="0"/>
              <a:t>Finish Capture Nose integration nose and testing, </a:t>
            </a:r>
            <a:r>
              <a:rPr lang="en-US" dirty="0">
                <a:solidFill>
                  <a:srgbClr val="FFFF00"/>
                </a:solidFill>
              </a:rPr>
              <a:t>test line docking</a:t>
            </a:r>
          </a:p>
          <a:p>
            <a:endParaRPr lang="en-US" dirty="0"/>
          </a:p>
        </p:txBody>
      </p:sp>
      <p:sp>
        <p:nvSpPr>
          <p:cNvPr id="4" name="Rectangle 3"/>
          <p:cNvSpPr/>
          <p:nvPr/>
        </p:nvSpPr>
        <p:spPr>
          <a:xfrm>
            <a:off x="629564" y="0"/>
            <a:ext cx="2649893" cy="369332"/>
          </a:xfrm>
          <a:prstGeom prst="rect">
            <a:avLst/>
          </a:prstGeom>
        </p:spPr>
        <p:txBody>
          <a:bodyPr wrap="none">
            <a:spAutoFit/>
          </a:bodyPr>
          <a:lstStyle/>
          <a:p>
            <a:r>
              <a:rPr lang="en-US" dirty="0"/>
              <a:t>ADAC YR5 Biennial Review</a:t>
            </a:r>
          </a:p>
        </p:txBody>
      </p:sp>
      <p:sp>
        <p:nvSpPr>
          <p:cNvPr id="5" name="TextBox 4">
            <a:extLst>
              <a:ext uri="{FF2B5EF4-FFF2-40B4-BE49-F238E27FC236}">
                <a16:creationId xmlns:a16="http://schemas.microsoft.com/office/drawing/2014/main" id="{345340AE-D60E-1648-86FA-5F58A09527F0}"/>
              </a:ext>
            </a:extLst>
          </p:cNvPr>
          <p:cNvSpPr txBox="1"/>
          <p:nvPr/>
        </p:nvSpPr>
        <p:spPr>
          <a:xfrm>
            <a:off x="8575260" y="816109"/>
            <a:ext cx="3276600" cy="369332"/>
          </a:xfrm>
          <a:prstGeom prst="rect">
            <a:avLst/>
          </a:prstGeom>
          <a:noFill/>
        </p:spPr>
        <p:txBody>
          <a:bodyPr wrap="square" rtlCol="0">
            <a:spAutoFit/>
          </a:bodyPr>
          <a:lstStyle/>
          <a:p>
            <a:r>
              <a:rPr lang="en-US" dirty="0">
                <a:solidFill>
                  <a:srgbClr val="FFFF00"/>
                </a:solidFill>
              </a:rPr>
              <a:t>*Field testing/water component</a:t>
            </a:r>
          </a:p>
        </p:txBody>
      </p:sp>
      <p:pic>
        <p:nvPicPr>
          <p:cNvPr id="6" name="Picture 5">
            <a:extLst>
              <a:ext uri="{FF2B5EF4-FFF2-40B4-BE49-F238E27FC236}">
                <a16:creationId xmlns:a16="http://schemas.microsoft.com/office/drawing/2014/main" id="{9169D4AF-F05E-0749-89A7-4C666DF54DE1}"/>
              </a:ext>
            </a:extLst>
          </p:cNvPr>
          <p:cNvPicPr>
            <a:picLocks noChangeAspect="1"/>
          </p:cNvPicPr>
          <p:nvPr/>
        </p:nvPicPr>
        <p:blipFill>
          <a:blip r:embed="rId2"/>
          <a:stretch>
            <a:fillRect/>
          </a:stretch>
        </p:blipFill>
        <p:spPr>
          <a:xfrm>
            <a:off x="4152899" y="4653382"/>
            <a:ext cx="4010811" cy="2204618"/>
          </a:xfrm>
          <a:prstGeom prst="rect">
            <a:avLst/>
          </a:prstGeom>
        </p:spPr>
      </p:pic>
      <p:pic>
        <p:nvPicPr>
          <p:cNvPr id="7" name="Picture 6">
            <a:extLst>
              <a:ext uri="{FF2B5EF4-FFF2-40B4-BE49-F238E27FC236}">
                <a16:creationId xmlns:a16="http://schemas.microsoft.com/office/drawing/2014/main" id="{238C3652-0763-2B40-8EA9-99733C53C9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77385" y="3994150"/>
            <a:ext cx="3914615" cy="2863850"/>
          </a:xfrm>
          <a:prstGeom prst="rect">
            <a:avLst/>
          </a:prstGeom>
        </p:spPr>
      </p:pic>
    </p:spTree>
    <p:extLst>
      <p:ext uri="{BB962C8B-B14F-4D97-AF65-F5344CB8AC3E}">
        <p14:creationId xmlns:p14="http://schemas.microsoft.com/office/powerpoint/2010/main" val="1565613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3" y="520644"/>
            <a:ext cx="9940158" cy="480131"/>
          </a:xfrm>
        </p:spPr>
        <p:txBody>
          <a:bodyPr>
            <a:noAutofit/>
          </a:bodyPr>
          <a:lstStyle/>
          <a:p>
            <a:r>
              <a:rPr lang="en-US" sz="3600" dirty="0"/>
              <a:t>Project LRAUV:  Relevance and Method</a:t>
            </a:r>
          </a:p>
        </p:txBody>
      </p:sp>
      <p:sp>
        <p:nvSpPr>
          <p:cNvPr id="3" name="Content Placeholder 2"/>
          <p:cNvSpPr>
            <a:spLocks noGrp="1"/>
          </p:cNvSpPr>
          <p:nvPr>
            <p:ph idx="4294967295"/>
          </p:nvPr>
        </p:nvSpPr>
        <p:spPr>
          <a:xfrm>
            <a:off x="797340" y="1236438"/>
            <a:ext cx="9459843" cy="4816492"/>
          </a:xfrm>
        </p:spPr>
        <p:txBody>
          <a:bodyPr>
            <a:normAutofit lnSpcReduction="10000"/>
          </a:bodyPr>
          <a:lstStyle/>
          <a:p>
            <a:pPr marL="914400" lvl="2" indent="0">
              <a:buNone/>
            </a:pPr>
            <a:r>
              <a:rPr lang="en-US" dirty="0"/>
              <a:t>Projected-  </a:t>
            </a:r>
            <a:r>
              <a:rPr lang="en-US" b="1" dirty="0"/>
              <a:t>Perform low cost vehicle study at </a:t>
            </a:r>
            <a:r>
              <a:rPr lang="en-US" b="1" dirty="0" err="1"/>
              <a:t>DunkWorks</a:t>
            </a:r>
            <a:r>
              <a:rPr lang="en-US" dirty="0"/>
              <a:t> </a:t>
            </a:r>
          </a:p>
          <a:p>
            <a:pPr marL="914400" lvl="2" indent="0">
              <a:buNone/>
            </a:pPr>
            <a:endParaRPr lang="en-US" dirty="0"/>
          </a:p>
          <a:p>
            <a:pPr lvl="2"/>
            <a:r>
              <a:rPr lang="en-US" i="1" u="sng" dirty="0"/>
              <a:t>Reduced Cost Vehicle Fabrication:</a:t>
            </a:r>
            <a:r>
              <a:rPr lang="en-US" dirty="0"/>
              <a:t>  Using WHOI's maker space known as Dunk Works, the WHOI LRAUV team along with designated student interns accomplished the following in order to reduce vehicle costs:</a:t>
            </a:r>
          </a:p>
          <a:p>
            <a:pPr lvl="2"/>
            <a:endParaRPr lang="en-US" dirty="0"/>
          </a:p>
          <a:p>
            <a:pPr lvl="2" fontAlgn="base"/>
            <a:r>
              <a:rPr lang="en-US" dirty="0"/>
              <a:t>Evaluate LRAUV BOMs and identify machined parts that can be 3D printed with less people labor and less expensive materials.</a:t>
            </a:r>
          </a:p>
          <a:p>
            <a:pPr lvl="2" fontAlgn="base"/>
            <a:endParaRPr lang="en-US" dirty="0"/>
          </a:p>
          <a:p>
            <a:pPr lvl="2" fontAlgn="base"/>
            <a:r>
              <a:rPr lang="en-US" dirty="0"/>
              <a:t>Produce drawings and prototypes of vehicle components, such as chassis, end comes, end caps, vehicle shells, etc.</a:t>
            </a:r>
          </a:p>
          <a:p>
            <a:pPr lvl="2" fontAlgn="base"/>
            <a:endParaRPr lang="en-US" dirty="0"/>
          </a:p>
          <a:p>
            <a:pPr lvl="2" fontAlgn="base"/>
            <a:r>
              <a:rPr lang="en-US" dirty="0"/>
              <a:t>Evaluate third party licensing of the LRAUV with MBARI approval. </a:t>
            </a:r>
          </a:p>
          <a:p>
            <a:pPr marL="1828800" lvl="4" indent="0">
              <a:buNone/>
            </a:pPr>
            <a:endParaRPr lang="en-US" dirty="0"/>
          </a:p>
          <a:p>
            <a:pPr marL="1828800" lvl="4" indent="0">
              <a:buNone/>
            </a:pPr>
            <a:r>
              <a:rPr lang="en-US" dirty="0"/>
              <a:t>(Demo goes here)</a:t>
            </a:r>
          </a:p>
          <a:p>
            <a:endParaRPr lang="en-US" dirty="0"/>
          </a:p>
        </p:txBody>
      </p:sp>
      <p:sp>
        <p:nvSpPr>
          <p:cNvPr id="4" name="Rectangle 3"/>
          <p:cNvSpPr/>
          <p:nvPr/>
        </p:nvSpPr>
        <p:spPr>
          <a:xfrm>
            <a:off x="618412" y="33481"/>
            <a:ext cx="2649893" cy="369332"/>
          </a:xfrm>
          <a:prstGeom prst="rect">
            <a:avLst/>
          </a:prstGeom>
        </p:spPr>
        <p:txBody>
          <a:bodyPr wrap="none">
            <a:spAutoFit/>
          </a:bodyPr>
          <a:lstStyle/>
          <a:p>
            <a:r>
              <a:rPr lang="en-US" dirty="0"/>
              <a:t>ADAC YR5 Biennial Review</a:t>
            </a:r>
          </a:p>
        </p:txBody>
      </p:sp>
    </p:spTree>
    <p:extLst>
      <p:ext uri="{BB962C8B-B14F-4D97-AF65-F5344CB8AC3E}">
        <p14:creationId xmlns:p14="http://schemas.microsoft.com/office/powerpoint/2010/main" val="2362177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00828" y="649519"/>
            <a:ext cx="9940158" cy="480131"/>
          </a:xfrm>
        </p:spPr>
        <p:txBody>
          <a:bodyPr>
            <a:noAutofit/>
          </a:bodyPr>
          <a:lstStyle/>
          <a:p>
            <a:r>
              <a:rPr lang="en-US" sz="3600" dirty="0"/>
              <a:t>Project LRAUV: Schedule and Metrics</a:t>
            </a:r>
          </a:p>
        </p:txBody>
      </p:sp>
      <p:sp>
        <p:nvSpPr>
          <p:cNvPr id="3" name="Content Placeholder 2"/>
          <p:cNvSpPr>
            <a:spLocks noGrp="1"/>
          </p:cNvSpPr>
          <p:nvPr>
            <p:ph idx="4294967295"/>
          </p:nvPr>
        </p:nvSpPr>
        <p:spPr>
          <a:xfrm>
            <a:off x="104047" y="1266285"/>
            <a:ext cx="10763649" cy="4241135"/>
          </a:xfrm>
        </p:spPr>
        <p:txBody>
          <a:bodyPr>
            <a:normAutofit fontScale="85000" lnSpcReduction="20000"/>
          </a:bodyPr>
          <a:lstStyle/>
          <a:p>
            <a:r>
              <a:rPr lang="en-US" dirty="0"/>
              <a:t>Current year research schedule and milestones:</a:t>
            </a:r>
          </a:p>
          <a:p>
            <a:pPr lvl="1" fontAlgn="base"/>
            <a:r>
              <a:rPr lang="en-US" dirty="0"/>
              <a:t>ML1-1: Test/Transition LRAUV to WHOI: Underway​</a:t>
            </a:r>
          </a:p>
          <a:p>
            <a:pPr lvl="1" fontAlgn="base"/>
            <a:r>
              <a:rPr lang="en-US" dirty="0"/>
              <a:t>ML1-2: </a:t>
            </a:r>
            <a:r>
              <a:rPr lang="en-US" dirty="0">
                <a:solidFill>
                  <a:srgbClr val="FFFF00"/>
                </a:solidFill>
              </a:rPr>
              <a:t>Collect Navigation Performance Data: September 2018</a:t>
            </a:r>
            <a:r>
              <a:rPr lang="en-US" dirty="0"/>
              <a:t>​</a:t>
            </a:r>
          </a:p>
          <a:p>
            <a:pPr lvl="1" fontAlgn="base"/>
            <a:r>
              <a:rPr lang="en-US" dirty="0"/>
              <a:t>ML1-3: Complete Delivery/MBARI transition to WHOI: November 2018​ (now Jan ‘19)</a:t>
            </a:r>
          </a:p>
          <a:p>
            <a:pPr lvl="1" fontAlgn="base"/>
            <a:r>
              <a:rPr lang="en-US" dirty="0"/>
              <a:t>ML1-4: Process data and further develop software behaviors: January 2019​</a:t>
            </a:r>
          </a:p>
          <a:p>
            <a:pPr lvl="1" fontAlgn="base"/>
            <a:r>
              <a:rPr lang="en-US" dirty="0"/>
              <a:t>ML2-1: Plan adaptive mission in </a:t>
            </a:r>
            <a:r>
              <a:rPr lang="en-US" dirty="0" err="1"/>
              <a:t>GoM</a:t>
            </a:r>
            <a:r>
              <a:rPr lang="en-US" dirty="0"/>
              <a:t> for oil mapping, February 2019​</a:t>
            </a:r>
          </a:p>
          <a:p>
            <a:pPr lvl="1" fontAlgn="base"/>
            <a:r>
              <a:rPr lang="en-US" dirty="0"/>
              <a:t>ML2-2: </a:t>
            </a:r>
            <a:r>
              <a:rPr lang="en-US" dirty="0">
                <a:solidFill>
                  <a:srgbClr val="FFFF00"/>
                </a:solidFill>
              </a:rPr>
              <a:t>Perform low latitude oil mission </a:t>
            </a:r>
            <a:r>
              <a:rPr lang="en-US" dirty="0" err="1">
                <a:solidFill>
                  <a:srgbClr val="FFFF00"/>
                </a:solidFill>
              </a:rPr>
              <a:t>GoM</a:t>
            </a:r>
            <a:r>
              <a:rPr lang="en-US" dirty="0">
                <a:solidFill>
                  <a:srgbClr val="FFFF00"/>
                </a:solidFill>
              </a:rPr>
              <a:t>, May 2019</a:t>
            </a:r>
            <a:r>
              <a:rPr lang="en-US" dirty="0"/>
              <a:t>​</a:t>
            </a:r>
          </a:p>
          <a:p>
            <a:pPr lvl="1" fontAlgn="base"/>
            <a:r>
              <a:rPr lang="en-US" dirty="0"/>
              <a:t>ML2-3: Complete software development for data visualization, June 2019</a:t>
            </a:r>
          </a:p>
          <a:p>
            <a:pPr lvl="1" fontAlgn="base"/>
            <a:r>
              <a:rPr lang="en-US" dirty="0"/>
              <a:t>ML3-1: Plan High latitude Mission: May, 2019 –Great Lakes and Frozen NH Lake for prelim tests​</a:t>
            </a:r>
          </a:p>
          <a:p>
            <a:pPr lvl="1" fontAlgn="base"/>
            <a:r>
              <a:rPr lang="en-US" dirty="0"/>
              <a:t>ML4-1: Complete fabrication of Arctic Buoys: May 2019​ (Feb 2019)</a:t>
            </a:r>
          </a:p>
          <a:p>
            <a:pPr lvl="1" fontAlgn="base"/>
            <a:r>
              <a:rPr lang="en-US" dirty="0"/>
              <a:t>ML4-2: </a:t>
            </a:r>
            <a:r>
              <a:rPr lang="en-US" dirty="0">
                <a:solidFill>
                  <a:srgbClr val="FFFF00"/>
                </a:solidFill>
              </a:rPr>
              <a:t>Test Arctic Buoys in open water: June 2019​ (Now May 2019)</a:t>
            </a:r>
          </a:p>
          <a:p>
            <a:pPr lvl="1" fontAlgn="base"/>
            <a:r>
              <a:rPr lang="en-US" dirty="0"/>
              <a:t>ML5-1: Evaluate data, software enhancements, training: June 2019​</a:t>
            </a:r>
          </a:p>
          <a:p>
            <a:pPr lvl="1" fontAlgn="base"/>
            <a:r>
              <a:rPr lang="en-US" dirty="0"/>
              <a:t>ML6-1: Low cost vehicle evaluation: June 2019​</a:t>
            </a:r>
          </a:p>
          <a:p>
            <a:pPr lvl="1" fontAlgn="base"/>
            <a:r>
              <a:rPr lang="en-US" dirty="0"/>
              <a:t>ML7-1: Transition Plan: June 2019</a:t>
            </a:r>
          </a:p>
          <a:p>
            <a:pPr fontAlgn="base"/>
            <a:endParaRPr lang="en-US" dirty="0"/>
          </a:p>
          <a:p>
            <a:pPr lvl="1"/>
            <a:endParaRPr lang="en-US" dirty="0"/>
          </a:p>
          <a:p>
            <a:endParaRPr lang="en-US" dirty="0"/>
          </a:p>
        </p:txBody>
      </p:sp>
      <p:sp>
        <p:nvSpPr>
          <p:cNvPr id="4" name="Rectangle 3"/>
          <p:cNvSpPr/>
          <p:nvPr/>
        </p:nvSpPr>
        <p:spPr>
          <a:xfrm>
            <a:off x="629564" y="0"/>
            <a:ext cx="2649893" cy="369332"/>
          </a:xfrm>
          <a:prstGeom prst="rect">
            <a:avLst/>
          </a:prstGeom>
        </p:spPr>
        <p:txBody>
          <a:bodyPr wrap="none">
            <a:spAutoFit/>
          </a:bodyPr>
          <a:lstStyle/>
          <a:p>
            <a:r>
              <a:rPr lang="en-US" dirty="0"/>
              <a:t>ADAC YR5 Biennial Review</a:t>
            </a:r>
          </a:p>
        </p:txBody>
      </p:sp>
      <p:sp>
        <p:nvSpPr>
          <p:cNvPr id="5" name="Left Arrow Callout 4">
            <a:extLst>
              <a:ext uri="{FF2B5EF4-FFF2-40B4-BE49-F238E27FC236}">
                <a16:creationId xmlns:a16="http://schemas.microsoft.com/office/drawing/2014/main" id="{2C70AA8C-7618-9242-AC30-CCA431F59C72}"/>
              </a:ext>
            </a:extLst>
          </p:cNvPr>
          <p:cNvSpPr/>
          <p:nvPr/>
        </p:nvSpPr>
        <p:spPr>
          <a:xfrm>
            <a:off x="8580503" y="2427890"/>
            <a:ext cx="3520965" cy="1040524"/>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 Under-ice test of LRAUV in NH for USBL/ACOMMS-March</a:t>
            </a:r>
          </a:p>
        </p:txBody>
      </p:sp>
    </p:spTree>
    <p:extLst>
      <p:ext uri="{BB962C8B-B14F-4D97-AF65-F5344CB8AC3E}">
        <p14:creationId xmlns:p14="http://schemas.microsoft.com/office/powerpoint/2010/main" val="3353792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9238" y="464560"/>
            <a:ext cx="9940158" cy="480131"/>
          </a:xfrm>
        </p:spPr>
        <p:txBody>
          <a:bodyPr>
            <a:noAutofit/>
          </a:bodyPr>
          <a:lstStyle/>
          <a:p>
            <a:r>
              <a:rPr lang="en-US" sz="3600" dirty="0"/>
              <a:t>LRAUV:  Key Accomplishments</a:t>
            </a:r>
          </a:p>
        </p:txBody>
      </p:sp>
      <p:sp>
        <p:nvSpPr>
          <p:cNvPr id="3" name="Content Placeholder 2"/>
          <p:cNvSpPr>
            <a:spLocks noGrp="1"/>
          </p:cNvSpPr>
          <p:nvPr>
            <p:ph idx="4294967295"/>
          </p:nvPr>
        </p:nvSpPr>
        <p:spPr>
          <a:xfrm>
            <a:off x="0" y="909956"/>
            <a:ext cx="9889071" cy="4411140"/>
          </a:xfrm>
        </p:spPr>
        <p:txBody>
          <a:bodyPr>
            <a:normAutofit fontScale="70000" lnSpcReduction="20000"/>
          </a:bodyPr>
          <a:lstStyle/>
          <a:p>
            <a:pPr marL="0" indent="0">
              <a:buNone/>
            </a:pPr>
            <a:endParaRPr lang="en-US" dirty="0"/>
          </a:p>
          <a:p>
            <a:pPr lvl="1"/>
            <a:r>
              <a:rPr lang="en-US" dirty="0"/>
              <a:t>The MBARI/WHOI team has combined the best AUV technologies from two successful AUV systems to make a custom Arctic capable platform;</a:t>
            </a:r>
          </a:p>
          <a:p>
            <a:pPr lvl="1"/>
            <a:endParaRPr lang="en-US" dirty="0"/>
          </a:p>
          <a:p>
            <a:pPr lvl="1"/>
            <a:r>
              <a:rPr lang="en-US" dirty="0"/>
              <a:t>Designed custom LRAUV and vehicle agnostic arctic buoys;</a:t>
            </a:r>
          </a:p>
          <a:p>
            <a:pPr lvl="1"/>
            <a:endParaRPr lang="en-US" dirty="0"/>
          </a:p>
          <a:p>
            <a:pPr lvl="1"/>
            <a:r>
              <a:rPr lang="en-US" dirty="0"/>
              <a:t>Built an operational LRAUV for oil detection;</a:t>
            </a:r>
          </a:p>
          <a:p>
            <a:pPr lvl="1"/>
            <a:endParaRPr lang="en-US" dirty="0"/>
          </a:p>
          <a:p>
            <a:pPr lvl="1"/>
            <a:r>
              <a:rPr lang="en-US" dirty="0"/>
              <a:t>Developed Vehicle current modeling simulator;</a:t>
            </a:r>
          </a:p>
          <a:p>
            <a:pPr lvl="1"/>
            <a:endParaRPr lang="en-US" dirty="0"/>
          </a:p>
          <a:p>
            <a:pPr lvl="1"/>
            <a:r>
              <a:rPr lang="en-US" dirty="0"/>
              <a:t>Evaluated COTS sensor packages (split beam, multibeam, methane, optics);</a:t>
            </a:r>
          </a:p>
          <a:p>
            <a:pPr lvl="1"/>
            <a:endParaRPr lang="en-US" dirty="0"/>
          </a:p>
          <a:p>
            <a:pPr lvl="1"/>
            <a:r>
              <a:rPr lang="en-US" dirty="0"/>
              <a:t>Performed two vehicle demonstrations to stakeholders (WHOI, MBARI);</a:t>
            </a:r>
          </a:p>
          <a:p>
            <a:pPr lvl="1"/>
            <a:endParaRPr lang="en-US" dirty="0"/>
          </a:p>
          <a:p>
            <a:pPr lvl="1"/>
            <a:r>
              <a:rPr lang="en-US" dirty="0"/>
              <a:t>Presented and published two IEEE papers on our research;</a:t>
            </a:r>
          </a:p>
          <a:p>
            <a:pPr lvl="1"/>
            <a:endParaRPr lang="en-US" dirty="0"/>
          </a:p>
          <a:p>
            <a:pPr lvl="1"/>
            <a:r>
              <a:rPr lang="en-US" dirty="0"/>
              <a:t>Built collaborations with EPA, NOAA and BSEE;</a:t>
            </a:r>
          </a:p>
        </p:txBody>
      </p:sp>
      <p:sp>
        <p:nvSpPr>
          <p:cNvPr id="4" name="Rectangle 3"/>
          <p:cNvSpPr/>
          <p:nvPr/>
        </p:nvSpPr>
        <p:spPr>
          <a:xfrm>
            <a:off x="629564" y="0"/>
            <a:ext cx="2649893" cy="369332"/>
          </a:xfrm>
          <a:prstGeom prst="rect">
            <a:avLst/>
          </a:prstGeom>
        </p:spPr>
        <p:txBody>
          <a:bodyPr wrap="none">
            <a:spAutoFit/>
          </a:bodyPr>
          <a:lstStyle/>
          <a:p>
            <a:r>
              <a:rPr lang="en-US" dirty="0"/>
              <a:t>ADAC YR5 Biennial Review</a:t>
            </a:r>
          </a:p>
        </p:txBody>
      </p:sp>
      <p:pic>
        <p:nvPicPr>
          <p:cNvPr id="6" name="Picture 5" title="Barrow Alaska WHOI REMUS Deployment">
            <a:extLst>
              <a:ext uri="{FF2B5EF4-FFF2-40B4-BE49-F238E27FC236}">
                <a16:creationId xmlns:a16="http://schemas.microsoft.com/office/drawing/2014/main" id="{D31D4DAA-D691-8943-A794-D183C9ECA3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10609" y="1696192"/>
            <a:ext cx="4097249" cy="2221243"/>
          </a:xfrm>
          <a:prstGeom prst="rect">
            <a:avLst/>
          </a:prstGeom>
        </p:spPr>
      </p:pic>
      <p:sp>
        <p:nvSpPr>
          <p:cNvPr id="7" name="TextBox 6">
            <a:extLst>
              <a:ext uri="{FF2B5EF4-FFF2-40B4-BE49-F238E27FC236}">
                <a16:creationId xmlns:a16="http://schemas.microsoft.com/office/drawing/2014/main" id="{F7AD4485-1798-5F4E-9533-02725E834E9E}"/>
              </a:ext>
            </a:extLst>
          </p:cNvPr>
          <p:cNvSpPr txBox="1"/>
          <p:nvPr/>
        </p:nvSpPr>
        <p:spPr>
          <a:xfrm>
            <a:off x="8045148" y="3917435"/>
            <a:ext cx="4368495" cy="369332"/>
          </a:xfrm>
          <a:prstGeom prst="rect">
            <a:avLst/>
          </a:prstGeom>
          <a:noFill/>
        </p:spPr>
        <p:txBody>
          <a:bodyPr wrap="square" rtlCol="0">
            <a:spAutoFit/>
          </a:bodyPr>
          <a:lstStyle/>
          <a:p>
            <a:r>
              <a:rPr lang="en-US" dirty="0"/>
              <a:t>Barrow Alaska WHOI REMUS Deployment</a:t>
            </a:r>
          </a:p>
        </p:txBody>
      </p:sp>
      <p:pic>
        <p:nvPicPr>
          <p:cNvPr id="8" name="Picture 7">
            <a:extLst>
              <a:ext uri="{FF2B5EF4-FFF2-40B4-BE49-F238E27FC236}">
                <a16:creationId xmlns:a16="http://schemas.microsoft.com/office/drawing/2014/main" id="{25367711-DF00-9241-BE5D-9925953F3B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22075" y="4286767"/>
            <a:ext cx="4769925" cy="2683083"/>
          </a:xfrm>
          <a:prstGeom prst="rect">
            <a:avLst/>
          </a:prstGeom>
        </p:spPr>
      </p:pic>
      <p:sp>
        <p:nvSpPr>
          <p:cNvPr id="10" name="Oval 9">
            <a:extLst>
              <a:ext uri="{FF2B5EF4-FFF2-40B4-BE49-F238E27FC236}">
                <a16:creationId xmlns:a16="http://schemas.microsoft.com/office/drawing/2014/main" id="{096A5A4E-AA8B-2D4F-BE90-D6DF4DD8048D}"/>
              </a:ext>
            </a:extLst>
          </p:cNvPr>
          <p:cNvSpPr/>
          <p:nvPr/>
        </p:nvSpPr>
        <p:spPr>
          <a:xfrm>
            <a:off x="10229395" y="6101610"/>
            <a:ext cx="558800" cy="406400"/>
          </a:xfrm>
          <a:prstGeom prst="ellipse">
            <a:avLst/>
          </a:prstGeom>
          <a:solidFill>
            <a:schemeClr val="tx1">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A227B07-C278-7C46-8E82-588EE7879D3C}"/>
              </a:ext>
            </a:extLst>
          </p:cNvPr>
          <p:cNvSpPr txBox="1"/>
          <p:nvPr/>
        </p:nvSpPr>
        <p:spPr>
          <a:xfrm>
            <a:off x="5208027" y="6184844"/>
            <a:ext cx="2362200" cy="646331"/>
          </a:xfrm>
          <a:prstGeom prst="rect">
            <a:avLst/>
          </a:prstGeom>
          <a:noFill/>
        </p:spPr>
        <p:txBody>
          <a:bodyPr wrap="square" rtlCol="0">
            <a:spAutoFit/>
          </a:bodyPr>
          <a:lstStyle/>
          <a:p>
            <a:r>
              <a:rPr lang="en-US" dirty="0"/>
              <a:t>Sea Owl tests at MC20 site (REMUS)</a:t>
            </a:r>
          </a:p>
        </p:txBody>
      </p:sp>
    </p:spTree>
    <p:extLst>
      <p:ext uri="{BB962C8B-B14F-4D97-AF65-F5344CB8AC3E}">
        <p14:creationId xmlns:p14="http://schemas.microsoft.com/office/powerpoint/2010/main" val="468560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0">
      <a:dk1>
        <a:srgbClr val="E4E8EE"/>
      </a:dk1>
      <a:lt1>
        <a:srgbClr val="222A37"/>
      </a:lt1>
      <a:dk2>
        <a:srgbClr val="E4E8EE"/>
      </a:dk2>
      <a:lt2>
        <a:srgbClr val="222A37"/>
      </a:lt2>
      <a:accent1>
        <a:srgbClr val="2D82A4"/>
      </a:accent1>
      <a:accent2>
        <a:srgbClr val="77C3CB"/>
      </a:accent2>
      <a:accent3>
        <a:srgbClr val="5EB298"/>
      </a:accent3>
      <a:accent4>
        <a:srgbClr val="68787A"/>
      </a:accent4>
      <a:accent5>
        <a:srgbClr val="84ACB6"/>
      </a:accent5>
      <a:accent6>
        <a:srgbClr val="2683C6"/>
      </a:accent6>
      <a:hlink>
        <a:srgbClr val="A9DB66"/>
      </a:hlink>
      <a:folHlink>
        <a:srgbClr val="5077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11765</TotalTime>
  <Words>1322</Words>
  <Application>Microsoft Office PowerPoint</Application>
  <PresentationFormat>Widescreen</PresentationFormat>
  <Paragraphs>144</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Franklin Gothic Book</vt:lpstr>
      <vt:lpstr>Franklin Gothic Medium Cond</vt:lpstr>
      <vt:lpstr>Office Theme</vt:lpstr>
      <vt:lpstr> ADAC Year 5 Biannual Review (LRAUV) for Under-Ice Mapping of Oil Spills and Environmental Hazards</vt:lpstr>
      <vt:lpstr>ADAC Project (Name): (LRAUV) for Under-Ice Mapping of Oil Spills and Environmental Hazards</vt:lpstr>
      <vt:lpstr>LRAUV: Description and Baseline</vt:lpstr>
      <vt:lpstr>Project LRAUV:  Relevance and Method</vt:lpstr>
      <vt:lpstr>Project LRAUV:  Relevance and Method</vt:lpstr>
      <vt:lpstr>Project LRAUV:  Relevance and Method</vt:lpstr>
      <vt:lpstr>Project LRAUV:  Relevance and Method</vt:lpstr>
      <vt:lpstr>Project LRAUV: Schedule and Metrics</vt:lpstr>
      <vt:lpstr>LRAUV:  Key Accomplishments</vt:lpstr>
      <vt:lpstr>Project LRAUV:  Transition Plans</vt:lpstr>
      <vt:lpstr>Project LRAUV:  Transition Plans</vt:lpstr>
      <vt:lpstr>Project LRAUV:  Transition Plans</vt:lpstr>
      <vt:lpstr>LRAUV Ready for questions</vt:lpstr>
    </vt:vector>
  </TitlesOfParts>
  <Company>Univeristy of Alaska Anchorage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Jeffrey A Kee</dc:creator>
  <cp:lastModifiedBy>Brett Hobson</cp:lastModifiedBy>
  <cp:revision>303</cp:revision>
  <cp:lastPrinted>2018-08-30T21:44:35Z</cp:lastPrinted>
  <dcterms:created xsi:type="dcterms:W3CDTF">2018-01-03T22:04:18Z</dcterms:created>
  <dcterms:modified xsi:type="dcterms:W3CDTF">2019-01-30T20:47:20Z</dcterms:modified>
</cp:coreProperties>
</file>