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6" r:id="rId1"/>
  </p:sldMasterIdLst>
  <p:notesMasterIdLst>
    <p:notesMasterId r:id="rId13"/>
  </p:notesMasterIdLst>
  <p:sldIdLst>
    <p:sldId id="289" r:id="rId2"/>
    <p:sldId id="360" r:id="rId3"/>
    <p:sldId id="364" r:id="rId4"/>
    <p:sldId id="363" r:id="rId5"/>
    <p:sldId id="361" r:id="rId6"/>
    <p:sldId id="362" r:id="rId7"/>
    <p:sldId id="366" r:id="rId8"/>
    <p:sldId id="367" r:id="rId9"/>
    <p:sldId id="368" r:id="rId10"/>
    <p:sldId id="369" r:id="rId11"/>
    <p:sldId id="37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36" autoAdjust="0"/>
    <p:restoredTop sz="94607" autoAdjust="0"/>
  </p:normalViewPr>
  <p:slideViewPr>
    <p:cSldViewPr snapToGrid="0" snapToObjects="1">
      <p:cViewPr varScale="1">
        <p:scale>
          <a:sx n="97" d="100"/>
          <a:sy n="97" d="100"/>
        </p:scale>
        <p:origin x="108" y="432"/>
      </p:cViewPr>
      <p:guideLst/>
    </p:cSldViewPr>
  </p:slideViewPr>
  <p:outlineViewPr>
    <p:cViewPr>
      <p:scale>
        <a:sx n="33" d="100"/>
        <a:sy n="33" d="100"/>
      </p:scale>
      <p:origin x="0" y="-483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2C563D-D127-9A48-A329-70623C545DD4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B5FC56-AB41-4344-BBAC-09C591DAB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278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n" dirty="0"/>
              <a:t>Still actively developing new capabilities, but</a:t>
            </a:r>
            <a:r>
              <a:rPr lang="en" baseline="0" dirty="0"/>
              <a:t> MTBCF* over 140 hours when we stop fiddling and just let it work.</a:t>
            </a:r>
          </a:p>
          <a:p>
            <a:endParaRPr lang="en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dirty="0"/>
              <a:t>Iridium messages are 270 bytes. Typically</a:t>
            </a:r>
            <a:r>
              <a:rPr lang="en" baseline="0" dirty="0"/>
              <a:t> we get a couple messages a minute. So how to we interact? </a:t>
            </a:r>
            <a:r>
              <a:rPr lang="en-US" baseline="0" dirty="0"/>
              <a:t>H</a:t>
            </a:r>
            <a:r>
              <a:rPr lang="en" baseline="0" dirty="0"/>
              <a:t>ow do we keep a common ops picture?</a:t>
            </a: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461657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FADE8-6652-064A-BB6A-3D176F940B8D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BEDB-B950-A14F-81B1-DB49BF1D1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884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FADE8-6652-064A-BB6A-3D176F940B8D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BEDB-B950-A14F-81B1-DB49BF1D1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246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FADE8-6652-064A-BB6A-3D176F940B8D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BEDB-B950-A14F-81B1-DB49BF1D1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0703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FADE8-6652-064A-BB6A-3D176F940B8D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BEDB-B950-A14F-81B1-DB49BF1D1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783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FADE8-6652-064A-BB6A-3D176F940B8D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BEDB-B950-A14F-81B1-DB49BF1D1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508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FADE8-6652-064A-BB6A-3D176F940B8D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BEDB-B950-A14F-81B1-DB49BF1D1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4243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FADE8-6652-064A-BB6A-3D176F940B8D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BEDB-B950-A14F-81B1-DB49BF1D1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6236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FADE8-6652-064A-BB6A-3D176F940B8D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BEDB-B950-A14F-81B1-DB49BF1D1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7434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FADE8-6652-064A-BB6A-3D176F940B8D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BEDB-B950-A14F-81B1-DB49BF1D1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2303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967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 indent="457200">
              <a:defRPr/>
            </a:lvl2pPr>
            <a:lvl3pPr indent="914400">
              <a:defRPr/>
            </a:lvl3pPr>
            <a:lvl4pPr indent="1371600"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41425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7A5FADE8-6652-064A-BB6A-3D176F940B8D}" type="datetimeFigureOut">
              <a:rPr lang="en-US" smtClean="0"/>
              <a:pPr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7C89BEDB-B950-A14F-81B1-DB49BF1D1E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730750" y="1568450"/>
            <a:ext cx="914400" cy="914400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0096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FADE8-6652-064A-BB6A-3D176F940B8D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BEDB-B950-A14F-81B1-DB49BF1D1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054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FADE8-6652-064A-BB6A-3D176F940B8D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BEDB-B950-A14F-81B1-DB49BF1D1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572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FADE8-6652-064A-BB6A-3D176F940B8D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BEDB-B950-A14F-81B1-DB49BF1D1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586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FADE8-6652-064A-BB6A-3D176F940B8D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BEDB-B950-A14F-81B1-DB49BF1D1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872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FADE8-6652-064A-BB6A-3D176F940B8D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BEDB-B950-A14F-81B1-DB49BF1D1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286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FADE8-6652-064A-BB6A-3D176F940B8D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BEDB-B950-A14F-81B1-DB49BF1D1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532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7A5FADE8-6652-064A-BB6A-3D176F940B8D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7C89BEDB-B950-A14F-81B1-DB49BF1D1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915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7A5FADE8-6652-064A-BB6A-3D176F940B8D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7C89BEDB-B950-A14F-81B1-DB49BF1D1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2070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  <p:sldLayoutId id="2147483774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>
            <a:spLocks noGrp="1"/>
          </p:cNvSpPr>
          <p:nvPr>
            <p:ph type="ctrTitle"/>
          </p:nvPr>
        </p:nvSpPr>
        <p:spPr>
          <a:xfrm>
            <a:off x="389321" y="654413"/>
            <a:ext cx="11487150" cy="2401048"/>
          </a:xfrm>
          <a:prstGeom prst="rect">
            <a:avLst/>
          </a:prstGeom>
        </p:spPr>
        <p:txBody>
          <a:bodyPr>
            <a:noAutofit/>
          </a:bodyPr>
          <a:lstStyle/>
          <a:p>
            <a:pPr defTabSz="832104">
              <a:defRPr sz="2912" spc="-91">
                <a:solidFill>
                  <a:srgbClr val="0E58C4"/>
                </a:solidFill>
              </a:defRPr>
            </a:pPr>
            <a:r>
              <a:rPr sz="44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sz="44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spc="-9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Export options for </a:t>
            </a:r>
            <a:br>
              <a:rPr lang="en-US" sz="4400" b="1" spc="-9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spc="-9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MBARI’s L-RAUV</a:t>
            </a:r>
            <a:r>
              <a:rPr sz="4400" b="1" spc="-9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sz="4400" b="1" spc="-9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sz="4400" b="1" spc="-91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9" name="Shape 139"/>
          <p:cNvSpPr/>
          <p:nvPr/>
        </p:nvSpPr>
        <p:spPr>
          <a:xfrm>
            <a:off x="1649127" y="5116817"/>
            <a:ext cx="8774001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/>
          <a:p>
            <a:pPr indent="109728" algn="ctr">
              <a:defRPr sz="2400"/>
            </a:pPr>
            <a:r>
              <a:rPr lang="en-US" sz="2400" dirty="0" smtClean="0"/>
              <a:t>12/14/21 IP Committee, by Brett Hobson</a:t>
            </a:r>
            <a:endParaRPr 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1754344" y="2925939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hangingPunct="0"/>
            <a:endParaRPr lang="en-US" dirty="0">
              <a:solidFill>
                <a:srgbClr val="29293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Picture 7" descr="MBARI-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19223" y="2883112"/>
            <a:ext cx="2246385" cy="1684789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6DDE211-2CD5-4C40-9782-D309B980BCE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688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898048" y="167175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accent4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 smtClean="0"/>
              <a:t>Challenge 2: How can we ensure Ocean science doesn’t get abandoned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71305" y="2682007"/>
            <a:ext cx="11585749" cy="2953753"/>
          </a:xfrm>
        </p:spPr>
        <p:txBody>
          <a:bodyPr>
            <a:noAutofit/>
          </a:bodyPr>
          <a:lstStyle/>
          <a:p>
            <a:pPr lvl="1"/>
            <a:r>
              <a:rPr lang="en-US" sz="2000" dirty="0" smtClean="0">
                <a:solidFill>
                  <a:schemeClr val="tx1"/>
                </a:solidFill>
                <a:effectLst/>
              </a:rPr>
              <a:t>Hydroid, Bluefin, Ocean Server, Teledyne all have </a:t>
            </a:r>
          </a:p>
          <a:p>
            <a:pPr lvl="2"/>
            <a:r>
              <a:rPr lang="en-US" sz="1800" dirty="0" smtClean="0">
                <a:solidFill>
                  <a:schemeClr val="tx1"/>
                </a:solidFill>
                <a:effectLst/>
              </a:rPr>
              <a:t>Not affordable, difficult to customize, don’t support older systems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  <a:effectLst/>
              </a:rPr>
              <a:t>Carefully choose a privately owned company committed to ocean science</a:t>
            </a:r>
          </a:p>
          <a:p>
            <a:pPr lvl="2"/>
            <a:r>
              <a:rPr lang="en-US" sz="1800" dirty="0" smtClean="0">
                <a:solidFill>
                  <a:schemeClr val="tx1"/>
                </a:solidFill>
                <a:effectLst/>
              </a:rPr>
              <a:t>Corporation is required to maximize profits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  <a:effectLst/>
              </a:rPr>
              <a:t>Impose a cost+ manufacturing clause for non-profit/science</a:t>
            </a:r>
          </a:p>
          <a:p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6406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564" y="157424"/>
            <a:ext cx="10564917" cy="1905000"/>
          </a:xfrm>
        </p:spPr>
        <p:txBody>
          <a:bodyPr/>
          <a:lstStyle/>
          <a:p>
            <a:r>
              <a:rPr lang="en-US" dirty="0" smtClean="0"/>
              <a:t>L-RAUV Ocean Science Users Consortium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34460" y="2315703"/>
            <a:ext cx="1173312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Increases exposure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Develop new payloads, e.g. seafloor mapping &amp; search, pipeline-following, </a:t>
            </a:r>
            <a:endParaRPr lang="en-US" sz="24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Build out-of-house expertise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Already </a:t>
            </a:r>
            <a:r>
              <a:rPr lang="en-US" sz="2400" dirty="0"/>
              <a:t>have WHOI in this role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/>
              <a:t>Use a Contract Manufacturer to build </a:t>
            </a:r>
            <a:r>
              <a:rPr lang="en-US" sz="2400" dirty="0" smtClean="0"/>
              <a:t>vehicles w/o integration/test</a:t>
            </a:r>
            <a:endParaRPr lang="en-US" sz="24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/>
              <a:t>Open Source Development within Collective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/>
              <a:t>Self Supporting between </a:t>
            </a:r>
            <a:r>
              <a:rPr lang="en-US" sz="2400" dirty="0" smtClean="0"/>
              <a:t>Members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/>
              <a:t>Gift to the Ocean Sciences from the Packard Foundation</a:t>
            </a:r>
          </a:p>
        </p:txBody>
      </p:sp>
    </p:spTree>
    <p:extLst>
      <p:ext uri="{BB962C8B-B14F-4D97-AF65-F5344CB8AC3E}">
        <p14:creationId xmlns:p14="http://schemas.microsoft.com/office/powerpoint/2010/main" val="790553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7795" y="-535188"/>
            <a:ext cx="9905998" cy="1905000"/>
          </a:xfrm>
        </p:spPr>
        <p:txBody>
          <a:bodyPr/>
          <a:lstStyle/>
          <a:p>
            <a:r>
              <a:rPr lang="en-US" dirty="0" smtClean="0"/>
              <a:t>AUV Marketplace, ~ $500M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824" y="1911350"/>
            <a:ext cx="4946566" cy="3986463"/>
          </a:xfrm>
        </p:spPr>
        <p:txBody>
          <a:bodyPr>
            <a:noAutofit/>
          </a:bodyPr>
          <a:lstStyle/>
          <a:p>
            <a:r>
              <a:rPr lang="en-US" sz="1600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Existing AUV builders</a:t>
            </a:r>
          </a:p>
          <a:p>
            <a:pPr lvl="1"/>
            <a:r>
              <a:rPr lang="en-US" sz="1600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Kongsberg – </a:t>
            </a:r>
            <a:r>
              <a:rPr lang="en-US" sz="1600" b="1" dirty="0" err="1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Hugin</a:t>
            </a:r>
            <a:r>
              <a:rPr lang="en-US" sz="1600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, including 2200 km range Endurance</a:t>
            </a:r>
          </a:p>
          <a:p>
            <a:pPr lvl="1"/>
            <a:r>
              <a:rPr lang="en-US" sz="1600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Hydroid/Huntington Ingalls</a:t>
            </a:r>
          </a:p>
          <a:p>
            <a:pPr lvl="1"/>
            <a:r>
              <a:rPr lang="en-US" sz="1600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Bluefin/General Dynamics</a:t>
            </a:r>
          </a:p>
          <a:p>
            <a:pPr lvl="1"/>
            <a:r>
              <a:rPr lang="en-US" sz="1600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Ocean Server/L3-Harris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Teledyne – </a:t>
            </a:r>
            <a:r>
              <a:rPr lang="en-US" sz="1600" dirty="0" err="1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Gavia</a:t>
            </a:r>
            <a:r>
              <a:rPr lang="en-US" sz="1600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 </a:t>
            </a:r>
          </a:p>
          <a:p>
            <a:pPr lvl="1"/>
            <a:r>
              <a:rPr lang="en-US" sz="1600" b="1" dirty="0" err="1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Cellula</a:t>
            </a:r>
            <a:r>
              <a:rPr lang="en-US" sz="1600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 Robotics – </a:t>
            </a:r>
            <a:r>
              <a:rPr lang="en-US" sz="1600" b="1" dirty="0" err="1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Solus-lr</a:t>
            </a:r>
            <a:r>
              <a:rPr lang="en-US" sz="1600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,  2000 km range</a:t>
            </a:r>
          </a:p>
          <a:p>
            <a:pPr lvl="1"/>
            <a:r>
              <a:rPr lang="en-US" sz="1600" dirty="0" err="1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Eca</a:t>
            </a:r>
            <a:r>
              <a:rPr lang="en-US" sz="1600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 Group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ATLAS </a:t>
            </a:r>
            <a:r>
              <a:rPr lang="en-US" sz="1600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ELEKTRONIK</a:t>
            </a:r>
          </a:p>
          <a:p>
            <a:pPr lvl="1"/>
            <a:r>
              <a:rPr lang="en-US" sz="1600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Saab</a:t>
            </a:r>
          </a:p>
          <a:p>
            <a:pPr lvl="1"/>
            <a:r>
              <a:rPr lang="en-US" sz="1600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ISE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Rip Tide/BAE </a:t>
            </a:r>
            <a:r>
              <a:rPr lang="en-US" sz="1600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systems</a:t>
            </a:r>
          </a:p>
          <a:p>
            <a:pPr lvl="1"/>
            <a:r>
              <a:rPr lang="en-US" sz="1600" dirty="0" err="1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OceanScan</a:t>
            </a:r>
            <a:r>
              <a:rPr lang="en-US" sz="1600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 – LAUV in Portugal</a:t>
            </a:r>
            <a:endParaRPr lang="en-US" sz="1600" dirty="0">
              <a:solidFill>
                <a:schemeClr val="tx1"/>
              </a:solidFill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pPr lvl="1"/>
            <a:endParaRPr lang="en-US" sz="1600" dirty="0" smtClean="0">
              <a:solidFill>
                <a:schemeClr val="tx1"/>
              </a:solidFill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endParaRPr lang="en-US" sz="1600" dirty="0" smtClean="0">
              <a:solidFill>
                <a:schemeClr val="tx1"/>
              </a:solidFill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endParaRPr lang="en-US" sz="1600" dirty="0">
              <a:solidFill>
                <a:schemeClr val="tx1"/>
              </a:solidFill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413668" y="1564311"/>
            <a:ext cx="5540124" cy="28434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20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>
                <a:solidFill>
                  <a:schemeClr val="tx1"/>
                </a:solidFill>
              </a:rPr>
              <a:t>Commercial AUV Users</a:t>
            </a:r>
          </a:p>
          <a:p>
            <a:pPr lvl="1"/>
            <a:r>
              <a:rPr lang="en-US" sz="1600" dirty="0" err="1" smtClean="0">
                <a:solidFill>
                  <a:schemeClr val="tx1"/>
                </a:solidFill>
              </a:rPr>
              <a:t>Fugro</a:t>
            </a:r>
            <a:r>
              <a:rPr lang="en-US" sz="1600" dirty="0" smtClean="0">
                <a:solidFill>
                  <a:schemeClr val="tx1"/>
                </a:solidFill>
              </a:rPr>
              <a:t> – </a:t>
            </a:r>
            <a:r>
              <a:rPr lang="en-US" sz="1600" dirty="0" err="1" smtClean="0">
                <a:solidFill>
                  <a:schemeClr val="tx1"/>
                </a:solidFill>
              </a:rPr>
              <a:t>Hugins</a:t>
            </a:r>
            <a:endParaRPr lang="en-US" sz="1600" dirty="0" smtClean="0">
              <a:solidFill>
                <a:schemeClr val="tx1"/>
              </a:solidFill>
            </a:endParaRPr>
          </a:p>
          <a:p>
            <a:pPr lvl="1"/>
            <a:r>
              <a:rPr lang="en-US" sz="1600" dirty="0" smtClean="0">
                <a:solidFill>
                  <a:schemeClr val="tx1"/>
                </a:solidFill>
              </a:rPr>
              <a:t>Oceaneering - </a:t>
            </a:r>
            <a:r>
              <a:rPr lang="en-US" sz="1600" dirty="0" err="1" smtClean="0">
                <a:solidFill>
                  <a:schemeClr val="tx1"/>
                </a:solidFill>
              </a:rPr>
              <a:t>Hugin</a:t>
            </a:r>
            <a:endParaRPr lang="en-US" sz="1600" dirty="0" smtClean="0">
              <a:solidFill>
                <a:schemeClr val="tx1"/>
              </a:solidFill>
            </a:endParaRPr>
          </a:p>
          <a:p>
            <a:pPr lvl="1"/>
            <a:r>
              <a:rPr lang="en-US" sz="1600" dirty="0" err="1" smtClean="0">
                <a:solidFill>
                  <a:schemeClr val="tx1"/>
                </a:solidFill>
              </a:rPr>
              <a:t>Teradepth</a:t>
            </a:r>
            <a:r>
              <a:rPr lang="en-US" sz="1600" dirty="0" smtClean="0">
                <a:solidFill>
                  <a:schemeClr val="tx1"/>
                </a:solidFill>
              </a:rPr>
              <a:t> – Custom </a:t>
            </a:r>
            <a:r>
              <a:rPr lang="en-US" sz="1600" dirty="0" err="1" smtClean="0">
                <a:solidFill>
                  <a:schemeClr val="tx1"/>
                </a:solidFill>
              </a:rPr>
              <a:t>Cellula</a:t>
            </a:r>
            <a:r>
              <a:rPr lang="en-US" sz="1600" dirty="0" smtClean="0">
                <a:solidFill>
                  <a:schemeClr val="tx1"/>
                </a:solidFill>
              </a:rPr>
              <a:t> vehicle</a:t>
            </a:r>
          </a:p>
          <a:p>
            <a:pPr lvl="1"/>
            <a:r>
              <a:rPr lang="en-US" sz="1600" dirty="0" smtClean="0">
                <a:solidFill>
                  <a:schemeClr val="tx1"/>
                </a:solidFill>
              </a:rPr>
              <a:t>Ocean </a:t>
            </a:r>
            <a:r>
              <a:rPr lang="en-US" sz="1600" dirty="0" err="1" smtClean="0">
                <a:solidFill>
                  <a:schemeClr val="tx1"/>
                </a:solidFill>
              </a:rPr>
              <a:t>Infinitty</a:t>
            </a:r>
            <a:r>
              <a:rPr lang="en-US" sz="1600" dirty="0" smtClean="0">
                <a:solidFill>
                  <a:schemeClr val="tx1"/>
                </a:solidFill>
              </a:rPr>
              <a:t> – </a:t>
            </a:r>
            <a:r>
              <a:rPr lang="en-US" sz="1600" dirty="0" err="1" smtClean="0">
                <a:solidFill>
                  <a:schemeClr val="tx1"/>
                </a:solidFill>
              </a:rPr>
              <a:t>Hugins</a:t>
            </a:r>
            <a:endParaRPr lang="en-US" sz="1600" dirty="0" smtClean="0">
              <a:solidFill>
                <a:schemeClr val="tx1"/>
              </a:solidFill>
            </a:endParaRPr>
          </a:p>
          <a:p>
            <a:pPr lvl="1"/>
            <a:r>
              <a:rPr lang="en-US" sz="1600" dirty="0" smtClean="0">
                <a:solidFill>
                  <a:schemeClr val="tx1"/>
                </a:solidFill>
              </a:rPr>
              <a:t>Ocean Floor Geophysics – </a:t>
            </a:r>
            <a:r>
              <a:rPr lang="en-US" sz="1600" dirty="0" err="1" smtClean="0">
                <a:solidFill>
                  <a:schemeClr val="tx1"/>
                </a:solidFill>
              </a:rPr>
              <a:t>Hugin</a:t>
            </a:r>
            <a:r>
              <a:rPr lang="en-US" sz="1600" dirty="0" smtClean="0">
                <a:solidFill>
                  <a:schemeClr val="tx1"/>
                </a:solidFill>
              </a:rPr>
              <a:t>, Explorer</a:t>
            </a:r>
          </a:p>
          <a:p>
            <a:pPr lvl="1"/>
            <a:r>
              <a:rPr lang="en-US" sz="1600" dirty="0" smtClean="0">
                <a:solidFill>
                  <a:schemeClr val="tx1"/>
                </a:solidFill>
              </a:rPr>
              <a:t>Modus – SAAB, Hydroid</a:t>
            </a:r>
          </a:p>
          <a:p>
            <a:pPr lvl="1"/>
            <a:endParaRPr lang="en-US" sz="1600" dirty="0" smtClean="0"/>
          </a:p>
          <a:p>
            <a:pPr lvl="1"/>
            <a:endParaRPr lang="en-US" sz="1600" dirty="0" smtClean="0"/>
          </a:p>
          <a:p>
            <a:endParaRPr lang="en-US" sz="1600" dirty="0" smtClean="0"/>
          </a:p>
          <a:p>
            <a:endParaRPr lang="en-US" sz="16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413668" y="4141578"/>
            <a:ext cx="5540124" cy="28434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20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Science Users of Commercial AUVs</a:t>
            </a:r>
          </a:p>
          <a:p>
            <a:pPr lvl="1"/>
            <a:r>
              <a:rPr lang="en-US" sz="1600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WHOI – Hydroid, L-RAUV</a:t>
            </a:r>
          </a:p>
          <a:p>
            <a:pPr lvl="1"/>
            <a:r>
              <a:rPr lang="en-US" sz="1600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Scripps - Hydroid</a:t>
            </a:r>
          </a:p>
          <a:p>
            <a:pPr lvl="1"/>
            <a:r>
              <a:rPr lang="en-US" sz="1600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NTNU/</a:t>
            </a:r>
            <a:r>
              <a:rPr lang="en-US" sz="1600" dirty="0" err="1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Univ</a:t>
            </a:r>
            <a:r>
              <a:rPr lang="en-US" sz="1600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 Porto – Ocean Scan</a:t>
            </a:r>
          </a:p>
          <a:p>
            <a:pPr lvl="1"/>
            <a:r>
              <a:rPr lang="en-US" sz="1600" dirty="0" err="1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Marum</a:t>
            </a:r>
            <a:r>
              <a:rPr lang="en-US" sz="1600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 - Explorer</a:t>
            </a:r>
          </a:p>
          <a:p>
            <a:pPr lvl="1"/>
            <a:endParaRPr lang="en-US" sz="1600" dirty="0" smtClean="0"/>
          </a:p>
          <a:p>
            <a:pPr lvl="1"/>
            <a:endParaRPr lang="en-US" sz="1600" dirty="0" smtClean="0"/>
          </a:p>
          <a:p>
            <a:endParaRPr lang="en-US" sz="1600" dirty="0" smtClean="0"/>
          </a:p>
          <a:p>
            <a:endParaRPr lang="en-US" sz="1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4470" y="3806673"/>
            <a:ext cx="2393840" cy="9254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4469" y="1564311"/>
            <a:ext cx="2860267" cy="111860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98621" y="6052219"/>
            <a:ext cx="11093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~3 years ago, we reached out to Teledyne, Hydroid,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OceanScan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ISE to gauge interest in them licensing the L-RAUV: no interest at that time.  We weren’t a threat to their market share.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84128" y="2645897"/>
            <a:ext cx="38264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10m </a:t>
            </a:r>
            <a:r>
              <a:rPr lang="en-US" sz="1600" dirty="0" err="1" smtClean="0"/>
              <a:t>Hugin</a:t>
            </a:r>
            <a:r>
              <a:rPr lang="en-US" sz="1600" dirty="0" smtClean="0"/>
              <a:t> Endurance, 6000 kg</a:t>
            </a:r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3786355" y="4812418"/>
            <a:ext cx="3380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8m </a:t>
            </a:r>
            <a:r>
              <a:rPr lang="en-US" dirty="0" err="1" smtClean="0"/>
              <a:t>Cellula</a:t>
            </a:r>
            <a:r>
              <a:rPr lang="en-US" dirty="0" smtClean="0"/>
              <a:t> </a:t>
            </a:r>
            <a:r>
              <a:rPr lang="en-US" dirty="0" err="1" smtClean="0"/>
              <a:t>Solus</a:t>
            </a:r>
            <a:r>
              <a:rPr lang="en-US" dirty="0" smtClean="0"/>
              <a:t>-LR, 3700 kg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259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854242" y="-78615"/>
            <a:ext cx="9639516" cy="11430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Autofit/>
          </a:bodyPr>
          <a:lstStyle/>
          <a:p>
            <a:pPr lvl="0" algn="ctr" rtl="0">
              <a:buNone/>
            </a:pPr>
            <a:r>
              <a:rPr lang="en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MBARI’s Tethys-class LRAUV </a:t>
            </a:r>
          </a:p>
          <a:p>
            <a:pPr lvl="0" algn="ctr" rtl="0">
              <a:buNone/>
            </a:pPr>
            <a:r>
              <a:rPr lang="en" sz="2400" i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Propeller Driven Long-Range Autonomous Underwater Vehicle</a:t>
            </a:r>
          </a:p>
        </p:txBody>
      </p:sp>
      <p:sp>
        <p:nvSpPr>
          <p:cNvPr id="45" name="Shape 45"/>
          <p:cNvSpPr/>
          <p:nvPr/>
        </p:nvSpPr>
        <p:spPr>
          <a:xfrm>
            <a:off x="167860" y="1376291"/>
            <a:ext cx="4765883" cy="5336008"/>
          </a:xfrm>
          <a:prstGeom prst="roundRect">
            <a:avLst>
              <a:gd name="adj" fmla="val 7859"/>
            </a:avLst>
          </a:prstGeom>
          <a:solidFill>
            <a:schemeClr val="bg2">
              <a:lumMod val="20000"/>
              <a:lumOff val="80000"/>
            </a:schemeClr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marL="457200" indent="-342900"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Ship-less </a:t>
            </a:r>
            <a:r>
              <a:rPr lang="en-US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Operations, Port to Port</a:t>
            </a:r>
            <a:endParaRPr lang="en-US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342900"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Wide Speed Range</a:t>
            </a:r>
          </a:p>
          <a:p>
            <a:pPr marL="914400" lvl="1" indent="-342900"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low effecient cruise, 1-2 knots</a:t>
            </a:r>
          </a:p>
          <a:p>
            <a:pPr marL="1371600" lvl="2" indent="-342900"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ow power payloads</a:t>
            </a:r>
          </a:p>
          <a:p>
            <a:pPr marL="1371600" lvl="2" indent="-342900"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&gt;Mega-Meter Range</a:t>
            </a:r>
          </a:p>
          <a:p>
            <a:pPr marL="914400" lvl="1" indent="-342900"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Faster </a:t>
            </a:r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en-US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knots</a:t>
            </a:r>
          </a:p>
          <a:p>
            <a:pPr marL="1371600" lvl="2" indent="-342900"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High </a:t>
            </a:r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Power </a:t>
            </a:r>
            <a:r>
              <a:rPr lang="en-US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Payloads</a:t>
            </a:r>
          </a:p>
          <a:p>
            <a:pPr marL="1828800" lvl="3" indent="-342900"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Mapping, Imaging</a:t>
            </a:r>
            <a:endParaRPr lang="en-US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342900"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Neutrally Buoyant at Depth</a:t>
            </a:r>
          </a:p>
          <a:p>
            <a:pPr marL="914400" lvl="1" indent="-342900"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Zero speed Lagrangian </a:t>
            </a:r>
            <a:r>
              <a:rPr lang="en-US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Drift</a:t>
            </a:r>
            <a:endParaRPr lang="en-US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342900"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Over-the-Horizon Command/Control</a:t>
            </a:r>
          </a:p>
          <a:p>
            <a:pPr marL="457200" indent="-342900"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Easy </a:t>
            </a:r>
            <a:r>
              <a:rPr lang="en-US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Web-based Operator Interface</a:t>
            </a:r>
            <a:endParaRPr lang="en-US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342900"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Smart: Autonomous </a:t>
            </a:r>
            <a:r>
              <a:rPr lang="en-US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Targeted </a:t>
            </a:r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Sampling</a:t>
            </a:r>
          </a:p>
          <a:p>
            <a:pPr marL="457200" indent="-342900"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Optional Backseat Computer Control</a:t>
            </a:r>
          </a:p>
          <a:p>
            <a:pPr marL="457200" indent="-342900"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Open-Source Simulator</a:t>
            </a:r>
          </a:p>
          <a:p>
            <a:pPr marL="457200" indent="-342900"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Small-</a:t>
            </a:r>
            <a:r>
              <a:rPr lang="en-US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ish</a:t>
            </a:r>
            <a:endParaRPr lang="en-US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342900"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110 kg, 0.3 </a:t>
            </a:r>
            <a:r>
              <a:rPr lang="en-US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dia</a:t>
            </a:r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2-3m </a:t>
            </a:r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LOA</a:t>
            </a:r>
          </a:p>
          <a:p>
            <a:pPr marL="457200" indent="-342900"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Reliable</a:t>
            </a:r>
          </a:p>
          <a:p>
            <a:pPr marL="914400" lvl="1" indent="-342900"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~30,000 hours offshore so far</a:t>
            </a:r>
            <a:endParaRPr lang="en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113" y="1483648"/>
            <a:ext cx="7027036" cy="47351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9735646" y="6218795"/>
            <a:ext cx="223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Image Credit: Kip Evans</a:t>
            </a:r>
          </a:p>
        </p:txBody>
      </p:sp>
    </p:spTree>
    <p:extLst>
      <p:ext uri="{BB962C8B-B14F-4D97-AF65-F5344CB8AC3E}">
        <p14:creationId xmlns:p14="http://schemas.microsoft.com/office/powerpoint/2010/main" val="163668005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76" t="40468" r="6167" b="37193"/>
          <a:stretch/>
        </p:blipFill>
        <p:spPr>
          <a:xfrm>
            <a:off x="805042" y="1343470"/>
            <a:ext cx="10497295" cy="3461201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7753" y="4801013"/>
            <a:ext cx="2012920" cy="15096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184" y="4817252"/>
            <a:ext cx="2049012" cy="153675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427" y="4837375"/>
            <a:ext cx="2077452" cy="155808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3475" y="4866978"/>
            <a:ext cx="2086425" cy="156481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/>
          <a:srcRect l="919" t="13782" r="-919" b="-8173"/>
          <a:stretch/>
        </p:blipFill>
        <p:spPr>
          <a:xfrm>
            <a:off x="266673" y="4770394"/>
            <a:ext cx="2249414" cy="1592428"/>
          </a:xfrm>
          <a:prstGeom prst="rect">
            <a:avLst/>
          </a:prstGeom>
        </p:spPr>
      </p:pic>
      <p:sp>
        <p:nvSpPr>
          <p:cNvPr id="13" name="Shape 44"/>
          <p:cNvSpPr txBox="1">
            <a:spLocks/>
          </p:cNvSpPr>
          <p:nvPr/>
        </p:nvSpPr>
        <p:spPr>
          <a:xfrm>
            <a:off x="730799" y="156934"/>
            <a:ext cx="9727769" cy="11430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" b="1" dirty="0" smtClean="0"/>
              <a:t>MBARI’s  L-RAUV </a:t>
            </a:r>
          </a:p>
          <a:p>
            <a:r>
              <a:rPr lang="en" sz="2400" i="1" dirty="0" smtClean="0">
                <a:solidFill>
                  <a:srgbClr val="FFC000"/>
                </a:solidFill>
              </a:rPr>
              <a:t>Propeller Driven Long-Range Autonomous Underwater Vehicle</a:t>
            </a:r>
            <a:endParaRPr lang="en" sz="2400" i="1" dirty="0">
              <a:solidFill>
                <a:srgbClr val="FFC000"/>
              </a:solidFill>
            </a:endParaRPr>
          </a:p>
        </p:txBody>
      </p:sp>
      <p:sp>
        <p:nvSpPr>
          <p:cNvPr id="15" name="AutoShape 10">
            <a:extLst>
              <a:ext uri="{FF2B5EF4-FFF2-40B4-BE49-F238E27FC236}">
                <a16:creationId xmlns:a16="http://schemas.microsoft.com/office/drawing/2014/main" id="{84CA180E-64BF-5844-ABFB-27082A229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2040" y="1621165"/>
            <a:ext cx="1842908" cy="547175"/>
          </a:xfrm>
          <a:prstGeom prst="wedgeRectCallout">
            <a:avLst>
              <a:gd name="adj1" fmla="val 57073"/>
              <a:gd name="adj2" fmla="val 236621"/>
            </a:avLst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000080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sz="900" dirty="0">
                <a:solidFill>
                  <a:schemeClr val="bg1"/>
                </a:solidFill>
              </a:rPr>
              <a:t>Core </a:t>
            </a:r>
            <a:r>
              <a:rPr lang="en-US" sz="900" dirty="0" smtClean="0">
                <a:solidFill>
                  <a:schemeClr val="bg1"/>
                </a:solidFill>
              </a:rPr>
              <a:t>Science Payload: Seabird CTD+O2, </a:t>
            </a:r>
            <a:r>
              <a:rPr lang="en-US" sz="900" dirty="0" err="1" smtClean="0">
                <a:solidFill>
                  <a:schemeClr val="bg1"/>
                </a:solidFill>
              </a:rPr>
              <a:t>Chl</a:t>
            </a:r>
            <a:r>
              <a:rPr lang="en-US" sz="900" dirty="0" smtClean="0">
                <a:solidFill>
                  <a:schemeClr val="bg1"/>
                </a:solidFill>
              </a:rPr>
              <a:t>/OBS, PAR, </a:t>
            </a:r>
            <a:r>
              <a:rPr lang="en-US" sz="900" dirty="0" err="1" smtClean="0">
                <a:solidFill>
                  <a:schemeClr val="bg1"/>
                </a:solidFill>
              </a:rPr>
              <a:t>Acoms+USBL</a:t>
            </a:r>
            <a:r>
              <a:rPr lang="en-US" sz="900" dirty="0" smtClean="0">
                <a:solidFill>
                  <a:schemeClr val="bg1"/>
                </a:solidFill>
              </a:rPr>
              <a:t>, DVL/ADCP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16" name="AutoShape 10">
            <a:extLst>
              <a:ext uri="{FF2B5EF4-FFF2-40B4-BE49-F238E27FC236}">
                <a16:creationId xmlns:a16="http://schemas.microsoft.com/office/drawing/2014/main" id="{84CA180E-64BF-5844-ABFB-27082A229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06390" y="2142759"/>
            <a:ext cx="1155303" cy="855345"/>
          </a:xfrm>
          <a:prstGeom prst="wedgeRectCallout">
            <a:avLst>
              <a:gd name="adj1" fmla="val 28962"/>
              <a:gd name="adj2" fmla="val 68109"/>
            </a:avLst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000080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sz="900" dirty="0" smtClean="0">
                <a:solidFill>
                  <a:schemeClr val="bg1"/>
                </a:solidFill>
              </a:rPr>
              <a:t>High Efficiency and Quiet </a:t>
            </a:r>
          </a:p>
          <a:p>
            <a:pPr algn="ctr"/>
            <a:r>
              <a:rPr lang="en-US" sz="900" dirty="0" smtClean="0">
                <a:solidFill>
                  <a:schemeClr val="bg1"/>
                </a:solidFill>
              </a:rPr>
              <a:t>Direct-Drive Thruster, 0.5-1.5 m/s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17" name="AutoShape 10">
            <a:extLst>
              <a:ext uri="{FF2B5EF4-FFF2-40B4-BE49-F238E27FC236}">
                <a16:creationId xmlns:a16="http://schemas.microsoft.com/office/drawing/2014/main" id="{84CA180E-64BF-5844-ABFB-27082A229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0219" y="4236627"/>
            <a:ext cx="1163275" cy="344566"/>
          </a:xfrm>
          <a:prstGeom prst="wedgeRectCallout">
            <a:avLst>
              <a:gd name="adj1" fmla="val 49599"/>
              <a:gd name="adj2" fmla="val -218257"/>
            </a:avLst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000080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sz="900" dirty="0" smtClean="0">
                <a:solidFill>
                  <a:schemeClr val="bg1"/>
                </a:solidFill>
              </a:rPr>
              <a:t>Open</a:t>
            </a:r>
          </a:p>
          <a:p>
            <a:pPr algn="ctr"/>
            <a:r>
              <a:rPr lang="en-US" sz="900" dirty="0" smtClean="0">
                <a:solidFill>
                  <a:schemeClr val="bg1"/>
                </a:solidFill>
              </a:rPr>
              <a:t>Payload Bay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18" name="AutoShape 10">
            <a:extLst>
              <a:ext uri="{FF2B5EF4-FFF2-40B4-BE49-F238E27FC236}">
                <a16:creationId xmlns:a16="http://schemas.microsoft.com/office/drawing/2014/main" id="{84CA180E-64BF-5844-ABFB-27082A229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3321" y="4379082"/>
            <a:ext cx="2629825" cy="391311"/>
          </a:xfrm>
          <a:prstGeom prst="wedgeRectCallout">
            <a:avLst>
              <a:gd name="adj1" fmla="val 19223"/>
              <a:gd name="adj2" fmla="val -142317"/>
            </a:avLst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000080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sz="900" dirty="0">
                <a:solidFill>
                  <a:schemeClr val="bg1"/>
                </a:solidFill>
              </a:rPr>
              <a:t>Move-able </a:t>
            </a:r>
            <a:r>
              <a:rPr lang="en-US" sz="900" dirty="0" smtClean="0">
                <a:solidFill>
                  <a:schemeClr val="bg1"/>
                </a:solidFill>
              </a:rPr>
              <a:t>Mass Battery Pack</a:t>
            </a:r>
            <a:endParaRPr lang="en-US" sz="900" dirty="0">
              <a:solidFill>
                <a:schemeClr val="bg1"/>
              </a:solidFill>
            </a:endParaRPr>
          </a:p>
          <a:p>
            <a:pPr algn="ctr"/>
            <a:r>
              <a:rPr lang="en-US" sz="900" dirty="0" smtClean="0">
                <a:solidFill>
                  <a:schemeClr val="bg1"/>
                </a:solidFill>
              </a:rPr>
              <a:t>5.7 kW-hr Rechargeable or 14 kW-hr Primary 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19" name="AutoShape 10">
            <a:extLst>
              <a:ext uri="{FF2B5EF4-FFF2-40B4-BE49-F238E27FC236}">
                <a16:creationId xmlns:a16="http://schemas.microsoft.com/office/drawing/2014/main" id="{84CA180E-64BF-5844-ABFB-27082A229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9747" y="1536970"/>
            <a:ext cx="3118483" cy="313645"/>
          </a:xfrm>
          <a:prstGeom prst="wedgeRectCallout">
            <a:avLst>
              <a:gd name="adj1" fmla="val -1338"/>
              <a:gd name="adj2" fmla="val 437629"/>
            </a:avLst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000080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sz="900" dirty="0" smtClean="0">
                <a:solidFill>
                  <a:schemeClr val="bg1"/>
                </a:solidFill>
              </a:rPr>
              <a:t>24 Channel Configurable Load/</a:t>
            </a:r>
            <a:r>
              <a:rPr lang="en-US" sz="900" dirty="0" err="1" smtClean="0">
                <a:solidFill>
                  <a:schemeClr val="bg1"/>
                </a:solidFill>
              </a:rPr>
              <a:t>Comms</a:t>
            </a:r>
            <a:r>
              <a:rPr lang="en-US" sz="900" dirty="0" smtClean="0">
                <a:solidFill>
                  <a:schemeClr val="bg1"/>
                </a:solidFill>
              </a:rPr>
              <a:t> Control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20" name="AutoShape 10">
            <a:extLst>
              <a:ext uri="{FF2B5EF4-FFF2-40B4-BE49-F238E27FC236}">
                <a16:creationId xmlns:a16="http://schemas.microsoft.com/office/drawing/2014/main" id="{84CA180E-64BF-5844-ABFB-27082A229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9799" y="1613379"/>
            <a:ext cx="1744243" cy="385103"/>
          </a:xfrm>
          <a:prstGeom prst="wedgeRectCallout">
            <a:avLst>
              <a:gd name="adj1" fmla="val -62185"/>
              <a:gd name="adj2" fmla="val 30097"/>
            </a:avLst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000080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sz="900" dirty="0" smtClean="0">
                <a:solidFill>
                  <a:schemeClr val="bg1"/>
                </a:solidFill>
              </a:rPr>
              <a:t>Antenna Mast: Iridium, Cellular, </a:t>
            </a:r>
            <a:r>
              <a:rPr lang="en-US" sz="900" dirty="0" err="1" smtClean="0">
                <a:solidFill>
                  <a:schemeClr val="bg1"/>
                </a:solidFill>
              </a:rPr>
              <a:t>WiFi</a:t>
            </a:r>
            <a:r>
              <a:rPr lang="en-US" sz="900" dirty="0" smtClean="0">
                <a:solidFill>
                  <a:schemeClr val="bg1"/>
                </a:solidFill>
              </a:rPr>
              <a:t>, Argos, VHF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21" name="AutoShape 10">
            <a:extLst>
              <a:ext uri="{FF2B5EF4-FFF2-40B4-BE49-F238E27FC236}">
                <a16:creationId xmlns:a16="http://schemas.microsoft.com/office/drawing/2014/main" id="{84CA180E-64BF-5844-ABFB-27082A229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9105" y="4379082"/>
            <a:ext cx="2087084" cy="391311"/>
          </a:xfrm>
          <a:prstGeom prst="wedgeRectCallout">
            <a:avLst>
              <a:gd name="adj1" fmla="val 17577"/>
              <a:gd name="adj2" fmla="val -113409"/>
            </a:avLst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000080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sz="900" dirty="0" smtClean="0">
                <a:solidFill>
                  <a:schemeClr val="bg1"/>
                </a:solidFill>
              </a:rPr>
              <a:t>1 L Variable Buoyancy System Plus Emergency Drop Weight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22" name="AutoShape 10">
            <a:extLst>
              <a:ext uri="{FF2B5EF4-FFF2-40B4-BE49-F238E27FC236}">
                <a16:creationId xmlns:a16="http://schemas.microsoft.com/office/drawing/2014/main" id="{84CA180E-64BF-5844-ABFB-27082A229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72235" y="4236627"/>
            <a:ext cx="1189457" cy="344566"/>
          </a:xfrm>
          <a:prstGeom prst="wedgeRectCallout">
            <a:avLst>
              <a:gd name="adj1" fmla="val -56691"/>
              <a:gd name="adj2" fmla="val -173634"/>
            </a:avLst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000080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sz="900" dirty="0" smtClean="0">
                <a:solidFill>
                  <a:schemeClr val="bg1"/>
                </a:solidFill>
              </a:rPr>
              <a:t>Paired Elevators and Rudders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242" y="6341323"/>
            <a:ext cx="300992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Microbial Sampler</a:t>
            </a:r>
          </a:p>
          <a:p>
            <a:pPr algn="ctr"/>
            <a:r>
              <a:rPr lang="en-US" sz="1200" dirty="0" smtClean="0"/>
              <a:t>60x Filtered and Preserved + Real-time</a:t>
            </a:r>
            <a:endParaRPr lang="en-US" sz="1200" dirty="0"/>
          </a:p>
        </p:txBody>
      </p:sp>
      <p:sp>
        <p:nvSpPr>
          <p:cNvPr id="24" name="TextBox 23"/>
          <p:cNvSpPr txBox="1"/>
          <p:nvPr/>
        </p:nvSpPr>
        <p:spPr>
          <a:xfrm>
            <a:off x="3069038" y="6368054"/>
            <a:ext cx="1661418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Water Sampler</a:t>
            </a:r>
          </a:p>
          <a:p>
            <a:pPr algn="ctr"/>
            <a:r>
              <a:rPr lang="en-US" sz="1050" dirty="0" smtClean="0"/>
              <a:t>15 x 100 ml Raw Water </a:t>
            </a:r>
            <a:endParaRPr lang="en-US" sz="1050" dirty="0"/>
          </a:p>
        </p:txBody>
      </p:sp>
      <p:sp>
        <p:nvSpPr>
          <p:cNvPr id="25" name="TextBox 24"/>
          <p:cNvSpPr txBox="1"/>
          <p:nvPr/>
        </p:nvSpPr>
        <p:spPr>
          <a:xfrm>
            <a:off x="4961525" y="6370962"/>
            <a:ext cx="221297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Bio-Acoustic Imaging </a:t>
            </a:r>
          </a:p>
          <a:p>
            <a:pPr algn="ctr"/>
            <a:r>
              <a:rPr lang="en-US" sz="1050" dirty="0" smtClean="0"/>
              <a:t>EK-80 Gimbaled, Up/down</a:t>
            </a:r>
            <a:endParaRPr lang="en-US" sz="1050" dirty="0"/>
          </a:p>
        </p:txBody>
      </p:sp>
      <p:sp>
        <p:nvSpPr>
          <p:cNvPr id="26" name="TextBox 25"/>
          <p:cNvSpPr txBox="1"/>
          <p:nvPr/>
        </p:nvSpPr>
        <p:spPr>
          <a:xfrm>
            <a:off x="7628787" y="6384010"/>
            <a:ext cx="186943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Biolumenescence</a:t>
            </a:r>
            <a:endParaRPr lang="en-US" sz="1400" dirty="0" smtClean="0"/>
          </a:p>
          <a:p>
            <a:pPr algn="ctr"/>
            <a:r>
              <a:rPr lang="en-US" sz="1050" dirty="0" err="1" smtClean="0"/>
              <a:t>WetLabs</a:t>
            </a:r>
            <a:r>
              <a:rPr lang="en-US" sz="1050" dirty="0" smtClean="0"/>
              <a:t> UBAT</a:t>
            </a:r>
            <a:endParaRPr lang="en-US" sz="1050" dirty="0"/>
          </a:p>
        </p:txBody>
      </p:sp>
      <p:sp>
        <p:nvSpPr>
          <p:cNvPr id="27" name="TextBox 26"/>
          <p:cNvSpPr txBox="1"/>
          <p:nvPr/>
        </p:nvSpPr>
        <p:spPr>
          <a:xfrm>
            <a:off x="9783475" y="6386294"/>
            <a:ext cx="223857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3D Plankton Imaging</a:t>
            </a:r>
          </a:p>
          <a:p>
            <a:pPr algn="ctr"/>
            <a:r>
              <a:rPr lang="en-US" sz="1050" dirty="0" smtClean="0"/>
              <a:t>7 Cameras, 350k Lumens</a:t>
            </a:r>
          </a:p>
        </p:txBody>
      </p:sp>
      <p:sp>
        <p:nvSpPr>
          <p:cNvPr id="28" name="AutoShape 10">
            <a:extLst>
              <a:ext uri="{FF2B5EF4-FFF2-40B4-BE49-F238E27FC236}">
                <a16:creationId xmlns:a16="http://schemas.microsoft.com/office/drawing/2014/main" id="{84CA180E-64BF-5844-ABFB-27082A229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8226" y="2189645"/>
            <a:ext cx="1652405" cy="478197"/>
          </a:xfrm>
          <a:prstGeom prst="wedgeRectCallout">
            <a:avLst>
              <a:gd name="adj1" fmla="val 60483"/>
              <a:gd name="adj2" fmla="val 149467"/>
            </a:avLst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000080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sz="900" dirty="0" smtClean="0">
                <a:solidFill>
                  <a:schemeClr val="bg1"/>
                </a:solidFill>
              </a:rPr>
              <a:t>Backseat Computer: </a:t>
            </a:r>
            <a:r>
              <a:rPr lang="en-US" sz="900" dirty="0" err="1" smtClean="0">
                <a:solidFill>
                  <a:schemeClr val="bg1"/>
                </a:solidFill>
              </a:rPr>
              <a:t>Nvidia</a:t>
            </a:r>
            <a:r>
              <a:rPr lang="en-US" sz="900" dirty="0" smtClean="0">
                <a:solidFill>
                  <a:schemeClr val="bg1"/>
                </a:solidFill>
              </a:rPr>
              <a:t> Jetson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29" name="AutoShape 10">
            <a:extLst>
              <a:ext uri="{FF2B5EF4-FFF2-40B4-BE49-F238E27FC236}">
                <a16:creationId xmlns:a16="http://schemas.microsoft.com/office/drawing/2014/main" id="{84CA180E-64BF-5844-ABFB-27082A229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4684" y="2213283"/>
            <a:ext cx="1800346" cy="467924"/>
          </a:xfrm>
          <a:prstGeom prst="wedgeRectCallout">
            <a:avLst>
              <a:gd name="adj1" fmla="val 19993"/>
              <a:gd name="adj2" fmla="val 144828"/>
            </a:avLst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000080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sz="900" dirty="0" smtClean="0">
                <a:solidFill>
                  <a:schemeClr val="bg1"/>
                </a:solidFill>
              </a:rPr>
              <a:t>Ultra-Low-Power Main Vehicle Computer and Motherboard</a:t>
            </a:r>
            <a:endParaRPr lang="en-US" sz="900" dirty="0">
              <a:solidFill>
                <a:schemeClr val="bg1"/>
              </a:solidFill>
            </a:endParaRPr>
          </a:p>
        </p:txBody>
      </p:sp>
      <p:pic>
        <p:nvPicPr>
          <p:cNvPr id="30" name="Picture 29" descr="Macintosh HD:Users:jbirch:Desktop:IMG_4713.jpg">
            <a:extLst>
              <a:ext uri="{FF2B5EF4-FFF2-40B4-BE49-F238E27FC236}">
                <a16:creationId xmlns:a16="http://schemas.microsoft.com/office/drawing/2014/main" id="{30295619-AA99-C240-AD2E-E4A30BB6BEB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8" t="7631" r="8762" b="8953"/>
          <a:stretch/>
        </p:blipFill>
        <p:spPr bwMode="auto">
          <a:xfrm>
            <a:off x="1604177" y="4801013"/>
            <a:ext cx="904391" cy="7168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 descr="Macintosh HD:Users:jbirch:Desktop:archivalcart_peekbottom.jpg">
            <a:extLst>
              <a:ext uri="{FF2B5EF4-FFF2-40B4-BE49-F238E27FC236}">
                <a16:creationId xmlns:a16="http://schemas.microsoft.com/office/drawing/2014/main" id="{2584D513-B465-7647-A75C-A013D7E5841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8" r="18094" b="16913"/>
          <a:stretch/>
        </p:blipFill>
        <p:spPr bwMode="auto">
          <a:xfrm>
            <a:off x="266673" y="5701386"/>
            <a:ext cx="490335" cy="6250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018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4866" y="-112295"/>
            <a:ext cx="9905998" cy="1905000"/>
          </a:xfrm>
        </p:spPr>
        <p:txBody>
          <a:bodyPr/>
          <a:lstStyle/>
          <a:p>
            <a:r>
              <a:rPr lang="en-US" dirty="0" smtClean="0"/>
              <a:t>Who wants an L-RAUV today?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295" y="1776663"/>
            <a:ext cx="11154861" cy="3124201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Almost zero marketing, just word of mouth</a:t>
            </a:r>
          </a:p>
          <a:p>
            <a:r>
              <a:rPr lang="en-US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WHOI’s </a:t>
            </a:r>
            <a:r>
              <a:rPr lang="en-US" dirty="0" err="1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Scibotics</a:t>
            </a:r>
            <a:r>
              <a:rPr lang="en-US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 lab – has 3 now, 1 more in 2022 for NOAA Scallop survey,  potential for Another vehicle for Heidi </a:t>
            </a:r>
            <a:r>
              <a:rPr lang="en-US" dirty="0" err="1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Sosik</a:t>
            </a:r>
            <a:r>
              <a:rPr lang="en-US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 who is developing a ISUS plankton imager for the L-RAUV</a:t>
            </a:r>
          </a:p>
          <a:p>
            <a:r>
              <a:rPr lang="en-US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USGS GLSC – Existing funding for a pilot program using MBARI’s vehicles</a:t>
            </a:r>
          </a:p>
          <a:p>
            <a:r>
              <a:rPr lang="en-US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NOAA GLERL </a:t>
            </a:r>
            <a:r>
              <a:rPr lang="en-US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lab – On-going Science collaboration using MBARI’s vehicles</a:t>
            </a:r>
          </a:p>
          <a:p>
            <a:r>
              <a:rPr lang="en-US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NTNU, Martin </a:t>
            </a:r>
            <a:r>
              <a:rPr lang="en-US" dirty="0" err="1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Lugvigsen</a:t>
            </a:r>
            <a:r>
              <a:rPr lang="en-US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, ~ $1M for two L-RAUVs in 2022</a:t>
            </a:r>
          </a:p>
          <a:p>
            <a:r>
              <a:rPr lang="en-US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University of Porto + EU Marine Robotics, Funding for one in 2022, two more in 2023</a:t>
            </a:r>
          </a:p>
          <a:p>
            <a:r>
              <a:rPr lang="en-US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Scripps, Mathew Alford, physical oceanographer wants to write a DURIP proposal for one</a:t>
            </a:r>
            <a:endParaRPr lang="en-US" dirty="0">
              <a:solidFill>
                <a:schemeClr val="tx1"/>
              </a:solidFill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6555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645" y="-282575"/>
            <a:ext cx="10830008" cy="1905000"/>
          </a:xfrm>
        </p:spPr>
        <p:txBody>
          <a:bodyPr/>
          <a:lstStyle/>
          <a:p>
            <a:r>
              <a:rPr lang="en-US" dirty="0" smtClean="0"/>
              <a:t>Why do we want to license the L-RAUV?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645" y="308809"/>
            <a:ext cx="10206786" cy="3124201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Packard Foundation wants us to share the technology</a:t>
            </a:r>
          </a:p>
          <a:p>
            <a:r>
              <a:rPr lang="en-US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Facilitate new ocean science discoveries</a:t>
            </a:r>
            <a:endParaRPr lang="en-US" dirty="0">
              <a:solidFill>
                <a:schemeClr val="tx1"/>
              </a:solidFill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67645" y="2204668"/>
            <a:ext cx="1083000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accent4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 smtClean="0"/>
              <a:t>What do we want?	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00967" y="3433010"/>
            <a:ext cx="1199103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20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Somebody to build vehicles, stock and sell spare parts and answer the phone for support</a:t>
            </a:r>
          </a:p>
          <a:p>
            <a:r>
              <a:rPr lang="en-US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Somebody who will invest to improve the vehicle and expand the market for L-RAUV</a:t>
            </a:r>
          </a:p>
          <a:p>
            <a:r>
              <a:rPr lang="en-US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Somebody who won’t turn their back on ocean science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focus on defense/energy like </a:t>
            </a:r>
            <a:r>
              <a:rPr lang="en-US" dirty="0" err="1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bluefin</a:t>
            </a:r>
            <a:r>
              <a:rPr lang="en-US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 and hydroid</a:t>
            </a:r>
          </a:p>
          <a:p>
            <a:r>
              <a:rPr lang="en-US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A </a:t>
            </a:r>
            <a:r>
              <a:rPr lang="en-US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self sustaining, critical mass of external users that requires minimal support from us</a:t>
            </a:r>
          </a:p>
          <a:p>
            <a:r>
              <a:rPr lang="en-US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License fee, from commercial buyers, e.g. people making money with our tech</a:t>
            </a:r>
          </a:p>
          <a:p>
            <a:endParaRPr lang="en-US" dirty="0">
              <a:solidFill>
                <a:schemeClr val="tx1"/>
              </a:solidFill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004850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0665" y="-609097"/>
            <a:ext cx="9905998" cy="1905000"/>
          </a:xfrm>
        </p:spPr>
        <p:txBody>
          <a:bodyPr/>
          <a:lstStyle/>
          <a:p>
            <a:r>
              <a:rPr lang="en-US" dirty="0" smtClean="0"/>
              <a:t>Candidate LICENSEEs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696" y="918912"/>
            <a:ext cx="11502189" cy="5390147"/>
          </a:xfrm>
        </p:spPr>
        <p:txBody>
          <a:bodyPr>
            <a:noAutofit/>
          </a:bodyPr>
          <a:lstStyle/>
          <a:p>
            <a:r>
              <a:rPr lang="en-US" sz="1600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Generic Contract manufactures</a:t>
            </a:r>
          </a:p>
          <a:p>
            <a:pPr lvl="1"/>
            <a:r>
              <a:rPr lang="en-US" sz="1400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least </a:t>
            </a:r>
            <a:r>
              <a:rPr lang="en-US" sz="1400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Inexpensive way to build vehicles</a:t>
            </a:r>
          </a:p>
          <a:p>
            <a:pPr lvl="1"/>
            <a:r>
              <a:rPr lang="en-US" sz="1400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No ability to test and integrate </a:t>
            </a:r>
            <a:r>
              <a:rPr lang="en-US" sz="1400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payloads, No </a:t>
            </a:r>
            <a:r>
              <a:rPr lang="en-US" sz="1400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sales, marketing, product development</a:t>
            </a:r>
          </a:p>
          <a:p>
            <a:r>
              <a:rPr lang="en-US" sz="1600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Ocean science Sector</a:t>
            </a:r>
          </a:p>
          <a:p>
            <a:pPr lvl="1"/>
            <a:r>
              <a:rPr lang="en-US" sz="1400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Prospective company shouldn’t compete with existing customer base</a:t>
            </a:r>
          </a:p>
          <a:p>
            <a:pPr lvl="2"/>
            <a:r>
              <a:rPr lang="en-US" sz="1200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E.g. Seabird wouldn’t want to sell </a:t>
            </a:r>
            <a:r>
              <a:rPr lang="en-US" sz="1200" dirty="0" err="1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auvs</a:t>
            </a:r>
            <a:r>
              <a:rPr lang="en-US" sz="1200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 that competes with many of their customers</a:t>
            </a:r>
          </a:p>
          <a:p>
            <a:pPr lvl="1"/>
            <a:r>
              <a:rPr lang="en-US" sz="1400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USV, glider or Float builders could expand product line with swimming vehicle</a:t>
            </a:r>
          </a:p>
          <a:p>
            <a:pPr lvl="2"/>
            <a:r>
              <a:rPr lang="en-US" sz="1200" dirty="0" err="1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Seatrec</a:t>
            </a:r>
            <a:r>
              <a:rPr lang="en-US" sz="1200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, MRV, </a:t>
            </a:r>
            <a:r>
              <a:rPr lang="en-US" sz="1200" dirty="0" err="1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Seatrak</a:t>
            </a:r>
            <a:r>
              <a:rPr lang="en-US" sz="1200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, Liquid Robotics,  </a:t>
            </a:r>
            <a:r>
              <a:rPr lang="en-US" sz="1200" dirty="0" err="1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Saildrone</a:t>
            </a:r>
            <a:r>
              <a:rPr lang="en-US" sz="1200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, Marine Advanced Robotics (WAM-V), </a:t>
            </a:r>
          </a:p>
          <a:p>
            <a:pPr lvl="1"/>
            <a:r>
              <a:rPr lang="en-US" sz="1400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Ocean Energy Harvesting company Might want to expand with a “turn-key” AUV docking system</a:t>
            </a:r>
          </a:p>
          <a:p>
            <a:pPr lvl="2"/>
            <a:r>
              <a:rPr lang="en-US" sz="1200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Ocean Power Tech (OPT), Columbia Power Technologies (CPT)</a:t>
            </a:r>
          </a:p>
          <a:p>
            <a:pPr lvl="2"/>
            <a:r>
              <a:rPr lang="en-US" sz="1200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SEATREC, Yi Chao</a:t>
            </a:r>
          </a:p>
          <a:p>
            <a:pPr lvl="3"/>
            <a:r>
              <a:rPr lang="en-US" sz="1100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Ocean thermal energy harvesting technology licensed from </a:t>
            </a:r>
            <a:r>
              <a:rPr lang="en-US" sz="1100" dirty="0" err="1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CalTech</a:t>
            </a:r>
            <a:endParaRPr lang="en-US" sz="1100" dirty="0" smtClean="0">
              <a:solidFill>
                <a:schemeClr val="tx1"/>
              </a:solidFill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pPr lvl="3"/>
            <a:r>
              <a:rPr lang="en-US" sz="1100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Modules added to Argo-type floats and gliders</a:t>
            </a:r>
          </a:p>
          <a:p>
            <a:pPr lvl="3"/>
            <a:r>
              <a:rPr lang="en-US" sz="1100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Drifter-based open ocean bathymetric mapping</a:t>
            </a:r>
          </a:p>
          <a:p>
            <a:r>
              <a:rPr lang="en-US" sz="1600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General Ocean Equipment</a:t>
            </a:r>
          </a:p>
          <a:p>
            <a:pPr lvl="1"/>
            <a:r>
              <a:rPr lang="en-US" sz="1400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Ocean Instruments/Gravity Marine, Shawn </a:t>
            </a:r>
            <a:r>
              <a:rPr lang="en-US" sz="1400" dirty="0" err="1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Hinz</a:t>
            </a:r>
            <a:endParaRPr lang="en-US" sz="1400" dirty="0">
              <a:solidFill>
                <a:schemeClr val="tx1"/>
              </a:solidFill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pPr lvl="1"/>
            <a:r>
              <a:rPr lang="en-US" sz="1400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McLane, etc. </a:t>
            </a:r>
          </a:p>
        </p:txBody>
      </p:sp>
    </p:spTree>
    <p:extLst>
      <p:ext uri="{BB962C8B-B14F-4D97-AF65-F5344CB8AC3E}">
        <p14:creationId xmlns:p14="http://schemas.microsoft.com/office/powerpoint/2010/main" val="3770899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195178" y="1272338"/>
            <a:ext cx="10052717" cy="2953753"/>
          </a:xfrm>
        </p:spPr>
        <p:txBody>
          <a:bodyPr>
            <a:normAutofit/>
          </a:bodyPr>
          <a:lstStyle/>
          <a:p>
            <a:r>
              <a:rPr lang="en-US" sz="1800" dirty="0" smtClean="0">
                <a:solidFill>
                  <a:schemeClr val="tx1"/>
                </a:solidFill>
              </a:rPr>
              <a:t>Keep the technology Private and use it as a Competitive Advantage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Good for environmental Survey in Energy Sector but Expensive for Ocean Science users, limited Defense</a:t>
            </a:r>
          </a:p>
          <a:p>
            <a:r>
              <a:rPr lang="en-US" sz="1800" dirty="0" err="1" smtClean="0">
                <a:solidFill>
                  <a:schemeClr val="tx1"/>
                </a:solidFill>
              </a:rPr>
              <a:t>Saildrone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sz="1800" dirty="0" err="1" smtClean="0">
                <a:solidFill>
                  <a:schemeClr val="tx1"/>
                </a:solidFill>
                <a:effectLst/>
              </a:rPr>
              <a:t>ThayerMahan</a:t>
            </a:r>
            <a:r>
              <a:rPr lang="en-US" sz="1800" dirty="0" smtClean="0">
                <a:solidFill>
                  <a:schemeClr val="tx1"/>
                </a:solidFill>
                <a:effectLst/>
              </a:rPr>
              <a:t>, Richard Hine</a:t>
            </a:r>
          </a:p>
          <a:p>
            <a:r>
              <a:rPr lang="en-US" sz="1800" dirty="0" smtClean="0">
                <a:solidFill>
                  <a:schemeClr val="tx1"/>
                </a:solidFill>
                <a:effectLst/>
              </a:rPr>
              <a:t>Tetra Tech</a:t>
            </a:r>
          </a:p>
          <a:p>
            <a:r>
              <a:rPr lang="en-US" sz="1800" dirty="0" smtClean="0">
                <a:solidFill>
                  <a:schemeClr val="tx1"/>
                </a:solidFill>
                <a:effectLst/>
              </a:rPr>
              <a:t>Robotics as a Service (</a:t>
            </a:r>
            <a:r>
              <a:rPr lang="en-US" sz="1800" dirty="0" err="1" smtClean="0">
                <a:solidFill>
                  <a:schemeClr val="tx1"/>
                </a:solidFill>
                <a:effectLst/>
              </a:rPr>
              <a:t>RaaS</a:t>
            </a:r>
            <a:r>
              <a:rPr lang="en-US" sz="1800" dirty="0" smtClean="0">
                <a:solidFill>
                  <a:schemeClr val="tx1"/>
                </a:solidFill>
                <a:effectLst/>
              </a:rPr>
              <a:t>, coined by OPT/MAR)</a:t>
            </a:r>
          </a:p>
          <a:p>
            <a:pPr lvl="1"/>
            <a:endParaRPr lang="en-US" dirty="0" smtClean="0">
              <a:solidFill>
                <a:schemeClr val="tx1"/>
              </a:solidFill>
              <a:effectLst/>
            </a:endParaRPr>
          </a:p>
          <a:p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98350" y="-27472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accent4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 smtClean="0"/>
              <a:t>Owner/operator/manufacturer</a:t>
            </a:r>
            <a:endParaRPr lang="en-US" dirty="0"/>
          </a:p>
        </p:txBody>
      </p:sp>
      <p:pic>
        <p:nvPicPr>
          <p:cNvPr id="1026" name="Picture 2" descr="https://legacy.aoos.org/wp-content/uploads/2018/07/saildrones-in-dutch-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350" y="4111416"/>
            <a:ext cx="3127374" cy="2345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3130" y="4226091"/>
            <a:ext cx="3877937" cy="2230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126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077245" y="135355"/>
            <a:ext cx="10900390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accent4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 smtClean="0"/>
              <a:t>Challenge 1: L-RAUVs are still a secret</a:t>
            </a:r>
          </a:p>
          <a:p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97388" y="2239879"/>
            <a:ext cx="11359667" cy="2953753"/>
          </a:xfrm>
        </p:spPr>
        <p:txBody>
          <a:bodyPr>
            <a:normAutofit/>
          </a:bodyPr>
          <a:lstStyle/>
          <a:p>
            <a:pPr lvl="2"/>
            <a:r>
              <a:rPr lang="en-US" sz="2400" dirty="0">
                <a:solidFill>
                  <a:schemeClr val="tx1"/>
                </a:solidFill>
              </a:rPr>
              <a:t>need high visibility </a:t>
            </a:r>
            <a:r>
              <a:rPr lang="en-US" sz="2400" dirty="0" smtClean="0">
                <a:solidFill>
                  <a:schemeClr val="tx1"/>
                </a:solidFill>
              </a:rPr>
              <a:t>Operations </a:t>
            </a:r>
          </a:p>
          <a:p>
            <a:pPr lvl="3"/>
            <a:r>
              <a:rPr lang="en-US" sz="2000" dirty="0" smtClean="0">
                <a:solidFill>
                  <a:schemeClr val="tx1"/>
                </a:solidFill>
              </a:rPr>
              <a:t>More Collaborators</a:t>
            </a:r>
          </a:p>
          <a:p>
            <a:pPr lvl="2"/>
            <a:r>
              <a:rPr lang="en-US" sz="2400" dirty="0" smtClean="0">
                <a:solidFill>
                  <a:schemeClr val="tx1"/>
                </a:solidFill>
                <a:effectLst/>
              </a:rPr>
              <a:t>Need to write articles in trade journals, e.g. Sea Technology, Ocean News</a:t>
            </a:r>
          </a:p>
          <a:p>
            <a:pPr lvl="2"/>
            <a:r>
              <a:rPr lang="en-US" sz="2400" dirty="0" smtClean="0">
                <a:solidFill>
                  <a:schemeClr val="tx1"/>
                </a:solidFill>
                <a:effectLst/>
              </a:rPr>
              <a:t>Display at large tech conferences, e.g. Oceanology, Ocean Business, Ocean Sciences</a:t>
            </a:r>
          </a:p>
          <a:p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8731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{028B7755-4317-E446-A71C-7456AC4AE7D5}tf10001063</Template>
  <TotalTime>13979</TotalTime>
  <Words>1000</Words>
  <Application>Microsoft Office PowerPoint</Application>
  <PresentationFormat>Widescreen</PresentationFormat>
  <Paragraphs>150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Century Gothic</vt:lpstr>
      <vt:lpstr>Times New Roman</vt:lpstr>
      <vt:lpstr>Mesh</vt:lpstr>
      <vt:lpstr>  Export options for  MBARI’s L-RAUV </vt:lpstr>
      <vt:lpstr>AUV Marketplace, ~ $500M</vt:lpstr>
      <vt:lpstr>MBARI’s Tethys-class LRAUV  Propeller Driven Long-Range Autonomous Underwater Vehicle</vt:lpstr>
      <vt:lpstr>PowerPoint Presentation</vt:lpstr>
      <vt:lpstr>Who wants an L-RAUV today?</vt:lpstr>
      <vt:lpstr>Why do we want to license the L-RAUV? </vt:lpstr>
      <vt:lpstr>Candidate LICENSEEs</vt:lpstr>
      <vt:lpstr>PowerPoint Presentation</vt:lpstr>
      <vt:lpstr>PowerPoint Presentation</vt:lpstr>
      <vt:lpstr>PowerPoint Presentation</vt:lpstr>
      <vt:lpstr>L-RAUV Ocean Science Users Consortium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Brett Hobson</cp:lastModifiedBy>
  <cp:revision>96</cp:revision>
  <dcterms:created xsi:type="dcterms:W3CDTF">2019-06-11T22:34:43Z</dcterms:created>
  <dcterms:modified xsi:type="dcterms:W3CDTF">2021-12-15T19:46:59Z</dcterms:modified>
</cp:coreProperties>
</file>