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20"/>
  </p:notesMasterIdLst>
  <p:sldIdLst>
    <p:sldId id="257" r:id="rId2"/>
    <p:sldId id="454" r:id="rId3"/>
    <p:sldId id="449" r:id="rId4"/>
    <p:sldId id="452" r:id="rId5"/>
    <p:sldId id="447" r:id="rId6"/>
    <p:sldId id="453" r:id="rId7"/>
    <p:sldId id="455" r:id="rId8"/>
    <p:sldId id="456" r:id="rId9"/>
    <p:sldId id="446" r:id="rId10"/>
    <p:sldId id="432" r:id="rId11"/>
    <p:sldId id="458" r:id="rId12"/>
    <p:sldId id="459" r:id="rId13"/>
    <p:sldId id="460" r:id="rId14"/>
    <p:sldId id="433" r:id="rId15"/>
    <p:sldId id="457" r:id="rId16"/>
    <p:sldId id="461" r:id="rId17"/>
    <p:sldId id="441" r:id="rId18"/>
    <p:sldId id="442" r:id="rId19"/>
  </p:sldIdLst>
  <p:sldSz cx="9144000" cy="6858000" type="screen4x3"/>
  <p:notesSz cx="6858000" cy="91995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6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 autoAdjust="0"/>
    <p:restoredTop sz="94674"/>
  </p:normalViewPr>
  <p:slideViewPr>
    <p:cSldViewPr>
      <p:cViewPr varScale="1">
        <p:scale>
          <a:sx n="110" d="100"/>
          <a:sy n="110" d="100"/>
        </p:scale>
        <p:origin x="420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0300" y="690563"/>
            <a:ext cx="4598988" cy="3449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70388"/>
            <a:ext cx="548640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A3B99C0-4440-E441-8EE2-CB3714BF60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30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3B99C0-4440-E441-8EE2-CB3714BF60E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19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8DCD81-9E69-5D4A-ABA5-E557F0413F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B501E6-0FD2-944A-B9DF-101703DDD6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713713-CC79-9040-BA6F-2411A2821594}" type="datetimeFigureOut">
              <a:rPr lang="en-US" smtClean="0"/>
              <a:pPr>
                <a:defRPr/>
              </a:pPr>
              <a:t>10/8/2019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70D70-6C29-0A48-B5E4-F9EBBDA7B6E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9C2F9B-7C84-5B46-9A20-CFCF37C3C29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C4DD77-B7B4-5B48-9EBD-42CE10AD9D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cwahl@mbari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C253C8-1C63-BC44-8166-48E88C6F7A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7"/>
          <a:stretch/>
        </p:blipFill>
        <p:spPr>
          <a:xfrm>
            <a:off x="0" y="1219200"/>
            <a:ext cx="9144000" cy="5561176"/>
          </a:xfrm>
          <a:prstGeom prst="rect">
            <a:avLst/>
          </a:prstGeom>
        </p:spPr>
      </p:pic>
      <p:sp>
        <p:nvSpPr>
          <p:cNvPr id="7169" name="TextBox 1"/>
          <p:cNvSpPr txBox="1">
            <a:spLocks noChangeArrowheads="1"/>
          </p:cNvSpPr>
          <p:nvPr/>
        </p:nvSpPr>
        <p:spPr bwMode="auto">
          <a:xfrm>
            <a:off x="173052" y="18871"/>
            <a:ext cx="8686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36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LRAUV 2020 Operations Planning Meeting</a:t>
            </a:r>
            <a:endParaRPr lang="en-US" sz="80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35FC7-DD17-334E-954E-C59E3B1FB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219317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6"/>
                </a:solidFill>
              </a:rPr>
              <a:t> Planned LRAUV Work</a:t>
            </a:r>
            <a:endParaRPr lang="en-US" sz="4000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85306-8644-6548-B35A-7C846D0D7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91" y="838200"/>
            <a:ext cx="6250709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Add Sipper water sampler to ESP</a:t>
            </a:r>
          </a:p>
          <a:p>
            <a:r>
              <a:rPr lang="en-US" sz="2400" dirty="0" smtClean="0"/>
              <a:t>Add pH sensor to one of the vehicles</a:t>
            </a:r>
          </a:p>
          <a:p>
            <a:r>
              <a:rPr lang="en-US" sz="2400" dirty="0" smtClean="0"/>
              <a:t>Externally funded</a:t>
            </a:r>
          </a:p>
          <a:p>
            <a:pPr lvl="1"/>
            <a:r>
              <a:rPr lang="en-US" sz="2000" dirty="0" smtClean="0"/>
              <a:t>Multi-beam sonar</a:t>
            </a:r>
          </a:p>
          <a:p>
            <a:pPr lvl="1"/>
            <a:r>
              <a:rPr lang="en-US" sz="2000" dirty="0" smtClean="0"/>
              <a:t>Under-ice operations</a:t>
            </a:r>
          </a:p>
          <a:p>
            <a:pPr lvl="1"/>
            <a:r>
              <a:rPr lang="en-US" sz="2000" dirty="0"/>
              <a:t>Long-range acoustic </a:t>
            </a:r>
            <a:r>
              <a:rPr lang="en-US" sz="2000" dirty="0" err="1" smtClean="0"/>
              <a:t>comms</a:t>
            </a:r>
            <a:endParaRPr lang="en-US" sz="2000" dirty="0" smtClean="0"/>
          </a:p>
          <a:p>
            <a:pPr lvl="1"/>
            <a:r>
              <a:rPr lang="en-US" sz="2000" dirty="0" smtClean="0"/>
              <a:t>Building a 2</a:t>
            </a:r>
            <a:r>
              <a:rPr lang="en-US" sz="2000" baseline="30000" dirty="0" smtClean="0"/>
              <a:t>nd</a:t>
            </a:r>
            <a:r>
              <a:rPr lang="en-US" sz="2000" dirty="0" smtClean="0"/>
              <a:t> LRAUV for WHOI (at WHOI)</a:t>
            </a:r>
            <a:endParaRPr lang="en-US" sz="2000" dirty="0"/>
          </a:p>
          <a:p>
            <a:endParaRPr lang="en-US" sz="2400" dirty="0">
              <a:ea typeface="Arial"/>
              <a:cs typeface="Arial"/>
              <a:sym typeface="Arial"/>
            </a:endParaRPr>
          </a:p>
          <a:p>
            <a:endParaRPr 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100652-B7BB-0B48-B8DE-254CDB3ABE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 t="19811" r="15555" b="23893"/>
          <a:stretch/>
        </p:blipFill>
        <p:spPr>
          <a:xfrm>
            <a:off x="452582" y="5165666"/>
            <a:ext cx="1636977" cy="11108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D54267-2B6F-6642-B943-F5A240B3775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941705"/>
            <a:ext cx="2819400" cy="175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7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Possible new LRAUV work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2000m upgrade</a:t>
            </a:r>
          </a:p>
          <a:p>
            <a:pPr lvl="1"/>
            <a:r>
              <a:rPr lang="en-US" dirty="0" smtClean="0"/>
              <a:t>New pressure housing</a:t>
            </a:r>
          </a:p>
          <a:p>
            <a:pPr lvl="1"/>
            <a:r>
              <a:rPr lang="en-US" dirty="0" smtClean="0"/>
              <a:t>Same vehicle guts, mostly</a:t>
            </a:r>
          </a:p>
          <a:p>
            <a:pPr lvl="2"/>
            <a:r>
              <a:rPr lang="en-US" dirty="0" smtClean="0"/>
              <a:t>New VB pump motor</a:t>
            </a:r>
          </a:p>
          <a:p>
            <a:pPr lvl="2"/>
            <a:r>
              <a:rPr lang="en-US" dirty="0" smtClean="0"/>
              <a:t>New shells (13.5-14” diameter), New propeller</a:t>
            </a:r>
          </a:p>
          <a:p>
            <a:pPr lvl="2"/>
            <a:r>
              <a:rPr lang="en-US" dirty="0" smtClean="0"/>
              <a:t>New Sensors (depth rating)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4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LRAUV Persistence 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2019</a:t>
            </a:r>
          </a:p>
          <a:p>
            <a:pPr lvl="1"/>
            <a:r>
              <a:rPr lang="en-US" dirty="0" smtClean="0"/>
              <a:t>Event response with anchor and wait</a:t>
            </a:r>
          </a:p>
          <a:p>
            <a:pPr lvl="2"/>
            <a:r>
              <a:rPr lang="en-US" dirty="0" smtClean="0"/>
              <a:t>Any vehicle can be anchored and remotely (or on a timer) enabled through a </a:t>
            </a:r>
            <a:r>
              <a:rPr lang="en-US" dirty="0" err="1" smtClean="0"/>
              <a:t>WaveGlider</a:t>
            </a:r>
            <a:r>
              <a:rPr lang="en-US" dirty="0" smtClean="0"/>
              <a:t> or RF gateway buoy. Sipper nose isn’t compatible</a:t>
            </a:r>
          </a:p>
          <a:p>
            <a:pPr lvl="2"/>
            <a:r>
              <a:rPr lang="en-US" dirty="0" smtClean="0"/>
              <a:t>Testing in June/July</a:t>
            </a:r>
          </a:p>
          <a:p>
            <a:pPr lvl="1"/>
            <a:r>
              <a:rPr lang="en-US" dirty="0" smtClean="0"/>
              <a:t>Park-n-Fly</a:t>
            </a:r>
          </a:p>
          <a:p>
            <a:pPr lvl="2"/>
            <a:r>
              <a:rPr lang="en-US" dirty="0" smtClean="0"/>
              <a:t>Homing and repeatable line capture </a:t>
            </a:r>
          </a:p>
          <a:p>
            <a:pPr lvl="2"/>
            <a:r>
              <a:rPr lang="en-US" dirty="0" smtClean="0"/>
              <a:t>Testing May-June</a:t>
            </a:r>
          </a:p>
          <a:p>
            <a:pPr lvl="1"/>
            <a:r>
              <a:rPr lang="en-US" dirty="0" smtClean="0"/>
              <a:t>Tow-out: </a:t>
            </a:r>
          </a:p>
          <a:p>
            <a:pPr lvl="2"/>
            <a:r>
              <a:rPr lang="en-US" dirty="0" smtClean="0"/>
              <a:t>Same nose anchor can be used to attach to the </a:t>
            </a:r>
            <a:r>
              <a:rPr lang="en-US" dirty="0" err="1" smtClean="0"/>
              <a:t>WaveGlider</a:t>
            </a:r>
            <a:r>
              <a:rPr lang="en-US" dirty="0" smtClean="0"/>
              <a:t> </a:t>
            </a:r>
            <a:r>
              <a:rPr lang="en-US" dirty="0" err="1" smtClean="0"/>
              <a:t>towbody</a:t>
            </a:r>
            <a:r>
              <a:rPr lang="en-US" dirty="0" smtClean="0"/>
              <a:t>.  </a:t>
            </a:r>
          </a:p>
          <a:p>
            <a:pPr lvl="2"/>
            <a:r>
              <a:rPr lang="en-US" dirty="0" smtClean="0"/>
              <a:t>Testing in July Aug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73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229600" cy="4525963"/>
          </a:xfrm>
        </p:spPr>
        <p:txBody>
          <a:bodyPr/>
          <a:lstStyle/>
          <a:p>
            <a:r>
              <a:rPr lang="en-US" dirty="0" smtClean="0"/>
              <a:t>2020 +</a:t>
            </a:r>
          </a:p>
          <a:p>
            <a:r>
              <a:rPr lang="en-US" dirty="0" smtClean="0"/>
              <a:t>Extend deployments to 3 months</a:t>
            </a:r>
          </a:p>
          <a:p>
            <a:pPr lvl="1"/>
            <a:r>
              <a:rPr lang="en-US" dirty="0" err="1" smtClean="0"/>
              <a:t>Hybernation</a:t>
            </a:r>
            <a:r>
              <a:rPr lang="en-US" dirty="0" smtClean="0"/>
              <a:t> (park-n-fly) to spread 12 days of </a:t>
            </a:r>
            <a:r>
              <a:rPr lang="en-US" dirty="0" err="1" smtClean="0"/>
              <a:t>opps</a:t>
            </a:r>
            <a:r>
              <a:rPr lang="en-US" dirty="0" smtClean="0"/>
              <a:t> over 3 months</a:t>
            </a:r>
          </a:p>
          <a:p>
            <a:pPr lvl="2"/>
            <a:r>
              <a:rPr lang="en-US" dirty="0" smtClean="0"/>
              <a:t>24 hour mission once/</a:t>
            </a:r>
            <a:r>
              <a:rPr lang="en-US" dirty="0" err="1" smtClean="0"/>
              <a:t>wk</a:t>
            </a:r>
            <a:r>
              <a:rPr lang="en-US" dirty="0" smtClean="0"/>
              <a:t>, or two 12 </a:t>
            </a:r>
            <a:r>
              <a:rPr lang="en-US" dirty="0" err="1" smtClean="0"/>
              <a:t>hr</a:t>
            </a:r>
            <a:r>
              <a:rPr lang="en-US" dirty="0" smtClean="0"/>
              <a:t>, or four 8….</a:t>
            </a:r>
          </a:p>
          <a:p>
            <a:r>
              <a:rPr lang="en-US" dirty="0" err="1" smtClean="0"/>
              <a:t>Waveglider</a:t>
            </a:r>
            <a:r>
              <a:rPr lang="en-US" dirty="0" smtClean="0"/>
              <a:t> tow out and </a:t>
            </a:r>
            <a:r>
              <a:rPr lang="en-US" dirty="0" err="1" smtClean="0"/>
              <a:t>and</a:t>
            </a:r>
            <a:r>
              <a:rPr lang="en-US" dirty="0" smtClean="0"/>
              <a:t> back</a:t>
            </a:r>
          </a:p>
          <a:p>
            <a:r>
              <a:rPr lang="en-US" dirty="0" smtClean="0"/>
              <a:t>Extended </a:t>
            </a:r>
            <a:r>
              <a:rPr lang="en-US" dirty="0" err="1" smtClean="0"/>
              <a:t>Lagrangian</a:t>
            </a:r>
            <a:r>
              <a:rPr lang="en-US" dirty="0" smtClean="0"/>
              <a:t> drift mission enabled though vehicle exchange</a:t>
            </a:r>
          </a:p>
          <a:p>
            <a:pPr marL="914400" lvl="2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70780" y="-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schemeClr val="accent6"/>
                </a:solidFill>
              </a:rPr>
              <a:t>LRAUV Persistence II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0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68891-5F89-3646-A9CC-3E008EDD9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905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6"/>
                </a:solidFill>
              </a:rPr>
              <a:t>Multi-Vehicle Collaboration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E6987-4D07-0D40-94BE-BC252B873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8" y="1066800"/>
            <a:ext cx="61722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Wave Glider SV-3 with MBARI Hotspot payload</a:t>
            </a:r>
          </a:p>
          <a:p>
            <a:pPr lvl="1"/>
            <a:r>
              <a:rPr lang="en-US" dirty="0"/>
              <a:t>USBL tracking, autonomous following</a:t>
            </a:r>
          </a:p>
          <a:p>
            <a:pPr lvl="1"/>
            <a:r>
              <a:rPr lang="en-US" dirty="0"/>
              <a:t>Acoustic/RF Gateway</a:t>
            </a:r>
          </a:p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LRAUV (</a:t>
            </a:r>
            <a:r>
              <a:rPr lang="en-US" i="1" dirty="0"/>
              <a:t>Opah</a:t>
            </a:r>
            <a:r>
              <a:rPr lang="en-US" dirty="0"/>
              <a:t>) to collect contextual data around sampler</a:t>
            </a:r>
          </a:p>
          <a:p>
            <a:pPr lvl="1"/>
            <a:r>
              <a:rPr lang="en-US" dirty="0"/>
              <a:t>USBL tracking, autonomous following: circle + </a:t>
            </a:r>
            <a:r>
              <a:rPr lang="en-US" dirty="0" err="1"/>
              <a:t>YoYo</a:t>
            </a:r>
            <a:endParaRPr lang="en-US" dirty="0"/>
          </a:p>
        </p:txBody>
      </p:sp>
      <p:pic>
        <p:nvPicPr>
          <p:cNvPr id="9" name="Picture 8" descr="Q:\Project.Publications and Presentations\AUV2018\Aku&amp;Opah&amp;Mola (1).png">
            <a:extLst>
              <a:ext uri="{FF2B5EF4-FFF2-40B4-BE49-F238E27FC236}">
                <a16:creationId xmlns:a16="http://schemas.microsoft.com/office/drawing/2014/main" id="{19150DA0-28AA-D64C-9E9E-7D8C9041D2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6" t="7720" r="38671" b="28071"/>
          <a:stretch/>
        </p:blipFill>
        <p:spPr bwMode="auto">
          <a:xfrm>
            <a:off x="5982855" y="3480855"/>
            <a:ext cx="3124200" cy="33771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57BE3A8-B438-8648-AC26-A59678CDE73E}"/>
              </a:ext>
            </a:extLst>
          </p:cNvPr>
          <p:cNvSpPr>
            <a:spLocks noChangeAspect="1"/>
          </p:cNvSpPr>
          <p:nvPr/>
        </p:nvSpPr>
        <p:spPr>
          <a:xfrm>
            <a:off x="6629400" y="863259"/>
            <a:ext cx="2133600" cy="2466522"/>
          </a:xfrm>
          <a:prstGeom prst="rect">
            <a:avLst/>
          </a:prstGeom>
          <a:blipFill dpi="0" rotWithShape="1">
            <a:blip r:embed="rId3">
              <a:alphaModFix/>
            </a:blip>
            <a:srcRect/>
            <a:stretch>
              <a:fillRect l="-121131" t="-2820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3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An Autonomous Vehicle Based Open Ocean </a:t>
            </a:r>
            <a:r>
              <a:rPr lang="en-US" i="1" dirty="0" err="1">
                <a:solidFill>
                  <a:schemeClr val="accent6"/>
                </a:solidFill>
              </a:rPr>
              <a:t>Lagrangian</a:t>
            </a:r>
            <a:r>
              <a:rPr lang="en-US" i="1" dirty="0">
                <a:solidFill>
                  <a:schemeClr val="accent6"/>
                </a:solidFill>
              </a:rPr>
              <a:t> Observatory</a:t>
            </a:r>
            <a:br>
              <a:rPr lang="en-US" i="1" dirty="0">
                <a:solidFill>
                  <a:schemeClr val="accent6"/>
                </a:solidFill>
              </a:rPr>
            </a:b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Produce </a:t>
            </a:r>
            <a:r>
              <a:rPr lang="en-US" dirty="0"/>
              <a:t>4-D 'motion pictures' of the genetic, taxonomic, transcriptional, metabolic, physical and chemical fields that drive the ecological dynamics of </a:t>
            </a:r>
            <a:r>
              <a:rPr lang="en-US" dirty="0" smtClean="0"/>
              <a:t>microbes, plankton, fish and marine mammals – in the </a:t>
            </a:r>
            <a:r>
              <a:rPr lang="en-US" dirty="0" err="1" smtClean="0"/>
              <a:t>Lagrangian</a:t>
            </a:r>
            <a:r>
              <a:rPr lang="en-US" dirty="0" smtClean="0"/>
              <a:t> Frame</a:t>
            </a:r>
            <a:endParaRPr lang="en-US" dirty="0"/>
          </a:p>
        </p:txBody>
      </p:sp>
      <p:pic>
        <p:nvPicPr>
          <p:cNvPr id="4" name="Picture 3" descr="Macintosh HD:Users:jbirch:Documents:MBARI:ESP documents:ESP Presentations:2018:IEEE Oceans (Charleston):paper figures:AkuDrift2_chlorophyll.png">
            <a:extLst>
              <a:ext uri="{FF2B5EF4-FFF2-40B4-BE49-F238E27FC236}">
                <a16:creationId xmlns:a16="http://schemas.microsoft.com/office/drawing/2014/main" id="{503C7BC5-00A7-2047-81E7-210EBEC6C5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5"/>
          <a:stretch/>
        </p:blipFill>
        <p:spPr bwMode="auto">
          <a:xfrm>
            <a:off x="685800" y="4419600"/>
            <a:ext cx="2470485" cy="1506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234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10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MBARI’s Tethys Long Range AUV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62" y="4829665"/>
            <a:ext cx="2679015" cy="17827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36" y="4834428"/>
            <a:ext cx="2667000" cy="177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561" y="2293251"/>
            <a:ext cx="2056480" cy="12751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215" y="4832251"/>
            <a:ext cx="2373570" cy="17801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519" y="767073"/>
            <a:ext cx="7853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Multi-Mission Payloads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Core science: CTD, DO, OBS/</a:t>
            </a:r>
            <a:r>
              <a:rPr lang="en-US" dirty="0" err="1" smtClean="0"/>
              <a:t>Chl</a:t>
            </a:r>
            <a:r>
              <a:rPr lang="en-US" dirty="0" smtClean="0"/>
              <a:t>, PAR</a:t>
            </a:r>
          </a:p>
          <a:p>
            <a:r>
              <a:rPr lang="en-US" dirty="0" smtClean="0"/>
              <a:t>     - Samplers: 3G ESP 60x 1 liter filtered/preserved, 15x 100 mL water</a:t>
            </a:r>
          </a:p>
          <a:p>
            <a:r>
              <a:rPr lang="en-US" dirty="0" smtClean="0"/>
              <a:t>     - </a:t>
            </a:r>
            <a:r>
              <a:rPr lang="en-US" dirty="0" err="1" smtClean="0"/>
              <a:t>Bathyphotometer</a:t>
            </a:r>
            <a:r>
              <a:rPr lang="en-US" dirty="0" smtClean="0"/>
              <a:t> + on-board processing for species detection</a:t>
            </a:r>
          </a:p>
          <a:p>
            <a:r>
              <a:rPr lang="en-US" dirty="0" smtClean="0"/>
              <a:t>     - EK-80 Mini Up/Down 120 kHz, 330 kHz bioacoustics </a:t>
            </a:r>
            <a:r>
              <a:rPr lang="en-US" dirty="0" err="1" smtClean="0"/>
              <a:t>echosounder</a:t>
            </a:r>
            <a:r>
              <a:rPr lang="en-US" dirty="0" smtClean="0"/>
              <a:t> (in Dev.)</a:t>
            </a:r>
          </a:p>
          <a:p>
            <a:r>
              <a:rPr lang="en-US" dirty="0" smtClean="0"/>
              <a:t>     - HD color camera and lights (in Dev.)</a:t>
            </a:r>
          </a:p>
          <a:p>
            <a:r>
              <a:rPr lang="en-US" dirty="0" smtClean="0"/>
              <a:t>     - Oil in water detection + line capture docking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Long Range/Endurance </a:t>
            </a:r>
          </a:p>
          <a:p>
            <a:r>
              <a:rPr lang="en-US" dirty="0"/>
              <a:t> </a:t>
            </a:r>
            <a:r>
              <a:rPr lang="en-US" dirty="0" smtClean="0"/>
              <a:t>    - Mega-meter range with core science and 6 kW-hr rechargeable or 2x               	range with 12 kW-hr primary battery pack</a:t>
            </a:r>
          </a:p>
          <a:p>
            <a:r>
              <a:rPr lang="en-US" dirty="0" smtClean="0"/>
              <a:t>     - Low-power transit, switch to high power mission, </a:t>
            </a:r>
            <a:r>
              <a:rPr lang="en-US" smtClean="0"/>
              <a:t>then return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- Shore-based, ship-less operations from anywhere using web interface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Inter-vehicle acoustic positioning and communication for collaborative operations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Zero speed, active buoyancy for </a:t>
            </a:r>
            <a:r>
              <a:rPr lang="en-US" dirty="0" err="1" smtClean="0">
                <a:solidFill>
                  <a:srgbClr val="FFFF00"/>
                </a:solidFill>
              </a:rPr>
              <a:t>Lagrangian</a:t>
            </a:r>
            <a:r>
              <a:rPr lang="en-US" dirty="0" smtClean="0">
                <a:solidFill>
                  <a:srgbClr val="FFFF00"/>
                </a:solidFill>
              </a:rPr>
              <a:t> observation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Mature system with over 22,000 hours offshore across 12 </a:t>
            </a:r>
            <a:r>
              <a:rPr lang="en-US" dirty="0" smtClean="0">
                <a:solidFill>
                  <a:srgbClr val="FFFF00"/>
                </a:solidFill>
              </a:rPr>
              <a:t>vehicles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Collaborations and licensing with U-Hawaii and WHOI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41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7" descr="MiVega-ESP-LRAUV Assy.PDF">
            <a:extLst>
              <a:ext uri="{FF2B5EF4-FFF2-40B4-BE49-F238E27FC236}">
                <a16:creationId xmlns:a16="http://schemas.microsoft.com/office/drawing/2014/main" id="{61634C53-FFCF-564B-8DF0-E018A85108A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2" t="35489" r="662" b="32962"/>
          <a:stretch>
            <a:fillRect/>
          </a:stretch>
        </p:blipFill>
        <p:spPr bwMode="auto">
          <a:xfrm>
            <a:off x="2952907" y="3271312"/>
            <a:ext cx="6057586" cy="147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35ED9-2CCD-AB4C-B904-1DC40F767CD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B9EBCEC-6337-8E4A-91EE-DA3B46559318}"/>
              </a:ext>
            </a:extLst>
          </p:cNvPr>
          <p:cNvSpPr txBox="1">
            <a:spLocks noChangeArrowheads="1"/>
          </p:cNvSpPr>
          <p:nvPr/>
        </p:nvSpPr>
        <p:spPr>
          <a:xfrm>
            <a:off x="747671" y="4856563"/>
            <a:ext cx="7841157" cy="1421088"/>
          </a:xfrm>
          <a:prstGeom prst="rect">
            <a:avLst/>
          </a:prstGeom>
          <a:ln w="12700">
            <a:solidFill>
              <a:schemeClr val="bg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 fontScale="92500"/>
          </a:bodyPr>
          <a:lstStyle>
            <a:lvl1pPr marL="182879" marR="0" indent="-182879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493775" marR="0" indent="-219455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792479" marR="0" indent="-243840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097279" marR="0" indent="-274319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286691" marR="0" indent="-235131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1526344" marR="0" indent="-337624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1709224" marR="0" indent="-337624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1892104" marR="0" indent="-337624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2074984" marR="0" indent="-337624" algn="l" defTabSz="914400" rtl="0" latinLnBrk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292934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80000"/>
              </a:lnSpc>
              <a:buFont typeface="Arial"/>
              <a:buNone/>
              <a:defRPr/>
            </a:pPr>
            <a:r>
              <a:rPr lang="en-US" sz="1500" dirty="0">
                <a:solidFill>
                  <a:schemeClr val="bg1"/>
                </a:solidFill>
              </a:rPr>
              <a:t>Mass: 	110 kg ( 240lb) dry weight			160 kg (354 </a:t>
            </a:r>
            <a:r>
              <a:rPr lang="en-US" sz="1500" dirty="0" err="1">
                <a:solidFill>
                  <a:schemeClr val="bg1"/>
                </a:solidFill>
              </a:rPr>
              <a:t>lbs</a:t>
            </a:r>
            <a:r>
              <a:rPr lang="en-US" sz="1500" dirty="0">
                <a:solidFill>
                  <a:schemeClr val="bg1"/>
                </a:solidFill>
              </a:rPr>
              <a:t>)</a:t>
            </a:r>
          </a:p>
          <a:p>
            <a:pPr marL="0" indent="0" hangingPunct="1">
              <a:lnSpc>
                <a:spcPct val="80000"/>
              </a:lnSpc>
              <a:buFont typeface="Arial"/>
              <a:buNone/>
              <a:defRPr/>
            </a:pPr>
            <a:r>
              <a:rPr lang="en-US" sz="1500" dirty="0">
                <a:solidFill>
                  <a:schemeClr val="bg1"/>
                </a:solidFill>
              </a:rPr>
              <a:t>Size:	0.3m (12”) diameter, 2.47m long		                  3.18 m long	</a:t>
            </a:r>
          </a:p>
          <a:p>
            <a:pPr marL="0" indent="0" hangingPunct="1">
              <a:lnSpc>
                <a:spcPct val="80000"/>
              </a:lnSpc>
              <a:buNone/>
              <a:defRPr/>
            </a:pPr>
            <a:r>
              <a:rPr lang="en-US" sz="1500" dirty="0">
                <a:solidFill>
                  <a:schemeClr val="bg1"/>
                </a:solidFill>
              </a:rPr>
              <a:t>Speed: 	 0.5 – 1.2 m/s plus hover			0.5 – 1.0 m/s plus hover</a:t>
            </a:r>
          </a:p>
          <a:p>
            <a:pPr marL="0" indent="0" hangingPunct="1">
              <a:lnSpc>
                <a:spcPct val="80000"/>
              </a:lnSpc>
              <a:buFont typeface="Arial"/>
              <a:buNone/>
              <a:defRPr/>
            </a:pPr>
            <a:endParaRPr lang="en-US" sz="1500" dirty="0">
              <a:solidFill>
                <a:schemeClr val="bg1"/>
              </a:solidFill>
            </a:endParaRPr>
          </a:p>
          <a:p>
            <a:pPr marL="0" indent="0" hangingPunct="1">
              <a:lnSpc>
                <a:spcPct val="80000"/>
              </a:lnSpc>
              <a:buNone/>
              <a:defRPr/>
            </a:pPr>
            <a:r>
              <a:rPr lang="en-US" sz="1400" dirty="0">
                <a:solidFill>
                  <a:schemeClr val="bg1"/>
                </a:solidFill>
              </a:rPr>
              <a:t>6 kW-hr  energy, 17.6 W/</a:t>
            </a:r>
            <a:r>
              <a:rPr lang="en-US" sz="1400" dirty="0" err="1">
                <a:solidFill>
                  <a:schemeClr val="bg1"/>
                </a:solidFill>
              </a:rPr>
              <a:t>hr</a:t>
            </a:r>
            <a:r>
              <a:rPr lang="en-US" sz="1400" dirty="0">
                <a:solidFill>
                  <a:schemeClr val="bg1"/>
                </a:solidFill>
              </a:rPr>
              <a:t>, ~</a:t>
            </a:r>
            <a:r>
              <a:rPr lang="en-US" sz="1500" dirty="0">
                <a:solidFill>
                  <a:schemeClr val="bg1"/>
                </a:solidFill>
              </a:rPr>
              <a:t>			    </a:t>
            </a:r>
            <a:r>
              <a:rPr lang="en-US" sz="1400" dirty="0">
                <a:solidFill>
                  <a:schemeClr val="bg1"/>
                </a:solidFill>
              </a:rPr>
              <a:t>6 kW-hr energy, ~24W/h  	          </a:t>
            </a:r>
            <a:r>
              <a:rPr lang="en-US" sz="1400" b="1" dirty="0">
                <a:solidFill>
                  <a:schemeClr val="bg1"/>
                </a:solidFill>
              </a:rPr>
              <a:t>1 m/s, ~3 km/</a:t>
            </a:r>
            <a:r>
              <a:rPr lang="en-US" sz="1400" b="1" dirty="0" err="1">
                <a:solidFill>
                  <a:schemeClr val="bg1"/>
                </a:solidFill>
              </a:rPr>
              <a:t>hr</a:t>
            </a:r>
            <a:r>
              <a:rPr lang="en-US" sz="1400" b="1" dirty="0">
                <a:solidFill>
                  <a:schemeClr val="bg1"/>
                </a:solidFill>
              </a:rPr>
              <a:t>, ~15 days, 1000 km	</a:t>
            </a:r>
            <a:r>
              <a:rPr lang="en-US" sz="1400" dirty="0">
                <a:solidFill>
                  <a:schemeClr val="bg1"/>
                </a:solidFill>
              </a:rPr>
              <a:t>			~2.5km/ </a:t>
            </a:r>
            <a:r>
              <a:rPr lang="en-US" sz="1400" dirty="0" err="1">
                <a:solidFill>
                  <a:schemeClr val="bg1"/>
                </a:solidFill>
              </a:rPr>
              <a:t>hr</a:t>
            </a:r>
            <a:r>
              <a:rPr lang="en-US" sz="1400" dirty="0">
                <a:solidFill>
                  <a:schemeClr val="bg1"/>
                </a:solidFill>
              </a:rPr>
              <a:t> ~</a:t>
            </a:r>
            <a:r>
              <a:rPr lang="en-US" sz="1400" u="sng" dirty="0">
                <a:solidFill>
                  <a:schemeClr val="bg1"/>
                </a:solidFill>
              </a:rPr>
              <a:t>11 days, 670 km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9" name="AutoShape 4" descr="LRAUV%20Assy%20Rough%206-Mech">
            <a:extLst>
              <a:ext uri="{FF2B5EF4-FFF2-40B4-BE49-F238E27FC236}">
                <a16:creationId xmlns:a16="http://schemas.microsoft.com/office/drawing/2014/main" id="{1D7B99AC-383A-414B-8B96-41C7AF349A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10" name="AutoShape 5" descr="LRAUV%20Assy%20Rough%206-Mech">
            <a:extLst>
              <a:ext uri="{FF2B5EF4-FFF2-40B4-BE49-F238E27FC236}">
                <a16:creationId xmlns:a16="http://schemas.microsoft.com/office/drawing/2014/main" id="{DEA4B6AF-4E59-9342-AC3F-C1B597B637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11" name="AutoShape 6" descr="LRAUV%20Assy%20Rough%206-Mech">
            <a:extLst>
              <a:ext uri="{FF2B5EF4-FFF2-40B4-BE49-F238E27FC236}">
                <a16:creationId xmlns:a16="http://schemas.microsoft.com/office/drawing/2014/main" id="{79607166-DDAB-1641-AAF9-BBF6F2670D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900">
              <a:solidFill>
                <a:schemeClr val="bg1"/>
              </a:solidFill>
            </a:endParaRPr>
          </a:p>
        </p:txBody>
      </p:sp>
      <p:pic>
        <p:nvPicPr>
          <p:cNvPr id="12" name="Picture 7" descr="LRAUV Assy Rough 6-Mech">
            <a:extLst>
              <a:ext uri="{FF2B5EF4-FFF2-40B4-BE49-F238E27FC236}">
                <a16:creationId xmlns:a16="http://schemas.microsoft.com/office/drawing/2014/main" id="{D1E926B5-FEDB-D44F-AEAC-E1DB8DB86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6" t="29468" r="13191" b="27925"/>
          <a:stretch>
            <a:fillRect/>
          </a:stretch>
        </p:blipFill>
        <p:spPr bwMode="auto">
          <a:xfrm>
            <a:off x="-6841" y="1919619"/>
            <a:ext cx="5264641" cy="1954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9">
            <a:extLst>
              <a:ext uri="{FF2B5EF4-FFF2-40B4-BE49-F238E27FC236}">
                <a16:creationId xmlns:a16="http://schemas.microsoft.com/office/drawing/2014/main" id="{3D035C0E-267D-B943-88A1-70F68E1A4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1329608"/>
            <a:ext cx="1497806" cy="498872"/>
          </a:xfrm>
          <a:prstGeom prst="wedgeRectCallout">
            <a:avLst>
              <a:gd name="adj1" fmla="val -44370"/>
              <a:gd name="adj2" fmla="val 92157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>
                <a:solidFill>
                  <a:schemeClr val="bg1"/>
                </a:solidFill>
              </a:rPr>
              <a:t>Iridium, GPS, WiFi and Cellular in mast</a:t>
            </a:r>
          </a:p>
          <a:p>
            <a:r>
              <a:rPr lang="en-US" sz="900">
                <a:solidFill>
                  <a:schemeClr val="bg1"/>
                </a:solidFill>
              </a:rPr>
              <a:t>Backup argos and VHF</a:t>
            </a:r>
          </a:p>
        </p:txBody>
      </p:sp>
      <p:sp>
        <p:nvSpPr>
          <p:cNvPr id="14" name="AutoShape 10">
            <a:extLst>
              <a:ext uri="{FF2B5EF4-FFF2-40B4-BE49-F238E27FC236}">
                <a16:creationId xmlns:a16="http://schemas.microsoft.com/office/drawing/2014/main" id="{84CA180E-64BF-5844-ABFB-27082A229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649269"/>
            <a:ext cx="2253955" cy="548229"/>
          </a:xfrm>
          <a:prstGeom prst="wedgeRectCallout">
            <a:avLst>
              <a:gd name="adj1" fmla="val -21574"/>
              <a:gd name="adj2" fmla="val 119171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>
                <a:solidFill>
                  <a:schemeClr val="bg1"/>
                </a:solidFill>
              </a:rPr>
              <a:t>Core sensors: DVL/ADCP, Fluorometer/ Backscatter (</a:t>
            </a:r>
            <a:r>
              <a:rPr lang="en-US" sz="900" dirty="0" err="1">
                <a:solidFill>
                  <a:schemeClr val="bg1"/>
                </a:solidFill>
              </a:rPr>
              <a:t>WetLabs</a:t>
            </a:r>
            <a:r>
              <a:rPr lang="en-US" sz="900" dirty="0">
                <a:solidFill>
                  <a:schemeClr val="bg1"/>
                </a:solidFill>
              </a:rPr>
              <a:t>), CTD (Seabird), PAR, O2, ACOMs (Benthos DAT)</a:t>
            </a:r>
          </a:p>
        </p:txBody>
      </p:sp>
      <p:sp>
        <p:nvSpPr>
          <p:cNvPr id="15" name="AutoShape 14">
            <a:extLst>
              <a:ext uri="{FF2B5EF4-FFF2-40B4-BE49-F238E27FC236}">
                <a16:creationId xmlns:a16="http://schemas.microsoft.com/office/drawing/2014/main" id="{1CEE444B-6C78-4A4F-B29F-CAF2A01A0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251" y="3765973"/>
            <a:ext cx="1647825" cy="812006"/>
          </a:xfrm>
          <a:prstGeom prst="wedgeRectCallout">
            <a:avLst>
              <a:gd name="adj1" fmla="val 25991"/>
              <a:gd name="adj2" fmla="val -119806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>
                <a:solidFill>
                  <a:schemeClr val="bg1"/>
                </a:solidFill>
              </a:rPr>
              <a:t>6 kWh rechargeable, </a:t>
            </a:r>
          </a:p>
          <a:p>
            <a:r>
              <a:rPr lang="en-US" sz="900" dirty="0">
                <a:solidFill>
                  <a:schemeClr val="bg1"/>
                </a:solidFill>
              </a:rPr>
              <a:t>11 kWh expendable</a:t>
            </a:r>
          </a:p>
          <a:p>
            <a:r>
              <a:rPr lang="en-US" sz="900" dirty="0">
                <a:solidFill>
                  <a:schemeClr val="bg1"/>
                </a:solidFill>
              </a:rPr>
              <a:t>Shifting Mass allows controlled angle of attack during flight</a:t>
            </a:r>
          </a:p>
        </p:txBody>
      </p:sp>
      <p:sp>
        <p:nvSpPr>
          <p:cNvPr id="17" name="AutoShape 13">
            <a:extLst>
              <a:ext uri="{FF2B5EF4-FFF2-40B4-BE49-F238E27FC236}">
                <a16:creationId xmlns:a16="http://schemas.microsoft.com/office/drawing/2014/main" id="{00EADEBE-843F-0344-BE3C-E07D12359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2997" y="1463930"/>
            <a:ext cx="1329926" cy="536322"/>
          </a:xfrm>
          <a:prstGeom prst="wedgeRectCallout">
            <a:avLst>
              <a:gd name="adj1" fmla="val -203220"/>
              <a:gd name="adj2" fmla="val 180552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>
                <a:solidFill>
                  <a:schemeClr val="bg1"/>
                </a:solidFill>
              </a:rPr>
              <a:t>1 Liter buoyancy Engine allows neutral drift in water column</a:t>
            </a:r>
          </a:p>
        </p:txBody>
      </p:sp>
      <p:sp>
        <p:nvSpPr>
          <p:cNvPr id="18" name="AutoShape 13">
            <a:extLst>
              <a:ext uri="{FF2B5EF4-FFF2-40B4-BE49-F238E27FC236}">
                <a16:creationId xmlns:a16="http://schemas.microsoft.com/office/drawing/2014/main" id="{7697532E-D877-A548-912E-283E0F920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2366912"/>
            <a:ext cx="1558528" cy="777478"/>
          </a:xfrm>
          <a:prstGeom prst="wedgeRectCallout">
            <a:avLst>
              <a:gd name="adj1" fmla="val -50813"/>
              <a:gd name="adj2" fmla="val 141818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>
                <a:solidFill>
                  <a:schemeClr val="bg1"/>
                </a:solidFill>
              </a:rPr>
              <a:t>Load Control System</a:t>
            </a:r>
          </a:p>
          <a:p>
            <a:r>
              <a:rPr lang="en-US" sz="900">
                <a:solidFill>
                  <a:schemeClr val="bg1"/>
                </a:solidFill>
              </a:rPr>
              <a:t>18 configurable channels</a:t>
            </a:r>
          </a:p>
          <a:p>
            <a:r>
              <a:rPr lang="en-US" sz="900">
                <a:solidFill>
                  <a:schemeClr val="bg1"/>
                </a:solidFill>
              </a:rPr>
              <a:t>Isolates load, circuit breaker, ground fault detection</a:t>
            </a:r>
          </a:p>
        </p:txBody>
      </p:sp>
      <p:sp>
        <p:nvSpPr>
          <p:cNvPr id="19" name="AutoShape 13">
            <a:extLst>
              <a:ext uri="{FF2B5EF4-FFF2-40B4-BE49-F238E27FC236}">
                <a16:creationId xmlns:a16="http://schemas.microsoft.com/office/drawing/2014/main" id="{A5A14ADF-5834-8745-BC4F-7CD685A71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524" y="2177481"/>
            <a:ext cx="1295398" cy="896091"/>
          </a:xfrm>
          <a:prstGeom prst="wedgeRectCallout">
            <a:avLst>
              <a:gd name="adj1" fmla="val -66814"/>
              <a:gd name="adj2" fmla="val 24347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>
                <a:solidFill>
                  <a:schemeClr val="bg1"/>
                </a:solidFill>
              </a:rPr>
              <a:t>Efficient low-speed propeller </a:t>
            </a:r>
          </a:p>
          <a:p>
            <a:r>
              <a:rPr lang="en-US" sz="900" dirty="0">
                <a:solidFill>
                  <a:schemeClr val="bg1"/>
                </a:solidFill>
              </a:rPr>
              <a:t>------------------</a:t>
            </a:r>
          </a:p>
          <a:p>
            <a:r>
              <a:rPr lang="en-US" sz="900" dirty="0">
                <a:solidFill>
                  <a:schemeClr val="bg1"/>
                </a:solidFill>
              </a:rPr>
              <a:t>Paired Rudder and Elevator Control Surfaces </a:t>
            </a: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13EA228E-C19F-2A4D-8B9F-A5C77D59A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1" y="4629150"/>
            <a:ext cx="14930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50">
                <a:solidFill>
                  <a:schemeClr val="bg1"/>
                </a:solidFill>
              </a:rPr>
              <a:t>Short Nose</a:t>
            </a:r>
          </a:p>
        </p:txBody>
      </p:sp>
      <p:sp>
        <p:nvSpPr>
          <p:cNvPr id="21" name="TextBox 22">
            <a:extLst>
              <a:ext uri="{FF2B5EF4-FFF2-40B4-BE49-F238E27FC236}">
                <a16:creationId xmlns:a16="http://schemas.microsoft.com/office/drawing/2014/main" id="{FDBD5EE4-80B9-C146-8322-FBAE4777D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629150"/>
            <a:ext cx="176807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50" dirty="0">
                <a:solidFill>
                  <a:schemeClr val="bg1"/>
                </a:solidFill>
              </a:rPr>
              <a:t>With 3G ESP Nose</a:t>
            </a:r>
          </a:p>
        </p:txBody>
      </p:sp>
      <p:sp>
        <p:nvSpPr>
          <p:cNvPr id="22" name="AutoShape 13">
            <a:extLst>
              <a:ext uri="{FF2B5EF4-FFF2-40B4-BE49-F238E27FC236}">
                <a16:creationId xmlns:a16="http://schemas.microsoft.com/office/drawing/2014/main" id="{181E5C10-C52F-EA45-9685-3ABBC8645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0195" y="3398436"/>
            <a:ext cx="1459607" cy="228600"/>
          </a:xfrm>
          <a:prstGeom prst="wedgeRectCallout">
            <a:avLst>
              <a:gd name="adj1" fmla="val 231"/>
              <a:gd name="adj2" fmla="val 149852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900" dirty="0">
                <a:solidFill>
                  <a:schemeClr val="bg1"/>
                </a:solidFill>
              </a:rPr>
              <a:t>3G ESP Sampler Module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15683CD-674F-6540-9CE5-63DF371F4A20}"/>
              </a:ext>
            </a:extLst>
          </p:cNvPr>
          <p:cNvCxnSpPr>
            <a:cxnSpLocks/>
          </p:cNvCxnSpPr>
          <p:nvPr/>
        </p:nvCxnSpPr>
        <p:spPr>
          <a:xfrm>
            <a:off x="747671" y="5617029"/>
            <a:ext cx="784115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67701DC0-CFAA-7742-962A-B4F42EDF5EDD}"/>
              </a:ext>
            </a:extLst>
          </p:cNvPr>
          <p:cNvSpPr txBox="1">
            <a:spLocks/>
          </p:cNvSpPr>
          <p:nvPr/>
        </p:nvSpPr>
        <p:spPr>
          <a:xfrm>
            <a:off x="1485900" y="194495"/>
            <a:ext cx="6172200" cy="857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 fontScale="975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-100" baseline="0">
                <a:ln>
                  <a:noFill/>
                </a:ln>
                <a:solidFill>
                  <a:srgbClr val="D2533C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US" dirty="0">
                <a:solidFill>
                  <a:schemeClr val="bg1"/>
                </a:solidFill>
                <a:latin typeface="+mj-lt"/>
              </a:rPr>
              <a:t>Tethys LRAUV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91101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65EDB-E00A-1C4A-A3EA-D7757D8F2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6CCC9-461C-9F48-AB82-035062504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34AE68-2B8E-6B40-B89B-D297DD318F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9" t="13978" r="11230" b="-14786"/>
          <a:stretch/>
        </p:blipFill>
        <p:spPr>
          <a:xfrm>
            <a:off x="0" y="0"/>
            <a:ext cx="9068146" cy="78716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0E6FC9-715A-A642-9486-50E222C56E91}"/>
              </a:ext>
            </a:extLst>
          </p:cNvPr>
          <p:cNvSpPr txBox="1"/>
          <p:nvPr/>
        </p:nvSpPr>
        <p:spPr>
          <a:xfrm>
            <a:off x="5791200" y="6308725"/>
            <a:ext cx="335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 Credit Thom Hoffman, SIO</a:t>
            </a:r>
          </a:p>
        </p:txBody>
      </p:sp>
    </p:spTree>
    <p:extLst>
      <p:ext uri="{BB962C8B-B14F-4D97-AF65-F5344CB8AC3E}">
        <p14:creationId xmlns:p14="http://schemas.microsoft.com/office/powerpoint/2010/main" val="207085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Transition to DMO</a:t>
            </a:r>
          </a:p>
          <a:p>
            <a:endParaRPr lang="en-US" dirty="0" smtClean="0"/>
          </a:p>
          <a:p>
            <a:r>
              <a:rPr lang="en-US" dirty="0" smtClean="0"/>
              <a:t>Current and Future Development – open discussion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14400" y="2438400"/>
            <a:ext cx="5181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72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LRAUV Lead Operations Engineers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253" y="1565275"/>
            <a:ext cx="8229600" cy="4525963"/>
          </a:xfrm>
        </p:spPr>
        <p:txBody>
          <a:bodyPr/>
          <a:lstStyle/>
          <a:p>
            <a:r>
              <a:rPr lang="en-US" dirty="0" smtClean="0"/>
              <a:t>Erik </a:t>
            </a:r>
            <a:r>
              <a:rPr lang="en-US" dirty="0" err="1" smtClean="0"/>
              <a:t>Trauschke</a:t>
            </a:r>
            <a:endParaRPr lang="en-US" dirty="0" smtClean="0"/>
          </a:p>
          <a:p>
            <a:pPr lvl="1"/>
            <a:r>
              <a:rPr lang="en-US" dirty="0" smtClean="0"/>
              <a:t>etrauschke@mbari.org</a:t>
            </a:r>
          </a:p>
          <a:p>
            <a:pPr lvl="1"/>
            <a:r>
              <a:rPr lang="en-US" dirty="0" smtClean="0"/>
              <a:t>Ext. 2068</a:t>
            </a:r>
          </a:p>
          <a:p>
            <a:r>
              <a:rPr lang="en-US" dirty="0" smtClean="0"/>
              <a:t>Chris Wahl</a:t>
            </a:r>
          </a:p>
          <a:p>
            <a:pPr lvl="1"/>
            <a:r>
              <a:rPr lang="en-US" dirty="0" smtClean="0">
                <a:hlinkClick r:id="rId2"/>
              </a:rPr>
              <a:t>cwahl@mbari.org</a:t>
            </a:r>
            <a:endParaRPr lang="en-US" dirty="0" smtClean="0"/>
          </a:p>
          <a:p>
            <a:pPr lvl="1"/>
            <a:r>
              <a:rPr lang="en-US" dirty="0" smtClean="0"/>
              <a:t>Ext. 1746</a:t>
            </a:r>
          </a:p>
          <a:p>
            <a:r>
              <a:rPr lang="en-US" dirty="0" smtClean="0"/>
              <a:t>Lab ext. 2061</a:t>
            </a:r>
            <a:endParaRPr lang="en-US" dirty="0"/>
          </a:p>
        </p:txBody>
      </p:sp>
      <p:pic>
        <p:nvPicPr>
          <p:cNvPr id="2050" name="Picture 2" descr="https://mww.mbari.org/images/staff/etrausch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609253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mww.mbari.org/images/staff/cwah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2" y="4343400"/>
            <a:ext cx="1609725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05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LRAUV Fleet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 LRAUVs, 2 Wave Gliders,  2 LARS, 1 Paragon</a:t>
            </a:r>
          </a:p>
          <a:p>
            <a:r>
              <a:rPr lang="en-US" dirty="0" smtClean="0"/>
              <a:t>6 Payloads:</a:t>
            </a:r>
          </a:p>
          <a:p>
            <a:pPr lvl="1"/>
            <a:r>
              <a:rPr lang="en-US" dirty="0" smtClean="0"/>
              <a:t>Sipper water sampler</a:t>
            </a:r>
          </a:p>
          <a:p>
            <a:pPr lvl="1"/>
            <a:r>
              <a:rPr lang="en-US" dirty="0" smtClean="0"/>
              <a:t>2 ESP samplers</a:t>
            </a:r>
          </a:p>
          <a:p>
            <a:pPr lvl="1"/>
            <a:r>
              <a:rPr lang="en-US" dirty="0" err="1" smtClean="0"/>
              <a:t>Biolumenesce</a:t>
            </a:r>
            <a:endParaRPr lang="en-US" dirty="0" smtClean="0"/>
          </a:p>
          <a:p>
            <a:pPr lvl="1"/>
            <a:r>
              <a:rPr lang="en-US" dirty="0" smtClean="0"/>
              <a:t>Prognostication</a:t>
            </a:r>
          </a:p>
          <a:p>
            <a:pPr lvl="1"/>
            <a:r>
              <a:rPr lang="en-US" dirty="0" smtClean="0"/>
              <a:t>Bio-</a:t>
            </a:r>
            <a:r>
              <a:rPr lang="en-US" dirty="0" err="1" smtClean="0"/>
              <a:t>Accoustics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203" y="4755035"/>
            <a:ext cx="2616200" cy="196215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133600"/>
            <a:ext cx="3829807" cy="255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0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089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LRAUV Vehicle Configurations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595018"/>
            <a:ext cx="8229600" cy="4525963"/>
          </a:xfrm>
        </p:spPr>
        <p:txBody>
          <a:bodyPr/>
          <a:lstStyle/>
          <a:p>
            <a:r>
              <a:rPr lang="en-US" dirty="0" smtClean="0"/>
              <a:t>MBTS and </a:t>
            </a:r>
            <a:r>
              <a:rPr lang="en-US" dirty="0" err="1" smtClean="0"/>
              <a:t>Biolum</a:t>
            </a:r>
            <a:r>
              <a:rPr lang="en-US" dirty="0" smtClean="0"/>
              <a:t>: Daphne and Pontus</a:t>
            </a:r>
          </a:p>
          <a:p>
            <a:r>
              <a:rPr lang="en-US" dirty="0" smtClean="0"/>
              <a:t>ESP: Makai and </a:t>
            </a:r>
            <a:r>
              <a:rPr lang="en-US" dirty="0" err="1" smtClean="0"/>
              <a:t>Brizo</a:t>
            </a:r>
            <a:endParaRPr lang="en-US" dirty="0" smtClean="0"/>
          </a:p>
          <a:p>
            <a:r>
              <a:rPr lang="en-US" dirty="0" smtClean="0"/>
              <a:t>Prognostication: </a:t>
            </a:r>
            <a:r>
              <a:rPr lang="en-US" dirty="0" err="1" smtClean="0"/>
              <a:t>Galene</a:t>
            </a:r>
            <a:endParaRPr lang="en-US" dirty="0" smtClean="0"/>
          </a:p>
          <a:p>
            <a:r>
              <a:rPr lang="en-US" dirty="0" smtClean="0"/>
              <a:t>Bio-Acoustics: Triton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04" y="914400"/>
            <a:ext cx="872448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LRAUV Operations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Routine Operations – DMO run</a:t>
            </a:r>
          </a:p>
          <a:p>
            <a:pPr lvl="1"/>
            <a:r>
              <a:rPr lang="en-US" dirty="0" smtClean="0"/>
              <a:t>MBTS, </a:t>
            </a:r>
            <a:r>
              <a:rPr lang="en-US" dirty="0" err="1" smtClean="0"/>
              <a:t>Biolum</a:t>
            </a:r>
            <a:r>
              <a:rPr lang="en-US" dirty="0" smtClean="0"/>
              <a:t>, </a:t>
            </a:r>
            <a:r>
              <a:rPr lang="en-US" dirty="0" err="1" smtClean="0"/>
              <a:t>BioAcc</a:t>
            </a:r>
            <a:r>
              <a:rPr lang="en-US" dirty="0" smtClean="0"/>
              <a:t>, …</a:t>
            </a:r>
          </a:p>
          <a:p>
            <a:r>
              <a:rPr lang="en-US" dirty="0" smtClean="0"/>
              <a:t>Advanced Operations – DMO and Engineering</a:t>
            </a:r>
          </a:p>
          <a:p>
            <a:pPr lvl="1"/>
            <a:r>
              <a:rPr lang="en-US" dirty="0" smtClean="0"/>
              <a:t>Most CANON and ESP experiments, development projects (Hobson, Zhang, Rock..)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98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928" y="-122164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Deployment Plan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229600" cy="4525963"/>
          </a:xfrm>
        </p:spPr>
        <p:txBody>
          <a:bodyPr/>
          <a:lstStyle/>
          <a:p>
            <a:r>
              <a:rPr lang="en-US" dirty="0" smtClean="0"/>
              <a:t>Required before vehicle launch</a:t>
            </a:r>
          </a:p>
          <a:p>
            <a:pPr lvl="1"/>
            <a:r>
              <a:rPr lang="en-US" dirty="0" smtClean="0"/>
              <a:t>Fill out doc on Tethys Dash, or send txt in email</a:t>
            </a:r>
          </a:p>
          <a:p>
            <a:pPr lvl="1"/>
            <a:r>
              <a:rPr lang="en-US" dirty="0" smtClean="0"/>
              <a:t>Could set up a new Pre-Cruise Form 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31" y="2743200"/>
            <a:ext cx="5281942" cy="39744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73" r="37904"/>
          <a:stretch/>
        </p:blipFill>
        <p:spPr>
          <a:xfrm>
            <a:off x="6324600" y="2992148"/>
            <a:ext cx="2590139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69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356" y="0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accent6"/>
                </a:solidFill>
              </a:rPr>
              <a:t>Watchstanding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06786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Any operations after working hours requires a full staff of </a:t>
            </a:r>
            <a:r>
              <a:rPr lang="en-US" dirty="0" err="1" smtClean="0"/>
              <a:t>watchstanders</a:t>
            </a:r>
            <a:r>
              <a:rPr lang="en-US" dirty="0" smtClean="0"/>
              <a:t> signed up - Before launch</a:t>
            </a:r>
          </a:p>
          <a:p>
            <a:r>
              <a:rPr lang="en-US" dirty="0" smtClean="0"/>
              <a:t>Currently 25 trained pilots with 2 experts on call</a:t>
            </a:r>
          </a:p>
          <a:p>
            <a:pPr lvl="1"/>
            <a:r>
              <a:rPr lang="en-US" dirty="0" smtClean="0"/>
              <a:t>Need more people, or people more often</a:t>
            </a:r>
          </a:p>
          <a:p>
            <a:pPr lvl="1"/>
            <a:r>
              <a:rPr lang="en-US" dirty="0" smtClean="0"/>
              <a:t>Recruit other </a:t>
            </a:r>
            <a:r>
              <a:rPr lang="en-US" dirty="0" err="1" smtClean="0"/>
              <a:t>MBARIans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Recruit outside?</a:t>
            </a:r>
          </a:p>
          <a:p>
            <a:pPr lvl="1"/>
            <a:r>
              <a:rPr lang="en-US" dirty="0" smtClean="0"/>
              <a:t>Automate?</a:t>
            </a:r>
          </a:p>
          <a:p>
            <a:pPr lvl="1"/>
            <a:r>
              <a:rPr lang="en-US" dirty="0" smtClean="0"/>
              <a:t>Make it trauma free and fun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3657600"/>
            <a:ext cx="3907843" cy="31168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" y="1106786"/>
            <a:ext cx="8229600" cy="10268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218" y="-91541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Vehicle Reliability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56" y="4267200"/>
            <a:ext cx="8619643" cy="4525963"/>
          </a:xfrm>
        </p:spPr>
        <p:txBody>
          <a:bodyPr/>
          <a:lstStyle/>
          <a:p>
            <a:r>
              <a:rPr lang="en-US" dirty="0" smtClean="0"/>
              <a:t>20,000 hours of offshore operations (almost)</a:t>
            </a:r>
          </a:p>
          <a:p>
            <a:r>
              <a:rPr lang="en-US" dirty="0" smtClean="0"/>
              <a:t>New Code Branching</a:t>
            </a:r>
          </a:p>
          <a:p>
            <a:pPr lvl="1"/>
            <a:r>
              <a:rPr lang="en-US" dirty="0" smtClean="0"/>
              <a:t>Fully tested </a:t>
            </a:r>
            <a:r>
              <a:rPr lang="en-US" b="1" u="sng" dirty="0" smtClean="0"/>
              <a:t>Master Branch</a:t>
            </a:r>
            <a:r>
              <a:rPr lang="en-US" dirty="0" smtClean="0"/>
              <a:t> used for Routine </a:t>
            </a:r>
            <a:r>
              <a:rPr lang="en-US" dirty="0" err="1" smtClean="0"/>
              <a:t>Opps</a:t>
            </a:r>
            <a:endParaRPr lang="en-US" b="1" u="sng" dirty="0" smtClean="0"/>
          </a:p>
          <a:p>
            <a:pPr lvl="1"/>
            <a:r>
              <a:rPr lang="en-US" dirty="0" smtClean="0"/>
              <a:t>Independent </a:t>
            </a:r>
            <a:r>
              <a:rPr lang="en-US" b="1" u="sng" dirty="0" smtClean="0"/>
              <a:t>Feature Branches </a:t>
            </a:r>
            <a:r>
              <a:rPr lang="en-US" dirty="0" smtClean="0"/>
              <a:t>for various development tracts – carefully merged when ready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51459"/>
            <a:ext cx="6687515" cy="313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9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827358</TotalTime>
  <Words>610</Words>
  <Application>Microsoft Office PowerPoint</Application>
  <PresentationFormat>On-screen Show (4:3)</PresentationFormat>
  <Paragraphs>128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ＭＳ Ｐゴシック</vt:lpstr>
      <vt:lpstr>Arial</vt:lpstr>
      <vt:lpstr>Calibri</vt:lpstr>
      <vt:lpstr>Tahoma</vt:lpstr>
      <vt:lpstr>Times New Roman</vt:lpstr>
      <vt:lpstr>Black</vt:lpstr>
      <vt:lpstr>PowerPoint Presentation</vt:lpstr>
      <vt:lpstr>Outline</vt:lpstr>
      <vt:lpstr>LRAUV Lead Operations Engineers</vt:lpstr>
      <vt:lpstr>LRAUV Fleet</vt:lpstr>
      <vt:lpstr>LRAUV Vehicle Configurations</vt:lpstr>
      <vt:lpstr>LRAUV Operations</vt:lpstr>
      <vt:lpstr>Deployment Plan</vt:lpstr>
      <vt:lpstr>Watchstanding</vt:lpstr>
      <vt:lpstr>Vehicle Reliability</vt:lpstr>
      <vt:lpstr> Planned LRAUV Work</vt:lpstr>
      <vt:lpstr>Possible new LRAUV work</vt:lpstr>
      <vt:lpstr>LRAUV Persistence </vt:lpstr>
      <vt:lpstr>PowerPoint Presentation</vt:lpstr>
      <vt:lpstr>Multi-Vehicle Collaboration</vt:lpstr>
      <vt:lpstr>An Autonomous Vehicle Based Open Ocean Lagrangian Observatory </vt:lpstr>
      <vt:lpstr>MBARI’s Tethys Long Range AUV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353</cp:revision>
  <cp:lastPrinted>1601-01-01T00:00:00Z</cp:lastPrinted>
  <dcterms:created xsi:type="dcterms:W3CDTF">1601-01-01T00:00:00Z</dcterms:created>
  <dcterms:modified xsi:type="dcterms:W3CDTF">2019-10-08T23:08:49Z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