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68" r:id="rId6"/>
    <p:sldId id="269" r:id="rId7"/>
    <p:sldId id="259" r:id="rId8"/>
    <p:sldId id="260" r:id="rId9"/>
    <p:sldId id="264" r:id="rId10"/>
    <p:sldId id="261" r:id="rId11"/>
    <p:sldId id="262" r:id="rId12"/>
    <p:sldId id="263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60585"/>
            <a:ext cx="40213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Goals/Requirements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0674" y="1137332"/>
            <a:ext cx="83423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400" dirty="0" smtClean="0"/>
              <a:t>Sampler system that can filter &gt;1000 Liters of seawater across a 100 micron filter in less than 20 minutes.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Minimum contamination…  </a:t>
            </a:r>
          </a:p>
          <a:p>
            <a:pPr marL="914400" lvl="1" indent="-457200">
              <a:buFontTx/>
              <a:buChar char="-"/>
            </a:pPr>
            <a:r>
              <a:rPr lang="en-US" sz="2400" dirty="0" smtClean="0"/>
              <a:t>Minimum Detectable Limit </a:t>
            </a:r>
            <a:r>
              <a:rPr lang="en-US" sz="2400" dirty="0" smtClean="0"/>
              <a:t>= 8 particles/1000L</a:t>
            </a:r>
            <a:endParaRPr lang="en-US" sz="2400" dirty="0" smtClean="0"/>
          </a:p>
          <a:p>
            <a:pPr marL="457200" indent="-457200">
              <a:buFontTx/>
              <a:buChar char="-"/>
            </a:pPr>
            <a:r>
              <a:rPr lang="en-US" sz="2400" dirty="0" smtClean="0"/>
              <a:t>ROV Independent.  Operable from the Paragon or similar sized vessel.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800m depth rating.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One sample per cast, perhaps expandable to more.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Multiple samples per trip.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Measured sample volume and depth to 1% accuracy.</a:t>
            </a:r>
          </a:p>
        </p:txBody>
      </p:sp>
    </p:spTree>
    <p:extLst>
      <p:ext uri="{BB962C8B-B14F-4D97-AF65-F5344CB8AC3E}">
        <p14:creationId xmlns:p14="http://schemas.microsoft.com/office/powerpoint/2010/main" val="405474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U:\Plastics\Components\Batteries\49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1412"/>
            <a:ext cx="2762250" cy="190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0273" y="228600"/>
            <a:ext cx="1855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/>
              <a:t>Batteries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1109" y="1006744"/>
            <a:ext cx="7848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Requirements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- 200 W-</a:t>
            </a:r>
            <a:r>
              <a:rPr lang="en-US" sz="2400" dirty="0" err="1" smtClean="0"/>
              <a:t>Hrs</a:t>
            </a:r>
            <a:r>
              <a:rPr lang="en-US" sz="2400" dirty="0" smtClean="0"/>
              <a:t> + Margin</a:t>
            </a:r>
          </a:p>
          <a:p>
            <a:r>
              <a:rPr lang="en-US" sz="2400" dirty="0" smtClean="0"/>
              <a:t> - Light enough in housing to be managed and swapped </a:t>
            </a:r>
          </a:p>
          <a:p>
            <a:r>
              <a:rPr lang="en-US" sz="2400" dirty="0" smtClean="0"/>
              <a:t>aboard Paragon</a:t>
            </a:r>
          </a:p>
          <a:p>
            <a:r>
              <a:rPr lang="en-US" sz="2400" dirty="0" smtClean="0"/>
              <a:t> - Safely rechargeable on board the Paragon within the cast time.</a:t>
            </a:r>
          </a:p>
          <a:p>
            <a:endParaRPr lang="en-US" sz="2400" dirty="0" smtClean="0"/>
          </a:p>
          <a:p>
            <a:r>
              <a:rPr lang="en-US" sz="2400" b="1" i="1" dirty="0" smtClean="0"/>
              <a:t>LiFePO4 Examples</a:t>
            </a:r>
          </a:p>
          <a:p>
            <a:r>
              <a:rPr lang="en-US" sz="2400" dirty="0" smtClean="0"/>
              <a:t> - 51V, 6.6AHr -&gt; 7.6lbs  - 330W-Hr  (x3)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8.5”X4.2”X4.2” (~11”Long by 6” ID Housing, ~18lbs)</a:t>
            </a:r>
          </a:p>
          <a:p>
            <a:r>
              <a:rPr lang="en-US" sz="2400" dirty="0" smtClean="0"/>
              <a:t>      Total Weight = ~26 lbs</a:t>
            </a:r>
          </a:p>
          <a:p>
            <a:endParaRPr lang="en-US" sz="2400" dirty="0" smtClean="0"/>
          </a:p>
          <a:p>
            <a:r>
              <a:rPr lang="en-US" sz="2400" dirty="0"/>
              <a:t>- 51V, </a:t>
            </a:r>
            <a:r>
              <a:rPr lang="en-US" sz="2400" dirty="0" smtClean="0"/>
              <a:t>13.2AHr </a:t>
            </a:r>
            <a:r>
              <a:rPr lang="en-US" sz="2400" dirty="0"/>
              <a:t>-&gt; </a:t>
            </a:r>
            <a:r>
              <a:rPr lang="en-US" sz="2400" dirty="0" smtClean="0"/>
              <a:t>15.3lbs  - 660W-Hr  (x5)</a:t>
            </a:r>
            <a:endParaRPr lang="en-US" sz="2400" dirty="0"/>
          </a:p>
          <a:p>
            <a:r>
              <a:rPr lang="en-US" sz="2400" dirty="0"/>
              <a:t>     </a:t>
            </a:r>
            <a:r>
              <a:rPr lang="en-US" sz="2400" dirty="0" smtClean="0"/>
              <a:t>10.5”X6.0”X5.5” </a:t>
            </a:r>
            <a:r>
              <a:rPr lang="en-US" sz="2400" dirty="0"/>
              <a:t>(~</a:t>
            </a:r>
            <a:r>
              <a:rPr lang="en-US" sz="2400" dirty="0" smtClean="0"/>
              <a:t>14”Long </a:t>
            </a:r>
            <a:r>
              <a:rPr lang="en-US" sz="2400" dirty="0"/>
              <a:t>by </a:t>
            </a:r>
            <a:r>
              <a:rPr lang="en-US" sz="2400" dirty="0" smtClean="0"/>
              <a:t>8.25” </a:t>
            </a:r>
            <a:r>
              <a:rPr lang="en-US" sz="2400" dirty="0"/>
              <a:t>ID Housing, </a:t>
            </a:r>
            <a:r>
              <a:rPr lang="en-US" sz="2400" dirty="0" smtClean="0"/>
              <a:t>~36lbs</a:t>
            </a:r>
            <a:r>
              <a:rPr lang="en-US" sz="2400" dirty="0"/>
              <a:t>)</a:t>
            </a:r>
          </a:p>
          <a:p>
            <a:pPr lvl="1"/>
            <a:r>
              <a:rPr lang="en-US" sz="2400" dirty="0" smtClean="0"/>
              <a:t>Total Weight = </a:t>
            </a:r>
            <a:r>
              <a:rPr lang="en-US" sz="2400" dirty="0" smtClean="0">
                <a:solidFill>
                  <a:srgbClr val="FF0000"/>
                </a:solidFill>
              </a:rPr>
              <a:t>~51 lbs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081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60585"/>
            <a:ext cx="38091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Control Electronics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6266" y="1010694"/>
            <a:ext cx="8342325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400" dirty="0" smtClean="0"/>
              <a:t>Re-use </a:t>
            </a:r>
            <a:r>
              <a:rPr lang="en-US" sz="2400" dirty="0" err="1" smtClean="0"/>
              <a:t>dsPic</a:t>
            </a:r>
            <a:r>
              <a:rPr lang="en-US" sz="2400" dirty="0" smtClean="0"/>
              <a:t> board design from wave-energy system.  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RS-485 or CAN for communications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Laptop based user interface on Paragon</a:t>
            </a:r>
          </a:p>
          <a:p>
            <a:pPr marL="457200" indent="-457200">
              <a:buFontTx/>
              <a:buChar char="-"/>
            </a:pPr>
            <a:endParaRPr lang="en-US" sz="2400" dirty="0" smtClean="0"/>
          </a:p>
          <a:p>
            <a:pPr marL="457200" indent="-457200">
              <a:buFontTx/>
              <a:buChar char="-"/>
            </a:pPr>
            <a:r>
              <a:rPr lang="en-US" sz="2400" dirty="0" smtClean="0"/>
              <a:t>User Actions</a:t>
            </a:r>
          </a:p>
          <a:p>
            <a:pPr marL="914400" lvl="1" indent="-457200">
              <a:buFontTx/>
              <a:buChar char="-"/>
            </a:pPr>
            <a:r>
              <a:rPr lang="en-US" sz="2400" dirty="0" smtClean="0"/>
              <a:t>Pump on/off</a:t>
            </a:r>
          </a:p>
          <a:p>
            <a:pPr marL="914400" lvl="1" indent="-457200">
              <a:buFontTx/>
              <a:buChar char="-"/>
            </a:pPr>
            <a:r>
              <a:rPr lang="en-US" sz="2400" dirty="0" smtClean="0"/>
              <a:t>Sample selection (if needed)</a:t>
            </a:r>
            <a:endParaRPr lang="en-US" sz="2400" dirty="0"/>
          </a:p>
          <a:p>
            <a:pPr marL="457200" indent="-457200">
              <a:buFontTx/>
              <a:buChar char="-"/>
            </a:pPr>
            <a:endParaRPr lang="en-US" sz="2400" dirty="0" smtClean="0"/>
          </a:p>
          <a:p>
            <a:pPr marL="457200" indent="-457200">
              <a:buFontTx/>
              <a:buChar char="-"/>
            </a:pPr>
            <a:r>
              <a:rPr lang="en-US" sz="2400" dirty="0" smtClean="0"/>
              <a:t>Real-Time Feedback</a:t>
            </a:r>
          </a:p>
          <a:p>
            <a:pPr marL="914400" lvl="1" indent="-457200">
              <a:buFontTx/>
              <a:buChar char="-"/>
            </a:pPr>
            <a:r>
              <a:rPr lang="en-US" sz="2400" dirty="0" smtClean="0"/>
              <a:t>Pressure (depth)</a:t>
            </a:r>
          </a:p>
          <a:p>
            <a:pPr marL="914400" lvl="1" indent="-457200">
              <a:buFontTx/>
              <a:buChar char="-"/>
            </a:pPr>
            <a:r>
              <a:rPr lang="en-US" sz="2400" dirty="0" smtClean="0"/>
              <a:t>Flow Rate and Flow Total</a:t>
            </a:r>
          </a:p>
          <a:p>
            <a:pPr marL="914400" lvl="1" indent="-457200">
              <a:buFontTx/>
              <a:buChar char="-"/>
            </a:pPr>
            <a:r>
              <a:rPr lang="en-US" sz="2400" dirty="0" smtClean="0"/>
              <a:t>Pump Motor Current</a:t>
            </a:r>
          </a:p>
          <a:p>
            <a:pPr marL="914400" lvl="1" indent="-457200">
              <a:buFontTx/>
              <a:buChar char="-"/>
            </a:pPr>
            <a:endParaRPr lang="en-US" sz="2400" dirty="0"/>
          </a:p>
          <a:p>
            <a:pPr lvl="1"/>
            <a:endParaRPr lang="en-US" sz="2400" dirty="0" smtClean="0"/>
          </a:p>
          <a:p>
            <a:pPr marL="457200" indent="-457200">
              <a:buFontTx/>
              <a:buChar char="-"/>
            </a:pPr>
            <a:endParaRPr lang="en-US" sz="2400" dirty="0"/>
          </a:p>
          <a:p>
            <a:pPr marL="457200" indent="-457200">
              <a:buFontTx/>
              <a:buChar char="-"/>
            </a:pPr>
            <a:endParaRPr lang="en-US" sz="2400" dirty="0" smtClean="0"/>
          </a:p>
          <a:p>
            <a:pPr marL="457200" indent="-457200">
              <a:buFontTx/>
              <a:buChar char="-"/>
            </a:pPr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5001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54860"/>
            <a:ext cx="5331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Filter Housing – Design TBD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1459765"/>
            <a:ext cx="83423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400" dirty="0" smtClean="0"/>
              <a:t>100 micron filter, 3” diameter.  Size Fractionation </a:t>
            </a:r>
            <a:r>
              <a:rPr lang="en-US" sz="2400" dirty="0" err="1" smtClean="0"/>
              <a:t>desireable</a:t>
            </a:r>
            <a:endParaRPr lang="en-US" sz="2400" dirty="0" smtClean="0"/>
          </a:p>
          <a:p>
            <a:pPr marL="457200" indent="-457200">
              <a:buFontTx/>
              <a:buChar char="-"/>
            </a:pPr>
            <a:r>
              <a:rPr lang="en-US" sz="2400" dirty="0" smtClean="0"/>
              <a:t>Sealed before and after use to minimize contamination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Pressure compensated so there is no water exchange during cast, or at worst, inflow behind filter.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Minimum inflow restriction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Multiple instances, exchangeable on board the Paragon between casts</a:t>
            </a:r>
          </a:p>
          <a:p>
            <a:pPr marL="457200" indent="-457200">
              <a:buFontTx/>
              <a:buChar char="-"/>
            </a:pPr>
            <a:r>
              <a:rPr lang="en-US" sz="2400" dirty="0"/>
              <a:t>Imaging requirements</a:t>
            </a:r>
            <a:r>
              <a:rPr lang="en-US" sz="2400" dirty="0" smtClean="0"/>
              <a:t>?</a:t>
            </a:r>
          </a:p>
          <a:p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33400" y="869469"/>
            <a:ext cx="2222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Requirements</a:t>
            </a:r>
          </a:p>
        </p:txBody>
      </p:sp>
      <p:pic>
        <p:nvPicPr>
          <p:cNvPr id="6146" name="Picture 2" descr="U:\Plastics\SolidWorks\D-SamplerMod\D-SamplerMo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886200"/>
            <a:ext cx="2819400" cy="292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46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52400"/>
            <a:ext cx="6123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Filter Housing – Concept Design</a:t>
            </a:r>
          </a:p>
        </p:txBody>
      </p:sp>
      <p:pic>
        <p:nvPicPr>
          <p:cNvPr id="7170" name="Picture 2" descr="U:\Plastics\Components\USV comparison-FN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78778" y="945764"/>
            <a:ext cx="3178541" cy="248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U:\Plastics\Components\20131108-_MG_6727-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657600"/>
            <a:ext cx="2388610" cy="238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990600" y="1090164"/>
            <a:ext cx="2680607" cy="5324033"/>
            <a:chOff x="838199" y="1043474"/>
            <a:chExt cx="2680607" cy="5324033"/>
          </a:xfrm>
        </p:grpSpPr>
        <p:pic>
          <p:nvPicPr>
            <p:cNvPr id="7172" name="Picture 4" descr="U:\Plastics\ConceptReview\FilterAssembl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199" y="1295400"/>
              <a:ext cx="2680607" cy="4963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Down Arrow 1"/>
            <p:cNvSpPr/>
            <p:nvPr/>
          </p:nvSpPr>
          <p:spPr>
            <a:xfrm>
              <a:off x="2147255" y="1043475"/>
              <a:ext cx="76200" cy="21800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Down Arrow 9"/>
            <p:cNvSpPr/>
            <p:nvPr/>
          </p:nvSpPr>
          <p:spPr>
            <a:xfrm>
              <a:off x="2438400" y="1043475"/>
              <a:ext cx="76200" cy="21800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Down Arrow 10"/>
            <p:cNvSpPr/>
            <p:nvPr/>
          </p:nvSpPr>
          <p:spPr>
            <a:xfrm>
              <a:off x="1828800" y="1043474"/>
              <a:ext cx="76200" cy="21800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Down Arrow 11"/>
            <p:cNvSpPr/>
            <p:nvPr/>
          </p:nvSpPr>
          <p:spPr>
            <a:xfrm>
              <a:off x="2121268" y="6149498"/>
              <a:ext cx="76200" cy="21800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2412413" y="6149498"/>
              <a:ext cx="76200" cy="21800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Down Arrow 13"/>
            <p:cNvSpPr/>
            <p:nvPr/>
          </p:nvSpPr>
          <p:spPr>
            <a:xfrm>
              <a:off x="1802813" y="6149497"/>
              <a:ext cx="76200" cy="21800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5876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52400"/>
            <a:ext cx="475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Filter Housing – Concept</a:t>
            </a:r>
          </a:p>
        </p:txBody>
      </p:sp>
      <p:pic>
        <p:nvPicPr>
          <p:cNvPr id="2051" name="Picture 3" descr="U:\Plastics\ConceptReview\Carouse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0"/>
            <a:ext cx="7204202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14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488792"/>
            <a:ext cx="2932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2017 Activities</a:t>
            </a:r>
            <a:endParaRPr lang="en-US" sz="36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838200" y="1143000"/>
            <a:ext cx="78594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/>
              <a:t>Outline plan in 2018 </a:t>
            </a:r>
            <a:r>
              <a:rPr lang="en-US" sz="2800" dirty="0" smtClean="0"/>
              <a:t>Proposal</a:t>
            </a:r>
          </a:p>
          <a:p>
            <a:pPr marL="457200" indent="-457200">
              <a:buFontTx/>
              <a:buChar char="-"/>
            </a:pPr>
            <a:r>
              <a:rPr lang="en-US" sz="2800" dirty="0"/>
              <a:t>Prototype Sampler and Test on ROV </a:t>
            </a:r>
            <a:r>
              <a:rPr lang="en-US" sz="2800" dirty="0" smtClean="0"/>
              <a:t>dive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Measure Pressure Drop versus Flow Rate for prototype sampler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Obtain Pump and test</a:t>
            </a:r>
          </a:p>
          <a:p>
            <a:pPr marL="457200" indent="-457200">
              <a:buFontTx/>
              <a:buChar char="-"/>
            </a:pPr>
            <a:endParaRPr lang="en-US" sz="2800" dirty="0" smtClean="0"/>
          </a:p>
          <a:p>
            <a:pPr marL="457200" indent="-457200">
              <a:buFontTx/>
              <a:buChar char="-"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96078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60585"/>
            <a:ext cx="29612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Contamination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0674" y="1137332"/>
            <a:ext cx="834232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400" dirty="0" smtClean="0"/>
              <a:t>Minimizing contamination of the samples is a very important requirement, but hard to quantify.  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Sources of contamination:</a:t>
            </a:r>
          </a:p>
          <a:p>
            <a:pPr marL="914400" lvl="1" indent="-457200">
              <a:buFontTx/>
              <a:buChar char="-"/>
            </a:pPr>
            <a:r>
              <a:rPr lang="en-US" sz="2400" dirty="0" smtClean="0"/>
              <a:t>Bits of the sampler shedding into the filter, directly or recirculated out the exhaust.</a:t>
            </a:r>
          </a:p>
          <a:p>
            <a:pPr marL="914400" lvl="1" indent="-457200">
              <a:buFontTx/>
              <a:buChar char="-"/>
            </a:pPr>
            <a:r>
              <a:rPr lang="en-US" sz="2400" dirty="0" smtClean="0"/>
              <a:t>Contaminants adhering to the sampler and subsequently shedding onto the filter.  i.e. Dock, ship or storage contamination.</a:t>
            </a:r>
          </a:p>
          <a:p>
            <a:pPr marL="914400" lvl="1" indent="-457200">
              <a:buFontTx/>
              <a:buChar char="-"/>
            </a:pPr>
            <a:r>
              <a:rPr lang="en-US" sz="2400" dirty="0" smtClean="0"/>
              <a:t>Pre and Post cast contamination of the filter during handling.</a:t>
            </a:r>
          </a:p>
          <a:p>
            <a:pPr marL="914400" lvl="1" indent="-457200">
              <a:buFontTx/>
              <a:buChar char="-"/>
            </a:pPr>
            <a:endParaRPr lang="en-US" sz="2400" dirty="0" smtClean="0"/>
          </a:p>
          <a:p>
            <a:pPr lvl="1"/>
            <a:endParaRPr lang="en-US" sz="2400" dirty="0" smtClean="0"/>
          </a:p>
          <a:p>
            <a:pPr marL="914400" lvl="1" indent="-457200">
              <a:buFontTx/>
              <a:buChar char="-"/>
            </a:pPr>
            <a:endParaRPr lang="en-US" sz="2400" dirty="0" smtClean="0"/>
          </a:p>
          <a:p>
            <a:pPr marL="457200" indent="-457200">
              <a:buFontTx/>
              <a:buChar char="-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7703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U:\Plastics\Analysis\CastTimes\CastTim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03633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360585"/>
            <a:ext cx="1991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Approach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6266" y="1010694"/>
            <a:ext cx="8342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400" dirty="0" smtClean="0"/>
              <a:t>Develop a battery operated system with replaceable sample cartridges and battery packs as needed.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Approximate size/weight of existing paragon CTD Rosettes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Control/Monitoring over CTD wire conductors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Battery powered, swappable packs for multiple samples.  Would need to charge on paragon, details TBD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Swappable sealed filter components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As cleanable as possible, details TBD.</a:t>
            </a:r>
          </a:p>
        </p:txBody>
      </p:sp>
      <p:pic>
        <p:nvPicPr>
          <p:cNvPr id="1026" name="Picture 2" descr="U:\Plastics\Photographs\IMG_10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52800"/>
            <a:ext cx="2537587" cy="338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33956" y="5715000"/>
            <a:ext cx="21754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    ~40” Tall</a:t>
            </a:r>
          </a:p>
          <a:p>
            <a:r>
              <a:rPr lang="en-US" sz="2400" dirty="0" smtClean="0"/>
              <a:t>32” Diameter -&gt;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6239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60585"/>
            <a:ext cx="2865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Block Diagram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1006916"/>
            <a:ext cx="7629207" cy="534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45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U:\Plastics\ConceptReview\PlasticSampler-Singl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1021257"/>
            <a:ext cx="3270161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42038" y="567449"/>
            <a:ext cx="1416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Motor/Pump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899638" y="2879365"/>
            <a:ext cx="1019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Batteries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928997" y="1888765"/>
            <a:ext cx="1126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Controller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11905" y="649455"/>
            <a:ext cx="1317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Flow Sensor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4375638" y="930431"/>
            <a:ext cx="381000" cy="16441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1"/>
          </p:cNvCxnSpPr>
          <p:nvPr/>
        </p:nvCxnSpPr>
        <p:spPr>
          <a:xfrm flipH="1">
            <a:off x="5137638" y="2073431"/>
            <a:ext cx="791359" cy="439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1"/>
          </p:cNvCxnSpPr>
          <p:nvPr/>
        </p:nvCxnSpPr>
        <p:spPr>
          <a:xfrm flipH="1">
            <a:off x="5137638" y="3064031"/>
            <a:ext cx="762000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318238" y="930431"/>
            <a:ext cx="533400" cy="14155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253324" y="3793765"/>
            <a:ext cx="666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Filter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5518638" y="4108809"/>
            <a:ext cx="762000" cy="565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029161" y="5546365"/>
            <a:ext cx="2317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 Sampler Version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39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:\Plastics\ConceptReview\PlasticSampler-Multipl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74156"/>
            <a:ext cx="3192651" cy="471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507484"/>
            <a:ext cx="1416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Motor/Pump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86200" y="2819400"/>
            <a:ext cx="1019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Batteries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15559" y="1828800"/>
            <a:ext cx="1126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Controller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98467" y="589490"/>
            <a:ext cx="1317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Flow Sensor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2362200" y="870466"/>
            <a:ext cx="381000" cy="16441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1"/>
          </p:cNvCxnSpPr>
          <p:nvPr/>
        </p:nvCxnSpPr>
        <p:spPr>
          <a:xfrm flipH="1">
            <a:off x="3124200" y="2013466"/>
            <a:ext cx="791359" cy="439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1"/>
          </p:cNvCxnSpPr>
          <p:nvPr/>
        </p:nvCxnSpPr>
        <p:spPr>
          <a:xfrm flipH="1">
            <a:off x="3124200" y="3004066"/>
            <a:ext cx="762000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04800" y="870466"/>
            <a:ext cx="533400" cy="14155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960781" y="4186179"/>
            <a:ext cx="666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Filter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3257014" y="4386622"/>
            <a:ext cx="703767" cy="3377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15723" y="5486400"/>
            <a:ext cx="2551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Multiple Sampler Version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582362" y="5486400"/>
            <a:ext cx="2665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Multiple Sampler Carousel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446089" y="5145587"/>
            <a:ext cx="1029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Manifold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2266413" y="4721981"/>
            <a:ext cx="990600" cy="6047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257013" y="5326709"/>
            <a:ext cx="1890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U:\Plastics\ConceptReview\PlasticSampler-Carouse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121" y="774156"/>
            <a:ext cx="3451758" cy="477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96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60585"/>
            <a:ext cx="2446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/>
              <a:t>Flow Sensor</a:t>
            </a:r>
          </a:p>
        </p:txBody>
      </p:sp>
      <p:pic>
        <p:nvPicPr>
          <p:cNvPr id="3074" name="Picture 2" descr="U:\Plastics\Components\copy-of-gf-signet-3-2536-p0-flow-sensors-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40433"/>
            <a:ext cx="3175000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" y="1010694"/>
            <a:ext cx="6172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400" dirty="0" smtClean="0"/>
              <a:t>Signet paddlewheel sensor was modified for use at depth and tested in March ROV dives.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Digital interface that was integrated to </a:t>
            </a:r>
            <a:r>
              <a:rPr lang="en-US" sz="2400" dirty="0" err="1" smtClean="0"/>
              <a:t>dsPic</a:t>
            </a:r>
            <a:r>
              <a:rPr lang="en-US" sz="2400" dirty="0" smtClean="0"/>
              <a:t> board during March ROV dives.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~1% Accuracy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Flow-rate range in 2” Pipe:  </a:t>
            </a:r>
          </a:p>
          <a:p>
            <a:pPr lvl="3"/>
            <a:r>
              <a:rPr lang="en-US" sz="2400" dirty="0"/>
              <a:t>	</a:t>
            </a:r>
            <a:r>
              <a:rPr lang="en-US" sz="2400" dirty="0" smtClean="0"/>
              <a:t>	17.633 Pulses/Liter</a:t>
            </a:r>
          </a:p>
          <a:p>
            <a:pPr lvl="2"/>
            <a:r>
              <a:rPr lang="en-US" sz="2400" dirty="0"/>
              <a:t>	</a:t>
            </a:r>
            <a:r>
              <a:rPr lang="en-US" sz="2400" dirty="0" smtClean="0"/>
              <a:t>	15-&gt;1000 Liters/Min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Requires 15 ID’s (30”) of straight pipe upstream, and 5 ID’s (10”) downstream. </a:t>
            </a:r>
          </a:p>
        </p:txBody>
      </p:sp>
    </p:spTree>
    <p:extLst>
      <p:ext uri="{BB962C8B-B14F-4D97-AF65-F5344CB8AC3E}">
        <p14:creationId xmlns:p14="http://schemas.microsoft.com/office/powerpoint/2010/main" val="150758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28600"/>
            <a:ext cx="1276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/>
              <a:t>Pump</a:t>
            </a:r>
          </a:p>
        </p:txBody>
      </p:sp>
      <p:pic>
        <p:nvPicPr>
          <p:cNvPr id="4099" name="Picture 3" descr="U:\Plastics\Components\Pumps\SCB 25-13P-48 BL_Page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400" y="4191000"/>
            <a:ext cx="5364650" cy="239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U:\Plastics\Components\Pumps\SCB 25-13P-48 BL_Page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18" y="654871"/>
            <a:ext cx="4310741" cy="557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U:\Plastics\Components\Pumps\SCB Brushless Pump Dimensions 24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1066800"/>
            <a:ext cx="5257800" cy="285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52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1435" y="4343400"/>
            <a:ext cx="7848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400" dirty="0" smtClean="0"/>
              <a:t>100 LPM @ 10psi draws ~360W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2000L/100LPM = 20 minutes = .33Hrs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Energy Requirement = 120W-Hrs = 2.5A-Hrs @ 48V</a:t>
            </a:r>
          </a:p>
          <a:p>
            <a:pPr marL="457200" indent="-457200">
              <a:buFontTx/>
              <a:buChar char="-"/>
            </a:pP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81000" y="152400"/>
            <a:ext cx="4181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/>
              <a:t>Energy Requirements</a:t>
            </a:r>
          </a:p>
        </p:txBody>
      </p:sp>
      <p:sp>
        <p:nvSpPr>
          <p:cNvPr id="2" name="Rectangle 1"/>
          <p:cNvSpPr/>
          <p:nvPr/>
        </p:nvSpPr>
        <p:spPr>
          <a:xfrm>
            <a:off x="540916" y="818274"/>
            <a:ext cx="19688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/>
              <a:t>Pressure Drop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83911" y="1279939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Main contributors are the filter, and any check-valves or other restrictions in flow path.  2” Piping over a few feet is negligible.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Testing required.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484202" y="3878238"/>
            <a:ext cx="53875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/>
              <a:t>Electrical Power Requirements </a:t>
            </a:r>
            <a:r>
              <a:rPr lang="en-US" sz="2400" i="1" dirty="0" smtClean="0"/>
              <a:t>(example)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2316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20462</TotalTime>
  <Words>578</Words>
  <Application>Microsoft Office PowerPoint</Application>
  <PresentationFormat>On-screen Show (4:3)</PresentationFormat>
  <Paragraphs>110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Hamilton</dc:creator>
  <cp:lastModifiedBy>stanley</cp:lastModifiedBy>
  <cp:revision>70</cp:revision>
  <cp:lastPrinted>2017-05-23T00:25:24Z</cp:lastPrinted>
  <dcterms:created xsi:type="dcterms:W3CDTF">2006-08-16T00:00:00Z</dcterms:created>
  <dcterms:modified xsi:type="dcterms:W3CDTF">2017-05-30T16:28:56Z</dcterms:modified>
</cp:coreProperties>
</file>