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708" r:id="rId2"/>
    <p:sldId id="709" r:id="rId3"/>
    <p:sldId id="711" r:id="rId4"/>
    <p:sldId id="710" r:id="rId5"/>
    <p:sldId id="71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727"/>
  </p:normalViewPr>
  <p:slideViewPr>
    <p:cSldViewPr snapToGrid="0" snapToObjects="1">
      <p:cViewPr>
        <p:scale>
          <a:sx n="100" d="100"/>
          <a:sy n="100" d="100"/>
        </p:scale>
        <p:origin x="999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0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80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820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36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800139 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EyeRIS</a:t>
            </a: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Remote Imaging System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We are developing 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plenoptic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(3D), deep-sea imaging methodology for ROVs and AUVs. It will enable quantitative measurement of in situ velocity-fields, deformable surfaces, and particle distributions at scales of millimeters to 10s of centimeters.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By deploying 3D snapshot imaging in the deep-sea, we can enable unprecedented studies of centimeter-scale bio-physical interactions at the core of the ocean food web and global carbon cycle.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56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800139 -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EyeRIS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Remote Imaging System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07BC18-3DB6-6D42-BF2E-8723C5D1830D}"/>
              </a:ext>
            </a:extLst>
          </p:cNvPr>
          <p:cNvSpPr txBox="1"/>
          <p:nvPr/>
        </p:nvSpPr>
        <p:spPr>
          <a:xfrm>
            <a:off x="985827" y="1407655"/>
            <a:ext cx="824811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We are building a system that integrates state-of-the-art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plenoptic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(3D) cameras with deep-sea pressure housings, illumination, and real-time data processing. To achieve this we are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leveraging MBARI’s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unique access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ROVs, AUVs, and in-house expertise in underwater imaging.</a:t>
            </a: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2020, we plan to design and deploy an AUV-specific version of our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plenoptic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imaging system (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camera, illumination, and computer) on the LRAUV.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800139 -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EyeRIS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Remote Imaging System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9652" y="1621183"/>
            <a:ext cx="41362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A 4000 m rated housing contains the </a:t>
            </a:r>
            <a:r>
              <a:rPr lang="en-US" sz="2800" dirty="0" err="1" smtClean="0"/>
              <a:t>plenoptic</a:t>
            </a:r>
            <a:r>
              <a:rPr lang="en-US" sz="2800" dirty="0" smtClean="0"/>
              <a:t> (3D) camera and lens, </a:t>
            </a:r>
            <a:r>
              <a:rPr lang="en-US" sz="2800" dirty="0" smtClean="0"/>
              <a:t>high-speed (24 </a:t>
            </a:r>
            <a:r>
              <a:rPr lang="en-US" sz="2800" dirty="0" smtClean="0"/>
              <a:t>Gb/s) data </a:t>
            </a:r>
            <a:r>
              <a:rPr lang="en-US" sz="2800" dirty="0" smtClean="0"/>
              <a:t>interface</a:t>
            </a:r>
            <a:r>
              <a:rPr lang="en-US" sz="2800" dirty="0" smtClean="0"/>
              <a:t>, </a:t>
            </a:r>
            <a:r>
              <a:rPr lang="en-US" sz="2800" dirty="0" smtClean="0"/>
              <a:t>and </a:t>
            </a:r>
            <a:r>
              <a:rPr lang="en-US" sz="2800" dirty="0" smtClean="0"/>
              <a:t>power supplies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Two LED </a:t>
            </a:r>
            <a:r>
              <a:rPr lang="en-US" sz="2800" dirty="0" smtClean="0"/>
              <a:t>spot lights with 660 nm (</a:t>
            </a:r>
            <a:r>
              <a:rPr lang="en-US" sz="2800" dirty="0" smtClean="0"/>
              <a:t>red) output </a:t>
            </a:r>
            <a:r>
              <a:rPr lang="en-US" sz="2800" dirty="0" smtClean="0"/>
              <a:t>illuminate the imaged volume </a:t>
            </a:r>
            <a:endParaRPr lang="en-US" sz="2800" dirty="0"/>
          </a:p>
        </p:txBody>
      </p:sp>
      <p:pic>
        <p:nvPicPr>
          <p:cNvPr id="1026" name="Picture 2" descr="https://lh6.googleusercontent.com/7B6CVAoAlDNdA2lfn9-t02NZIY5jiRnCVtPKjVEqloMNcXasGO-vC-h9mrsJticItFaNZGJSa2Fjt1FxAEdoOWkRACmL22teCE5qAEv__U1ZwUpdMBdBB9ri4QfbRoulrxeyi7S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938" y="1525681"/>
            <a:ext cx="7014154" cy="467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239202" y="3150838"/>
            <a:ext cx="1702890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Mini ROV</a:t>
            </a:r>
            <a:endParaRPr lang="en-US" dirty="0"/>
          </a:p>
        </p:txBody>
      </p:sp>
      <p:cxnSp>
        <p:nvCxnSpPr>
          <p:cNvPr id="8" name="Straight Arrow Connector 7"/>
          <p:cNvCxnSpPr>
            <a:stCxn id="6" idx="1"/>
          </p:cNvCxnSpPr>
          <p:nvPr/>
        </p:nvCxnSpPr>
        <p:spPr>
          <a:xfrm flipH="1" flipV="1">
            <a:off x="9004151" y="3315845"/>
            <a:ext cx="1235051" cy="19659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239202" y="3849729"/>
            <a:ext cx="170289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EyeRIS</a:t>
            </a:r>
            <a:r>
              <a:rPr lang="en-US" dirty="0" smtClean="0"/>
              <a:t> camera system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14" idx="1"/>
          </p:cNvCxnSpPr>
          <p:nvPr/>
        </p:nvCxnSpPr>
        <p:spPr>
          <a:xfrm flipH="1">
            <a:off x="8530814" y="4172895"/>
            <a:ext cx="1708388" cy="652724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7600280" y="5011099"/>
            <a:ext cx="2638922" cy="839066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0239202" y="5548109"/>
            <a:ext cx="170289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660 nm (red) Illumination</a:t>
            </a:r>
            <a:endParaRPr lang="en-US" dirty="0"/>
          </a:p>
        </p:txBody>
      </p:sp>
      <p:cxnSp>
        <p:nvCxnSpPr>
          <p:cNvPr id="23" name="Straight Arrow Connector 22"/>
          <p:cNvCxnSpPr>
            <a:stCxn id="20" idx="1"/>
          </p:cNvCxnSpPr>
          <p:nvPr/>
        </p:nvCxnSpPr>
        <p:spPr>
          <a:xfrm flipH="1" flipV="1">
            <a:off x="9603464" y="5061473"/>
            <a:ext cx="635738" cy="809802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55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800139 -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EyeRIS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Remote Imaging System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9652" y="1621183"/>
            <a:ext cx="480612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 err="1" smtClean="0"/>
              <a:t>Solmissus</a:t>
            </a:r>
            <a:r>
              <a:rPr lang="en-US" sz="2800" dirty="0" smtClean="0"/>
              <a:t> swimming through a field of natural particles in the Monterey Bay at 200 m depth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The color in the video codes depth in the scene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We can visualize the motion and deformation of the bell and the acceleration imparted on the </a:t>
            </a:r>
            <a:r>
              <a:rPr lang="en-US" sz="2800" dirty="0" smtClean="0"/>
              <a:t>fluid in 3D</a:t>
            </a:r>
            <a:endParaRPr lang="en-US" sz="28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5814428" y="1523548"/>
            <a:ext cx="5997678" cy="5278024"/>
            <a:chOff x="5814428" y="1523548"/>
            <a:chExt cx="5997678" cy="5278024"/>
          </a:xfrm>
        </p:grpSpPr>
        <p:grpSp>
          <p:nvGrpSpPr>
            <p:cNvPr id="13" name="Group 12"/>
            <p:cNvGrpSpPr/>
            <p:nvPr/>
          </p:nvGrpSpPr>
          <p:grpSpPr>
            <a:xfrm>
              <a:off x="5814428" y="1523548"/>
              <a:ext cx="5997678" cy="4802628"/>
              <a:chOff x="5516257" y="1270845"/>
              <a:chExt cx="6770717" cy="5413752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16257" y="1372685"/>
                <a:ext cx="5273842" cy="5273842"/>
              </a:xfrm>
              <a:prstGeom prst="rect">
                <a:avLst/>
              </a:prstGeom>
            </p:spPr>
          </p:pic>
          <p:grpSp>
            <p:nvGrpSpPr>
              <p:cNvPr id="12" name="Group 11"/>
              <p:cNvGrpSpPr/>
              <p:nvPr/>
            </p:nvGrpSpPr>
            <p:grpSpPr>
              <a:xfrm>
                <a:off x="10790099" y="1270845"/>
                <a:ext cx="1496875" cy="5413752"/>
                <a:chOff x="10790099" y="1270845"/>
                <a:chExt cx="1496875" cy="5413752"/>
              </a:xfrm>
            </p:grpSpPr>
            <p:pic>
              <p:nvPicPr>
                <p:cNvPr id="2" name="Picture 1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0790099" y="1372685"/>
                  <a:ext cx="622116" cy="5311912"/>
                </a:xfrm>
                <a:prstGeom prst="rect">
                  <a:avLst/>
                </a:prstGeom>
              </p:spPr>
            </p:pic>
            <p:grpSp>
              <p:nvGrpSpPr>
                <p:cNvPr id="11" name="Group 10"/>
                <p:cNvGrpSpPr/>
                <p:nvPr/>
              </p:nvGrpSpPr>
              <p:grpSpPr>
                <a:xfrm>
                  <a:off x="11195878" y="1270845"/>
                  <a:ext cx="1091096" cy="5108190"/>
                  <a:chOff x="11195878" y="1270845"/>
                  <a:chExt cx="1091096" cy="5108190"/>
                </a:xfrm>
              </p:grpSpPr>
              <p:sp>
                <p:nvSpPr>
                  <p:cNvPr id="6" name="TextBox 5"/>
                  <p:cNvSpPr txBox="1"/>
                  <p:nvPr/>
                </p:nvSpPr>
                <p:spPr>
                  <a:xfrm>
                    <a:off x="11195879" y="3665529"/>
                    <a:ext cx="109109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 smtClean="0"/>
                      <a:t>-70 cm</a:t>
                    </a:r>
                    <a:endParaRPr lang="en-US" dirty="0"/>
                  </a:p>
                </p:txBody>
              </p:sp>
              <p:sp>
                <p:nvSpPr>
                  <p:cNvPr id="8" name="TextBox 7"/>
                  <p:cNvSpPr txBox="1"/>
                  <p:nvPr/>
                </p:nvSpPr>
                <p:spPr>
                  <a:xfrm>
                    <a:off x="11195879" y="1270845"/>
                    <a:ext cx="109109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 smtClean="0"/>
                      <a:t>-75 cm</a:t>
                    </a:r>
                    <a:endParaRPr lang="en-US" dirty="0"/>
                  </a:p>
                </p:txBody>
              </p:sp>
              <p:sp>
                <p:nvSpPr>
                  <p:cNvPr id="9" name="TextBox 8"/>
                  <p:cNvSpPr txBox="1"/>
                  <p:nvPr/>
                </p:nvSpPr>
                <p:spPr>
                  <a:xfrm>
                    <a:off x="11195878" y="6009703"/>
                    <a:ext cx="109109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 smtClean="0"/>
                      <a:t>-65 cm</a:t>
                    </a:r>
                    <a:endParaRPr lang="en-US" dirty="0"/>
                  </a:p>
                </p:txBody>
              </p:sp>
            </p:grpSp>
          </p:grpSp>
        </p:grpSp>
        <p:cxnSp>
          <p:nvCxnSpPr>
            <p:cNvPr id="17" name="Straight Arrow Connector 16"/>
            <p:cNvCxnSpPr/>
            <p:nvPr/>
          </p:nvCxnSpPr>
          <p:spPr>
            <a:xfrm>
              <a:off x="5814428" y="6427823"/>
              <a:ext cx="4671707" cy="4417"/>
            </a:xfrm>
            <a:prstGeom prst="straightConnector1">
              <a:avLst/>
            </a:prstGeom>
            <a:ln w="28575">
              <a:solidFill>
                <a:schemeClr val="tx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7839143" y="6432240"/>
              <a:ext cx="77773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25 cm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3063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800139 -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EyeRIS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Remote Imaging System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4679" y="1384892"/>
            <a:ext cx="6171304" cy="40882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743" y="1977334"/>
            <a:ext cx="3408558" cy="275473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838200" y="5681774"/>
            <a:ext cx="8512739" cy="923330"/>
            <a:chOff x="577472" y="5554675"/>
            <a:chExt cx="8512739" cy="92333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4898FAE-A9DA-436D-90A0-B3D7B123D6F2}"/>
                </a:ext>
              </a:extLst>
            </p:cNvPr>
            <p:cNvSpPr/>
            <p:nvPr/>
          </p:nvSpPr>
          <p:spPr>
            <a:xfrm>
              <a:off x="577472" y="5554675"/>
              <a:ext cx="3010203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 smtClean="0"/>
                <a:t>Dimensions</a:t>
              </a:r>
            </a:p>
            <a:p>
              <a:r>
                <a:rPr lang="en-US" dirty="0" smtClean="0"/>
                <a:t>Folded </a:t>
              </a:r>
              <a:r>
                <a:rPr lang="en-US" dirty="0"/>
                <a:t>OD : 42 cm</a:t>
              </a:r>
            </a:p>
            <a:p>
              <a:r>
                <a:rPr lang="en-US" dirty="0"/>
                <a:t>Expanded OD : 85 </a:t>
              </a:r>
              <a:r>
                <a:rPr lang="en-US" dirty="0" smtClean="0"/>
                <a:t>cm</a:t>
              </a: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994211" y="5819160"/>
              <a:ext cx="6096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dirty="0"/>
                <a:t>Length: 89 cm</a:t>
              </a:r>
            </a:p>
            <a:p>
              <a:r>
                <a:rPr lang="en-US" dirty="0" smtClean="0"/>
                <a:t>Weight in air (water): </a:t>
              </a:r>
              <a:r>
                <a:rPr lang="en-US" dirty="0"/>
                <a:t>25 </a:t>
              </a:r>
              <a:r>
                <a:rPr lang="en-US" dirty="0" smtClean="0"/>
                <a:t>kg (15 kg)</a:t>
              </a:r>
              <a:endParaRPr lang="en-US" dirty="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9989608" y="4738346"/>
            <a:ext cx="1069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Unfolded</a:t>
            </a:r>
            <a:endParaRPr lang="en-US" b="1" dirty="0"/>
          </a:p>
        </p:txBody>
      </p:sp>
      <p:sp>
        <p:nvSpPr>
          <p:cNvPr id="14" name="Rectangle 13"/>
          <p:cNvSpPr/>
          <p:nvPr/>
        </p:nvSpPr>
        <p:spPr>
          <a:xfrm>
            <a:off x="2695030" y="4738346"/>
            <a:ext cx="829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Folded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1141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319</Words>
  <Application>Microsoft Office PowerPoint</Application>
  <PresentationFormat>Widescreen</PresentationFormat>
  <Paragraphs>36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800139 - EyeRIS Remote Imaging System</vt:lpstr>
      <vt:lpstr>800139 - EyeRIS Remote Imaging System</vt:lpstr>
      <vt:lpstr>800139 - EyeRIS Remote Imaging System</vt:lpstr>
      <vt:lpstr>800139 - EyeRIS Remote Imaging System</vt:lpstr>
      <vt:lpstr>800139 - EyeRIS Remote Imaging System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Paul Roberts</cp:lastModifiedBy>
  <cp:revision>21</cp:revision>
  <dcterms:created xsi:type="dcterms:W3CDTF">2019-10-09T22:33:11Z</dcterms:created>
  <dcterms:modified xsi:type="dcterms:W3CDTF">2019-10-19T19:00:52Z</dcterms:modified>
</cp:coreProperties>
</file>