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550" r:id="rId3"/>
    <p:sldId id="549" r:id="rId4"/>
    <p:sldId id="552" r:id="rId5"/>
    <p:sldId id="501" r:id="rId6"/>
    <p:sldId id="486" r:id="rId7"/>
    <p:sldId id="521" r:id="rId8"/>
    <p:sldId id="554" r:id="rId9"/>
    <p:sldId id="487" r:id="rId10"/>
    <p:sldId id="488" r:id="rId11"/>
    <p:sldId id="530" r:id="rId12"/>
    <p:sldId id="555" r:id="rId13"/>
    <p:sldId id="551" r:id="rId14"/>
    <p:sldId id="553" r:id="rId15"/>
    <p:sldId id="54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kani Katija" initials="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33CCFF"/>
    <a:srgbClr val="64BD4F"/>
    <a:srgbClr val="66FF66"/>
    <a:srgbClr val="FF9900"/>
    <a:srgbClr val="2FD5DD"/>
    <a:srgbClr val="B2BC50"/>
    <a:srgbClr val="F98613"/>
    <a:srgbClr val="00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601" autoAdjust="0"/>
  </p:normalViewPr>
  <p:slideViewPr>
    <p:cSldViewPr snapToGrid="0" snapToObjects="1">
      <p:cViewPr varScale="1">
        <p:scale>
          <a:sx n="145" d="100"/>
          <a:sy n="145" d="100"/>
        </p:scale>
        <p:origin x="2826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40" d="100"/>
          <a:sy n="140" d="100"/>
        </p:scale>
        <p:origin x="7602" y="1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4F84B-C018-6642-9A0C-BBA07D03224E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DE5A6-6307-584C-93B2-15CE1F17D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96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Shorten title:</a:t>
            </a:r>
            <a:r>
              <a:rPr lang="en-US" baseline="0" dirty="0"/>
              <a:t> </a:t>
            </a:r>
            <a:r>
              <a:rPr lang="en-US" baseline="0" dirty="0" err="1"/>
              <a:t>EyeRIS</a:t>
            </a:r>
            <a:r>
              <a:rPr lang="en-US" baseline="0" dirty="0"/>
              <a:t> Remote Imaging System – Enabling 3D in situ </a:t>
            </a:r>
          </a:p>
          <a:p>
            <a:r>
              <a:rPr lang="en-US" baseline="0" dirty="0"/>
              <a:t>Moore foundation grant number</a:t>
            </a:r>
          </a:p>
          <a:p>
            <a:r>
              <a:rPr lang="en-US" baseline="0" dirty="0"/>
              <a:t>Thanks to Adam Jones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DE5A6-6307-584C-93B2-15CE1F17D9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08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Motivate this work by considering the tools and vehicles needed to monitor an ecosystem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Here’s an example from a recent field program at MBARI to study vertical migration of plankton in 2019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main point here is that it takes an ensemble of approaches to study these processes in a synoptic way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Despite the great diversity of platforms, aside from ships, only a few can carry imaging systems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Of these approaches consider how many are now taking shape as autonomous vehicles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I've highlighted five unique kinds of vehicles here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Dorado, fast short duration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Long range AUV fast and powerful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Spray glider longer endurance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Wave Glider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Sail drone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dirty="0"/>
              <a:t>Key challenge is to design imaging systems that can integrate with these platforms without changing there capabilities.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FDE5A6-6307-584C-93B2-15CE1F17D9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37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motivate the use of imaging on autonomous vehicles, lets start with an in situ image of plankton. Without knowing anything more about the image we can say: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Who/what is there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How many of them are there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If we add scale then we can define: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Projected size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But there is a lot more to this scene, if we add 3D location and scale we can define: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Proximity to other particles / animals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True size and orientation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3D statistics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Many more things!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FDE5A6-6307-584C-93B2-15CE1F17D9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8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this work we focused on designing a system to integrate with MBARI’s long range AUV, here’s why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FDE5A6-6307-584C-93B2-15CE1F17D9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16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FDE5A6-6307-584C-93B2-15CE1F17D9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3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FDE5A6-6307-584C-93B2-15CE1F17D9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36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2DD4-E737-4D54-9DE2-FCB3BBB880B9}" type="datetime1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3740-B43A-4615-A493-5EF119A942BB}" type="datetime1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6F7A-B16D-4534-8FD3-C860A0291275}" type="datetime1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0664"/>
          </a:xfrm>
          <a:noFill/>
        </p:spPr>
        <p:txBody>
          <a:bodyPr lIns="274320" anchor="ctr"/>
          <a:lstStyle>
            <a:lvl1pPr algn="l"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15CA2-BE70-4D52-AFD1-1B16067AA8FC}" type="datetime1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D572-2DD2-4CB9-BC69-BC89C8274DA3}" type="datetime1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8098-4ECA-47B8-BEE8-E4A38FB66CDD}" type="datetime1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78D8-26B4-4B74-8CE8-9C89A04D02DF}" type="datetime1">
              <a:rPr lang="en-US" smtClean="0"/>
              <a:t>2/9/2022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DA66-6969-47B3-BCB4-09808FF1E04C}" type="datetime1">
              <a:rPr lang="en-US" smtClean="0"/>
              <a:t>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E9450-68B5-4994-8715-7FDC77E6E980}" type="datetime1">
              <a:rPr lang="en-US" smtClean="0"/>
              <a:t>2/9/2022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9A41-DD64-43EF-9660-67F4334CDEEC}" type="datetime1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3E8E-F255-49CB-86CD-37A4C2028C01}" type="datetime1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07E7B-2FEA-430A-88AD-BA89E2D7B0C5}" type="datetime1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6.png"/><Relationship Id="rId21" Type="http://schemas.openxmlformats.org/officeDocument/2006/relationships/image" Target="../media/image51.png"/><Relationship Id="rId34" Type="http://schemas.openxmlformats.org/officeDocument/2006/relationships/image" Target="../media/image64.png"/><Relationship Id="rId42" Type="http://schemas.openxmlformats.org/officeDocument/2006/relationships/image" Target="../media/image72.png"/><Relationship Id="rId47" Type="http://schemas.openxmlformats.org/officeDocument/2006/relationships/image" Target="../media/image77.png"/><Relationship Id="rId50" Type="http://schemas.openxmlformats.org/officeDocument/2006/relationships/image" Target="../media/image80.png"/><Relationship Id="rId55" Type="http://schemas.openxmlformats.org/officeDocument/2006/relationships/image" Target="../media/image85.png"/><Relationship Id="rId63" Type="http://schemas.openxmlformats.org/officeDocument/2006/relationships/image" Target="../media/image9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6.png"/><Relationship Id="rId29" Type="http://schemas.openxmlformats.org/officeDocument/2006/relationships/image" Target="../media/image59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32" Type="http://schemas.openxmlformats.org/officeDocument/2006/relationships/image" Target="../media/image62.png"/><Relationship Id="rId37" Type="http://schemas.openxmlformats.org/officeDocument/2006/relationships/image" Target="../media/image67.png"/><Relationship Id="rId40" Type="http://schemas.openxmlformats.org/officeDocument/2006/relationships/image" Target="../media/image70.png"/><Relationship Id="rId45" Type="http://schemas.openxmlformats.org/officeDocument/2006/relationships/image" Target="../media/image75.png"/><Relationship Id="rId53" Type="http://schemas.openxmlformats.org/officeDocument/2006/relationships/image" Target="../media/image83.png"/><Relationship Id="rId58" Type="http://schemas.openxmlformats.org/officeDocument/2006/relationships/image" Target="../media/image88.png"/><Relationship Id="rId66" Type="http://schemas.openxmlformats.org/officeDocument/2006/relationships/image" Target="../media/image96.png"/><Relationship Id="rId5" Type="http://schemas.openxmlformats.org/officeDocument/2006/relationships/image" Target="../media/image35.png"/><Relationship Id="rId61" Type="http://schemas.openxmlformats.org/officeDocument/2006/relationships/image" Target="../media/image91.png"/><Relationship Id="rId19" Type="http://schemas.openxmlformats.org/officeDocument/2006/relationships/image" Target="../media/image4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35" Type="http://schemas.openxmlformats.org/officeDocument/2006/relationships/image" Target="../media/image65.png"/><Relationship Id="rId43" Type="http://schemas.openxmlformats.org/officeDocument/2006/relationships/image" Target="../media/image73.png"/><Relationship Id="rId48" Type="http://schemas.openxmlformats.org/officeDocument/2006/relationships/image" Target="../media/image78.png"/><Relationship Id="rId56" Type="http://schemas.openxmlformats.org/officeDocument/2006/relationships/image" Target="../media/image86.png"/><Relationship Id="rId64" Type="http://schemas.openxmlformats.org/officeDocument/2006/relationships/image" Target="../media/image94.png"/><Relationship Id="rId8" Type="http://schemas.openxmlformats.org/officeDocument/2006/relationships/image" Target="../media/image38.png"/><Relationship Id="rId51" Type="http://schemas.openxmlformats.org/officeDocument/2006/relationships/image" Target="../media/image81.png"/><Relationship Id="rId3" Type="http://schemas.openxmlformats.org/officeDocument/2006/relationships/image" Target="../media/image33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33" Type="http://schemas.openxmlformats.org/officeDocument/2006/relationships/image" Target="../media/image63.png"/><Relationship Id="rId38" Type="http://schemas.openxmlformats.org/officeDocument/2006/relationships/image" Target="../media/image68.png"/><Relationship Id="rId46" Type="http://schemas.openxmlformats.org/officeDocument/2006/relationships/image" Target="../media/image76.png"/><Relationship Id="rId59" Type="http://schemas.openxmlformats.org/officeDocument/2006/relationships/image" Target="../media/image89.png"/><Relationship Id="rId67" Type="http://schemas.openxmlformats.org/officeDocument/2006/relationships/image" Target="../media/image97.png"/><Relationship Id="rId20" Type="http://schemas.openxmlformats.org/officeDocument/2006/relationships/image" Target="../media/image50.png"/><Relationship Id="rId41" Type="http://schemas.openxmlformats.org/officeDocument/2006/relationships/image" Target="../media/image71.png"/><Relationship Id="rId54" Type="http://schemas.openxmlformats.org/officeDocument/2006/relationships/image" Target="../media/image84.png"/><Relationship Id="rId6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28" Type="http://schemas.openxmlformats.org/officeDocument/2006/relationships/image" Target="../media/image58.png"/><Relationship Id="rId36" Type="http://schemas.openxmlformats.org/officeDocument/2006/relationships/image" Target="../media/image66.png"/><Relationship Id="rId49" Type="http://schemas.openxmlformats.org/officeDocument/2006/relationships/image" Target="../media/image79.png"/><Relationship Id="rId57" Type="http://schemas.openxmlformats.org/officeDocument/2006/relationships/image" Target="../media/image87.png"/><Relationship Id="rId10" Type="http://schemas.openxmlformats.org/officeDocument/2006/relationships/image" Target="../media/image40.png"/><Relationship Id="rId31" Type="http://schemas.openxmlformats.org/officeDocument/2006/relationships/image" Target="../media/image61.png"/><Relationship Id="rId44" Type="http://schemas.openxmlformats.org/officeDocument/2006/relationships/image" Target="../media/image74.png"/><Relationship Id="rId52" Type="http://schemas.openxmlformats.org/officeDocument/2006/relationships/image" Target="../media/image82.png"/><Relationship Id="rId60" Type="http://schemas.openxmlformats.org/officeDocument/2006/relationships/image" Target="../media/image90.png"/><Relationship Id="rId65" Type="http://schemas.openxmlformats.org/officeDocument/2006/relationships/image" Target="../media/image9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33398D6-81FF-47E1-9B4B-6FB98C7F2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5"/>
            <a:ext cx="12191999" cy="701944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6D8F15E-0B00-47FA-9699-E55946D25189}"/>
              </a:ext>
            </a:extLst>
          </p:cNvPr>
          <p:cNvSpPr/>
          <p:nvPr/>
        </p:nvSpPr>
        <p:spPr>
          <a:xfrm>
            <a:off x="-1" y="-3275"/>
            <a:ext cx="12192001" cy="7019447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7924" y="1390277"/>
            <a:ext cx="10792918" cy="1470025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A high resolution camera array with integrated edge computing for three-dimensional, sub-millimeter-resolution imaging and real-time processing on autonomous vehicles</a:t>
            </a:r>
            <a:br>
              <a:rPr lang="en-US" dirty="0"/>
            </a:br>
            <a:r>
              <a:rPr lang="en-US" sz="2800" dirty="0"/>
              <a:t>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4352888"/>
            <a:ext cx="12191999" cy="129650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9600" dirty="0"/>
              <a:t>Paul Roberts*, Eric Orenstein, Kevin Barnard, Jon Erickson, Denis </a:t>
            </a:r>
            <a:r>
              <a:rPr lang="en-US" sz="9600" dirty="0" err="1"/>
              <a:t>Klimov</a:t>
            </a:r>
            <a:r>
              <a:rPr lang="en-US" sz="9600" dirty="0"/>
              <a:t>, Rich Henthorn, Ben </a:t>
            </a:r>
            <a:r>
              <a:rPr lang="en-US" sz="9600" dirty="0" err="1"/>
              <a:t>Raanan</a:t>
            </a:r>
            <a:r>
              <a:rPr lang="en-US" sz="9600" dirty="0"/>
              <a:t>, Brian </a:t>
            </a:r>
            <a:r>
              <a:rPr lang="en-US" sz="9600" dirty="0" err="1"/>
              <a:t>Kieft</a:t>
            </a:r>
            <a:r>
              <a:rPr lang="en-US" sz="9600" dirty="0"/>
              <a:t>, Brett Hobson, Erik </a:t>
            </a:r>
            <a:r>
              <a:rPr lang="en-US" sz="9600" dirty="0" err="1"/>
              <a:t>Trauschke</a:t>
            </a:r>
            <a:r>
              <a:rPr lang="en-US" sz="9600" dirty="0"/>
              <a:t>, Joost Daniels, Alana Sherman, Henry Ruhl, </a:t>
            </a:r>
            <a:r>
              <a:rPr lang="en-US" sz="9600" dirty="0" err="1"/>
              <a:t>Kakani</a:t>
            </a:r>
            <a:r>
              <a:rPr lang="en-US" sz="9600" dirty="0"/>
              <a:t> </a:t>
            </a:r>
            <a:r>
              <a:rPr lang="en-US" sz="9600" dirty="0" err="1"/>
              <a:t>Katija</a:t>
            </a:r>
            <a:br>
              <a:rPr lang="en-US" sz="9600" dirty="0"/>
            </a:br>
            <a:endParaRPr lang="en-US" sz="9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040" y="5960125"/>
            <a:ext cx="2584152" cy="4741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CB09ED-9890-420E-B09F-E70B89BE9B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413" b="31902"/>
          <a:stretch/>
        </p:blipFill>
        <p:spPr>
          <a:xfrm>
            <a:off x="298684" y="5791855"/>
            <a:ext cx="2104008" cy="771851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39C8FDD1-035F-4864-9097-90358DA6E4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F77AB0-A07F-4EDA-B837-3D8A18C85100}"/>
              </a:ext>
            </a:extLst>
          </p:cNvPr>
          <p:cNvSpPr txBox="1"/>
          <p:nvPr/>
        </p:nvSpPr>
        <p:spPr>
          <a:xfrm>
            <a:off x="597924" y="6485394"/>
            <a:ext cx="1505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Grant #: </a:t>
            </a:r>
            <a:r>
              <a:rPr lang="en-US" b="1" dirty="0"/>
              <a:t>7583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540" y="5756109"/>
            <a:ext cx="3004536" cy="75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82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75D62-83AC-450E-BBF1-F9753ADC3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 on LRAUV </a:t>
            </a:r>
            <a:r>
              <a:rPr lang="en-US" dirty="0" err="1"/>
              <a:t>Galene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97391-3E2B-43D3-870E-C22A25652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356" y="1113398"/>
            <a:ext cx="4567614" cy="524295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Over 60 hours in Monterey Bay</a:t>
            </a:r>
          </a:p>
          <a:p>
            <a:r>
              <a:rPr lang="en-US" dirty="0"/>
              <a:t>Vehicle behaviors</a:t>
            </a:r>
          </a:p>
          <a:p>
            <a:pPr lvl="1"/>
            <a:r>
              <a:rPr lang="en-US" dirty="0"/>
              <a:t>Circular profiles </a:t>
            </a:r>
          </a:p>
          <a:p>
            <a:pPr lvl="1"/>
            <a:r>
              <a:rPr lang="en-US" dirty="0"/>
              <a:t>Yoyo transect between waypoints</a:t>
            </a:r>
          </a:p>
          <a:p>
            <a:pPr lvl="1"/>
            <a:r>
              <a:rPr lang="en-US" dirty="0"/>
              <a:t>Station keeping</a:t>
            </a:r>
          </a:p>
          <a:p>
            <a:pPr lvl="1"/>
            <a:r>
              <a:rPr lang="en-US" dirty="0"/>
              <a:t>Drifting with the flow</a:t>
            </a:r>
          </a:p>
          <a:p>
            <a:r>
              <a:rPr lang="en-US" dirty="0"/>
              <a:t>Processing modes</a:t>
            </a:r>
          </a:p>
          <a:p>
            <a:pPr lvl="1"/>
            <a:r>
              <a:rPr lang="en-US" dirty="0"/>
              <a:t>Local storage of up to 7 TB</a:t>
            </a:r>
          </a:p>
          <a:p>
            <a:pPr lvl="1"/>
            <a:r>
              <a:rPr lang="en-US" dirty="0"/>
              <a:t>Real-time particle detection and publishing to shore</a:t>
            </a:r>
          </a:p>
          <a:p>
            <a:pPr lvl="1"/>
            <a:r>
              <a:rPr lang="en-US" dirty="0"/>
              <a:t>Supervised autonomy: object detection and acoustic transmission during 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288AC-8EE7-4720-B7F3-630DB454D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60784C-1BF2-4462-BD2B-9FC706B53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582" y="296438"/>
            <a:ext cx="4123364" cy="29303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41BAD3-C543-453B-AF0D-AD98EB001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582" y="3369488"/>
            <a:ext cx="4123364" cy="27482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8A8CD4-EB2F-429C-A27D-D5AFC64B2B93}"/>
              </a:ext>
            </a:extLst>
          </p:cNvPr>
          <p:cNvSpPr txBox="1"/>
          <p:nvPr/>
        </p:nvSpPr>
        <p:spPr>
          <a:xfrm>
            <a:off x="3010573" y="5824588"/>
            <a:ext cx="364506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i="1" dirty="0"/>
              <a:t>Ivan </a:t>
            </a:r>
            <a:r>
              <a:rPr lang="en-US" sz="1200" i="1" dirty="0" err="1"/>
              <a:t>Masmitja</a:t>
            </a:r>
            <a:r>
              <a:rPr lang="en-US" sz="1200" i="1" dirty="0"/>
              <a:t> : </a:t>
            </a:r>
            <a:r>
              <a:rPr lang="en-US" sz="12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OT05 A reinforcement learning approach for underwater target tracking optimization</a:t>
            </a:r>
          </a:p>
          <a:p>
            <a:endParaRPr lang="en-US" sz="1200" i="1" dirty="0"/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B6C53EFE-B1D7-4CED-B567-A60B310E2B21}"/>
              </a:ext>
            </a:extLst>
          </p:cNvPr>
          <p:cNvCxnSpPr>
            <a:cxnSpLocks/>
            <a:endCxn id="7" idx="1"/>
          </p:cNvCxnSpPr>
          <p:nvPr/>
        </p:nvCxnSpPr>
        <p:spPr>
          <a:xfrm rot="16200000" flipH="1">
            <a:off x="2519977" y="5657158"/>
            <a:ext cx="511452" cy="469739"/>
          </a:xfrm>
          <a:prstGeom prst="curved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044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6D2CB7-1C5D-4B35-8034-CED72B83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15428" y="2500270"/>
            <a:ext cx="4083632" cy="27065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481DAF-5AB1-4ED1-BFA0-28B5C5289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Resolution Multiview Images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F1B01-86B4-441F-B924-39443ADC7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E02036-1E38-49B8-A147-9A7FE9166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98767" y="1854954"/>
            <a:ext cx="4083633" cy="27065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48EFDE-B260-4F4D-A6A4-82034937CD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7529" y="1872539"/>
            <a:ext cx="4083632" cy="27065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C859FE-EA87-43E3-9CF9-4DAFF554FD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893544" y="4780583"/>
            <a:ext cx="1987451" cy="1830547"/>
          </a:xfrm>
          <a:prstGeom prst="rect">
            <a:avLst/>
          </a:prstGeom>
          <a:ln w="19050">
            <a:solidFill>
              <a:schemeClr val="accent6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70C998-D317-41C8-A25B-D55A06C32D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879" r="8193"/>
          <a:stretch/>
        </p:blipFill>
        <p:spPr>
          <a:xfrm rot="16200000">
            <a:off x="5315888" y="4760472"/>
            <a:ext cx="1830546" cy="1870770"/>
          </a:xfrm>
          <a:prstGeom prst="rect">
            <a:avLst/>
          </a:prstGeom>
          <a:ln w="19050">
            <a:solidFill>
              <a:schemeClr val="accent6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58652F-5368-4EF0-AFB0-4BE765D942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581327" y="4795556"/>
            <a:ext cx="1921956" cy="1815575"/>
          </a:xfrm>
          <a:prstGeom prst="rect">
            <a:avLst/>
          </a:prstGeom>
          <a:ln w="19050">
            <a:solidFill>
              <a:schemeClr val="accent6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8A6C661-8DD6-439D-A800-0E0338D82743}"/>
              </a:ext>
            </a:extLst>
          </p:cNvPr>
          <p:cNvSpPr/>
          <p:nvPr/>
        </p:nvSpPr>
        <p:spPr>
          <a:xfrm>
            <a:off x="3641472" y="3421399"/>
            <a:ext cx="270532" cy="275943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4F1AF7-CA4E-4800-A289-562F847D1707}"/>
              </a:ext>
            </a:extLst>
          </p:cNvPr>
          <p:cNvSpPr/>
          <p:nvPr/>
        </p:nvSpPr>
        <p:spPr>
          <a:xfrm>
            <a:off x="6615416" y="3283427"/>
            <a:ext cx="270532" cy="275943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926483-CF3E-407A-A73A-C001A2D88464}"/>
              </a:ext>
            </a:extLst>
          </p:cNvPr>
          <p:cNvSpPr/>
          <p:nvPr/>
        </p:nvSpPr>
        <p:spPr>
          <a:xfrm>
            <a:off x="9485678" y="3461974"/>
            <a:ext cx="270532" cy="275943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43FD79B-6F7E-4568-947F-7F4CA8BE790E}"/>
              </a:ext>
            </a:extLst>
          </p:cNvPr>
          <p:cNvCxnSpPr>
            <a:stCxn id="14" idx="2"/>
            <a:endCxn id="11" idx="2"/>
          </p:cNvCxnSpPr>
          <p:nvPr/>
        </p:nvCxnSpPr>
        <p:spPr>
          <a:xfrm>
            <a:off x="3776738" y="3697342"/>
            <a:ext cx="110531" cy="1083241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AEC2FE7-6CF8-4010-A17C-20B29605F51C}"/>
              </a:ext>
            </a:extLst>
          </p:cNvPr>
          <p:cNvCxnSpPr>
            <a:cxnSpLocks/>
            <a:stCxn id="15" idx="2"/>
            <a:endCxn id="12" idx="3"/>
          </p:cNvCxnSpPr>
          <p:nvPr/>
        </p:nvCxnSpPr>
        <p:spPr>
          <a:xfrm flipH="1">
            <a:off x="6231161" y="3559370"/>
            <a:ext cx="519521" cy="1221214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51A17E3-0A1E-42B8-8FC2-ADFEEAE83847}"/>
              </a:ext>
            </a:extLst>
          </p:cNvPr>
          <p:cNvCxnSpPr>
            <a:cxnSpLocks/>
            <a:stCxn id="16" idx="2"/>
            <a:endCxn id="13" idx="2"/>
          </p:cNvCxnSpPr>
          <p:nvPr/>
        </p:nvCxnSpPr>
        <p:spPr>
          <a:xfrm flipH="1">
            <a:off x="8542305" y="3737917"/>
            <a:ext cx="1078639" cy="1057639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21D9AC47-6BB8-4E75-948A-E4F6D548AD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5809" y="694298"/>
            <a:ext cx="1062867" cy="1117452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4471BC6C-2829-4614-BA0F-C9B625F786E4}"/>
              </a:ext>
            </a:extLst>
          </p:cNvPr>
          <p:cNvSpPr/>
          <p:nvPr/>
        </p:nvSpPr>
        <p:spPr>
          <a:xfrm>
            <a:off x="5675817" y="927739"/>
            <a:ext cx="319560" cy="31956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64AAFCB-DD91-4D90-A4FB-58DE4DB0715F}"/>
              </a:ext>
            </a:extLst>
          </p:cNvPr>
          <p:cNvSpPr/>
          <p:nvPr/>
        </p:nvSpPr>
        <p:spPr>
          <a:xfrm>
            <a:off x="6304115" y="939565"/>
            <a:ext cx="319560" cy="31956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0E66ABD-317B-4C7C-B302-89C462953CE1}"/>
              </a:ext>
            </a:extLst>
          </p:cNvPr>
          <p:cNvSpPr/>
          <p:nvPr/>
        </p:nvSpPr>
        <p:spPr>
          <a:xfrm>
            <a:off x="5984555" y="1445026"/>
            <a:ext cx="319560" cy="31956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05ED63F-D15E-4D02-BE25-63E5D3F66248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3722528" y="1087519"/>
            <a:ext cx="1953289" cy="724231"/>
          </a:xfrm>
          <a:prstGeom prst="straightConnector1">
            <a:avLst/>
          </a:prstGeom>
          <a:ln w="127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F5FAFF2-7367-4CD0-8843-00D034FDBB35}"/>
              </a:ext>
            </a:extLst>
          </p:cNvPr>
          <p:cNvCxnSpPr>
            <a:cxnSpLocks/>
            <a:stCxn id="26" idx="4"/>
          </p:cNvCxnSpPr>
          <p:nvPr/>
        </p:nvCxnSpPr>
        <p:spPr>
          <a:xfrm flipH="1">
            <a:off x="6143291" y="1764586"/>
            <a:ext cx="1044" cy="197291"/>
          </a:xfrm>
          <a:prstGeom prst="straightConnector1">
            <a:avLst/>
          </a:prstGeom>
          <a:ln w="127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7C12953-4FF6-4B37-986D-33F00630CBD9}"/>
              </a:ext>
            </a:extLst>
          </p:cNvPr>
          <p:cNvCxnSpPr>
            <a:cxnSpLocks/>
            <a:stCxn id="25" idx="6"/>
          </p:cNvCxnSpPr>
          <p:nvPr/>
        </p:nvCxnSpPr>
        <p:spPr>
          <a:xfrm>
            <a:off x="6623675" y="1099345"/>
            <a:ext cx="2113925" cy="665241"/>
          </a:xfrm>
          <a:prstGeom prst="straightConnector1">
            <a:avLst/>
          </a:prstGeom>
          <a:ln w="127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F0E492C-9ADC-486D-A1D2-E06A36B6E97E}"/>
              </a:ext>
            </a:extLst>
          </p:cNvPr>
          <p:cNvCxnSpPr>
            <a:cxnSpLocks/>
          </p:cNvCxnSpPr>
          <p:nvPr/>
        </p:nvCxnSpPr>
        <p:spPr>
          <a:xfrm flipV="1">
            <a:off x="2773199" y="4768284"/>
            <a:ext cx="1" cy="1842846"/>
          </a:xfrm>
          <a:prstGeom prst="straightConnector1">
            <a:avLst/>
          </a:prstGeom>
          <a:ln w="12700">
            <a:solidFill>
              <a:srgbClr val="D9D9D9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EDA3FCB-9213-43A3-9E58-C73B965C0202}"/>
              </a:ext>
            </a:extLst>
          </p:cNvPr>
          <p:cNvSpPr txBox="1"/>
          <p:nvPr/>
        </p:nvSpPr>
        <p:spPr>
          <a:xfrm rot="16200000">
            <a:off x="2388569" y="5498243"/>
            <a:ext cx="517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 cm</a:t>
            </a:r>
          </a:p>
        </p:txBody>
      </p:sp>
    </p:spTree>
    <p:extLst>
      <p:ext uri="{BB962C8B-B14F-4D97-AF65-F5344CB8AC3E}">
        <p14:creationId xmlns:p14="http://schemas.microsoft.com/office/powerpoint/2010/main" val="1604025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37433AE-67FD-4FD7-B4A5-35647F9388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11"/>
          <a:stretch/>
        </p:blipFill>
        <p:spPr>
          <a:xfrm>
            <a:off x="50935" y="0"/>
            <a:ext cx="121410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282C1F-5AD6-417A-94CF-79BAE8594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Realtime object detection and 3D Localization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6A074-CB15-442D-9195-806BFC0DF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12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178E4-A406-4B55-94FA-F1CA96B6B027}"/>
              </a:ext>
            </a:extLst>
          </p:cNvPr>
          <p:cNvSpPr/>
          <p:nvPr/>
        </p:nvSpPr>
        <p:spPr>
          <a:xfrm>
            <a:off x="3861637" y="868911"/>
            <a:ext cx="2131471" cy="83324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en-US" sz="800" dirty="0"/>
            </a:br>
            <a:r>
              <a:rPr lang="en-US" sz="800" dirty="0"/>
              <a:t>{ </a:t>
            </a:r>
          </a:p>
          <a:p>
            <a:r>
              <a:rPr lang="en-US" sz="800" b="1" i="1" dirty="0"/>
              <a:t>   </a:t>
            </a:r>
            <a:r>
              <a:rPr lang="en-US" sz="800" b="1" i="1" dirty="0" err="1"/>
              <a:t>bounding_box</a:t>
            </a:r>
            <a:r>
              <a:rPr lang="en-US" sz="800" b="1" i="1" dirty="0"/>
              <a:t> </a:t>
            </a:r>
            <a:r>
              <a:rPr lang="en-US" sz="800" dirty="0"/>
              <a:t>:     [top, left, width, height],</a:t>
            </a:r>
          </a:p>
          <a:p>
            <a:r>
              <a:rPr lang="en-US" sz="800" b="1" i="1" dirty="0"/>
              <a:t>   timestamp</a:t>
            </a:r>
            <a:r>
              <a:rPr lang="en-US" sz="800" dirty="0"/>
              <a:t>:             </a:t>
            </a:r>
            <a:r>
              <a:rPr lang="en-US" sz="800" dirty="0" err="1"/>
              <a:t>unixtime</a:t>
            </a:r>
            <a:r>
              <a:rPr lang="en-US" sz="800" dirty="0"/>
              <a:t> in microseconds,</a:t>
            </a:r>
            <a:br>
              <a:rPr lang="en-US" sz="800" dirty="0"/>
            </a:br>
            <a:r>
              <a:rPr lang="en-US" sz="800" dirty="0"/>
              <a:t>   </a:t>
            </a:r>
            <a:r>
              <a:rPr lang="en-US" sz="800" b="1" i="1" dirty="0" err="1"/>
              <a:t>camera_id</a:t>
            </a:r>
            <a:r>
              <a:rPr lang="en-US" sz="800" dirty="0"/>
              <a:t>:              0-6 number of camera</a:t>
            </a:r>
            <a:br>
              <a:rPr lang="en-US" sz="800" dirty="0"/>
            </a:br>
            <a:r>
              <a:rPr lang="en-US" sz="800" dirty="0"/>
              <a:t>   </a:t>
            </a:r>
            <a:r>
              <a:rPr lang="en-US" sz="800" b="1" i="1" dirty="0" err="1"/>
              <a:t>region_props</a:t>
            </a:r>
            <a:r>
              <a:rPr lang="en-US" sz="800" dirty="0"/>
              <a:t>:        [eccentricity, angle, area]</a:t>
            </a:r>
          </a:p>
          <a:p>
            <a:r>
              <a:rPr lang="en-US" sz="800" dirty="0"/>
              <a:t>}</a:t>
            </a:r>
          </a:p>
          <a:p>
            <a:pPr algn="ctr"/>
            <a:r>
              <a:rPr lang="en-US" sz="800" dirty="0"/>
              <a:t>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05E182-2FCD-488F-9E25-FCA5A77A4E4C}"/>
              </a:ext>
            </a:extLst>
          </p:cNvPr>
          <p:cNvSpPr/>
          <p:nvPr/>
        </p:nvSpPr>
        <p:spPr>
          <a:xfrm>
            <a:off x="6683230" y="1554441"/>
            <a:ext cx="133205" cy="201623"/>
          </a:xfrm>
          <a:prstGeom prst="rect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6306D4B6-EB6A-4323-B9A0-171D161F51E7}"/>
              </a:ext>
            </a:extLst>
          </p:cNvPr>
          <p:cNvCxnSpPr>
            <a:cxnSpLocks/>
            <a:stCxn id="9" idx="0"/>
            <a:endCxn id="8" idx="3"/>
          </p:cNvCxnSpPr>
          <p:nvPr/>
        </p:nvCxnSpPr>
        <p:spPr>
          <a:xfrm rot="16200000" flipV="1">
            <a:off x="6237016" y="1041623"/>
            <a:ext cx="268910" cy="756725"/>
          </a:xfrm>
          <a:prstGeom prst="curvedConnector2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0B3E9A4-5CBA-4421-AA71-D16971A8FB94}"/>
              </a:ext>
            </a:extLst>
          </p:cNvPr>
          <p:cNvSpPr txBox="1"/>
          <p:nvPr/>
        </p:nvSpPr>
        <p:spPr>
          <a:xfrm>
            <a:off x="7160774" y="1800062"/>
            <a:ext cx="237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Hexagonal geometry constrains</a:t>
            </a:r>
          </a:p>
          <a:p>
            <a:r>
              <a:rPr lang="en-US" sz="1200" dirty="0" err="1"/>
              <a:t>Epipolar</a:t>
            </a:r>
            <a:r>
              <a:rPr lang="en-US" sz="1200" dirty="0"/>
              <a:t> search to equilateral triangles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D50EF29-661F-465F-805C-086925A5F6A6}"/>
              </a:ext>
            </a:extLst>
          </p:cNvPr>
          <p:cNvSpPr/>
          <p:nvPr/>
        </p:nvSpPr>
        <p:spPr>
          <a:xfrm>
            <a:off x="8242222" y="4318152"/>
            <a:ext cx="2131471" cy="83324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en-US" sz="800" dirty="0"/>
            </a:br>
            <a:r>
              <a:rPr lang="en-US" sz="800" dirty="0"/>
              <a:t>{ </a:t>
            </a:r>
          </a:p>
          <a:p>
            <a:r>
              <a:rPr lang="en-US" sz="800" b="1" i="1" dirty="0"/>
              <a:t>   </a:t>
            </a:r>
            <a:r>
              <a:rPr lang="en-US" sz="800" b="1" i="1" dirty="0" err="1"/>
              <a:t>bounding_box</a:t>
            </a:r>
            <a:r>
              <a:rPr lang="en-US" sz="800" b="1" i="1" dirty="0"/>
              <a:t> </a:t>
            </a:r>
            <a:r>
              <a:rPr lang="en-US" sz="800" dirty="0"/>
              <a:t>:     [top, left, width, height],</a:t>
            </a:r>
          </a:p>
          <a:p>
            <a:r>
              <a:rPr lang="en-US" sz="800" b="1" i="1" dirty="0"/>
              <a:t>   3d_location:           [x, y, z]	</a:t>
            </a:r>
          </a:p>
          <a:p>
            <a:r>
              <a:rPr lang="en-US" sz="800" b="1" i="1" dirty="0"/>
              <a:t>   timestamp</a:t>
            </a:r>
            <a:r>
              <a:rPr lang="en-US" sz="800" dirty="0"/>
              <a:t>:             </a:t>
            </a:r>
            <a:r>
              <a:rPr lang="en-US" sz="800" dirty="0" err="1"/>
              <a:t>unixtime</a:t>
            </a:r>
            <a:r>
              <a:rPr lang="en-US" sz="800" dirty="0"/>
              <a:t> in microseconds,</a:t>
            </a:r>
            <a:br>
              <a:rPr lang="en-US" sz="800" dirty="0"/>
            </a:br>
            <a:r>
              <a:rPr lang="en-US" sz="800" dirty="0"/>
              <a:t>   </a:t>
            </a:r>
            <a:r>
              <a:rPr lang="en-US" sz="800" b="1" i="1" dirty="0" err="1"/>
              <a:t>camera_id</a:t>
            </a:r>
            <a:r>
              <a:rPr lang="en-US" sz="800" dirty="0"/>
              <a:t>:              0-6 number of camera</a:t>
            </a:r>
            <a:br>
              <a:rPr lang="en-US" sz="800" dirty="0"/>
            </a:br>
            <a:r>
              <a:rPr lang="en-US" sz="800" dirty="0"/>
              <a:t>   </a:t>
            </a:r>
            <a:r>
              <a:rPr lang="en-US" sz="800" b="1" i="1" dirty="0" err="1"/>
              <a:t>region_props</a:t>
            </a:r>
            <a:r>
              <a:rPr lang="en-US" sz="800" dirty="0"/>
              <a:t>:        [eccentricity, angle, area]</a:t>
            </a:r>
          </a:p>
          <a:p>
            <a:r>
              <a:rPr lang="en-US" sz="800" dirty="0"/>
              <a:t>}</a:t>
            </a:r>
          </a:p>
          <a:p>
            <a:pPr algn="ctr"/>
            <a:r>
              <a:rPr lang="en-US" sz="800" dirty="0"/>
              <a:t>   </a:t>
            </a:r>
          </a:p>
        </p:txBody>
      </p:sp>
      <p:cxnSp>
        <p:nvCxnSpPr>
          <p:cNvPr id="30" name="Connector: Curved 29">
            <a:extLst>
              <a:ext uri="{FF2B5EF4-FFF2-40B4-BE49-F238E27FC236}">
                <a16:creationId xmlns:a16="http://schemas.microsoft.com/office/drawing/2014/main" id="{AA52E1AA-F517-43D6-89C3-8F65B1783C08}"/>
              </a:ext>
            </a:extLst>
          </p:cNvPr>
          <p:cNvCxnSpPr>
            <a:cxnSpLocks/>
            <a:stCxn id="18" idx="2"/>
            <a:endCxn id="29" idx="0"/>
          </p:cNvCxnSpPr>
          <p:nvPr/>
        </p:nvCxnSpPr>
        <p:spPr>
          <a:xfrm rot="16200000" flipH="1">
            <a:off x="7891528" y="2901721"/>
            <a:ext cx="1871759" cy="961101"/>
          </a:xfrm>
          <a:prstGeom prst="curvedConnector3">
            <a:avLst>
              <a:gd name="adj1" fmla="val 50000"/>
            </a:avLst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CFAD100-7859-4220-83E3-C48CA4AAB5B4}"/>
              </a:ext>
            </a:extLst>
          </p:cNvPr>
          <p:cNvSpPr/>
          <p:nvPr/>
        </p:nvSpPr>
        <p:spPr>
          <a:xfrm>
            <a:off x="3647568" y="4941848"/>
            <a:ext cx="1920929" cy="1011792"/>
          </a:xfrm>
          <a:prstGeom prst="roundRect">
            <a:avLst>
              <a:gd name="adj" fmla="val 5437"/>
            </a:avLst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Enumerate and Distribute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CED1F9-3168-4921-BB06-A3BCDD9EDAED}"/>
              </a:ext>
            </a:extLst>
          </p:cNvPr>
          <p:cNvSpPr txBox="1"/>
          <p:nvPr/>
        </p:nvSpPr>
        <p:spPr>
          <a:xfrm>
            <a:off x="863453" y="4197006"/>
            <a:ext cx="1894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LRAUV Data Slate</a:t>
            </a:r>
          </a:p>
          <a:p>
            <a:r>
              <a:rPr lang="en-US" dirty="0"/>
              <a:t>(Realtime)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86BCC6-F0F8-4F24-8A3A-BECBB4F5F98F}"/>
              </a:ext>
            </a:extLst>
          </p:cNvPr>
          <p:cNvSpPr txBox="1"/>
          <p:nvPr/>
        </p:nvSpPr>
        <p:spPr>
          <a:xfrm>
            <a:off x="863453" y="5059075"/>
            <a:ext cx="1366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Particle Logs</a:t>
            </a:r>
            <a:br>
              <a:rPr lang="en-US" dirty="0"/>
            </a:br>
            <a:r>
              <a:rPr lang="en-US" dirty="0"/>
              <a:t>(at surface)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354D670-D2C9-4A44-BDCC-0C48A88DCFCB}"/>
              </a:ext>
            </a:extLst>
          </p:cNvPr>
          <p:cNvSpPr txBox="1"/>
          <p:nvPr/>
        </p:nvSpPr>
        <p:spPr>
          <a:xfrm>
            <a:off x="863453" y="5875382"/>
            <a:ext cx="2021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LRAUV Image transfer (at surface)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E78A96E-DD3C-40B0-993E-73B0D329914C}"/>
              </a:ext>
            </a:extLst>
          </p:cNvPr>
          <p:cNvCxnSpPr>
            <a:cxnSpLocks/>
            <a:stCxn id="33" idx="1"/>
            <a:endCxn id="34" idx="3"/>
          </p:cNvCxnSpPr>
          <p:nvPr/>
        </p:nvCxnSpPr>
        <p:spPr>
          <a:xfrm flipH="1" flipV="1">
            <a:off x="2758397" y="4520172"/>
            <a:ext cx="889171" cy="927572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C07802F-AD03-4468-B8B5-71805A85BBA3}"/>
              </a:ext>
            </a:extLst>
          </p:cNvPr>
          <p:cNvCxnSpPr>
            <a:cxnSpLocks/>
            <a:stCxn id="33" idx="1"/>
            <a:endCxn id="35" idx="3"/>
          </p:cNvCxnSpPr>
          <p:nvPr/>
        </p:nvCxnSpPr>
        <p:spPr>
          <a:xfrm flipH="1" flipV="1">
            <a:off x="2230054" y="5382241"/>
            <a:ext cx="1417514" cy="65503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8243FFB-0B40-4F48-8FC0-0DF4F4AFABFD}"/>
              </a:ext>
            </a:extLst>
          </p:cNvPr>
          <p:cNvCxnSpPr>
            <a:cxnSpLocks/>
            <a:stCxn id="33" idx="1"/>
            <a:endCxn id="36" idx="3"/>
          </p:cNvCxnSpPr>
          <p:nvPr/>
        </p:nvCxnSpPr>
        <p:spPr>
          <a:xfrm flipH="1">
            <a:off x="2884743" y="5447744"/>
            <a:ext cx="762825" cy="750804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A6674DED-BD4C-42E9-8473-37E64AE0A821}"/>
              </a:ext>
            </a:extLst>
          </p:cNvPr>
          <p:cNvCxnSpPr>
            <a:cxnSpLocks/>
            <a:stCxn id="29" idx="1"/>
            <a:endCxn id="33" idx="3"/>
          </p:cNvCxnSpPr>
          <p:nvPr/>
        </p:nvCxnSpPr>
        <p:spPr>
          <a:xfrm rot="10800000" flipV="1">
            <a:off x="5568498" y="4734772"/>
            <a:ext cx="2673725" cy="712972"/>
          </a:xfrm>
          <a:prstGeom prst="curvedConnector3">
            <a:avLst>
              <a:gd name="adj1" fmla="val 50000"/>
            </a:avLst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4042EF2C-A4DE-4256-8D0A-CD9D4557797E}"/>
              </a:ext>
            </a:extLst>
          </p:cNvPr>
          <p:cNvSpPr/>
          <p:nvPr/>
        </p:nvSpPr>
        <p:spPr>
          <a:xfrm>
            <a:off x="6611153" y="1596863"/>
            <a:ext cx="262727" cy="226489"/>
          </a:xfrm>
          <a:prstGeom prst="triangle">
            <a:avLst/>
          </a:prstGeom>
          <a:noFill/>
          <a:ln w="127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851BE3E1-96BB-458B-B865-CF31FB820E46}"/>
              </a:ext>
            </a:extLst>
          </p:cNvPr>
          <p:cNvSpPr/>
          <p:nvPr/>
        </p:nvSpPr>
        <p:spPr>
          <a:xfrm>
            <a:off x="7143669" y="3192800"/>
            <a:ext cx="397011" cy="342251"/>
          </a:xfrm>
          <a:prstGeom prst="triangle">
            <a:avLst/>
          </a:prstGeom>
          <a:noFill/>
          <a:ln w="127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6">
            <a:extLst>
              <a:ext uri="{FF2B5EF4-FFF2-40B4-BE49-F238E27FC236}">
                <a16:creationId xmlns:a16="http://schemas.microsoft.com/office/drawing/2014/main" id="{B1C0D776-DA91-45A3-A2EF-2162481DC6D9}"/>
              </a:ext>
            </a:extLst>
          </p:cNvPr>
          <p:cNvSpPr/>
          <p:nvPr/>
        </p:nvSpPr>
        <p:spPr>
          <a:xfrm>
            <a:off x="6186155" y="3023073"/>
            <a:ext cx="593894" cy="511978"/>
          </a:xfrm>
          <a:prstGeom prst="triangle">
            <a:avLst/>
          </a:prstGeom>
          <a:noFill/>
          <a:ln w="127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B0F82BDA-70CE-4825-B11E-C4A176F2795F}"/>
              </a:ext>
            </a:extLst>
          </p:cNvPr>
          <p:cNvSpPr/>
          <p:nvPr/>
        </p:nvSpPr>
        <p:spPr>
          <a:xfrm>
            <a:off x="8952054" y="1457812"/>
            <a:ext cx="262728" cy="226490"/>
          </a:xfrm>
          <a:prstGeom prst="triangle">
            <a:avLst/>
          </a:prstGeom>
          <a:noFill/>
          <a:ln w="12700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5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8" grpId="0"/>
      <p:bldP spid="18" grpId="1"/>
      <p:bldP spid="29" grpId="0" animBg="1"/>
      <p:bldP spid="33" grpId="0" animBg="1"/>
      <p:bldP spid="34" grpId="0"/>
      <p:bldP spid="35" grpId="0"/>
      <p:bldP spid="36" grpId="0"/>
      <p:bldP spid="44" grpId="0" animBg="1"/>
      <p:bldP spid="46" grpId="0" animBg="1"/>
      <p:bldP spid="47" grpId="0" animBg="1"/>
      <p:bldP spid="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770D2-9D7D-43C3-ADDE-7B6A8367D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regions of interest from nighttime yoyo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D272B-55BC-410E-A500-6AF5E1F28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E5EB80-C925-4435-A8E7-43C96E8BD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04" y="852144"/>
            <a:ext cx="1390650" cy="1466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FA8CC4-9778-4B70-ACBA-E9DF92CE2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991" y="1198079"/>
            <a:ext cx="276225" cy="2476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96E74B-D4AF-42A1-B0EE-24371301C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8216" y="740664"/>
            <a:ext cx="2466975" cy="16192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2C0DBB-C501-493F-83D1-DF86DCDF5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278660">
            <a:off x="1108298" y="798543"/>
            <a:ext cx="904875" cy="6000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65D174-0833-42A8-BE9E-1AAB83E841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8618" y="1441165"/>
            <a:ext cx="219075" cy="238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2A771F-CA2B-480F-8946-A90349A643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404" y="2047531"/>
            <a:ext cx="762000" cy="542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14963A-3BAC-49BB-820D-6615EBD327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93865" y="1785395"/>
            <a:ext cx="523875" cy="9810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788E75A-379E-4BBB-90CF-2EAEEB7C76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0992" y="1967318"/>
            <a:ext cx="219075" cy="2190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2CC06C-0DB7-48CC-A3B2-29C0C0C366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6489" y="1805393"/>
            <a:ext cx="323850" cy="3238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DFA43E0-CB29-4060-BB04-7097590BD0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83435" y="2226323"/>
            <a:ext cx="2066925" cy="9525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9F67CE-5A22-470E-9E1F-E4A6C00737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0707" y="1580106"/>
            <a:ext cx="219075" cy="2000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50459F-D87F-4112-8251-538FAB0A57E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88884" y="2005418"/>
            <a:ext cx="257175" cy="2476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3BE2B40-3A87-4AF3-B3EF-CB51CD44A3D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69312" y="2369853"/>
            <a:ext cx="200025" cy="2000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5215E91-029F-4C78-8983-2B1F27415E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6248" y="1338668"/>
            <a:ext cx="247650" cy="6286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8019287-D8A4-4370-9F0E-8D6B7D590EA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0073" y="3478696"/>
            <a:ext cx="838200" cy="6381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E308DC2-080C-41C7-B083-A9509F147F4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69337" y="3211859"/>
            <a:ext cx="581025" cy="9906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0CD9EC3-C22A-468F-8B6E-8B4E057154B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3979" y="3291579"/>
            <a:ext cx="1276350" cy="5143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19687E6-0868-4B83-A04A-119E15E326B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89245" y="3344285"/>
            <a:ext cx="419100" cy="4857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91B8E87-6325-4078-B97E-7C696197034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26442" y="3315709"/>
            <a:ext cx="371475" cy="5429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5CDC4A9-9DE6-46D5-B363-3200A6C791A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179487" y="3153220"/>
            <a:ext cx="657225" cy="79057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B02D160-9465-4E46-893B-4018C2859BA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93565" y="4230246"/>
            <a:ext cx="647700" cy="39052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3C1AB80-0277-4960-99F4-54CC961C964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27355" y="4146688"/>
            <a:ext cx="342900" cy="79057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87A9846-8D3D-42F5-A395-BD831B54BB5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61091" y="4354159"/>
            <a:ext cx="485775" cy="4572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A0B53F5-75F1-402B-9C9B-69AA87E7199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48328" y="4058858"/>
            <a:ext cx="371475" cy="8096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4EB37C3-FF63-4650-AF0A-BD7ED117B55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38877" y="4215456"/>
            <a:ext cx="342900" cy="6953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2E82FB3-9C43-4118-8937-ECA4030F10C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07853" y="4144090"/>
            <a:ext cx="647700" cy="56197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04F2F83-61E9-49EB-B2DE-F95610FDDE6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100172" y="4101720"/>
            <a:ext cx="619125" cy="7239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877CD4C-4553-4CDD-926C-81D0213F6F9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740303" y="3874578"/>
            <a:ext cx="561975" cy="3429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1A7F1F7-5E8C-420C-A303-4F8EC45AAF9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68406" y="3172834"/>
            <a:ext cx="628650" cy="6858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41F443C-6E14-48D4-9569-80EE072BD2A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847271" y="3939795"/>
            <a:ext cx="857250" cy="10477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3ADE147-FAA3-4D7D-95E6-4124CB53D137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863411" y="3211859"/>
            <a:ext cx="1924050" cy="18288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0230023-DCFE-431D-B146-995961567E0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836712" y="3278671"/>
            <a:ext cx="809625" cy="40005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C7EC408-AE45-4A7F-A666-99358B095E76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777545" y="3110357"/>
            <a:ext cx="600075" cy="8763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91A7B00-0246-41F4-A8F4-25F62B835D9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66248" y="5104277"/>
            <a:ext cx="762000" cy="69532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DE2E43C-71C2-4515-95AB-13E87804DB1D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065727" y="5281810"/>
            <a:ext cx="504825" cy="42862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AA931D8-A1BB-4212-B4D4-C3612A2FB0B1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656054" y="5281810"/>
            <a:ext cx="1371600" cy="42862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D2BD29E-9182-4C13-B9B1-5D295052CBE1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207853" y="5133941"/>
            <a:ext cx="771525" cy="16383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2178D20-1D42-430F-8FB4-38C31033E9E6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81361" y="5870162"/>
            <a:ext cx="533400" cy="47625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378B15E6-9388-4BBA-92D0-B2BF391CC1F4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4278619" y="5068499"/>
            <a:ext cx="4410075" cy="322897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881A64B-6E1D-44A7-8482-0AF8879580DF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8790657" y="4468407"/>
            <a:ext cx="2247900" cy="22860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5D7642C-65FF-4A77-9697-D779CA274B20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2354983" y="5870162"/>
            <a:ext cx="447675" cy="638175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774266BA-AC15-4DA7-9087-BF2CDF4106B7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318139" y="5978846"/>
            <a:ext cx="895350" cy="51435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0E6B722-5757-4067-93AB-68A7230B1854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1140520" y="5359210"/>
            <a:ext cx="714375" cy="62865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ABE414B1-6DD0-4C9F-A207-3AB40148792B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319277" y="3420231"/>
            <a:ext cx="695325" cy="695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B70097A-F43A-4555-985F-CD46D74C3B63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081537" y="3515734"/>
            <a:ext cx="409575" cy="65722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52400E5-B9C5-41BF-A031-B8DA04E28E52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41642" y="3096634"/>
            <a:ext cx="866775" cy="4191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9C11C95-AD3F-4E5D-9671-092108BC6A24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35502" y="3186298"/>
            <a:ext cx="533400" cy="67627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F65C4E8F-E576-47B1-A91D-5ADC8AAAA1D8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374988" y="3268283"/>
            <a:ext cx="895350" cy="79057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F1767ED-8DF4-426F-BB95-4C402E9E662D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151316" y="3875748"/>
            <a:ext cx="895350" cy="73342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1A002D0-7DD9-41A2-91C4-48333A9E89DC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7753202" y="4257812"/>
            <a:ext cx="981075" cy="64770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CA0CDC6D-C01F-482A-9AC7-BC8B67198469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024180" y="4257812"/>
            <a:ext cx="742950" cy="64770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2F7A3FED-9096-4E70-9B98-5CAAE2A08486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591267" y="3359496"/>
            <a:ext cx="419100" cy="69532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9F6D59F1-F986-4E99-B039-9516B48668F5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0057033" y="4134493"/>
            <a:ext cx="390525" cy="85725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29B42284-3CFC-4F10-A49B-8D3B81DF6643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4500222" y="2414738"/>
            <a:ext cx="438150" cy="43815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789D693-9965-4A5A-88AA-F39A69F0F2FA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4009957" y="705148"/>
            <a:ext cx="1181100" cy="8382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E02BC621-261D-4C3D-BDE5-F0BBA9BB99D2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5182306" y="2288507"/>
            <a:ext cx="333375" cy="29527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CE47A44B-FE21-4FBA-9980-8E4E3AE826AE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5416856" y="787410"/>
            <a:ext cx="1066800" cy="135255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93C7B7B8-3552-470A-ABB0-220B3834C0D6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5474887" y="2526083"/>
            <a:ext cx="342900" cy="33337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B121F92-99F8-42DF-9680-947E048D7CF8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129883" y="2358280"/>
            <a:ext cx="266032" cy="27553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7FDD876D-C418-4059-B077-847E0F6E32B1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667570" y="2226977"/>
            <a:ext cx="590550" cy="48577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E06B00C8-75B1-4868-9D4A-88F633A440DB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6412161" y="996363"/>
            <a:ext cx="714375" cy="581025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9D65E36-091D-4476-9167-25CF1414DB19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6412161" y="2766470"/>
            <a:ext cx="457200" cy="29527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B3EEB9E-5FC6-42A5-AE3C-09D81C2950A9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6902798" y="842205"/>
            <a:ext cx="409575" cy="40005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7369E06B-24F7-4CFC-8D64-C062B0513D71}"/>
              </a:ext>
            </a:extLst>
      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7316453" y="1636693"/>
            <a:ext cx="276225" cy="447675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9EA243FB-7AC7-41C1-A419-0D1BBADEBF1B}"/>
              </a:ext>
            </a:extLst>
      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7510662" y="2336153"/>
            <a:ext cx="590550" cy="638175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B3400B3-B91A-40F5-B536-662D9B7CE5C3}"/>
              </a:ext>
            </a:extLst>
          </p:cNvPr>
          <p:cNvCxnSpPr>
            <a:cxnSpLocks/>
          </p:cNvCxnSpPr>
          <p:nvPr/>
        </p:nvCxnSpPr>
        <p:spPr>
          <a:xfrm>
            <a:off x="265404" y="3127082"/>
            <a:ext cx="11926596" cy="0"/>
          </a:xfrm>
          <a:prstGeom prst="line">
            <a:avLst/>
          </a:prstGeom>
          <a:ln w="28575">
            <a:solidFill>
              <a:srgbClr val="D9D9D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A5004F9-CF9F-4BD8-A4D1-A36A01121CA2}"/>
              </a:ext>
            </a:extLst>
          </p:cNvPr>
          <p:cNvCxnSpPr>
            <a:cxnSpLocks/>
          </p:cNvCxnSpPr>
          <p:nvPr/>
        </p:nvCxnSpPr>
        <p:spPr>
          <a:xfrm>
            <a:off x="198927" y="5078087"/>
            <a:ext cx="11926596" cy="0"/>
          </a:xfrm>
          <a:prstGeom prst="line">
            <a:avLst/>
          </a:prstGeom>
          <a:ln w="28575">
            <a:solidFill>
              <a:srgbClr val="D9D9D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13CE04D-033D-4C26-87D9-04E78B813385}"/>
              </a:ext>
            </a:extLst>
          </p:cNvPr>
          <p:cNvCxnSpPr/>
          <p:nvPr/>
        </p:nvCxnSpPr>
        <p:spPr>
          <a:xfrm>
            <a:off x="293565" y="625981"/>
            <a:ext cx="0" cy="2269180"/>
          </a:xfrm>
          <a:prstGeom prst="straightConnector1">
            <a:avLst/>
          </a:prstGeom>
          <a:ln w="19050">
            <a:solidFill>
              <a:srgbClr val="D9D9D9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34099EC7-9081-4849-888E-7022CB5235C3}"/>
              </a:ext>
            </a:extLst>
          </p:cNvPr>
          <p:cNvSpPr/>
          <p:nvPr/>
        </p:nvSpPr>
        <p:spPr>
          <a:xfrm rot="16200000">
            <a:off x="-128866" y="1524171"/>
            <a:ext cx="6046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0-5 m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DF5409DF-AB29-40B8-BA57-BC7EED3900D3}"/>
              </a:ext>
            </a:extLst>
          </p:cNvPr>
          <p:cNvCxnSpPr>
            <a:cxnSpLocks/>
          </p:cNvCxnSpPr>
          <p:nvPr/>
        </p:nvCxnSpPr>
        <p:spPr>
          <a:xfrm>
            <a:off x="293303" y="3143808"/>
            <a:ext cx="0" cy="1813768"/>
          </a:xfrm>
          <a:prstGeom prst="straightConnector1">
            <a:avLst/>
          </a:prstGeom>
          <a:ln w="19050">
            <a:solidFill>
              <a:srgbClr val="D9D9D9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91F09EF7-E371-4162-841F-FA8E30E77A47}"/>
              </a:ext>
            </a:extLst>
          </p:cNvPr>
          <p:cNvSpPr/>
          <p:nvPr/>
        </p:nvSpPr>
        <p:spPr>
          <a:xfrm rot="16200000">
            <a:off x="-323236" y="3776102"/>
            <a:ext cx="1019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50-70  m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063E13C-D8A1-4C85-9746-8FA9C03FFACC}"/>
              </a:ext>
            </a:extLst>
          </p:cNvPr>
          <p:cNvSpPr/>
          <p:nvPr/>
        </p:nvSpPr>
        <p:spPr>
          <a:xfrm rot="16200000">
            <a:off x="-333609" y="5716274"/>
            <a:ext cx="1019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110-120 m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2384326-F9DA-41D8-8C5B-2A667819DDF5}"/>
              </a:ext>
            </a:extLst>
          </p:cNvPr>
          <p:cNvCxnSpPr>
            <a:cxnSpLocks/>
          </p:cNvCxnSpPr>
          <p:nvPr/>
        </p:nvCxnSpPr>
        <p:spPr>
          <a:xfrm>
            <a:off x="293303" y="5109976"/>
            <a:ext cx="0" cy="1662265"/>
          </a:xfrm>
          <a:prstGeom prst="straightConnector1">
            <a:avLst/>
          </a:prstGeom>
          <a:ln w="19050">
            <a:solidFill>
              <a:srgbClr val="D9D9D9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B46A318-C1A2-4230-BBF0-5DC4D4FB1911}"/>
              </a:ext>
            </a:extLst>
          </p:cNvPr>
          <p:cNvCxnSpPr>
            <a:cxnSpLocks/>
          </p:cNvCxnSpPr>
          <p:nvPr/>
        </p:nvCxnSpPr>
        <p:spPr>
          <a:xfrm>
            <a:off x="9286324" y="2968970"/>
            <a:ext cx="2429567" cy="899"/>
          </a:xfrm>
          <a:prstGeom prst="line">
            <a:avLst/>
          </a:prstGeom>
          <a:ln w="5715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4D049D1E-AFD2-4D36-9184-84BCF568FCCD}"/>
              </a:ext>
            </a:extLst>
          </p:cNvPr>
          <p:cNvSpPr/>
          <p:nvPr/>
        </p:nvSpPr>
        <p:spPr>
          <a:xfrm>
            <a:off x="10250656" y="2632803"/>
            <a:ext cx="6254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10 cm</a:t>
            </a:r>
          </a:p>
        </p:txBody>
      </p:sp>
    </p:spTree>
    <p:extLst>
      <p:ext uri="{BB962C8B-B14F-4D97-AF65-F5344CB8AC3E}">
        <p14:creationId xmlns:p14="http://schemas.microsoft.com/office/powerpoint/2010/main" val="2951210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57102-D1FA-4F29-A354-68EA6D086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Particle Distributions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C038FF-4A0C-49E9-841A-3F9224637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14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8FB4D8-5E59-4B94-85B5-87CF77360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0553" y="1335827"/>
            <a:ext cx="3338429" cy="2238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9E5014-242D-4FB7-8D4F-052D7F660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384" y="1318793"/>
            <a:ext cx="3389232" cy="22727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BCA9BA-5718-47B4-AFA8-BAE7F191A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215" y="1335828"/>
            <a:ext cx="3389232" cy="22727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BF2405-D731-4D95-8388-347AE2EEB393}"/>
              </a:ext>
            </a:extLst>
          </p:cNvPr>
          <p:cNvSpPr/>
          <p:nvPr/>
        </p:nvSpPr>
        <p:spPr>
          <a:xfrm>
            <a:off x="1984504" y="1011016"/>
            <a:ext cx="4587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5 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FB8E9B-CDA5-4B3F-AA5C-7920363CF761}"/>
              </a:ext>
            </a:extLst>
          </p:cNvPr>
          <p:cNvSpPr/>
          <p:nvPr/>
        </p:nvSpPr>
        <p:spPr>
          <a:xfrm>
            <a:off x="5866610" y="1009527"/>
            <a:ext cx="550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50 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4F0CC6-D79C-44CB-A393-BEB5276763A6}"/>
              </a:ext>
            </a:extLst>
          </p:cNvPr>
          <p:cNvSpPr/>
          <p:nvPr/>
        </p:nvSpPr>
        <p:spPr>
          <a:xfrm>
            <a:off x="9798620" y="1009825"/>
            <a:ext cx="6415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110 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152B73-2C06-421D-A597-F1AF924CB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031" y="3625643"/>
            <a:ext cx="3657600" cy="2743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6E7429-6CCD-43F2-BFA9-4EF55A6A78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2885" y="3625643"/>
            <a:ext cx="3657600" cy="27432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64CCAC9-C767-4A24-88F5-FB6FC718E7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7739" y="3625643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55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3.googleusercontent.com/TIm6_K0KSFEpCL389A3hkhgZz8CpeX-wNfpfENCOVumJ6FEBK9P2Z93vF6SXa10NTg36x4IO-hWZj_SuJiDdLUs5_DTqvKnNvfFTKgfwS_up-Nw1rygT7a0gzMZwCE6HtOE0nRJgmRZCk3XzFn-MPWz20tGocBa-1IDXkFAPEWHpGkIx4fjjxdTXfsEX3yQj306oeJ1eS1vbZGqn-GQNEjbqC81nu9YvrLeXM1LkbAwgANm_Fuyfznqo11nvJ5moJp2rCzIuXzhjLxEskF7aYh-ONznxw_il3U8bGmuFg81b4lpqYypYX2UiPeSsyAvqPDvq77jmlp0btvZ5026tbOgvY9148dPa1Cn5RhlnZgTtaGS0MEqk1IhWtgZkHBZgGWBbVu1bsu4WCy6Jrt2A5n-EJvyVLGffmcuIllzDH65nY9FtsCB1FQbA2VHFdo56YmDGG8jlmZVkk-OGcqMeK7m5j3QK76ryOlqGXH2kl3Iyph6K4_kUxjZ3YMZGkJILU_X0e3jx0vI9gfdjtZkUsmE4sQobOX5haW0YRcmDefruBz2ghU7Iyeq01kn-EcYnoMfiYP0-ENAUENPmzUgMWU8fejSxJzAXZ_v3p00ZN2Gz0mQTuffNLauFeTCCA3WCnO1VmhyAU48VAisk-TRDsQaLz6nIViwuvuIqELCpCwqsreZ9aK5Y0V28V8jD6GN0btAfHVVAIpquyBECRMpD4rjU1Q=w1291-h969-no?authuser=0">
            <a:extLst>
              <a:ext uri="{FF2B5EF4-FFF2-40B4-BE49-F238E27FC236}">
                <a16:creationId xmlns:a16="http://schemas.microsoft.com/office/drawing/2014/main" id="{C581B92B-9DCD-4B06-A80A-3697C455F2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47"/>
          <a:stretch/>
        </p:blipFill>
        <p:spPr bwMode="auto">
          <a:xfrm>
            <a:off x="0" y="-58512"/>
            <a:ext cx="12192000" cy="691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E680965-EC82-4ABC-AA0F-275B003C2209}"/>
              </a:ext>
            </a:extLst>
          </p:cNvPr>
          <p:cNvSpPr/>
          <p:nvPr/>
        </p:nvSpPr>
        <p:spPr>
          <a:xfrm>
            <a:off x="-1" y="-3275"/>
            <a:ext cx="12192001" cy="6858001"/>
          </a:xfrm>
          <a:prstGeom prst="rect">
            <a:avLst/>
          </a:prstGeom>
          <a:solidFill>
            <a:srgbClr val="0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CD1EC-5FA8-4F45-9237-A015C0596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865A20-491C-4C15-90EA-2C188C11D7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040" y="5960125"/>
            <a:ext cx="2584152" cy="4741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83C20B-81D0-4FEC-B12F-C4B06E9B8D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413" b="31902"/>
          <a:stretch/>
        </p:blipFill>
        <p:spPr>
          <a:xfrm>
            <a:off x="298684" y="5791855"/>
            <a:ext cx="2104008" cy="7718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8C1E58-4C4A-4A29-A689-F859FD411806}"/>
              </a:ext>
            </a:extLst>
          </p:cNvPr>
          <p:cNvSpPr txBox="1"/>
          <p:nvPr/>
        </p:nvSpPr>
        <p:spPr>
          <a:xfrm>
            <a:off x="597924" y="6485394"/>
            <a:ext cx="1505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Grant #: </a:t>
            </a:r>
            <a:r>
              <a:rPr lang="en-US" b="1" dirty="0"/>
              <a:t>7583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C23422-C03B-4E3B-B01D-401672490F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540" y="5756109"/>
            <a:ext cx="3004536" cy="756577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BDD5B743-E79A-4308-9F3F-5A772338B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5A0181C-A045-4E1B-80BB-EA586ABC3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356" y="1113398"/>
            <a:ext cx="11203044" cy="4433921"/>
          </a:xfrm>
        </p:spPr>
        <p:txBody>
          <a:bodyPr>
            <a:normAutofit/>
          </a:bodyPr>
          <a:lstStyle/>
          <a:p>
            <a:r>
              <a:rPr lang="en-US" sz="2400" dirty="0"/>
              <a:t>Training robust object detection models </a:t>
            </a:r>
          </a:p>
          <a:p>
            <a:pPr lvl="1"/>
            <a:r>
              <a:rPr lang="en-US" sz="2000" u="sng" dirty="0" err="1"/>
              <a:t>Kakani</a:t>
            </a:r>
            <a:r>
              <a:rPr lang="en-US" sz="2000" u="sng" dirty="0"/>
              <a:t> </a:t>
            </a:r>
            <a:r>
              <a:rPr lang="en-US" sz="2000" u="sng" dirty="0" err="1"/>
              <a:t>Katija</a:t>
            </a:r>
            <a:r>
              <a:rPr lang="en-US" sz="2000" u="sng" dirty="0"/>
              <a:t> </a:t>
            </a:r>
            <a:r>
              <a:rPr lang="en-US" sz="2000" dirty="0"/>
              <a:t>: </a:t>
            </a:r>
            <a:r>
              <a:rPr lang="en-US" sz="20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IN05 </a:t>
            </a:r>
            <a:r>
              <a:rPr lang="en-US" sz="20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FathomNet</a:t>
            </a:r>
            <a:r>
              <a:rPr lang="en-US" sz="20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: An open-source image database to train artificial intelligence algorithms that help us understand our ocean and its inhabitants</a:t>
            </a:r>
          </a:p>
          <a:p>
            <a:r>
              <a:rPr lang="en-US" sz="2400" dirty="0"/>
              <a:t>Targeting biological features </a:t>
            </a:r>
          </a:p>
          <a:p>
            <a:pPr lvl="1"/>
            <a:r>
              <a:rPr lang="en-US" sz="2000" u="sng" dirty="0"/>
              <a:t>Eric Orenstein </a:t>
            </a:r>
            <a:r>
              <a:rPr lang="en-US" sz="2000" dirty="0"/>
              <a:t>: </a:t>
            </a:r>
            <a:r>
              <a:rPr lang="en-US" sz="20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OD13 Autonomous detection and sampling of biological features with the </a:t>
            </a:r>
            <a:r>
              <a:rPr lang="en-US" sz="2000" i="1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AyeRIS</a:t>
            </a:r>
            <a:r>
              <a:rPr lang="en-US" sz="20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imaging system on an AUV</a:t>
            </a:r>
          </a:p>
          <a:p>
            <a:r>
              <a:rPr lang="en-US" sz="2400" i="1" dirty="0"/>
              <a:t>Real-time 3D particle statistics</a:t>
            </a:r>
          </a:p>
          <a:p>
            <a:pPr lvl="1"/>
            <a:r>
              <a:rPr lang="en-US" sz="2000" i="1" dirty="0"/>
              <a:t>Sending summary statistics of 3D particle distributions to shore within minutes of vehicle surfacing during extended missions </a:t>
            </a:r>
          </a:p>
          <a:p>
            <a:r>
              <a:rPr lang="en-US" sz="2400" i="1" dirty="0"/>
              <a:t>Deeper water versions down to 6000 m</a:t>
            </a:r>
          </a:p>
        </p:txBody>
      </p:sp>
    </p:spTree>
    <p:extLst>
      <p:ext uri="{BB962C8B-B14F-4D97-AF65-F5344CB8AC3E}">
        <p14:creationId xmlns:p14="http://schemas.microsoft.com/office/powerpoint/2010/main" val="365093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bari-annualreport.s3.amazonaws.com/uploads/CANON-illustration-111219.jpg">
            <a:extLst>
              <a:ext uri="{FF2B5EF4-FFF2-40B4-BE49-F238E27FC236}">
                <a16:creationId xmlns:a16="http://schemas.microsoft.com/office/drawing/2014/main" id="{90C98679-0E57-4B39-A9CD-0349D82BF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C80B8A-E456-496F-989B-B579C7AD6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153"/>
            <a:ext cx="12192000" cy="740664"/>
          </a:xfrm>
        </p:spPr>
        <p:txBody>
          <a:bodyPr>
            <a:noAutofit/>
          </a:bodyPr>
          <a:lstStyle/>
          <a:p>
            <a:r>
              <a:rPr lang="en-US" i="1" u="sng" dirty="0"/>
              <a:t>Monitoring a </a:t>
            </a:r>
            <a:br>
              <a:rPr lang="en-US" i="1" u="sng" dirty="0"/>
            </a:br>
            <a:r>
              <a:rPr lang="en-US" i="1" u="sng" dirty="0"/>
              <a:t>Changing Ecosystem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DC196-DC20-4DB9-A80B-7CE2504F0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C05FB6-C82D-4043-A952-C1EAD99D901B}"/>
              </a:ext>
            </a:extLst>
          </p:cNvPr>
          <p:cNvSpPr txBox="1"/>
          <p:nvPr/>
        </p:nvSpPr>
        <p:spPr>
          <a:xfrm>
            <a:off x="150607" y="6356351"/>
            <a:ext cx="4636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Illustration: David Fierstein © MBARI 2019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DDB5634-2912-4D6A-94F4-243CBD553008}"/>
              </a:ext>
            </a:extLst>
          </p:cNvPr>
          <p:cNvSpPr/>
          <p:nvPr/>
        </p:nvSpPr>
        <p:spPr>
          <a:xfrm>
            <a:off x="5705857" y="2275687"/>
            <a:ext cx="1331366" cy="740665"/>
          </a:xfrm>
          <a:prstGeom prst="ellipse">
            <a:avLst/>
          </a:prstGeom>
          <a:solidFill>
            <a:srgbClr val="F98613">
              <a:alpha val="2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FDE63E-7C0C-4ED3-9E90-39FE6D3041A3}"/>
              </a:ext>
            </a:extLst>
          </p:cNvPr>
          <p:cNvSpPr/>
          <p:nvPr/>
        </p:nvSpPr>
        <p:spPr>
          <a:xfrm>
            <a:off x="5647335" y="4336222"/>
            <a:ext cx="1570329" cy="886831"/>
          </a:xfrm>
          <a:prstGeom prst="ellipse">
            <a:avLst/>
          </a:prstGeom>
          <a:solidFill>
            <a:srgbClr val="F98613">
              <a:alpha val="2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9A46A50-FF6A-4ED6-A4AD-4327FA8262E8}"/>
              </a:ext>
            </a:extLst>
          </p:cNvPr>
          <p:cNvSpPr/>
          <p:nvPr/>
        </p:nvSpPr>
        <p:spPr>
          <a:xfrm>
            <a:off x="3890467" y="5484956"/>
            <a:ext cx="1552041" cy="945105"/>
          </a:xfrm>
          <a:prstGeom prst="ellipse">
            <a:avLst/>
          </a:prstGeom>
          <a:solidFill>
            <a:srgbClr val="F98613">
              <a:alpha val="2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275128A-0047-4E09-BB8B-8F9F42A4D35A}"/>
              </a:ext>
            </a:extLst>
          </p:cNvPr>
          <p:cNvSpPr/>
          <p:nvPr/>
        </p:nvSpPr>
        <p:spPr>
          <a:xfrm>
            <a:off x="4818887" y="2756977"/>
            <a:ext cx="1179577" cy="672024"/>
          </a:xfrm>
          <a:prstGeom prst="ellipse">
            <a:avLst/>
          </a:prstGeom>
          <a:solidFill>
            <a:srgbClr val="F98613">
              <a:alpha val="2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996FE9A-1930-4B58-9E50-57BC4A769E3A}"/>
              </a:ext>
            </a:extLst>
          </p:cNvPr>
          <p:cNvSpPr/>
          <p:nvPr/>
        </p:nvSpPr>
        <p:spPr>
          <a:xfrm>
            <a:off x="4255008" y="1299944"/>
            <a:ext cx="1450849" cy="1231115"/>
          </a:xfrm>
          <a:prstGeom prst="ellipse">
            <a:avLst/>
          </a:prstGeom>
          <a:solidFill>
            <a:srgbClr val="F98613">
              <a:alpha val="2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148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2953EEC2-906F-4D0F-A15F-460092ED2F38}"/>
              </a:ext>
            </a:extLst>
          </p:cNvPr>
          <p:cNvSpPr/>
          <p:nvPr/>
        </p:nvSpPr>
        <p:spPr>
          <a:xfrm>
            <a:off x="0" y="12314"/>
            <a:ext cx="12192001" cy="686127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1E0C9C4-C7B3-410D-8EC4-F6DBD9E6A5AB}"/>
              </a:ext>
            </a:extLst>
          </p:cNvPr>
          <p:cNvSpPr/>
          <p:nvPr/>
        </p:nvSpPr>
        <p:spPr>
          <a:xfrm>
            <a:off x="-7" y="42137"/>
            <a:ext cx="12192001" cy="701944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DBBBAE5-038C-44BC-AAD3-776F6C47577A}"/>
              </a:ext>
            </a:extLst>
          </p:cNvPr>
          <p:cNvSpPr/>
          <p:nvPr/>
        </p:nvSpPr>
        <p:spPr>
          <a:xfrm>
            <a:off x="-4" y="6924"/>
            <a:ext cx="12192001" cy="6861275"/>
          </a:xfrm>
          <a:prstGeom prst="rect">
            <a:avLst/>
          </a:prstGeom>
          <a:blipFill dpi="0" rotWithShape="1">
            <a:blip r:embed="rId4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285EDFD-B0D9-4398-A1C5-56012C0CC64D}"/>
              </a:ext>
            </a:extLst>
          </p:cNvPr>
          <p:cNvSpPr/>
          <p:nvPr/>
        </p:nvSpPr>
        <p:spPr>
          <a:xfrm>
            <a:off x="7315" y="13848"/>
            <a:ext cx="12192001" cy="6861275"/>
          </a:xfrm>
          <a:prstGeom prst="rect">
            <a:avLst/>
          </a:prstGeom>
          <a:blipFill>
            <a:blip r:embed="rId5">
              <a:alphaModFix amt="50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64F70-E8DF-431D-A387-677AA6162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C8D794-15B2-4D48-8854-EEE6877E3084}"/>
              </a:ext>
            </a:extLst>
          </p:cNvPr>
          <p:cNvSpPr txBox="1"/>
          <p:nvPr/>
        </p:nvSpPr>
        <p:spPr>
          <a:xfrm>
            <a:off x="569168" y="1877228"/>
            <a:ext cx="3909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Who/what is there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F16227-2266-4495-AF7B-5A754BC31DA8}"/>
              </a:ext>
            </a:extLst>
          </p:cNvPr>
          <p:cNvSpPr txBox="1"/>
          <p:nvPr/>
        </p:nvSpPr>
        <p:spPr>
          <a:xfrm>
            <a:off x="569168" y="2840518"/>
            <a:ext cx="3909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How many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A2BDDA-1738-45B1-842C-D9E6628707BA}"/>
              </a:ext>
            </a:extLst>
          </p:cNvPr>
          <p:cNvSpPr txBox="1"/>
          <p:nvPr/>
        </p:nvSpPr>
        <p:spPr>
          <a:xfrm>
            <a:off x="569168" y="3889279"/>
            <a:ext cx="3909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Projected size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1B2C19-C47E-44B8-98F0-92F2A022636A}"/>
              </a:ext>
            </a:extLst>
          </p:cNvPr>
          <p:cNvSpPr txBox="1"/>
          <p:nvPr/>
        </p:nvSpPr>
        <p:spPr>
          <a:xfrm>
            <a:off x="7352119" y="1877227"/>
            <a:ext cx="4163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Proximity to each other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9D6C2F-2718-4833-83CE-1349CA9E51E9}"/>
              </a:ext>
            </a:extLst>
          </p:cNvPr>
          <p:cNvSpPr txBox="1"/>
          <p:nvPr/>
        </p:nvSpPr>
        <p:spPr>
          <a:xfrm>
            <a:off x="7348148" y="2840517"/>
            <a:ext cx="4270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Size and orientation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28979F-08D5-4E5B-8786-02D4A87D3D21}"/>
              </a:ext>
            </a:extLst>
          </p:cNvPr>
          <p:cNvSpPr txBox="1"/>
          <p:nvPr/>
        </p:nvSpPr>
        <p:spPr>
          <a:xfrm>
            <a:off x="7348149" y="3889278"/>
            <a:ext cx="4270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3D statistics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2EAE00E-A725-407B-B1B4-A2F040CD687A}"/>
              </a:ext>
            </a:extLst>
          </p:cNvPr>
          <p:cNvGrpSpPr/>
          <p:nvPr/>
        </p:nvGrpSpPr>
        <p:grpSpPr>
          <a:xfrm>
            <a:off x="4787080" y="5303346"/>
            <a:ext cx="1979556" cy="461665"/>
            <a:chOff x="4787080" y="5303346"/>
            <a:chExt cx="1979556" cy="4616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20C9CB-D183-4D49-BC25-7683D41D03BB}"/>
                </a:ext>
              </a:extLst>
            </p:cNvPr>
            <p:cNvSpPr txBox="1"/>
            <p:nvPr/>
          </p:nvSpPr>
          <p:spPr>
            <a:xfrm>
              <a:off x="5045337" y="5303346"/>
              <a:ext cx="17212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1 cm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C99EB91-3DEA-46F6-9F73-4DA36F928F35}"/>
                </a:ext>
              </a:extLst>
            </p:cNvPr>
            <p:cNvCxnSpPr>
              <a:cxnSpLocks/>
            </p:cNvCxnSpPr>
            <p:nvPr/>
          </p:nvCxnSpPr>
          <p:spPr>
            <a:xfrm>
              <a:off x="4787080" y="5765011"/>
              <a:ext cx="130892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2424635-AA76-4198-9CAA-6785C70A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Imaging Plankton</a:t>
            </a:r>
          </a:p>
        </p:txBody>
      </p:sp>
    </p:spTree>
    <p:extLst>
      <p:ext uri="{BB962C8B-B14F-4D97-AF65-F5344CB8AC3E}">
        <p14:creationId xmlns:p14="http://schemas.microsoft.com/office/powerpoint/2010/main" val="313821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3" grpId="0" animBg="1"/>
      <p:bldP spid="34" grpId="0" animBg="1"/>
      <p:bldP spid="34" grpId="1" animBg="1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09781-3633-4ADA-A16B-96E7526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Plankton Imaging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7C976-BCA4-40C0-ACE5-5375D03EF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546" y="1416521"/>
            <a:ext cx="4540301" cy="14981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Flow cell, Free space, Telecentric, Light sheet, Holographic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10447-1321-44CC-9D32-2116361F0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4</a:t>
            </a:fld>
            <a:endParaRPr lang="en-US"/>
          </a:p>
        </p:txBody>
      </p:sp>
      <p:pic>
        <p:nvPicPr>
          <p:cNvPr id="3074" name="Picture 2" descr="https://www.frontiersin.org/files/Articles/435670/fmars-06-00196-HTML/image_m/fmars-06-00196-g001.jpg">
            <a:extLst>
              <a:ext uri="{FF2B5EF4-FFF2-40B4-BE49-F238E27FC236}">
                <a16:creationId xmlns:a16="http://schemas.microsoft.com/office/drawing/2014/main" id="{F4263BFF-C78E-4D87-B58D-769404FA2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16521"/>
            <a:ext cx="5112758" cy="426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9D7F96-37E8-4BCB-9755-E9E78F0A8C39}"/>
              </a:ext>
            </a:extLst>
          </p:cNvPr>
          <p:cNvSpPr txBox="1"/>
          <p:nvPr/>
        </p:nvSpPr>
        <p:spPr>
          <a:xfrm>
            <a:off x="6096000" y="5756832"/>
            <a:ext cx="4636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Lombard et al. 2019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8AF27B-4800-41C5-8009-FE69641B356E}"/>
              </a:ext>
            </a:extLst>
          </p:cNvPr>
          <p:cNvSpPr txBox="1"/>
          <p:nvPr/>
        </p:nvSpPr>
        <p:spPr>
          <a:xfrm>
            <a:off x="9116975" y="3290500"/>
            <a:ext cx="1615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Camera array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9239688-545D-46FA-9103-4C31EC11B126}"/>
              </a:ext>
            </a:extLst>
          </p:cNvPr>
          <p:cNvCxnSpPr>
            <a:cxnSpLocks/>
          </p:cNvCxnSpPr>
          <p:nvPr/>
        </p:nvCxnSpPr>
        <p:spPr>
          <a:xfrm>
            <a:off x="8414273" y="3532309"/>
            <a:ext cx="2590277" cy="0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BE0722F-65CA-4322-936B-B4DA8FEBB30D}"/>
              </a:ext>
            </a:extLst>
          </p:cNvPr>
          <p:cNvSpPr/>
          <p:nvPr/>
        </p:nvSpPr>
        <p:spPr>
          <a:xfrm>
            <a:off x="8054832" y="1416521"/>
            <a:ext cx="2919846" cy="1046122"/>
          </a:xfrm>
          <a:prstGeom prst="rect">
            <a:avLst/>
          </a:prstGeom>
          <a:solidFill>
            <a:srgbClr val="FF9900">
              <a:alpha val="45882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D97ED2-7C4F-4D69-8AF5-C7B0CEBE3EA8}"/>
              </a:ext>
            </a:extLst>
          </p:cNvPr>
          <p:cNvSpPr/>
          <p:nvPr/>
        </p:nvSpPr>
        <p:spPr>
          <a:xfrm>
            <a:off x="7318809" y="3643837"/>
            <a:ext cx="2919846" cy="153847"/>
          </a:xfrm>
          <a:prstGeom prst="rect">
            <a:avLst/>
          </a:prstGeom>
          <a:solidFill>
            <a:srgbClr val="FF9900">
              <a:alpha val="45882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2E963D-7581-4C20-92DA-1B5BFEFC6132}"/>
              </a:ext>
            </a:extLst>
          </p:cNvPr>
          <p:cNvSpPr/>
          <p:nvPr/>
        </p:nvSpPr>
        <p:spPr>
          <a:xfrm>
            <a:off x="7004914" y="4131243"/>
            <a:ext cx="2919846" cy="153847"/>
          </a:xfrm>
          <a:prstGeom prst="rect">
            <a:avLst/>
          </a:prstGeom>
          <a:solidFill>
            <a:srgbClr val="FF9900">
              <a:alpha val="45882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98AC55-5184-43AB-9649-2EBCA409FB06}"/>
              </a:ext>
            </a:extLst>
          </p:cNvPr>
          <p:cNvSpPr txBox="1"/>
          <p:nvPr/>
        </p:nvSpPr>
        <p:spPr>
          <a:xfrm>
            <a:off x="533546" y="3958442"/>
            <a:ext cx="42226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Preserve 3D spatial relationships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438B25-6F1F-45CC-8A01-AB58ED52B91D}"/>
              </a:ext>
            </a:extLst>
          </p:cNvPr>
          <p:cNvSpPr txBox="1"/>
          <p:nvPr/>
        </p:nvSpPr>
        <p:spPr>
          <a:xfrm>
            <a:off x="533546" y="3142431"/>
            <a:ext cx="4222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In Situ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3FB4E1-B445-4B16-AD83-466447D6CAD6}"/>
              </a:ext>
            </a:extLst>
          </p:cNvPr>
          <p:cNvSpPr txBox="1"/>
          <p:nvPr/>
        </p:nvSpPr>
        <p:spPr>
          <a:xfrm>
            <a:off x="470046" y="5141885"/>
            <a:ext cx="4222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Camera Arrays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A3C450-2A80-47F7-A327-721ACFBB812D}"/>
              </a:ext>
            </a:extLst>
          </p:cNvPr>
          <p:cNvSpPr/>
          <p:nvPr/>
        </p:nvSpPr>
        <p:spPr>
          <a:xfrm>
            <a:off x="7004914" y="3796237"/>
            <a:ext cx="2919846" cy="153847"/>
          </a:xfrm>
          <a:prstGeom prst="rect">
            <a:avLst/>
          </a:prstGeom>
          <a:solidFill>
            <a:srgbClr val="FF9900">
              <a:alpha val="45882"/>
            </a:srgb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3670F3-EA6A-477E-8AEE-A42311C81425}"/>
              </a:ext>
            </a:extLst>
          </p:cNvPr>
          <p:cNvSpPr/>
          <p:nvPr/>
        </p:nvSpPr>
        <p:spPr>
          <a:xfrm>
            <a:off x="8347509" y="3290500"/>
            <a:ext cx="2796741" cy="298408"/>
          </a:xfrm>
          <a:prstGeom prst="rect">
            <a:avLst/>
          </a:prstGeom>
          <a:solidFill>
            <a:srgbClr val="33CCFF">
              <a:alpha val="45098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22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  <p:bldP spid="5" grpId="1" animBg="1"/>
      <p:bldP spid="11" grpId="0" animBg="1"/>
      <p:bldP spid="11" grpId="1" animBg="1"/>
      <p:bldP spid="12" grpId="0" animBg="1"/>
      <p:bldP spid="12" grpId="1" animBg="1"/>
      <p:bldP spid="13" grpId="0"/>
      <p:bldP spid="14" grpId="0"/>
      <p:bldP spid="15" grpId="0"/>
      <p:bldP spid="16" grpId="0" animBg="1"/>
      <p:bldP spid="16" grpId="1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9;p15">
            <a:extLst>
              <a:ext uri="{FF2B5EF4-FFF2-40B4-BE49-F238E27FC236}">
                <a16:creationId xmlns:a16="http://schemas.microsoft.com/office/drawing/2014/main" id="{863743EF-8D46-42E1-98C8-9CFFB4CD390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81179" y="1892291"/>
            <a:ext cx="6863200" cy="35992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A27C8F-50A4-4EC5-AF12-D99EA030F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AyeRIS</a:t>
            </a:r>
            <a:r>
              <a:rPr lang="en-US" dirty="0"/>
              <a:t> = Autonomous </a:t>
            </a:r>
            <a:r>
              <a:rPr lang="en-US" u="sng" dirty="0" err="1"/>
              <a:t>EyeRIS</a:t>
            </a:r>
            <a:r>
              <a:rPr lang="en-US" u="sng" dirty="0"/>
              <a:t> (Remote Imaging System)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3D5B7-7E78-4784-A1CE-8A977E362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139BFC-92FB-4960-9A8A-2C84CA81502D}"/>
              </a:ext>
            </a:extLst>
          </p:cNvPr>
          <p:cNvSpPr txBox="1"/>
          <p:nvPr/>
        </p:nvSpPr>
        <p:spPr>
          <a:xfrm>
            <a:off x="5758577" y="5242187"/>
            <a:ext cx="266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Camera array and strobes </a:t>
            </a:r>
            <a:r>
              <a:rPr lang="en-US" i="1" dirty="0"/>
              <a:t>integrated</a:t>
            </a:r>
            <a:r>
              <a:rPr lang="en-US" dirty="0"/>
              <a:t> in AUV payload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D3D06F-BD55-40A5-B0E1-C7FE41EF6C90}"/>
              </a:ext>
            </a:extLst>
          </p:cNvPr>
          <p:cNvSpPr txBox="1"/>
          <p:nvPr/>
        </p:nvSpPr>
        <p:spPr>
          <a:xfrm>
            <a:off x="929756" y="5612040"/>
            <a:ext cx="266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 2 liter imaged volume with 50 um resolution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18985DA-1275-49FA-8B1A-A9D28D49180C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2261976" y="4769510"/>
            <a:ext cx="138324" cy="842530"/>
          </a:xfrm>
          <a:prstGeom prst="straightConnector1">
            <a:avLst/>
          </a:prstGeom>
          <a:ln w="28575">
            <a:solidFill>
              <a:schemeClr val="tx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65C119D-757F-4D00-8109-B12449B4901E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3732520" y="4318000"/>
            <a:ext cx="2026057" cy="1247353"/>
          </a:xfrm>
          <a:prstGeom prst="straightConnector1">
            <a:avLst/>
          </a:prstGeom>
          <a:ln w="28575">
            <a:solidFill>
              <a:schemeClr val="tx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870876E-BD7D-481C-8970-26D8ADF68EA1}"/>
              </a:ext>
            </a:extLst>
          </p:cNvPr>
          <p:cNvSpPr txBox="1"/>
          <p:nvPr/>
        </p:nvSpPr>
        <p:spPr>
          <a:xfrm>
            <a:off x="6645478" y="4410762"/>
            <a:ext cx="266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MBARI’s Long-Range AUV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E7B7317-E9AB-4DE4-BB0E-1DC8CFB252D5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6964286" y="3869420"/>
            <a:ext cx="1013412" cy="541342"/>
          </a:xfrm>
          <a:prstGeom prst="straightConnector1">
            <a:avLst/>
          </a:prstGeom>
          <a:ln w="28575">
            <a:solidFill>
              <a:schemeClr val="tx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EE370EC6-1AE7-41EC-A45A-D9AAE3CDD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2" y="1488983"/>
            <a:ext cx="4152595" cy="1479549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Quantitative</a:t>
            </a:r>
          </a:p>
          <a:p>
            <a:r>
              <a:rPr lang="en-US" sz="2400" dirty="0"/>
              <a:t>Compact</a:t>
            </a:r>
          </a:p>
          <a:p>
            <a:r>
              <a:rPr lang="en-US" sz="2400" dirty="0"/>
              <a:t>Large imaged volume</a:t>
            </a:r>
          </a:p>
          <a:p>
            <a:r>
              <a:rPr lang="en-US" sz="2400" dirty="0"/>
              <a:t>Real-time</a:t>
            </a:r>
          </a:p>
        </p:txBody>
      </p:sp>
      <p:pic>
        <p:nvPicPr>
          <p:cNvPr id="31" name="Picture 4" descr="http://search.mbari.org/ARCHIVE/frameGrabs/DocRicketts/stills/2021/docr1361/20210715T191907Z--88fb52df-88d1-404b-8480-c5073be5e778.jpg">
            <a:extLst>
              <a:ext uri="{FF2B5EF4-FFF2-40B4-BE49-F238E27FC236}">
                <a16:creationId xmlns:a16="http://schemas.microsoft.com/office/drawing/2014/main" id="{41412784-9CCF-433F-9ACF-3BDE84A15F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4" r="25339" b="5667"/>
          <a:stretch/>
        </p:blipFill>
        <p:spPr bwMode="auto">
          <a:xfrm>
            <a:off x="8698129" y="1562950"/>
            <a:ext cx="3233521" cy="2155002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8F74EC95-D69C-49B5-90CB-8A4C28FD9B03}"/>
              </a:ext>
            </a:extLst>
          </p:cNvPr>
          <p:cNvCxnSpPr>
            <a:cxnSpLocks/>
            <a:endCxn id="31" idx="0"/>
          </p:cNvCxnSpPr>
          <p:nvPr/>
        </p:nvCxnSpPr>
        <p:spPr>
          <a:xfrm>
            <a:off x="8423017" y="537990"/>
            <a:ext cx="1891873" cy="1024960"/>
          </a:xfrm>
          <a:prstGeom prst="curved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52F9340-6634-43D1-BAC5-A712E16C5A3E}"/>
              </a:ext>
            </a:extLst>
          </p:cNvPr>
          <p:cNvSpPr txBox="1"/>
          <p:nvPr/>
        </p:nvSpPr>
        <p:spPr>
          <a:xfrm>
            <a:off x="8668753" y="3045594"/>
            <a:ext cx="3292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Joost Daniels: </a:t>
            </a:r>
            <a:r>
              <a:rPr lang="en-US" sz="1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PI02 </a:t>
            </a:r>
            <a:r>
              <a:rPr lang="en-US" sz="1200" i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Studying flow inside and around deep-sea animals in 2D and 3D using novel imaging techniques </a:t>
            </a:r>
          </a:p>
        </p:txBody>
      </p:sp>
    </p:spTree>
    <p:extLst>
      <p:ext uri="{BB962C8B-B14F-4D97-AF65-F5344CB8AC3E}">
        <p14:creationId xmlns:p14="http://schemas.microsoft.com/office/powerpoint/2010/main" val="827950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8921" y="1540949"/>
            <a:ext cx="105320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Mature system: 22,000 hours offshore across 12 vehicles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Long Range/Endurance (weeks)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Collaborative operations (inter-vehicle comms)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>
                    <a:lumMod val="75000"/>
                  </a:schemeClr>
                </a:solidFill>
              </a:rPr>
              <a:t>Lagrangian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 observation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ED2DA5D-E23E-4600-8CBB-8189A2BBA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MBARI’s Tethys Long Range AUV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449" y="4827489"/>
            <a:ext cx="2667000" cy="17747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29" y="4829666"/>
            <a:ext cx="2667000" cy="177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431" y="4829665"/>
            <a:ext cx="2875189" cy="17827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B5F14E-3A80-45B3-A729-9D56843A7B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783"/>
          <a:stretch/>
        </p:blipFill>
        <p:spPr>
          <a:xfrm>
            <a:off x="3452569" y="4829666"/>
            <a:ext cx="2336640" cy="178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16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8CEB6-0AF7-4CF8-A011-68EA8BB66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Array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46105-B4E4-4AA1-88A0-1CEC00C8C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192645" cy="4525963"/>
          </a:xfrm>
        </p:spPr>
        <p:txBody>
          <a:bodyPr>
            <a:normAutofit/>
          </a:bodyPr>
          <a:lstStyle/>
          <a:p>
            <a:r>
              <a:rPr lang="en-US" dirty="0"/>
              <a:t>Enable </a:t>
            </a:r>
            <a:r>
              <a:rPr lang="en-US" dirty="0" err="1"/>
              <a:t>multiview</a:t>
            </a:r>
            <a:r>
              <a:rPr lang="en-US" dirty="0"/>
              <a:t> image processing</a:t>
            </a:r>
          </a:p>
          <a:p>
            <a:r>
              <a:rPr lang="en-US" dirty="0"/>
              <a:t>Flexible</a:t>
            </a:r>
          </a:p>
          <a:p>
            <a:r>
              <a:rPr lang="en-US" dirty="0"/>
              <a:t>Cameras and lenses are readily available </a:t>
            </a:r>
          </a:p>
          <a:p>
            <a:r>
              <a:rPr lang="en-US" dirty="0"/>
              <a:t>Leverage advances in drones and self-driving-cars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B8432-1CBC-4A7D-9A70-0F56AFEC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01A9A8-2704-42E2-8378-A02497725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091" y="642761"/>
            <a:ext cx="4966448" cy="522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40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0F5D91-AC83-4AD5-ADBF-07C0C06425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33" b="12408"/>
          <a:stretch/>
        </p:blipFill>
        <p:spPr>
          <a:xfrm>
            <a:off x="525569" y="69849"/>
            <a:ext cx="11140862" cy="54356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305DCE-DA5F-4A5D-9B38-E037F4D48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Integration on LRAUV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2DBD5B-0F79-4148-B85F-A4690351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8</a:t>
            </a:fld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4921192-2159-45AD-9E58-17B539A6A002}"/>
              </a:ext>
            </a:extLst>
          </p:cNvPr>
          <p:cNvCxnSpPr/>
          <p:nvPr/>
        </p:nvCxnSpPr>
        <p:spPr>
          <a:xfrm flipV="1">
            <a:off x="2214815" y="4356933"/>
            <a:ext cx="8667750" cy="1244600"/>
          </a:xfrm>
          <a:prstGeom prst="straightConnector1">
            <a:avLst/>
          </a:prstGeom>
          <a:ln w="38100">
            <a:solidFill>
              <a:srgbClr val="D9D9D9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8BA6082-C2E5-46BE-B683-25732107CA1D}"/>
              </a:ext>
            </a:extLst>
          </p:cNvPr>
          <p:cNvCxnSpPr>
            <a:cxnSpLocks/>
          </p:cNvCxnSpPr>
          <p:nvPr/>
        </p:nvCxnSpPr>
        <p:spPr>
          <a:xfrm flipV="1">
            <a:off x="10938616" y="806450"/>
            <a:ext cx="0" cy="3534750"/>
          </a:xfrm>
          <a:prstGeom prst="straightConnector1">
            <a:avLst/>
          </a:prstGeom>
          <a:ln w="38100">
            <a:solidFill>
              <a:srgbClr val="D9D9D9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C47DE6F-FAE6-40A3-83C2-CD916437EC20}"/>
              </a:ext>
            </a:extLst>
          </p:cNvPr>
          <p:cNvSpPr/>
          <p:nvPr/>
        </p:nvSpPr>
        <p:spPr>
          <a:xfrm rot="21132419">
            <a:off x="6677192" y="490041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31 in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259AD7-EF59-47AC-9448-E2A9B2192C91}"/>
              </a:ext>
            </a:extLst>
          </p:cNvPr>
          <p:cNvSpPr/>
          <p:nvPr/>
        </p:nvSpPr>
        <p:spPr>
          <a:xfrm rot="16200000">
            <a:off x="10744066" y="252678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12 in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356144-44D8-4A77-B656-36AD89E0D497}"/>
              </a:ext>
            </a:extLst>
          </p:cNvPr>
          <p:cNvSpPr/>
          <p:nvPr/>
        </p:nvSpPr>
        <p:spPr>
          <a:xfrm>
            <a:off x="520641" y="6057794"/>
            <a:ext cx="89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Acrylic</a:t>
            </a:r>
          </a:p>
          <a:p>
            <a:r>
              <a:rPr lang="en-US" sz="1400" dirty="0"/>
              <a:t>View Port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A268240-D493-40B6-AD36-CDA8A4C4B1A1}"/>
              </a:ext>
            </a:extLst>
          </p:cNvPr>
          <p:cNvSpPr/>
          <p:nvPr/>
        </p:nvSpPr>
        <p:spPr>
          <a:xfrm>
            <a:off x="1642812" y="6062897"/>
            <a:ext cx="1524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10x 30,000 lumen</a:t>
            </a:r>
          </a:p>
          <a:p>
            <a:r>
              <a:rPr lang="en-US" sz="1400" dirty="0"/>
              <a:t>4000k LED strobes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DBCADD-C0DB-4378-B5B5-8D0763D48C1C}"/>
              </a:ext>
            </a:extLst>
          </p:cNvPr>
          <p:cNvSpPr/>
          <p:nvPr/>
        </p:nvSpPr>
        <p:spPr>
          <a:xfrm>
            <a:off x="3372662" y="6070746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7x </a:t>
            </a:r>
            <a:r>
              <a:rPr lang="en-US" sz="1400" dirty="0" err="1"/>
              <a:t>Fujinon</a:t>
            </a:r>
            <a:r>
              <a:rPr lang="en-US" sz="1400" dirty="0"/>
              <a:t> 23 MP Lenses</a:t>
            </a:r>
          </a:p>
          <a:p>
            <a:r>
              <a:rPr lang="en-US" sz="1400" dirty="0"/>
              <a:t>6x 16 mm, 1x 8 mm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BF3E008-8112-4817-BD85-88FCF3B077C4}"/>
              </a:ext>
            </a:extLst>
          </p:cNvPr>
          <p:cNvSpPr/>
          <p:nvPr/>
        </p:nvSpPr>
        <p:spPr>
          <a:xfrm>
            <a:off x="4306092" y="5425177"/>
            <a:ext cx="1349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7x Sony IMX183</a:t>
            </a:r>
          </a:p>
          <a:p>
            <a:r>
              <a:rPr lang="en-US" sz="1400" dirty="0"/>
              <a:t>20 MP imagers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EE0E231-C397-4C7F-859E-088FF9673C08}"/>
              </a:ext>
            </a:extLst>
          </p:cNvPr>
          <p:cNvCxnSpPr>
            <a:stCxn id="18" idx="0"/>
          </p:cNvCxnSpPr>
          <p:nvPr/>
        </p:nvCxnSpPr>
        <p:spPr>
          <a:xfrm flipV="1">
            <a:off x="967398" y="4374630"/>
            <a:ext cx="836114" cy="1683164"/>
          </a:xfrm>
          <a:prstGeom prst="straightConnector1">
            <a:avLst/>
          </a:prstGeom>
          <a:ln w="19050"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0D1516B-9BCA-45CC-B971-D38B6AB94B82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2405169" y="4940060"/>
            <a:ext cx="705771" cy="1122837"/>
          </a:xfrm>
          <a:prstGeom prst="straightConnector1">
            <a:avLst/>
          </a:prstGeom>
          <a:ln w="19050"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173A1D0-4C2A-46CD-9923-53D03873E183}"/>
              </a:ext>
            </a:extLst>
          </p:cNvPr>
          <p:cNvCxnSpPr>
            <a:cxnSpLocks/>
            <a:stCxn id="28" idx="0"/>
          </p:cNvCxnSpPr>
          <p:nvPr/>
        </p:nvCxnSpPr>
        <p:spPr>
          <a:xfrm flipH="1" flipV="1">
            <a:off x="3232963" y="3939174"/>
            <a:ext cx="1129714" cy="2131572"/>
          </a:xfrm>
          <a:prstGeom prst="straightConnector1">
            <a:avLst/>
          </a:prstGeom>
          <a:ln w="19050"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844315B-7BB6-450D-95D5-E631C8FF1435}"/>
              </a:ext>
            </a:extLst>
          </p:cNvPr>
          <p:cNvCxnSpPr>
            <a:cxnSpLocks/>
            <a:stCxn id="33" idx="0"/>
          </p:cNvCxnSpPr>
          <p:nvPr/>
        </p:nvCxnSpPr>
        <p:spPr>
          <a:xfrm flipH="1" flipV="1">
            <a:off x="3589758" y="3476111"/>
            <a:ext cx="1391295" cy="1949066"/>
          </a:xfrm>
          <a:prstGeom prst="straightConnector1">
            <a:avLst/>
          </a:prstGeom>
          <a:ln w="19050"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BB25F71F-EC34-4E05-B438-B2BA938194EF}"/>
              </a:ext>
            </a:extLst>
          </p:cNvPr>
          <p:cNvSpPr/>
          <p:nvPr/>
        </p:nvSpPr>
        <p:spPr>
          <a:xfrm>
            <a:off x="6451206" y="5327253"/>
            <a:ext cx="16761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2x Nvidia Jetson TX2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19A17DA-0931-49EE-B707-B3199E2F2DA3}"/>
              </a:ext>
            </a:extLst>
          </p:cNvPr>
          <p:cNvCxnSpPr>
            <a:cxnSpLocks/>
            <a:stCxn id="48" idx="1"/>
          </p:cNvCxnSpPr>
          <p:nvPr/>
        </p:nvCxnSpPr>
        <p:spPr>
          <a:xfrm flipH="1" flipV="1">
            <a:off x="4551229" y="2987579"/>
            <a:ext cx="1899977" cy="2493563"/>
          </a:xfrm>
          <a:prstGeom prst="straightConnector1">
            <a:avLst/>
          </a:prstGeom>
          <a:ln w="19050"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5A0B786A-B426-4509-893B-71A0C4AB38D3}"/>
              </a:ext>
            </a:extLst>
          </p:cNvPr>
          <p:cNvSpPr/>
          <p:nvPr/>
        </p:nvSpPr>
        <p:spPr>
          <a:xfrm>
            <a:off x="6428680" y="6202462"/>
            <a:ext cx="1420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2x 48 </a:t>
            </a:r>
            <a:r>
              <a:rPr lang="en-US" sz="1400" dirty="0" err="1"/>
              <a:t>Whr</a:t>
            </a:r>
            <a:r>
              <a:rPr lang="en-US" sz="1400" dirty="0"/>
              <a:t> Li-Ion 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4620569-56DE-4B0F-AFE6-1CA02BEE7ECE}"/>
              </a:ext>
            </a:extLst>
          </p:cNvPr>
          <p:cNvCxnSpPr>
            <a:cxnSpLocks/>
            <a:stCxn id="52" idx="1"/>
          </p:cNvCxnSpPr>
          <p:nvPr/>
        </p:nvCxnSpPr>
        <p:spPr>
          <a:xfrm flipH="1" flipV="1">
            <a:off x="4754144" y="4178301"/>
            <a:ext cx="1674536" cy="2178050"/>
          </a:xfrm>
          <a:prstGeom prst="straightConnector1">
            <a:avLst/>
          </a:prstGeom>
          <a:ln w="19050"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9A1F5AF1-D7A4-46F5-BD20-A69BC42D0F2C}"/>
              </a:ext>
            </a:extLst>
          </p:cNvPr>
          <p:cNvSpPr/>
          <p:nvPr/>
        </p:nvSpPr>
        <p:spPr>
          <a:xfrm>
            <a:off x="6428680" y="5669290"/>
            <a:ext cx="17429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Controller and strobe</a:t>
            </a:r>
          </a:p>
          <a:p>
            <a:r>
              <a:rPr lang="en-US" sz="1400" dirty="0"/>
              <a:t>ballast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C2885BF-46CD-40D5-9C74-ADE35AD85F81}"/>
              </a:ext>
            </a:extLst>
          </p:cNvPr>
          <p:cNvCxnSpPr>
            <a:cxnSpLocks/>
            <a:stCxn id="59" idx="1"/>
          </p:cNvCxnSpPr>
          <p:nvPr/>
        </p:nvCxnSpPr>
        <p:spPr>
          <a:xfrm flipH="1" flipV="1">
            <a:off x="4775106" y="3678470"/>
            <a:ext cx="1653574" cy="2252430"/>
          </a:xfrm>
          <a:prstGeom prst="straightConnector1">
            <a:avLst/>
          </a:prstGeom>
          <a:ln w="19050"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" descr="https://lh3.googleusercontent.com/nj41cc2kJ2kvZXI3Q7wl73wWOLoPFbwn6QmwXwLp-9E63UCRSJetX9ATWO0cQT136HVWP3peEionTl3mFjGhexYTAXTs6f9Q2jOTA7G4pV7gidYmWRxrWg1KppY4yeuv6a0l8bJRG2PIRw-cVrLaVwYze9jfXf4ED0gD7FPzeUmUUJHsLOBTn4mpQaPA5VKtEQnqEPDMTnCgSTE4rrzArhqVRcZY0SVuX3qa54U5S5vSZLGP7SCzHuJ864smkp19mS41hESYYrYg9qQidLncY7GFe6YkTjZN9fBazUSGLXS8J4zn_RvGLlaQGZn_Qi_sfkDdB6fWowOQj6NgY3RPCxBhoquBoD5y9d8iYlEDF2Lx1l7F9jnV2WPjMTtc7GdL-qnFfeMUKYB4qRpeIcR8TYh7-fozEwQ4I8i2FpCPv2wSUzbMHc_Bf6tiekl5Y3EI2jIlGy7nZ-lMTsPessY5LXryJaNaeASawEZ16u0UkZTj8X1pwdGqKsoi5E_3aULpRtaLNxOua59BQiSv9tNT1orC6GLZTncP-Fxg4tXdpMGPtLMTVCeMdFVzA9iQWmamujMMqnJqlIbADDNGmf7xyPu5zWUxu4MnKQhfDcpcBQJHXCrkTf5XJUmfPpTC-7Syr3BRyaid2tZRzxcydk1zt2qTq2rhE5Y-efUdIgylUBAJyLOpgj_zt3KVX5P6Q4pVgp9-BgSXVz_Y6klWD2K11oprNw=w1278-h959-no?authuser=0">
            <a:extLst>
              <a:ext uri="{FF2B5EF4-FFF2-40B4-BE49-F238E27FC236}">
                <a16:creationId xmlns:a16="http://schemas.microsoft.com/office/drawing/2014/main" id="{48F1E8EF-CF31-4EB4-8767-4E4099C779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9" t="20926" r="27781" b="21481"/>
          <a:stretch/>
        </p:blipFill>
        <p:spPr bwMode="auto">
          <a:xfrm>
            <a:off x="8605063" y="4132683"/>
            <a:ext cx="3295650" cy="258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lh3.googleusercontent.com/s7uUhMni2H7ilB6oMzYEK_Jm2MsYRkxDLFTp-NyJUwIcZGG9V1Pu-basxxkGLW-DgHn7SLwNigA-3-YBmt1au-NzPuVetxXBhUyFFXDQRO5vBeZwMh6w7cDeVjGJxmYJstGhccmVhSFpEGo07tEZasPV0M08Ps3xvgmUCNCN0BJhPN3ltg1X1q_YGw-ZIt5Cr457aKSUkLoqKTzDlUy8GnGF_u4t-aQdTTdXb6yWPC2d7wYQbVlU-Q-UpA4wyNjav0B0nNlccFNwbcORmDTSQE9MVzHAmP0DmBvMrbutsDutpcv0XvbTkycbNqanRfMkgAoQ726YT-WMyeQ07aNQRkIXajtpg74dn4WochY_B9c83uRFKQkYk0ZwZKChzxDs5ue88foZAxDt6qYTPsKa862aG4q83VCokNRszF0_-fmuYhcEdU1KabQOkOwQw1gugJtCAeLfqnwvLButNVF1Wodgkrx7gwScp6jOq0au-DCLbaNWqklfuFmbyWcW-KmP3L3r2DuDUMUHE2d93q87paN1kZ4PdpmT1UVVQ8056ny_a4e0nytgGwI_ZKcS9rCXG3kmeG0UBlBKeM0u0Sp1ZGy0D9Wx-FCWdacJyanYZ0TPMblXVmENmYWmut7Q2Sd9gaJt6yI8PrT5ZTPxwgzVzLlm73dljcnguvZhHfxEmU-XJc-F7dmEtJ1Egaorea4lLuQbdHiAiIHUD80qCJaRWDbIUw=w1278-h959-no?authuser=0">
            <a:extLst>
              <a:ext uri="{FF2B5EF4-FFF2-40B4-BE49-F238E27FC236}">
                <a16:creationId xmlns:a16="http://schemas.microsoft.com/office/drawing/2014/main" id="{857FFDD7-0BF6-445E-B5C4-8EA0EA97D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23939" r="36689" b="19919"/>
          <a:stretch/>
        </p:blipFill>
        <p:spPr bwMode="auto">
          <a:xfrm>
            <a:off x="8898923" y="4112707"/>
            <a:ext cx="2788470" cy="260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s://lh3.googleusercontent.com/Q4c4SdbALT0hDScdu_7_RuNhpifKDbusqNn_O_spG2jXyXhIrh6a88P2PXNOt1UisS1HQR1Pi3OlMZmxAWzwLm00FRSZp2ITEOWoL3FbuizS439o4T9VQ5KOKgCw0XJo2mg7z8RIjRDdXi4OYkKARiUk-qF0Vsj52kKUXxuzDqy1NeW-6ovbv_hv8cr1Xt30f_UqfFzUqTm421ULaCJEo41AnGxftO2R5DDg9hqL3I-e5gr26bgdx0bWjCrVRXeImkWoRhnbNITvMgiMBkJzY4AH4fH9muwLdqCC8rEdwku-T10EWjRb6uuPATeMONd5Yz8y-H-Q5pABnPNoWR0H_RJWub6EwkVrbLXWeafS4Bh0NV1N4KRafd1Of7vip2bYt1cgS6QJnj4buvq6nGE-yjMNvBae_UA_UVymPTTEZzYe298wkIQrcJz7C84zCdOmmuldows_7j7HrrDPsuV0dZZIw9EGGAogwPwqCvYnEYa-Jnj4h3dHZp8Wb_BokglgxB6xc-CemE9wrxecufeSylwjcXhttpKhY1or251VHwTuLjJas4ABlCv6sXHWgYgd5vXZhMlk2DUwUKzYwiawm7fV1gwbi54GgkyG2RGCoF5MIEScGd-GrkfgtA2HYaM8uSdgo3qqh7qo6ZCvlr8-cbaoT52Fbq_uomc3DN8vct-M6pw4IEtS8fZEMJvZnb2qitgDMjgIzO3V4YZ359kAbDukmw=w990-h1319-no?authuser=0">
            <a:extLst>
              <a:ext uri="{FF2B5EF4-FFF2-40B4-BE49-F238E27FC236}">
                <a16:creationId xmlns:a16="http://schemas.microsoft.com/office/drawing/2014/main" id="{432F2A52-B3AF-46B0-879D-FCCE10179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040507" y="3738765"/>
            <a:ext cx="2570016" cy="342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0" descr="https://lh3.googleusercontent.com/orHRqMV1tkmDG-OaQXJK5AK2uiaQu9dfOCFMLvrHkuJcAGWS4d1XrP_KtTR2EClR_DRjnlHKexgmBbLfg0ev1cPsv996WVj0ZWanC02s5-hxqVOrETKzgT7xXvFV8EjsqhsaW6ePYz1XdBDi3aphQzxhNVo9E_V9NN4PiOXMz6-rQF-IMr9qNj6IlQeempF7TsM04YMu6jKi2vzde7B5xf246jWq5uRam1vezn4fByQZe7WGc7tkji8pLLlu2TJABO2PNRw-jDapIEE_4-FTgkxdymUgVYQWIV6UQqEJg04L2VbB3txFRiMsk9FjW1ssqqYtKNWuBgEdRuZjI9TlFXb6XNGe5fgBwBoN-XZ7I7xuVnEB2C0dw3m-izv3BRESTgY1L5mUFSliixkYBWb1Nb3GDsUEkeZ_ezPBq58gfnyaLX4dbT636Xu6CVLQC6YhVyFWbbrHK9aIZ95HlGFfmRfjZcTk5j_-n4YCTgOe-TUCbsSK6LePx24bKnElXU7nRhOGtUGZBZok0YAzMjwPgTVLs_PHGrTfl82k_EVZRT264HMS68YlwVU9yrMPzgt7RRwtW7Lp46R7FeCPzMnDveDNsocmIP8vKwFDsoNQ1MAwyTc7aoSyMS2sDvhSwEseHaIQixg9y3EPvVNznxEwuHwcyTzb7hDjxZIxFSHYRT3v6cZa0CbqW0orgWu00q5JQm6zIOZ6bP0GeydL9U4TUJ-h7w=w990-h1319-no?authuser=0">
            <a:extLst>
              <a:ext uri="{FF2B5EF4-FFF2-40B4-BE49-F238E27FC236}">
                <a16:creationId xmlns:a16="http://schemas.microsoft.com/office/drawing/2014/main" id="{1E9B6EC4-8008-4707-B76D-3653C9CAE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034158" y="3713903"/>
            <a:ext cx="2571551" cy="342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3.googleusercontent.com/-fUj6LdnvZyvbd7dByoKP8FW6wslN8Lbk1CSA71goO-iNZUBIfpvS58RmvlD0aY3hFhRxSMHLGqZVbIfi0hbw8wawQ9CLm3jFJoG71bvvM_dVBXNfnfIomBY1mXWbe4-VxCW0e9kLzwu5HR3wOJntblKjNfDzc4k2R9WNEbeM_HjHI_HgJbled19B0moBL2BuwQQkM9Ix9vOhODorP6OW99ATvM0uDp7CFuMf8UMazgzJWE9LigHDw3-s76bx03ACaXBD81xoXTfg-l7ljF1TkOVKcoVGO0Hkh1_Rc1p53BdjQVBiZWAGMbJ2ZIaqmEplk4FqE0BjnVDXYzx5CbkLryo5GHydrN7nWHymsH1lZKojmVz1TGkJdzVA6cgquZb-9bHzO7GXuxaRB7NPzSj2sYVDF39IwbRb2j7QTVZ1Bgxw13uC6__z2vbQrdzlWP8DCmlGihexQ-omRQgzSw9fO8-qwkGgKa9w_QVEYtPiNqwUSLbwnwo6H9yGfr95d4SY_byI_fnjp34JdJOeW0xRY1b7mayxYFTH511hrkTiVo97o_al-bsb9bWQxRgwd_gtkM7hsy4eWsPbprvIlVlajTVGM9wqs9tJaVaptfTPLi3YgJslwx2hZJF4lT7EzejuqFzmSPj78M8mTUK7Bgv2YLDWLXEJn034COjok7-3O0NzFY4LXUT7ZDASzC1sBQCrKCWvlRF5lQHWG3I3EMYBNa-Vg=w1278-h959-no?authuser=0">
            <a:extLst>
              <a:ext uri="{FF2B5EF4-FFF2-40B4-BE49-F238E27FC236}">
                <a16:creationId xmlns:a16="http://schemas.microsoft.com/office/drawing/2014/main" id="{5DF0DE99-237E-4049-90FD-F3153DE1E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764" y="4140167"/>
            <a:ext cx="3428474" cy="257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24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8" grpId="0"/>
      <p:bldP spid="33" grpId="0"/>
      <p:bldP spid="48" grpId="0"/>
      <p:bldP spid="52" grpId="0"/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C2B66B-A696-4178-AEF4-8A3A14522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57351"/>
            <a:ext cx="4929320" cy="39194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B2C36B-1334-4045-8253-3CE9D3EEE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Tank Testing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795AD-0A20-4929-8C68-7E42B4010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9</a:t>
            </a:fld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7F235A9-D9D7-4F48-9A29-CC046F34A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192645" cy="4525963"/>
          </a:xfrm>
        </p:spPr>
        <p:txBody>
          <a:bodyPr>
            <a:normAutofit/>
          </a:bodyPr>
          <a:lstStyle/>
          <a:p>
            <a:r>
              <a:rPr lang="en-US" dirty="0"/>
              <a:t>Calibration </a:t>
            </a:r>
          </a:p>
          <a:p>
            <a:r>
              <a:rPr lang="en-US" dirty="0"/>
              <a:t>Confirm vehicle operations</a:t>
            </a:r>
          </a:p>
          <a:p>
            <a:r>
              <a:rPr lang="en-US" dirty="0"/>
              <a:t>Ballasting </a:t>
            </a:r>
          </a:p>
        </p:txBody>
      </p:sp>
    </p:spTree>
    <p:extLst>
      <p:ext uri="{BB962C8B-B14F-4D97-AF65-F5344CB8AC3E}">
        <p14:creationId xmlns:p14="http://schemas.microsoft.com/office/powerpoint/2010/main" val="294879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3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53180</TotalTime>
  <Words>888</Words>
  <Application>Microsoft Office PowerPoint</Application>
  <PresentationFormat>Widescreen</PresentationFormat>
  <Paragraphs>161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 Black </vt:lpstr>
      <vt:lpstr>A high resolution camera array with integrated edge computing for three-dimensional, sub-millimeter-resolution imaging and real-time processing on autonomous vehicles  </vt:lpstr>
      <vt:lpstr>Monitoring a  Changing Ecosystem</vt:lpstr>
      <vt:lpstr>Benefits of Imaging Plankton</vt:lpstr>
      <vt:lpstr>Plankton Imaging Tools</vt:lpstr>
      <vt:lpstr>AyeRIS = Autonomous EyeRIS (Remote Imaging System)</vt:lpstr>
      <vt:lpstr>MBARI’s Tethys Long Range AUV</vt:lpstr>
      <vt:lpstr>Camera Array Approach</vt:lpstr>
      <vt:lpstr>Integration on LRAUV</vt:lpstr>
      <vt:lpstr>Tank Testing</vt:lpstr>
      <vt:lpstr>Deployment on LRAUV Galene</vt:lpstr>
      <vt:lpstr>High Resolution Multiview Images</vt:lpstr>
      <vt:lpstr>Realtime object detection and 3D Localization</vt:lpstr>
      <vt:lpstr>Example regions of interest from nighttime yoyo</vt:lpstr>
      <vt:lpstr>Example Particle Distributions</vt:lpstr>
      <vt:lpstr>Future work</vt:lpstr>
    </vt:vector>
  </TitlesOfParts>
  <Company>UCSD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Real-time Underwater Imaging and Microscopy</dc:title>
  <dc:creator>Paul Roberts</dc:creator>
  <cp:lastModifiedBy>Paul Roberts</cp:lastModifiedBy>
  <cp:revision>632</cp:revision>
  <dcterms:created xsi:type="dcterms:W3CDTF">2018-01-08T21:23:01Z</dcterms:created>
  <dcterms:modified xsi:type="dcterms:W3CDTF">2022-02-11T22:24:37Z</dcterms:modified>
</cp:coreProperties>
</file>