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459" r:id="rId3"/>
    <p:sldId id="558" r:id="rId4"/>
    <p:sldId id="552" r:id="rId5"/>
    <p:sldId id="557" r:id="rId6"/>
    <p:sldId id="53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84" d="100"/>
          <a:sy n="184" d="100"/>
        </p:scale>
        <p:origin x="275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F02170-6DBD-4427-8CF2-637E24AA6CAF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621C6-5245-4D9A-A73B-214788F96D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72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DE5A6-6307-584C-93B2-15CE1F17D9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08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2EC10-F185-B449-9A3D-3C0F929C5A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1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5C96E-ACE0-4089-B585-12B0C605A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E4E422-AB4E-4427-8D8A-6829120F1B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FFEA0-C3C4-41DC-8250-13570E5BE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2F315-D71A-4BDF-9F86-57E660E0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A1C74-A95F-4FC4-B3C5-BC8609E1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153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26373-0E73-4BD3-83DA-62D4E6B7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D4F6B3-3B28-4B24-ACDF-2438F05BB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5D11C-F3BB-4065-8519-587B16A12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16B1A-9661-4AAE-A31E-91F1935D0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9E5F9-87C3-450F-8588-14F532D4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47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8836E8-DAA8-433D-8983-B68D7971CC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9A159-47FF-48CE-9FC7-B81C5820B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9D8BC-9B13-40DA-87DD-2092B9EE6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67FAA-E1AF-44AD-9E3D-0E9C1F27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B522A-F507-487E-BE33-B8DFB449A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6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91197-4A1A-4019-AB15-4125271B8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05E6F5-083E-42C6-A9A8-A19E4E3E6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5AE9A-7A79-4AC6-87DB-FCB24A17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71C68-6334-4400-B42E-926FA7F08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AA09A-7CC9-4AC5-9AC6-A4547259E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20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25BF0-BCA1-472A-BB9B-783280D4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78492-184D-4294-BD0A-522A838A4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3F3CF-B77C-4DED-B5CA-3458B79E9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45EAA-F8A6-4FD3-8C29-49511751C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4ED38-84E7-444D-87A4-9E564CB8A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6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0F17F-1901-4116-9AC0-70BFE9716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381C9-182D-44DB-8D61-719C0C202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D876ED-26FC-44AF-84CB-C36AEB9C0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AA2F24-CAF1-4A7C-AFBD-7C8162CAF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4035B4-560A-45E5-9D00-66242F63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69663D-042E-4165-A052-AF9179665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1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37F7D-2F41-4297-8AA6-F467026D0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F0448A-E5B0-423F-BD6D-C4014DC76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B2BCE6-DF5A-4FFD-9AF8-97AEC65DF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1FFFCD-7825-4AD4-83F4-A49CE2B7D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BB56F6-819E-4A6E-84CB-518AF1BDF5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0B2351-F745-4AD4-BBF9-51728B845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3DB6CC-3A41-4E54-A1CD-AF19B089A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C3C71C-D85D-41B0-910F-30EDD79FC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D9B98-889A-4DA6-B0E2-DB351D7DE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93EA92-8B5D-4B8F-AC5A-AEDE49DD0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0436DB-B3D4-4B36-A7C7-05873964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E1A4D4-85EE-4011-BAB0-A654964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1A9D78-91CE-4427-B7B6-2A10F760A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0545F7-49AE-45A6-9F1F-2DFA0A950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664F30-644D-4AED-8664-88B76490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9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BEE03-8E30-401F-87C7-9C23F88D0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26F29-733B-47AE-8C11-AD745FCD4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CD3DF0-ACE2-42F0-8CB2-F0BACAE01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8F29E-BD56-4AE3-8224-A487EAB19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EBDD63-F4FC-41CE-8C0F-8EE22BFC2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302CBE-BE9E-456A-9EF5-18DE5BB9F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5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67038-3ECE-4F8A-953C-058946DEE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6528F8-3E4A-4344-BF26-9DDF6E4C7B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7CD4E-623F-4BD0-8ADF-7B6ACAA08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F0772-3C81-4CAF-8A35-85688FE7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2D8E2-F069-4377-83B0-E3CA1DD3E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5837EA-5873-41EE-85D2-02EFDA0D3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9C31E0-A511-44FF-A229-EF66DAA4C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248B3-7B8D-4920-A432-FE7C249D92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AC1E-2588-42CA-9D90-5D8B5D33E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0BCC3-1A04-441C-AEAA-1500282283AC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9CC16-DE77-4645-92BB-EBEDEE9F51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E5A0C-6928-4FA3-ACF1-B9FF1D7F53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67735-53C5-4841-AD45-2AA18E1FB8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8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540-FDA3-44FC-9E85-36FC820F68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9E4AE-AC95-4C3C-929F-3A1840F90A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6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In Situ 3D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2</a:t>
            </a:fld>
            <a:endParaRPr lang="en-US"/>
          </a:p>
        </p:txBody>
      </p:sp>
      <p:pic>
        <p:nvPicPr>
          <p:cNvPr id="1028" name="Picture 4" descr="laserimage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22574" y="-3199196"/>
            <a:ext cx="2630051" cy="2282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mesobo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7438" y="1048386"/>
            <a:ext cx="2873336" cy="215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0895" y="1288472"/>
            <a:ext cx="2296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Stereo Cameras</a:t>
            </a:r>
          </a:p>
        </p:txBody>
      </p:sp>
      <p:sp>
        <p:nvSpPr>
          <p:cNvPr id="8" name="Isosceles Triangle 7"/>
          <p:cNvSpPr/>
          <p:nvPr/>
        </p:nvSpPr>
        <p:spPr>
          <a:xfrm>
            <a:off x="1066800" y="1888776"/>
            <a:ext cx="602672" cy="1226127"/>
          </a:xfrm>
          <a:prstGeom prst="triangle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917864" y="1888775"/>
            <a:ext cx="602672" cy="1226127"/>
          </a:xfrm>
          <a:prstGeom prst="triangle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309947" y="1657804"/>
            <a:ext cx="145473" cy="23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1146463" y="1657804"/>
            <a:ext cx="145473" cy="23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6953460" y="1288473"/>
            <a:ext cx="2218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of Flight /</a:t>
            </a:r>
          </a:p>
          <a:p>
            <a:r>
              <a:rPr lang="en-US" dirty="0"/>
              <a:t> Lidar</a:t>
            </a:r>
          </a:p>
        </p:txBody>
      </p:sp>
      <p:sp>
        <p:nvSpPr>
          <p:cNvPr id="18" name="Isosceles Triangle 17"/>
          <p:cNvSpPr/>
          <p:nvPr/>
        </p:nvSpPr>
        <p:spPr>
          <a:xfrm>
            <a:off x="7889821" y="1888777"/>
            <a:ext cx="176658" cy="1226127"/>
          </a:xfrm>
          <a:prstGeom prst="triangle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7905414" y="1657805"/>
            <a:ext cx="145473" cy="23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>
            <a:stCxn id="20" idx="2"/>
            <a:endCxn id="18" idx="3"/>
          </p:cNvCxnSpPr>
          <p:nvPr/>
        </p:nvCxnSpPr>
        <p:spPr>
          <a:xfrm flipH="1">
            <a:off x="7978150" y="1888776"/>
            <a:ext cx="1" cy="1226128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7272500" y="2179825"/>
            <a:ext cx="617321" cy="163830"/>
          </a:xfrm>
          <a:custGeom>
            <a:avLst/>
            <a:gdLst>
              <a:gd name="connsiteX0" fmla="*/ 579221 w 617321"/>
              <a:gd name="connsiteY0" fmla="*/ 316230 h 316230"/>
              <a:gd name="connsiteX1" fmla="*/ 101 w 617321"/>
              <a:gd name="connsiteY1" fmla="*/ 125730 h 316230"/>
              <a:gd name="connsiteX2" fmla="*/ 617321 w 617321"/>
              <a:gd name="connsiteY2" fmla="*/ 0 h 316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7321" h="316230">
                <a:moveTo>
                  <a:pt x="579221" y="316230"/>
                </a:moveTo>
                <a:cubicBezTo>
                  <a:pt x="286486" y="247332"/>
                  <a:pt x="-6249" y="178435"/>
                  <a:pt x="101" y="125730"/>
                </a:cubicBezTo>
                <a:cubicBezTo>
                  <a:pt x="6451" y="73025"/>
                  <a:pt x="513181" y="19685"/>
                  <a:pt x="617321" y="0"/>
                </a:cubicBezTo>
              </a:path>
            </a:pathLst>
          </a:cu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581160" y="2061210"/>
            <a:ext cx="0" cy="3733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84908" y="3777220"/>
            <a:ext cx="2347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Lightfield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953460" y="4061796"/>
            <a:ext cx="221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Structured Light</a:t>
            </a:r>
          </a:p>
        </p:txBody>
      </p:sp>
      <p:sp>
        <p:nvSpPr>
          <p:cNvPr id="30" name="Isosceles Triangle 29"/>
          <p:cNvSpPr/>
          <p:nvPr/>
        </p:nvSpPr>
        <p:spPr>
          <a:xfrm>
            <a:off x="7581160" y="4662100"/>
            <a:ext cx="773131" cy="1226127"/>
          </a:xfrm>
          <a:prstGeom prst="triangle">
            <a:avLst/>
          </a:prstGeom>
          <a:solidFill>
            <a:srgbClr val="4F81B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7905414" y="4431128"/>
            <a:ext cx="145473" cy="23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7581160" y="4662100"/>
            <a:ext cx="437535" cy="1226127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 rot="20475016">
            <a:off x="7490228" y="4468042"/>
            <a:ext cx="145473" cy="23097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1164474" y="4346927"/>
            <a:ext cx="145473" cy="230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095001" y="4577898"/>
            <a:ext cx="281866" cy="1227219"/>
            <a:chOff x="1095001" y="4577898"/>
            <a:chExt cx="281866" cy="1227219"/>
          </a:xfrm>
        </p:grpSpPr>
        <p:sp>
          <p:nvSpPr>
            <p:cNvPr id="38" name="Isosceles Triangle 37"/>
            <p:cNvSpPr/>
            <p:nvPr/>
          </p:nvSpPr>
          <p:spPr>
            <a:xfrm>
              <a:off x="1095001" y="4578717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Isosceles Triangle 40"/>
            <p:cNvSpPr/>
            <p:nvPr/>
          </p:nvSpPr>
          <p:spPr>
            <a:xfrm>
              <a:off x="1131287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Isosceles Triangle 41"/>
            <p:cNvSpPr/>
            <p:nvPr/>
          </p:nvSpPr>
          <p:spPr>
            <a:xfrm>
              <a:off x="1165244" y="4578444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Isosceles Triangle 42"/>
            <p:cNvSpPr/>
            <p:nvPr/>
          </p:nvSpPr>
          <p:spPr>
            <a:xfrm>
              <a:off x="1199201" y="4577898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Isosceles Triangle 43"/>
            <p:cNvSpPr/>
            <p:nvPr/>
          </p:nvSpPr>
          <p:spPr>
            <a:xfrm>
              <a:off x="1236381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 rot="21249035">
            <a:off x="1169014" y="4577351"/>
            <a:ext cx="281866" cy="1227219"/>
            <a:chOff x="1095001" y="4577898"/>
            <a:chExt cx="281866" cy="1227219"/>
          </a:xfrm>
        </p:grpSpPr>
        <p:sp>
          <p:nvSpPr>
            <p:cNvPr id="57" name="Isosceles Triangle 56"/>
            <p:cNvSpPr/>
            <p:nvPr/>
          </p:nvSpPr>
          <p:spPr>
            <a:xfrm>
              <a:off x="1095001" y="4578717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/>
            <p:cNvSpPr/>
            <p:nvPr/>
          </p:nvSpPr>
          <p:spPr>
            <a:xfrm>
              <a:off x="1131287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Isosceles Triangle 58"/>
            <p:cNvSpPr/>
            <p:nvPr/>
          </p:nvSpPr>
          <p:spPr>
            <a:xfrm>
              <a:off x="1165244" y="4578444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59"/>
            <p:cNvSpPr/>
            <p:nvPr/>
          </p:nvSpPr>
          <p:spPr>
            <a:xfrm>
              <a:off x="1199201" y="4577898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60"/>
            <p:cNvSpPr/>
            <p:nvPr/>
          </p:nvSpPr>
          <p:spPr>
            <a:xfrm>
              <a:off x="1236381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 rot="20684612">
            <a:off x="1309218" y="4555951"/>
            <a:ext cx="281866" cy="1227219"/>
            <a:chOff x="1095001" y="4577898"/>
            <a:chExt cx="281866" cy="1227219"/>
          </a:xfrm>
        </p:grpSpPr>
        <p:sp>
          <p:nvSpPr>
            <p:cNvPr id="63" name="Isosceles Triangle 62"/>
            <p:cNvSpPr/>
            <p:nvPr/>
          </p:nvSpPr>
          <p:spPr>
            <a:xfrm>
              <a:off x="1095001" y="4578717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Isosceles Triangle 63"/>
            <p:cNvSpPr/>
            <p:nvPr/>
          </p:nvSpPr>
          <p:spPr>
            <a:xfrm>
              <a:off x="1131287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/>
            <p:cNvSpPr/>
            <p:nvPr/>
          </p:nvSpPr>
          <p:spPr>
            <a:xfrm>
              <a:off x="1165244" y="4578444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/>
            <p:cNvSpPr/>
            <p:nvPr/>
          </p:nvSpPr>
          <p:spPr>
            <a:xfrm>
              <a:off x="1199201" y="4577898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Isosceles Triangle 66"/>
            <p:cNvSpPr/>
            <p:nvPr/>
          </p:nvSpPr>
          <p:spPr>
            <a:xfrm>
              <a:off x="1236381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 rot="432363">
            <a:off x="984044" y="4582804"/>
            <a:ext cx="281866" cy="1227219"/>
            <a:chOff x="1095001" y="4577898"/>
            <a:chExt cx="281866" cy="1227219"/>
          </a:xfrm>
        </p:grpSpPr>
        <p:sp>
          <p:nvSpPr>
            <p:cNvPr id="69" name="Isosceles Triangle 68"/>
            <p:cNvSpPr/>
            <p:nvPr/>
          </p:nvSpPr>
          <p:spPr>
            <a:xfrm>
              <a:off x="1095001" y="4578717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Isosceles Triangle 69"/>
            <p:cNvSpPr/>
            <p:nvPr/>
          </p:nvSpPr>
          <p:spPr>
            <a:xfrm>
              <a:off x="1131287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Isosceles Triangle 70"/>
            <p:cNvSpPr/>
            <p:nvPr/>
          </p:nvSpPr>
          <p:spPr>
            <a:xfrm>
              <a:off x="1165244" y="4578444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71"/>
            <p:cNvSpPr/>
            <p:nvPr/>
          </p:nvSpPr>
          <p:spPr>
            <a:xfrm>
              <a:off x="1199201" y="4577898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Isosceles Triangle 72"/>
            <p:cNvSpPr/>
            <p:nvPr/>
          </p:nvSpPr>
          <p:spPr>
            <a:xfrm>
              <a:off x="1236381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" name="Group 73"/>
          <p:cNvGrpSpPr/>
          <p:nvPr/>
        </p:nvGrpSpPr>
        <p:grpSpPr>
          <a:xfrm rot="835822">
            <a:off x="863243" y="4562652"/>
            <a:ext cx="281866" cy="1227219"/>
            <a:chOff x="1095001" y="4577898"/>
            <a:chExt cx="281866" cy="1227219"/>
          </a:xfrm>
        </p:grpSpPr>
        <p:sp>
          <p:nvSpPr>
            <p:cNvPr id="75" name="Isosceles Triangle 74"/>
            <p:cNvSpPr/>
            <p:nvPr/>
          </p:nvSpPr>
          <p:spPr>
            <a:xfrm>
              <a:off x="1095001" y="4578717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Isosceles Triangle 75"/>
            <p:cNvSpPr/>
            <p:nvPr/>
          </p:nvSpPr>
          <p:spPr>
            <a:xfrm>
              <a:off x="1131287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Isosceles Triangle 76"/>
            <p:cNvSpPr/>
            <p:nvPr/>
          </p:nvSpPr>
          <p:spPr>
            <a:xfrm>
              <a:off x="1165244" y="4578444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Isosceles Triangle 77"/>
            <p:cNvSpPr/>
            <p:nvPr/>
          </p:nvSpPr>
          <p:spPr>
            <a:xfrm>
              <a:off x="1199201" y="4577898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Isosceles Triangle 78"/>
            <p:cNvSpPr/>
            <p:nvPr/>
          </p:nvSpPr>
          <p:spPr>
            <a:xfrm>
              <a:off x="1236381" y="4578990"/>
              <a:ext cx="140486" cy="1226127"/>
            </a:xfrm>
            <a:prstGeom prst="triangle">
              <a:avLst/>
            </a:prstGeom>
            <a:solidFill>
              <a:srgbClr val="4F81BD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742" y="3961886"/>
            <a:ext cx="3047301" cy="1990074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2396565" y="3197930"/>
            <a:ext cx="27472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WHOI / MBARI : </a:t>
            </a:r>
            <a:r>
              <a:rPr lang="en-US" sz="1600" dirty="0" err="1"/>
              <a:t>Mesobot</a:t>
            </a:r>
            <a:endParaRPr lang="en-US" sz="1600" dirty="0"/>
          </a:p>
        </p:txBody>
      </p:sp>
      <p:sp>
        <p:nvSpPr>
          <p:cNvPr id="82" name="TextBox 81"/>
          <p:cNvSpPr txBox="1"/>
          <p:nvPr/>
        </p:nvSpPr>
        <p:spPr>
          <a:xfrm>
            <a:off x="8589974" y="5979992"/>
            <a:ext cx="2992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Massot</a:t>
            </a:r>
            <a:r>
              <a:rPr lang="en-US" sz="1600" dirty="0"/>
              <a:t>-Campos et. al 2014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500703" y="2966063"/>
            <a:ext cx="34913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Harbor Branch: Unobtrusive Multi-Static Lidar Imager  (2020)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2396565" y="5890501"/>
            <a:ext cx="2747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MBARI </a:t>
            </a:r>
            <a:r>
              <a:rPr lang="en-US" sz="1600" dirty="0" err="1"/>
              <a:t>EyeRIS</a:t>
            </a:r>
            <a:r>
              <a:rPr lang="en-US" sz="1600" dirty="0"/>
              <a:t> Remote Imaging System (2021)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56139E-84F1-4779-A6C4-58E426F547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9031" y="1044833"/>
            <a:ext cx="3402988" cy="1921230"/>
          </a:xfrm>
          <a:prstGeom prst="rect">
            <a:avLst/>
          </a:prstGeom>
        </p:spPr>
      </p:pic>
      <p:pic>
        <p:nvPicPr>
          <p:cNvPr id="80" name="Picture 4" descr="http://search.mbari.org/ARCHIVE/frameGrabs/DocRicketts/stills/2021/docr1361/20210715T191907Z--88fb52df-88d1-404b-8480-c5073be5e778.jpg">
            <a:extLst>
              <a:ext uri="{FF2B5EF4-FFF2-40B4-BE49-F238E27FC236}">
                <a16:creationId xmlns:a16="http://schemas.microsoft.com/office/drawing/2014/main" id="{E2880B31-EB02-4296-98FE-58AC9B0CCC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4" r="25339" b="5667"/>
          <a:stretch/>
        </p:blipFill>
        <p:spPr bwMode="auto">
          <a:xfrm>
            <a:off x="2470872" y="3726883"/>
            <a:ext cx="3233521" cy="215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00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54599-50B2-4299-AF8C-BB28BF7EF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Room for One More?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2BB4B-21ED-42AB-860A-C71765F51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152595" cy="4525963"/>
          </a:xfrm>
        </p:spPr>
        <p:txBody>
          <a:bodyPr/>
          <a:lstStyle/>
          <a:p>
            <a:r>
              <a:rPr lang="en-US" dirty="0"/>
              <a:t>Quantitative</a:t>
            </a:r>
          </a:p>
          <a:p>
            <a:r>
              <a:rPr lang="en-US" dirty="0"/>
              <a:t>Compact</a:t>
            </a:r>
          </a:p>
          <a:p>
            <a:r>
              <a:rPr lang="en-US" dirty="0"/>
              <a:t>Large imaged volume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0C1A95-A6D7-4B53-BE2D-B9FC2FC4A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3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4102AF-0ABD-459E-9FFC-1B6008D9936D}"/>
              </a:ext>
            </a:extLst>
          </p:cNvPr>
          <p:cNvSpPr/>
          <p:nvPr/>
        </p:nvSpPr>
        <p:spPr>
          <a:xfrm>
            <a:off x="5991149" y="1141171"/>
            <a:ext cx="5591251" cy="4525963"/>
          </a:xfrm>
          <a:prstGeom prst="rect">
            <a:avLst/>
          </a:prstGeom>
          <a:noFill/>
          <a:ln>
            <a:solidFill>
              <a:schemeClr val="tx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B08262-CE8D-44C9-B340-93EC9D0225AE}"/>
              </a:ext>
            </a:extLst>
          </p:cNvPr>
          <p:cNvCxnSpPr/>
          <p:nvPr/>
        </p:nvCxnSpPr>
        <p:spPr>
          <a:xfrm>
            <a:off x="5991149" y="5866790"/>
            <a:ext cx="5591251" cy="0"/>
          </a:xfrm>
          <a:prstGeom prst="straightConnector1">
            <a:avLst/>
          </a:prstGeom>
          <a:ln w="28575">
            <a:solidFill>
              <a:schemeClr val="tx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AD86C44-C7BD-4612-9E30-065BA9C9CF0C}"/>
              </a:ext>
            </a:extLst>
          </p:cNvPr>
          <p:cNvSpPr txBox="1"/>
          <p:nvPr/>
        </p:nvSpPr>
        <p:spPr>
          <a:xfrm>
            <a:off x="8047939" y="5941498"/>
            <a:ext cx="147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 Size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5488FF0-B050-435D-A42A-9217CF5E6E9A}"/>
              </a:ext>
            </a:extLst>
          </p:cNvPr>
          <p:cNvCxnSpPr>
            <a:cxnSpLocks/>
          </p:cNvCxnSpPr>
          <p:nvPr/>
        </p:nvCxnSpPr>
        <p:spPr>
          <a:xfrm flipV="1">
            <a:off x="5836311" y="1141171"/>
            <a:ext cx="0" cy="4651248"/>
          </a:xfrm>
          <a:prstGeom prst="straightConnector1">
            <a:avLst/>
          </a:prstGeom>
          <a:ln w="28575">
            <a:solidFill>
              <a:schemeClr val="tx1">
                <a:lumMod val="6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31D5B9A-7BB8-4F98-AB2E-1064EE0C96F6}"/>
              </a:ext>
            </a:extLst>
          </p:cNvPr>
          <p:cNvSpPr txBox="1"/>
          <p:nvPr/>
        </p:nvSpPr>
        <p:spPr>
          <a:xfrm rot="16200000">
            <a:off x="4641829" y="3012074"/>
            <a:ext cx="1945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Instrument Size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42CF56C-8E71-43AE-AF62-25B0C66B3C83}"/>
              </a:ext>
            </a:extLst>
          </p:cNvPr>
          <p:cNvSpPr/>
          <p:nvPr/>
        </p:nvSpPr>
        <p:spPr>
          <a:xfrm rot="16200000">
            <a:off x="5154475" y="3896876"/>
            <a:ext cx="2407252" cy="553456"/>
          </a:xfrm>
          <a:prstGeom prst="roundRect">
            <a:avLst/>
          </a:prstGeom>
          <a:solidFill>
            <a:srgbClr val="B2BC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Flow-through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795152-4AF0-4702-A481-3EE32372B1D0}"/>
              </a:ext>
            </a:extLst>
          </p:cNvPr>
          <p:cNvSpPr/>
          <p:nvPr/>
        </p:nvSpPr>
        <p:spPr>
          <a:xfrm>
            <a:off x="6386171" y="1230224"/>
            <a:ext cx="4484216" cy="4190296"/>
          </a:xfrm>
          <a:custGeom>
            <a:avLst/>
            <a:gdLst>
              <a:gd name="connsiteX0" fmla="*/ 334374 w 3726362"/>
              <a:gd name="connsiteY0" fmla="*/ 4809698 h 4931985"/>
              <a:gd name="connsiteX1" fmla="*/ 2660608 w 3726362"/>
              <a:gd name="connsiteY1" fmla="*/ 3449071 h 4931985"/>
              <a:gd name="connsiteX2" fmla="*/ 3626214 w 3726362"/>
              <a:gd name="connsiteY2" fmla="*/ 464469 h 4931985"/>
              <a:gd name="connsiteX3" fmla="*/ 363635 w 3726362"/>
              <a:gd name="connsiteY3" fmla="*/ 464469 h 4931985"/>
              <a:gd name="connsiteX4" fmla="*/ 334374 w 3726362"/>
              <a:gd name="connsiteY4" fmla="*/ 4809698 h 4931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6362" h="4931985">
                <a:moveTo>
                  <a:pt x="334374" y="4809698"/>
                </a:moveTo>
                <a:cubicBezTo>
                  <a:pt x="717203" y="5307132"/>
                  <a:pt x="2111968" y="4173276"/>
                  <a:pt x="2660608" y="3449071"/>
                </a:cubicBezTo>
                <a:cubicBezTo>
                  <a:pt x="3209248" y="2724866"/>
                  <a:pt x="4009043" y="961903"/>
                  <a:pt x="3626214" y="464469"/>
                </a:cubicBezTo>
                <a:cubicBezTo>
                  <a:pt x="3243385" y="-32965"/>
                  <a:pt x="908617" y="-265832"/>
                  <a:pt x="363635" y="464469"/>
                </a:cubicBezTo>
                <a:cubicBezTo>
                  <a:pt x="-181347" y="1194770"/>
                  <a:pt x="-48455" y="4312264"/>
                  <a:pt x="334374" y="4809698"/>
                </a:cubicBezTo>
                <a:close/>
              </a:path>
            </a:pathLst>
          </a:custGeom>
          <a:solidFill>
            <a:srgbClr val="2FD5DD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Telecentric, </a:t>
            </a:r>
          </a:p>
          <a:p>
            <a:pPr algn="ctr"/>
            <a:r>
              <a:rPr lang="en-US" dirty="0"/>
              <a:t>holographic </a:t>
            </a:r>
          </a:p>
          <a:p>
            <a:pPr algn="ctr"/>
            <a:r>
              <a:rPr lang="en-US" dirty="0"/>
              <a:t>or free space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FE4D9D9-4217-4B7F-9AD5-1314319FF02B}"/>
              </a:ext>
            </a:extLst>
          </p:cNvPr>
          <p:cNvSpPr/>
          <p:nvPr/>
        </p:nvSpPr>
        <p:spPr>
          <a:xfrm>
            <a:off x="8737600" y="4789569"/>
            <a:ext cx="2700572" cy="830607"/>
          </a:xfrm>
          <a:prstGeom prst="roundRect">
            <a:avLst/>
          </a:prstGeom>
          <a:solidFill>
            <a:srgbClr val="64BD4F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Camera arrays 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0DED426-E13D-4433-8033-C0C435D0BD9A}"/>
              </a:ext>
            </a:extLst>
          </p:cNvPr>
          <p:cNvSpPr/>
          <p:nvPr/>
        </p:nvSpPr>
        <p:spPr>
          <a:xfrm>
            <a:off x="7113624" y="3972154"/>
            <a:ext cx="2199992" cy="1353312"/>
          </a:xfrm>
          <a:prstGeom prst="roundRect">
            <a:avLst/>
          </a:prstGeom>
          <a:solidFill>
            <a:srgbClr val="B2BC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Light sheet</a:t>
            </a:r>
          </a:p>
        </p:txBody>
      </p:sp>
    </p:spTree>
    <p:extLst>
      <p:ext uri="{BB962C8B-B14F-4D97-AF65-F5344CB8AC3E}">
        <p14:creationId xmlns:p14="http://schemas.microsoft.com/office/powerpoint/2010/main" val="428228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09781-3633-4ADA-A16B-96E7526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excellent tools for imaging plankton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7C976-BCA4-40C0-ACE5-5375D03EF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6521"/>
            <a:ext cx="4540301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10447-1321-44CC-9D32-2116361F0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4</a:t>
            </a:fld>
            <a:endParaRPr lang="en-US"/>
          </a:p>
        </p:txBody>
      </p:sp>
      <p:pic>
        <p:nvPicPr>
          <p:cNvPr id="3074" name="Picture 2" descr="https://www.frontiersin.org/files/Articles/435670/fmars-06-00196-HTML/image_m/fmars-06-00196-g001.jpg">
            <a:extLst>
              <a:ext uri="{FF2B5EF4-FFF2-40B4-BE49-F238E27FC236}">
                <a16:creationId xmlns:a16="http://schemas.microsoft.com/office/drawing/2014/main" id="{F4263BFF-C78E-4D87-B58D-769404FA2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16521"/>
            <a:ext cx="5112758" cy="426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9D7F96-37E8-4BCB-9755-E9E78F0A8C39}"/>
              </a:ext>
            </a:extLst>
          </p:cNvPr>
          <p:cNvSpPr txBox="1"/>
          <p:nvPr/>
        </p:nvSpPr>
        <p:spPr>
          <a:xfrm>
            <a:off x="6096000" y="5756832"/>
            <a:ext cx="4636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Lombard et al. 2019</a:t>
            </a:r>
          </a:p>
        </p:txBody>
      </p:sp>
    </p:spTree>
    <p:extLst>
      <p:ext uri="{BB962C8B-B14F-4D97-AF65-F5344CB8AC3E}">
        <p14:creationId xmlns:p14="http://schemas.microsoft.com/office/powerpoint/2010/main" val="864229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9;p15">
            <a:extLst>
              <a:ext uri="{FF2B5EF4-FFF2-40B4-BE49-F238E27FC236}">
                <a16:creationId xmlns:a16="http://schemas.microsoft.com/office/drawing/2014/main" id="{863743EF-8D46-42E1-98C8-9CFFB4CD390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700933" y="1549567"/>
            <a:ext cx="6863200" cy="35992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A27C8F-50A4-4EC5-AF12-D99EA030F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AyeRIS</a:t>
            </a:r>
            <a:r>
              <a:rPr lang="en-US" dirty="0"/>
              <a:t> Autonomous Instrument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43D5B7-7E78-4784-A1CE-8A977E36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5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139BFC-92FB-4960-9A8A-2C84CA81502D}"/>
              </a:ext>
            </a:extLst>
          </p:cNvPr>
          <p:cNvSpPr txBox="1"/>
          <p:nvPr/>
        </p:nvSpPr>
        <p:spPr>
          <a:xfrm>
            <a:off x="5202647" y="1655918"/>
            <a:ext cx="266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Camera array and strobes mounted in AUV 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3D06F-BD55-40A5-B0E1-C7FE41EF6C90}"/>
              </a:ext>
            </a:extLst>
          </p:cNvPr>
          <p:cNvSpPr txBox="1"/>
          <p:nvPr/>
        </p:nvSpPr>
        <p:spPr>
          <a:xfrm>
            <a:off x="6800313" y="5255186"/>
            <a:ext cx="266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 2 liter imaged volume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8985DA-1275-49FA-8B1A-A9D28D49180C}"/>
              </a:ext>
            </a:extLst>
          </p:cNvPr>
          <p:cNvCxnSpPr>
            <a:cxnSpLocks/>
            <a:stCxn id="8" idx="1"/>
          </p:cNvCxnSpPr>
          <p:nvPr/>
        </p:nvCxnSpPr>
        <p:spPr>
          <a:xfrm flipH="1" flipV="1">
            <a:off x="5870556" y="4496251"/>
            <a:ext cx="929757" cy="943601"/>
          </a:xfrm>
          <a:prstGeom prst="straightConnector1">
            <a:avLst/>
          </a:prstGeom>
          <a:ln w="28575">
            <a:solidFill>
              <a:schemeClr val="tx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5C119D-757F-4D00-8109-B12449B4901E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534867" y="2302249"/>
            <a:ext cx="785744" cy="1079408"/>
          </a:xfrm>
          <a:prstGeom prst="straightConnector1">
            <a:avLst/>
          </a:prstGeom>
          <a:ln w="28575">
            <a:solidFill>
              <a:schemeClr val="tx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EDCA31A-C15E-4440-A9C6-D24402E4BFAE}"/>
              </a:ext>
            </a:extLst>
          </p:cNvPr>
          <p:cNvSpPr txBox="1"/>
          <p:nvPr/>
        </p:nvSpPr>
        <p:spPr>
          <a:xfrm>
            <a:off x="211719" y="3165673"/>
            <a:ext cx="37165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7, Sony IMX183, 20 megapixel sensors in hexagonal array,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10, 33,000 lumen strobes in a ring around the cameras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Real-time particle detection and size spectra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Deployed on MBARI’s Long-Range AUV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300 m depth rating version completed and demonstrated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0F76BA-8AF6-4479-BCC0-61F9F58D7F63}"/>
              </a:ext>
            </a:extLst>
          </p:cNvPr>
          <p:cNvSpPr txBox="1"/>
          <p:nvPr/>
        </p:nvSpPr>
        <p:spPr>
          <a:xfrm>
            <a:off x="403154" y="1979083"/>
            <a:ext cx="3032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AyeRIS</a:t>
            </a:r>
            <a:r>
              <a:rPr lang="en-US" dirty="0"/>
              <a:t> = Autonomous </a:t>
            </a:r>
            <a:r>
              <a:rPr lang="en-US" dirty="0" err="1"/>
              <a:t>EyeRIS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6692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BE0B5-DEFA-4A8A-8C97-46F6D81D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387"/>
            <a:ext cx="12192000" cy="740664"/>
          </a:xfrm>
        </p:spPr>
        <p:txBody>
          <a:bodyPr/>
          <a:lstStyle/>
          <a:p>
            <a:r>
              <a:rPr lang="en-US" dirty="0"/>
              <a:t>Realtime object detection and supervised autonomy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55DFE-74A0-44C1-8BA0-8B54985BD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8D308D-8C14-41E1-A660-72C5905CF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986" y="1240219"/>
            <a:ext cx="3333750" cy="286702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BFF7EEE-4625-41B7-A6DE-1A1D8B511668}"/>
              </a:ext>
            </a:extLst>
          </p:cNvPr>
          <p:cNvSpPr/>
          <p:nvPr/>
        </p:nvSpPr>
        <p:spPr>
          <a:xfrm>
            <a:off x="1036568" y="1760683"/>
            <a:ext cx="600582" cy="568118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DB2E44-0DE1-442F-9182-BEA6D0D89C6A}"/>
              </a:ext>
            </a:extLst>
          </p:cNvPr>
          <p:cNvSpPr/>
          <p:nvPr/>
        </p:nvSpPr>
        <p:spPr>
          <a:xfrm>
            <a:off x="2352257" y="2481201"/>
            <a:ext cx="751179" cy="778232"/>
          </a:xfrm>
          <a:prstGeom prst="rect">
            <a:avLst/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794C5C-494F-4E83-A822-F57ACB2832AA}"/>
              </a:ext>
            </a:extLst>
          </p:cNvPr>
          <p:cNvSpPr txBox="1"/>
          <p:nvPr/>
        </p:nvSpPr>
        <p:spPr>
          <a:xfrm>
            <a:off x="385157" y="4041857"/>
            <a:ext cx="3333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Run an on-board object detector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052353-718F-4BEA-95CF-4D334BD02C66}"/>
              </a:ext>
            </a:extLst>
          </p:cNvPr>
          <p:cNvSpPr txBox="1"/>
          <p:nvPr/>
        </p:nvSpPr>
        <p:spPr>
          <a:xfrm>
            <a:off x="4650625" y="1657136"/>
            <a:ext cx="2889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Collate counts from images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A332C68-8277-4BB2-9F15-A4873AA4059D}"/>
              </a:ext>
            </a:extLst>
          </p:cNvPr>
          <p:cNvSpPr txBox="1"/>
          <p:nvPr/>
        </p:nvSpPr>
        <p:spPr>
          <a:xfrm>
            <a:off x="8526086" y="1662924"/>
            <a:ext cx="261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Update vehicle behavior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72A410B6-0485-4EB4-96B5-12FF0DB29633}"/>
              </a:ext>
            </a:extLst>
          </p:cNvPr>
          <p:cNvCxnSpPr>
            <a:cxnSpLocks/>
            <a:stCxn id="6" idx="3"/>
            <a:endCxn id="58" idx="1"/>
          </p:cNvCxnSpPr>
          <p:nvPr/>
        </p:nvCxnSpPr>
        <p:spPr>
          <a:xfrm flipV="1">
            <a:off x="3664736" y="2673528"/>
            <a:ext cx="1352126" cy="204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0D786E54-360A-462B-B876-2A69D75A1791}"/>
              </a:ext>
            </a:extLst>
          </p:cNvPr>
          <p:cNvSpPr txBox="1"/>
          <p:nvPr/>
        </p:nvSpPr>
        <p:spPr>
          <a:xfrm>
            <a:off x="803168" y="5970303"/>
            <a:ext cx="2651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 operator confirms behavior change</a:t>
            </a:r>
          </a:p>
        </p:txBody>
      </p:sp>
      <p:cxnSp>
        <p:nvCxnSpPr>
          <p:cNvPr id="123" name="Connector: Curved 122">
            <a:extLst>
              <a:ext uri="{FF2B5EF4-FFF2-40B4-BE49-F238E27FC236}">
                <a16:creationId xmlns:a16="http://schemas.microsoft.com/office/drawing/2014/main" id="{DDD278E5-3189-4175-908E-B413E89DA5A3}"/>
              </a:ext>
            </a:extLst>
          </p:cNvPr>
          <p:cNvCxnSpPr>
            <a:cxnSpLocks/>
            <a:stCxn id="58" idx="2"/>
            <a:endCxn id="133" idx="0"/>
          </p:cNvCxnSpPr>
          <p:nvPr/>
        </p:nvCxnSpPr>
        <p:spPr>
          <a:xfrm rot="16200000" flipH="1">
            <a:off x="7149595" y="2265885"/>
            <a:ext cx="1639373" cy="3740923"/>
          </a:xfrm>
          <a:prstGeom prst="curvedConnector3">
            <a:avLst>
              <a:gd name="adj1" fmla="val 50000"/>
            </a:avLst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9EA15189-5CA1-4217-BE5D-F28A04B6FC54}"/>
              </a:ext>
            </a:extLst>
          </p:cNvPr>
          <p:cNvSpPr/>
          <p:nvPr/>
        </p:nvSpPr>
        <p:spPr>
          <a:xfrm>
            <a:off x="8879278" y="4956034"/>
            <a:ext cx="1920929" cy="1011792"/>
          </a:xfrm>
          <a:prstGeom prst="roundRect">
            <a:avLst>
              <a:gd name="adj" fmla="val 5437"/>
            </a:avLst>
          </a:prstGeom>
          <a:solidFill>
            <a:schemeClr val="bg1">
              <a:lumMod val="85000"/>
              <a:lumOff val="1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Enumerate and Distribute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F441E0C7-127D-4F94-BF89-C7F2DE29CB7B}"/>
              </a:ext>
            </a:extLst>
          </p:cNvPr>
          <p:cNvSpPr txBox="1"/>
          <p:nvPr/>
        </p:nvSpPr>
        <p:spPr>
          <a:xfrm>
            <a:off x="5090082" y="4295517"/>
            <a:ext cx="1894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LRAUV Data Slate</a:t>
            </a:r>
          </a:p>
          <a:p>
            <a:r>
              <a:rPr lang="en-US" dirty="0"/>
              <a:t>(Realtime)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E8BBB25-A10D-4F8D-AA24-EEFAAD550F02}"/>
              </a:ext>
            </a:extLst>
          </p:cNvPr>
          <p:cNvSpPr txBox="1"/>
          <p:nvPr/>
        </p:nvSpPr>
        <p:spPr>
          <a:xfrm>
            <a:off x="5090082" y="5157586"/>
            <a:ext cx="1366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Object Logs</a:t>
            </a:r>
            <a:br>
              <a:rPr lang="en-US" dirty="0"/>
            </a:br>
            <a:r>
              <a:rPr lang="en-US" dirty="0"/>
              <a:t>(at surface)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3A722E8-745E-447B-8BD5-F1C4D64E3E9D}"/>
              </a:ext>
            </a:extLst>
          </p:cNvPr>
          <p:cNvSpPr txBox="1"/>
          <p:nvPr/>
        </p:nvSpPr>
        <p:spPr>
          <a:xfrm>
            <a:off x="5090082" y="5973893"/>
            <a:ext cx="2021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LRAUV Image transfer (at surface)</a:t>
            </a:r>
          </a:p>
        </p:txBody>
      </p:sp>
      <p:cxnSp>
        <p:nvCxnSpPr>
          <p:cNvPr id="143" name="Straight Arrow Connector 142">
            <a:extLst>
              <a:ext uri="{FF2B5EF4-FFF2-40B4-BE49-F238E27FC236}">
                <a16:creationId xmlns:a16="http://schemas.microsoft.com/office/drawing/2014/main" id="{C8CFFC0B-6733-4831-B739-BCAFD2111701}"/>
              </a:ext>
            </a:extLst>
          </p:cNvPr>
          <p:cNvCxnSpPr>
            <a:cxnSpLocks/>
            <a:stCxn id="133" idx="1"/>
            <a:endCxn id="138" idx="3"/>
          </p:cNvCxnSpPr>
          <p:nvPr/>
        </p:nvCxnSpPr>
        <p:spPr>
          <a:xfrm flipH="1" flipV="1">
            <a:off x="6985026" y="4618683"/>
            <a:ext cx="1894252" cy="843247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CE730666-F363-4910-A072-7FAF7C311CE5}"/>
              </a:ext>
            </a:extLst>
          </p:cNvPr>
          <p:cNvCxnSpPr>
            <a:cxnSpLocks/>
            <a:stCxn id="133" idx="1"/>
            <a:endCxn id="139" idx="3"/>
          </p:cNvCxnSpPr>
          <p:nvPr/>
        </p:nvCxnSpPr>
        <p:spPr>
          <a:xfrm flipH="1">
            <a:off x="6456683" y="5461930"/>
            <a:ext cx="2422595" cy="18822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AD81BA2F-2511-4AD3-9731-208F4542BD10}"/>
              </a:ext>
            </a:extLst>
          </p:cNvPr>
          <p:cNvCxnSpPr>
            <a:cxnSpLocks/>
            <a:stCxn id="133" idx="1"/>
            <a:endCxn id="140" idx="3"/>
          </p:cNvCxnSpPr>
          <p:nvPr/>
        </p:nvCxnSpPr>
        <p:spPr>
          <a:xfrm flipH="1">
            <a:off x="7111372" y="5461930"/>
            <a:ext cx="1767906" cy="835129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14CE474-CB4B-144E-B7C7-973D6A5916AB}"/>
              </a:ext>
            </a:extLst>
          </p:cNvPr>
          <p:cNvSpPr txBox="1"/>
          <p:nvPr/>
        </p:nvSpPr>
        <p:spPr>
          <a:xfrm>
            <a:off x="2352257" y="2231514"/>
            <a:ext cx="751179" cy="24622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larvacean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76ECAEE-1478-104C-B430-DDC43E9104E3}"/>
              </a:ext>
            </a:extLst>
          </p:cNvPr>
          <p:cNvSpPr txBox="1"/>
          <p:nvPr/>
        </p:nvSpPr>
        <p:spPr>
          <a:xfrm>
            <a:off x="1036568" y="1514462"/>
            <a:ext cx="751179" cy="24622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larvacean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90A771F-4EAB-794E-8515-34B8DB54D757}"/>
              </a:ext>
            </a:extLst>
          </p:cNvPr>
          <p:cNvSpPr/>
          <p:nvPr/>
        </p:nvSpPr>
        <p:spPr>
          <a:xfrm>
            <a:off x="5016862" y="2030394"/>
            <a:ext cx="2163915" cy="128626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800" dirty="0"/>
            </a:br>
            <a:r>
              <a:rPr lang="en-US" sz="1400" dirty="0"/>
              <a:t>{ </a:t>
            </a:r>
          </a:p>
          <a:p>
            <a:r>
              <a:rPr lang="en-US" sz="1400" b="1" i="1" dirty="0"/>
              <a:t>   larvacean </a:t>
            </a:r>
            <a:r>
              <a:rPr lang="en-US" sz="1400" dirty="0"/>
              <a:t>:      2,</a:t>
            </a:r>
          </a:p>
          <a:p>
            <a:r>
              <a:rPr lang="en-US" sz="1400" b="1" i="1" dirty="0"/>
              <a:t>   copepod</a:t>
            </a:r>
            <a:r>
              <a:rPr lang="en-US" sz="1400" dirty="0"/>
              <a:t>:         0,</a:t>
            </a:r>
            <a:br>
              <a:rPr lang="en-US" sz="1400" dirty="0"/>
            </a:br>
            <a:r>
              <a:rPr lang="en-US" sz="1400" dirty="0"/>
              <a:t>   </a:t>
            </a:r>
            <a:r>
              <a:rPr lang="en-US" sz="1400" b="1" i="1" dirty="0"/>
              <a:t>jelly</a:t>
            </a:r>
            <a:r>
              <a:rPr lang="en-US" sz="1400" dirty="0"/>
              <a:t>:                  0,</a:t>
            </a:r>
            <a:br>
              <a:rPr lang="en-US" sz="1400" dirty="0"/>
            </a:br>
            <a:r>
              <a:rPr lang="en-US" sz="1400" dirty="0"/>
              <a:t>   </a:t>
            </a:r>
            <a:r>
              <a:rPr lang="en-US" sz="1400" b="1" i="1" dirty="0"/>
              <a:t>aggregate</a:t>
            </a:r>
            <a:r>
              <a:rPr lang="en-US" sz="1400" dirty="0"/>
              <a:t>:      0,	</a:t>
            </a:r>
            <a:br>
              <a:rPr lang="en-US" sz="1400" dirty="0"/>
            </a:br>
            <a:r>
              <a:rPr lang="en-US" sz="1400" dirty="0"/>
              <a:t>}</a:t>
            </a:r>
          </a:p>
          <a:p>
            <a:pPr algn="ctr"/>
            <a:r>
              <a:rPr lang="en-US" sz="800" dirty="0"/>
              <a:t>   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45F766A-85DB-0846-AFAF-B46958A1F455}"/>
              </a:ext>
            </a:extLst>
          </p:cNvPr>
          <p:cNvSpPr/>
          <p:nvPr/>
        </p:nvSpPr>
        <p:spPr>
          <a:xfrm>
            <a:off x="8394957" y="2032256"/>
            <a:ext cx="2889572" cy="1286267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n-US" sz="800" dirty="0"/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num_larv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&gt; threshold: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stop yoyo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signal partner LRAUV</a:t>
            </a:r>
          </a:p>
          <a:p>
            <a:pPr algn="ctr"/>
            <a:r>
              <a:rPr lang="en-US" sz="800" dirty="0"/>
              <a:t>   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C02A581B-6609-5B4F-A6F8-D36306831B45}"/>
              </a:ext>
            </a:extLst>
          </p:cNvPr>
          <p:cNvCxnSpPr>
            <a:cxnSpLocks/>
            <a:stCxn id="58" idx="3"/>
            <a:endCxn id="60" idx="1"/>
          </p:cNvCxnSpPr>
          <p:nvPr/>
        </p:nvCxnSpPr>
        <p:spPr>
          <a:xfrm>
            <a:off x="7180777" y="2673528"/>
            <a:ext cx="1214180" cy="1862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7B667E3E-65A3-3B4F-A73E-5283246C11F5}"/>
              </a:ext>
            </a:extLst>
          </p:cNvPr>
          <p:cNvCxnSpPr>
            <a:cxnSpLocks/>
            <a:stCxn id="140" idx="1"/>
            <a:endCxn id="96" idx="3"/>
          </p:cNvCxnSpPr>
          <p:nvPr/>
        </p:nvCxnSpPr>
        <p:spPr>
          <a:xfrm flipH="1" flipV="1">
            <a:off x="3454401" y="6293469"/>
            <a:ext cx="1635681" cy="3590"/>
          </a:xfrm>
          <a:prstGeom prst="straightConnector1">
            <a:avLst/>
          </a:prstGeom>
          <a:ln>
            <a:solidFill>
              <a:srgbClr val="D9D9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856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241</Words>
  <Application>Microsoft Office PowerPoint</Application>
  <PresentationFormat>Widescreen</PresentationFormat>
  <Paragraphs>60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Office Theme</vt:lpstr>
      <vt:lpstr>PowerPoint Presentation</vt:lpstr>
      <vt:lpstr>In Situ 3D methods</vt:lpstr>
      <vt:lpstr>Room for One More?</vt:lpstr>
      <vt:lpstr>Many excellent tools for imaging plankton</vt:lpstr>
      <vt:lpstr>AyeRIS Autonomous Instrument</vt:lpstr>
      <vt:lpstr>Realtime object detection and supervised autonomy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2</cp:revision>
  <dcterms:created xsi:type="dcterms:W3CDTF">2022-02-07T17:39:56Z</dcterms:created>
  <dcterms:modified xsi:type="dcterms:W3CDTF">2022-02-07T23:00:42Z</dcterms:modified>
</cp:coreProperties>
</file>