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Lst>
  <p:sldSz cx="15087600" cy="213741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595959"/>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p:scale>
          <a:sx n="100" d="100"/>
          <a:sy n="100" d="100"/>
        </p:scale>
        <p:origin x="1560" y="-6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1570" y="3498032"/>
            <a:ext cx="12824460" cy="7441353"/>
          </a:xfrm>
        </p:spPr>
        <p:txBody>
          <a:bodyPr anchor="b"/>
          <a:lstStyle>
            <a:lvl1pPr algn="ctr">
              <a:defRPr sz="9900"/>
            </a:lvl1pPr>
          </a:lstStyle>
          <a:p>
            <a:r>
              <a:rPr lang="en-US"/>
              <a:t>Click to edit Master title style</a:t>
            </a:r>
            <a:endParaRPr lang="en-US" dirty="0"/>
          </a:p>
        </p:txBody>
      </p:sp>
      <p:sp>
        <p:nvSpPr>
          <p:cNvPr id="3" name="Subtitle 2"/>
          <p:cNvSpPr>
            <a:spLocks noGrp="1"/>
          </p:cNvSpPr>
          <p:nvPr>
            <p:ph type="subTitle" idx="1"/>
          </p:nvPr>
        </p:nvSpPr>
        <p:spPr>
          <a:xfrm>
            <a:off x="1885950" y="11226352"/>
            <a:ext cx="11315700" cy="5160458"/>
          </a:xfrm>
        </p:spPr>
        <p:txBody>
          <a:bodyPr/>
          <a:lstStyle>
            <a:lvl1pPr marL="0" indent="0" algn="ctr">
              <a:buNone/>
              <a:defRPr sz="3960"/>
            </a:lvl1pPr>
            <a:lvl2pPr marL="754380" indent="0" algn="ctr">
              <a:buNone/>
              <a:defRPr sz="3300"/>
            </a:lvl2pPr>
            <a:lvl3pPr marL="1508760" indent="0" algn="ctr">
              <a:buNone/>
              <a:defRPr sz="2970"/>
            </a:lvl3pPr>
            <a:lvl4pPr marL="2263140" indent="0" algn="ctr">
              <a:buNone/>
              <a:defRPr sz="2640"/>
            </a:lvl4pPr>
            <a:lvl5pPr marL="3017520" indent="0" algn="ctr">
              <a:buNone/>
              <a:defRPr sz="2640"/>
            </a:lvl5pPr>
            <a:lvl6pPr marL="3771900" indent="0" algn="ctr">
              <a:buNone/>
              <a:defRPr sz="2640"/>
            </a:lvl6pPr>
            <a:lvl7pPr marL="4526280" indent="0" algn="ctr">
              <a:buNone/>
              <a:defRPr sz="2640"/>
            </a:lvl7pPr>
            <a:lvl8pPr marL="5280660" indent="0" algn="ctr">
              <a:buNone/>
              <a:defRPr sz="2640"/>
            </a:lvl8pPr>
            <a:lvl9pPr marL="6035040" indent="0" algn="ctr">
              <a:buNone/>
              <a:defRPr sz="26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963111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4272279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97064" y="1137973"/>
            <a:ext cx="3253264" cy="18113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7273" y="1137973"/>
            <a:ext cx="9571196" cy="18113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29295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24180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9415" y="5328688"/>
            <a:ext cx="13013055" cy="8891030"/>
          </a:xfrm>
        </p:spPr>
        <p:txBody>
          <a:bodyPr anchor="b"/>
          <a:lstStyle>
            <a:lvl1pPr>
              <a:defRPr sz="9900"/>
            </a:lvl1pPr>
          </a:lstStyle>
          <a:p>
            <a:r>
              <a:rPr lang="en-US"/>
              <a:t>Click to edit Master title style</a:t>
            </a:r>
            <a:endParaRPr lang="en-US" dirty="0"/>
          </a:p>
        </p:txBody>
      </p:sp>
      <p:sp>
        <p:nvSpPr>
          <p:cNvPr id="3" name="Text Placeholder 2"/>
          <p:cNvSpPr>
            <a:spLocks noGrp="1"/>
          </p:cNvSpPr>
          <p:nvPr>
            <p:ph type="body" idx="1"/>
          </p:nvPr>
        </p:nvSpPr>
        <p:spPr>
          <a:xfrm>
            <a:off x="1029415" y="14303831"/>
            <a:ext cx="13013055" cy="4675583"/>
          </a:xfrm>
        </p:spPr>
        <p:txBody>
          <a:bodyPr/>
          <a:lstStyle>
            <a:lvl1pPr marL="0" indent="0">
              <a:buNone/>
              <a:defRPr sz="3960">
                <a:solidFill>
                  <a:schemeClr val="tx1"/>
                </a:solidFill>
              </a:defRPr>
            </a:lvl1pPr>
            <a:lvl2pPr marL="754380" indent="0">
              <a:buNone/>
              <a:defRPr sz="3300">
                <a:solidFill>
                  <a:schemeClr val="tx1">
                    <a:tint val="75000"/>
                  </a:schemeClr>
                </a:solidFill>
              </a:defRPr>
            </a:lvl2pPr>
            <a:lvl3pPr marL="1508760" indent="0">
              <a:buNone/>
              <a:defRPr sz="2970">
                <a:solidFill>
                  <a:schemeClr val="tx1">
                    <a:tint val="75000"/>
                  </a:schemeClr>
                </a:solidFill>
              </a:defRPr>
            </a:lvl3pPr>
            <a:lvl4pPr marL="2263140" indent="0">
              <a:buNone/>
              <a:defRPr sz="2640">
                <a:solidFill>
                  <a:schemeClr val="tx1">
                    <a:tint val="75000"/>
                  </a:schemeClr>
                </a:solidFill>
              </a:defRPr>
            </a:lvl4pPr>
            <a:lvl5pPr marL="3017520" indent="0">
              <a:buNone/>
              <a:defRPr sz="2640">
                <a:solidFill>
                  <a:schemeClr val="tx1">
                    <a:tint val="75000"/>
                  </a:schemeClr>
                </a:solidFill>
              </a:defRPr>
            </a:lvl5pPr>
            <a:lvl6pPr marL="3771900" indent="0">
              <a:buNone/>
              <a:defRPr sz="2640">
                <a:solidFill>
                  <a:schemeClr val="tx1">
                    <a:tint val="75000"/>
                  </a:schemeClr>
                </a:solidFill>
              </a:defRPr>
            </a:lvl6pPr>
            <a:lvl7pPr marL="4526280" indent="0">
              <a:buNone/>
              <a:defRPr sz="2640">
                <a:solidFill>
                  <a:schemeClr val="tx1">
                    <a:tint val="75000"/>
                  </a:schemeClr>
                </a:solidFill>
              </a:defRPr>
            </a:lvl7pPr>
            <a:lvl8pPr marL="5280660" indent="0">
              <a:buNone/>
              <a:defRPr sz="2640">
                <a:solidFill>
                  <a:schemeClr val="tx1">
                    <a:tint val="75000"/>
                  </a:schemeClr>
                </a:solidFill>
              </a:defRPr>
            </a:lvl8pPr>
            <a:lvl9pPr marL="6035040" indent="0">
              <a:buNone/>
              <a:defRPr sz="26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3D6E69-4F2D-46AF-96D9-68665CF6E06E}" type="datetimeFigureOut">
              <a:rPr lang="en-US" smtClean="0"/>
              <a:t>9/24/2022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257202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7273" y="5689865"/>
            <a:ext cx="6412230" cy="135616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8098" y="5689865"/>
            <a:ext cx="6412230" cy="135616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3D6E69-4F2D-46AF-96D9-68665CF6E06E}" type="datetimeFigureOut">
              <a:rPr lang="en-US" smtClean="0"/>
              <a:t>9/24/2022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152347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137978"/>
            <a:ext cx="13013055" cy="413133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39239" y="5239625"/>
            <a:ext cx="6382761" cy="256785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4" name="Content Placeholder 3"/>
          <p:cNvSpPr>
            <a:spLocks noGrp="1"/>
          </p:cNvSpPr>
          <p:nvPr>
            <p:ph sz="half" idx="2"/>
          </p:nvPr>
        </p:nvSpPr>
        <p:spPr>
          <a:xfrm>
            <a:off x="1039239" y="7807484"/>
            <a:ext cx="6382761" cy="11483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8098" y="5239625"/>
            <a:ext cx="6414195" cy="256785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6" name="Content Placeholder 5"/>
          <p:cNvSpPr>
            <a:spLocks noGrp="1"/>
          </p:cNvSpPr>
          <p:nvPr>
            <p:ph sz="quarter" idx="4"/>
          </p:nvPr>
        </p:nvSpPr>
        <p:spPr>
          <a:xfrm>
            <a:off x="7638098" y="7807484"/>
            <a:ext cx="6414195" cy="11483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3D6E69-4F2D-46AF-96D9-68665CF6E06E}" type="datetimeFigureOut">
              <a:rPr lang="en-US" smtClean="0"/>
              <a:t>9/24/2022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1477384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3D6E69-4F2D-46AF-96D9-68665CF6E06E}" type="datetimeFigureOut">
              <a:rPr lang="en-US" smtClean="0"/>
              <a:t>9/24/2022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237915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3D6E69-4F2D-46AF-96D9-68665CF6E06E}" type="datetimeFigureOut">
              <a:rPr lang="en-US" smtClean="0"/>
              <a:t>9/24/2022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4198496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4940"/>
            <a:ext cx="4866144" cy="4987290"/>
          </a:xfrm>
        </p:spPr>
        <p:txBody>
          <a:bodyPr anchor="b"/>
          <a:lstStyle>
            <a:lvl1pPr>
              <a:defRPr sz="5280"/>
            </a:lvl1pPr>
          </a:lstStyle>
          <a:p>
            <a:r>
              <a:rPr lang="en-US"/>
              <a:t>Click to edit Master title style</a:t>
            </a:r>
            <a:endParaRPr lang="en-US" dirty="0"/>
          </a:p>
        </p:txBody>
      </p:sp>
      <p:sp>
        <p:nvSpPr>
          <p:cNvPr id="3" name="Content Placeholder 2"/>
          <p:cNvSpPr>
            <a:spLocks noGrp="1"/>
          </p:cNvSpPr>
          <p:nvPr>
            <p:ph idx="1"/>
          </p:nvPr>
        </p:nvSpPr>
        <p:spPr>
          <a:xfrm>
            <a:off x="6414195" y="3077479"/>
            <a:ext cx="7638098" cy="15189465"/>
          </a:xfrm>
        </p:spPr>
        <p:txBody>
          <a:bodyPr/>
          <a:lstStyle>
            <a:lvl1pPr>
              <a:defRPr sz="5280"/>
            </a:lvl1pPr>
            <a:lvl2pPr>
              <a:defRPr sz="4620"/>
            </a:lvl2pPr>
            <a:lvl3pPr>
              <a:defRPr sz="3960"/>
            </a:lvl3pPr>
            <a:lvl4pPr>
              <a:defRPr sz="3300"/>
            </a:lvl4pPr>
            <a:lvl5pPr>
              <a:defRPr sz="3300"/>
            </a:lvl5pPr>
            <a:lvl6pPr>
              <a:defRPr sz="3300"/>
            </a:lvl6pPr>
            <a:lvl7pPr>
              <a:defRPr sz="3300"/>
            </a:lvl7pPr>
            <a:lvl8pPr>
              <a:defRPr sz="3300"/>
            </a:lvl8pPr>
            <a:lvl9pPr>
              <a:defRPr sz="3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39238" y="6412230"/>
            <a:ext cx="4866144" cy="11879449"/>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0A3D6E69-4F2D-46AF-96D9-68665CF6E06E}" type="datetimeFigureOut">
              <a:rPr lang="en-US" smtClean="0"/>
              <a:t>9/24/2022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340898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4940"/>
            <a:ext cx="4866144" cy="4987290"/>
          </a:xfrm>
        </p:spPr>
        <p:txBody>
          <a:bodyPr anchor="b"/>
          <a:lstStyle>
            <a:lvl1pPr>
              <a:defRPr sz="528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14195" y="3077479"/>
            <a:ext cx="7638098" cy="15189465"/>
          </a:xfrm>
        </p:spPr>
        <p:txBody>
          <a:bodyPr anchor="t"/>
          <a:lstStyle>
            <a:lvl1pPr marL="0" indent="0">
              <a:buNone/>
              <a:defRPr sz="5280"/>
            </a:lvl1pPr>
            <a:lvl2pPr marL="754380" indent="0">
              <a:buNone/>
              <a:defRPr sz="4620"/>
            </a:lvl2pPr>
            <a:lvl3pPr marL="1508760" indent="0">
              <a:buNone/>
              <a:defRPr sz="3960"/>
            </a:lvl3pPr>
            <a:lvl4pPr marL="2263140" indent="0">
              <a:buNone/>
              <a:defRPr sz="3300"/>
            </a:lvl4pPr>
            <a:lvl5pPr marL="3017520" indent="0">
              <a:buNone/>
              <a:defRPr sz="3300"/>
            </a:lvl5pPr>
            <a:lvl6pPr marL="3771900" indent="0">
              <a:buNone/>
              <a:defRPr sz="3300"/>
            </a:lvl6pPr>
            <a:lvl7pPr marL="4526280" indent="0">
              <a:buNone/>
              <a:defRPr sz="3300"/>
            </a:lvl7pPr>
            <a:lvl8pPr marL="5280660" indent="0">
              <a:buNone/>
              <a:defRPr sz="3300"/>
            </a:lvl8pPr>
            <a:lvl9pPr marL="6035040" indent="0">
              <a:buNone/>
              <a:defRPr sz="3300"/>
            </a:lvl9pPr>
          </a:lstStyle>
          <a:p>
            <a:r>
              <a:rPr lang="en-US"/>
              <a:t>Click icon to add picture</a:t>
            </a:r>
            <a:endParaRPr lang="en-US" dirty="0"/>
          </a:p>
        </p:txBody>
      </p:sp>
      <p:sp>
        <p:nvSpPr>
          <p:cNvPr id="4" name="Text Placeholder 3"/>
          <p:cNvSpPr>
            <a:spLocks noGrp="1"/>
          </p:cNvSpPr>
          <p:nvPr>
            <p:ph type="body" sz="half" idx="2"/>
          </p:nvPr>
        </p:nvSpPr>
        <p:spPr>
          <a:xfrm>
            <a:off x="1039238" y="6412230"/>
            <a:ext cx="4866144" cy="11879449"/>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0A3D6E69-4F2D-46AF-96D9-68665CF6E06E}" type="datetimeFigureOut">
              <a:rPr lang="en-US" smtClean="0"/>
              <a:t>9/24/2022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4B2575-66B3-4172-9306-8B8D07FAD2E6}" type="slidenum">
              <a:rPr lang="en-US" smtClean="0"/>
              <a:t>‹#›</a:t>
            </a:fld>
            <a:endParaRPr lang="en-US"/>
          </a:p>
        </p:txBody>
      </p:sp>
    </p:spTree>
    <p:extLst>
      <p:ext uri="{BB962C8B-B14F-4D97-AF65-F5344CB8AC3E}">
        <p14:creationId xmlns:p14="http://schemas.microsoft.com/office/powerpoint/2010/main" val="1771602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273" y="1137978"/>
            <a:ext cx="13013055" cy="41313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7273" y="5689865"/>
            <a:ext cx="13013055" cy="135616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7273" y="19810629"/>
            <a:ext cx="3394710" cy="1137973"/>
          </a:xfrm>
          <a:prstGeom prst="rect">
            <a:avLst/>
          </a:prstGeom>
        </p:spPr>
        <p:txBody>
          <a:bodyPr vert="horz" lIns="91440" tIns="45720" rIns="91440" bIns="45720" rtlCol="0" anchor="ctr"/>
          <a:lstStyle>
            <a:lvl1pPr algn="l">
              <a:defRPr sz="1980">
                <a:solidFill>
                  <a:schemeClr val="tx1">
                    <a:tint val="75000"/>
                  </a:schemeClr>
                </a:solidFill>
              </a:defRPr>
            </a:lvl1pPr>
          </a:lstStyle>
          <a:p>
            <a:fld id="{0A3D6E69-4F2D-46AF-96D9-68665CF6E06E}" type="datetimeFigureOut">
              <a:rPr lang="en-US" smtClean="0"/>
              <a:t>9/24/2022</a:t>
            </a:fld>
            <a:endParaRPr lang="en-US"/>
          </a:p>
        </p:txBody>
      </p:sp>
      <p:sp>
        <p:nvSpPr>
          <p:cNvPr id="5" name="Footer Placeholder 4"/>
          <p:cNvSpPr>
            <a:spLocks noGrp="1"/>
          </p:cNvSpPr>
          <p:nvPr>
            <p:ph type="ftr" sz="quarter" idx="3"/>
          </p:nvPr>
        </p:nvSpPr>
        <p:spPr>
          <a:xfrm>
            <a:off x="4997768" y="19810629"/>
            <a:ext cx="5092065" cy="1137973"/>
          </a:xfrm>
          <a:prstGeom prst="rect">
            <a:avLst/>
          </a:prstGeom>
        </p:spPr>
        <p:txBody>
          <a:bodyPr vert="horz" lIns="91440" tIns="45720" rIns="91440" bIns="45720" rtlCol="0" anchor="ctr"/>
          <a:lstStyle>
            <a:lvl1pPr algn="ctr">
              <a:defRPr sz="19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55618" y="19810629"/>
            <a:ext cx="3394710" cy="1137973"/>
          </a:xfrm>
          <a:prstGeom prst="rect">
            <a:avLst/>
          </a:prstGeom>
        </p:spPr>
        <p:txBody>
          <a:bodyPr vert="horz" lIns="91440" tIns="45720" rIns="91440" bIns="45720" rtlCol="0" anchor="ctr"/>
          <a:lstStyle>
            <a:lvl1pPr algn="r">
              <a:defRPr sz="1980">
                <a:solidFill>
                  <a:schemeClr val="tx1">
                    <a:tint val="75000"/>
                  </a:schemeClr>
                </a:solidFill>
              </a:defRPr>
            </a:lvl1pPr>
          </a:lstStyle>
          <a:p>
            <a:fld id="{C64B2575-66B3-4172-9306-8B8D07FAD2E6}" type="slidenum">
              <a:rPr lang="en-US" smtClean="0"/>
              <a:t>‹#›</a:t>
            </a:fld>
            <a:endParaRPr lang="en-US"/>
          </a:p>
        </p:txBody>
      </p:sp>
    </p:spTree>
    <p:extLst>
      <p:ext uri="{BB962C8B-B14F-4D97-AF65-F5344CB8AC3E}">
        <p14:creationId xmlns:p14="http://schemas.microsoft.com/office/powerpoint/2010/main" val="1122882028"/>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1508760" rtl="0" eaLnBrk="1" latinLnBrk="0" hangingPunct="1">
        <a:lnSpc>
          <a:spcPct val="90000"/>
        </a:lnSpc>
        <a:spcBef>
          <a:spcPct val="0"/>
        </a:spcBef>
        <a:buNone/>
        <a:defRPr sz="7260" kern="1200">
          <a:solidFill>
            <a:schemeClr val="tx1"/>
          </a:solidFill>
          <a:latin typeface="+mj-lt"/>
          <a:ea typeface="+mj-ea"/>
          <a:cs typeface="+mj-cs"/>
        </a:defRPr>
      </a:lvl1pPr>
    </p:titleStyle>
    <p:bodyStyle>
      <a:lvl1pPr marL="377190" indent="-377190" algn="l" defTabSz="1508760" rtl="0" eaLnBrk="1" latinLnBrk="0" hangingPunct="1">
        <a:lnSpc>
          <a:spcPct val="90000"/>
        </a:lnSpc>
        <a:spcBef>
          <a:spcPts val="1650"/>
        </a:spcBef>
        <a:buFont typeface="Arial" panose="020B0604020202020204" pitchFamily="34" charset="0"/>
        <a:buChar char="•"/>
        <a:defRPr sz="4620" kern="1200">
          <a:solidFill>
            <a:schemeClr val="tx1"/>
          </a:solidFill>
          <a:latin typeface="+mn-lt"/>
          <a:ea typeface="+mn-ea"/>
          <a:cs typeface="+mn-cs"/>
        </a:defRPr>
      </a:lvl1pPr>
      <a:lvl2pPr marL="1131570" indent="-377190" algn="l" defTabSz="1508760" rtl="0" eaLnBrk="1" latinLnBrk="0" hangingPunct="1">
        <a:lnSpc>
          <a:spcPct val="90000"/>
        </a:lnSpc>
        <a:spcBef>
          <a:spcPts val="825"/>
        </a:spcBef>
        <a:buFont typeface="Arial" panose="020B0604020202020204" pitchFamily="34" charset="0"/>
        <a:buChar char="•"/>
        <a:defRPr sz="3960" kern="1200">
          <a:solidFill>
            <a:schemeClr val="tx1"/>
          </a:solidFill>
          <a:latin typeface="+mn-lt"/>
          <a:ea typeface="+mn-ea"/>
          <a:cs typeface="+mn-cs"/>
        </a:defRPr>
      </a:lvl2pPr>
      <a:lvl3pPr marL="1885950" indent="-377190" algn="l" defTabSz="1508760" rtl="0" eaLnBrk="1" latinLnBrk="0" hangingPunct="1">
        <a:lnSpc>
          <a:spcPct val="90000"/>
        </a:lnSpc>
        <a:spcBef>
          <a:spcPts val="825"/>
        </a:spcBef>
        <a:buFont typeface="Arial" panose="020B0604020202020204" pitchFamily="34" charset="0"/>
        <a:buChar char="•"/>
        <a:defRPr sz="3300" kern="1200">
          <a:solidFill>
            <a:schemeClr val="tx1"/>
          </a:solidFill>
          <a:latin typeface="+mn-lt"/>
          <a:ea typeface="+mn-ea"/>
          <a:cs typeface="+mn-cs"/>
        </a:defRPr>
      </a:lvl3pPr>
      <a:lvl4pPr marL="26403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4pPr>
      <a:lvl5pPr marL="339471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5pPr>
      <a:lvl6pPr marL="414909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6pPr>
      <a:lvl7pPr marL="490347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7pPr>
      <a:lvl8pPr marL="565785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8pPr>
      <a:lvl9pPr marL="64122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9pPr>
    </p:bodyStyle>
    <p:otherStyle>
      <a:defPPr>
        <a:defRPr lang="en-US"/>
      </a:defPPr>
      <a:lvl1pPr marL="0" algn="l" defTabSz="1508760" rtl="0" eaLnBrk="1" latinLnBrk="0" hangingPunct="1">
        <a:defRPr sz="2970" kern="1200">
          <a:solidFill>
            <a:schemeClr val="tx1"/>
          </a:solidFill>
          <a:latin typeface="+mn-lt"/>
          <a:ea typeface="+mn-ea"/>
          <a:cs typeface="+mn-cs"/>
        </a:defRPr>
      </a:lvl1pPr>
      <a:lvl2pPr marL="754380" algn="l" defTabSz="1508760" rtl="0" eaLnBrk="1" latinLnBrk="0" hangingPunct="1">
        <a:defRPr sz="2970" kern="1200">
          <a:solidFill>
            <a:schemeClr val="tx1"/>
          </a:solidFill>
          <a:latin typeface="+mn-lt"/>
          <a:ea typeface="+mn-ea"/>
          <a:cs typeface="+mn-cs"/>
        </a:defRPr>
      </a:lvl2pPr>
      <a:lvl3pPr marL="1508760" algn="l" defTabSz="1508760" rtl="0" eaLnBrk="1" latinLnBrk="0" hangingPunct="1">
        <a:defRPr sz="2970" kern="1200">
          <a:solidFill>
            <a:schemeClr val="tx1"/>
          </a:solidFill>
          <a:latin typeface="+mn-lt"/>
          <a:ea typeface="+mn-ea"/>
          <a:cs typeface="+mn-cs"/>
        </a:defRPr>
      </a:lvl3pPr>
      <a:lvl4pPr marL="2263140" algn="l" defTabSz="1508760" rtl="0" eaLnBrk="1" latinLnBrk="0" hangingPunct="1">
        <a:defRPr sz="2970" kern="1200">
          <a:solidFill>
            <a:schemeClr val="tx1"/>
          </a:solidFill>
          <a:latin typeface="+mn-lt"/>
          <a:ea typeface="+mn-ea"/>
          <a:cs typeface="+mn-cs"/>
        </a:defRPr>
      </a:lvl4pPr>
      <a:lvl5pPr marL="3017520" algn="l" defTabSz="1508760" rtl="0" eaLnBrk="1" latinLnBrk="0" hangingPunct="1">
        <a:defRPr sz="2970" kern="1200">
          <a:solidFill>
            <a:schemeClr val="tx1"/>
          </a:solidFill>
          <a:latin typeface="+mn-lt"/>
          <a:ea typeface="+mn-ea"/>
          <a:cs typeface="+mn-cs"/>
        </a:defRPr>
      </a:lvl5pPr>
      <a:lvl6pPr marL="3771900" algn="l" defTabSz="1508760" rtl="0" eaLnBrk="1" latinLnBrk="0" hangingPunct="1">
        <a:defRPr sz="2970" kern="1200">
          <a:solidFill>
            <a:schemeClr val="tx1"/>
          </a:solidFill>
          <a:latin typeface="+mn-lt"/>
          <a:ea typeface="+mn-ea"/>
          <a:cs typeface="+mn-cs"/>
        </a:defRPr>
      </a:lvl6pPr>
      <a:lvl7pPr marL="4526280" algn="l" defTabSz="1508760" rtl="0" eaLnBrk="1" latinLnBrk="0" hangingPunct="1">
        <a:defRPr sz="2970" kern="1200">
          <a:solidFill>
            <a:schemeClr val="tx1"/>
          </a:solidFill>
          <a:latin typeface="+mn-lt"/>
          <a:ea typeface="+mn-ea"/>
          <a:cs typeface="+mn-cs"/>
        </a:defRPr>
      </a:lvl7pPr>
      <a:lvl8pPr marL="5280660" algn="l" defTabSz="1508760" rtl="0" eaLnBrk="1" latinLnBrk="0" hangingPunct="1">
        <a:defRPr sz="2970" kern="1200">
          <a:solidFill>
            <a:schemeClr val="tx1"/>
          </a:solidFill>
          <a:latin typeface="+mn-lt"/>
          <a:ea typeface="+mn-ea"/>
          <a:cs typeface="+mn-cs"/>
        </a:defRPr>
      </a:lvl8pPr>
      <a:lvl9pPr marL="6035040" algn="l" defTabSz="1508760" rtl="0" eaLnBrk="1" latinLnBrk="0" hangingPunct="1">
        <a:defRPr sz="29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hyperlink" Target="https://youtube.com/shorts/WeooXv0J1mw" TargetMode="Externa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28.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6.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hyperlink" Target="https://youtu.be/O5u0pc1_dn0" TargetMode="External"/><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hyperlink" Target="https://youtube.com/shorts/K8XnItjsSYQ" TargetMode="External"/><Relationship Id="rId30"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0" name="Picture 1059">
            <a:extLst>
              <a:ext uri="{FF2B5EF4-FFF2-40B4-BE49-F238E27FC236}">
                <a16:creationId xmlns:a16="http://schemas.microsoft.com/office/drawing/2014/main" id="{5568939C-2DAF-A1F3-68AC-1B520D5CFBD9}"/>
              </a:ext>
            </a:extLst>
          </p:cNvPr>
          <p:cNvPicPr>
            <a:picLocks noChangeAspect="1"/>
          </p:cNvPicPr>
          <p:nvPr/>
        </p:nvPicPr>
        <p:blipFill rotWithShape="1">
          <a:blip r:embed="rId2"/>
          <a:srcRect l="41507" t="34902" r="7162" b="4237"/>
          <a:stretch/>
        </p:blipFill>
        <p:spPr>
          <a:xfrm>
            <a:off x="904392" y="9675546"/>
            <a:ext cx="2043129" cy="3932623"/>
          </a:xfrm>
          <a:prstGeom prst="rect">
            <a:avLst/>
          </a:prstGeom>
        </p:spPr>
      </p:pic>
      <p:pic>
        <p:nvPicPr>
          <p:cNvPr id="1162" name="Picture 1161">
            <a:extLst>
              <a:ext uri="{FF2B5EF4-FFF2-40B4-BE49-F238E27FC236}">
                <a16:creationId xmlns:a16="http://schemas.microsoft.com/office/drawing/2014/main" id="{70CC8C89-F869-1270-B44B-56CD9770B05C}"/>
              </a:ext>
            </a:extLst>
          </p:cNvPr>
          <p:cNvPicPr>
            <a:picLocks noChangeAspect="1"/>
          </p:cNvPicPr>
          <p:nvPr/>
        </p:nvPicPr>
        <p:blipFill rotWithShape="1">
          <a:blip r:embed="rId3"/>
          <a:srcRect l="68879" t="54044" b="2575"/>
          <a:stretch/>
        </p:blipFill>
        <p:spPr>
          <a:xfrm>
            <a:off x="11381236" y="6616776"/>
            <a:ext cx="3801848" cy="2806329"/>
          </a:xfrm>
          <a:prstGeom prst="rect">
            <a:avLst/>
          </a:prstGeom>
        </p:spPr>
      </p:pic>
      <p:pic>
        <p:nvPicPr>
          <p:cNvPr id="1161" name="Picture 1160">
            <a:extLst>
              <a:ext uri="{FF2B5EF4-FFF2-40B4-BE49-F238E27FC236}">
                <a16:creationId xmlns:a16="http://schemas.microsoft.com/office/drawing/2014/main" id="{38F57444-5321-9C4B-4A5D-495070D52C7C}"/>
              </a:ext>
            </a:extLst>
          </p:cNvPr>
          <p:cNvPicPr>
            <a:picLocks noChangeAspect="1"/>
          </p:cNvPicPr>
          <p:nvPr/>
        </p:nvPicPr>
        <p:blipFill rotWithShape="1">
          <a:blip r:embed="rId3"/>
          <a:srcRect t="54044" r="67953" b="2575"/>
          <a:stretch/>
        </p:blipFill>
        <p:spPr>
          <a:xfrm>
            <a:off x="7750095" y="6645313"/>
            <a:ext cx="3875259" cy="2777792"/>
          </a:xfrm>
          <a:prstGeom prst="rect">
            <a:avLst/>
          </a:prstGeom>
        </p:spPr>
      </p:pic>
      <p:pic>
        <p:nvPicPr>
          <p:cNvPr id="1057" name="Picture 1056">
            <a:extLst>
              <a:ext uri="{FF2B5EF4-FFF2-40B4-BE49-F238E27FC236}">
                <a16:creationId xmlns:a16="http://schemas.microsoft.com/office/drawing/2014/main" id="{272FE733-5216-4E83-C463-7C3F13CD1BD9}"/>
              </a:ext>
            </a:extLst>
          </p:cNvPr>
          <p:cNvPicPr>
            <a:picLocks noChangeAspect="1"/>
          </p:cNvPicPr>
          <p:nvPr/>
        </p:nvPicPr>
        <p:blipFill>
          <a:blip r:embed="rId4"/>
          <a:stretch>
            <a:fillRect/>
          </a:stretch>
        </p:blipFill>
        <p:spPr>
          <a:xfrm>
            <a:off x="226656" y="18683468"/>
            <a:ext cx="2430081" cy="2430081"/>
          </a:xfrm>
          <a:prstGeom prst="rect">
            <a:avLst/>
          </a:prstGeom>
        </p:spPr>
      </p:pic>
      <p:pic>
        <p:nvPicPr>
          <p:cNvPr id="1062" name="Picture 1061">
            <a:extLst>
              <a:ext uri="{FF2B5EF4-FFF2-40B4-BE49-F238E27FC236}">
                <a16:creationId xmlns:a16="http://schemas.microsoft.com/office/drawing/2014/main" id="{1219CAE3-A881-2935-209A-545408EB3D42}"/>
              </a:ext>
            </a:extLst>
          </p:cNvPr>
          <p:cNvPicPr>
            <a:picLocks noChangeAspect="1"/>
          </p:cNvPicPr>
          <p:nvPr/>
        </p:nvPicPr>
        <p:blipFill>
          <a:blip r:embed="rId5"/>
          <a:stretch>
            <a:fillRect/>
          </a:stretch>
        </p:blipFill>
        <p:spPr>
          <a:xfrm>
            <a:off x="3486268" y="9734052"/>
            <a:ext cx="3607511" cy="3375680"/>
          </a:xfrm>
          <a:prstGeom prst="rect">
            <a:avLst/>
          </a:prstGeom>
        </p:spPr>
      </p:pic>
      <p:sp>
        <p:nvSpPr>
          <p:cNvPr id="6" name="TextBox 5">
            <a:extLst>
              <a:ext uri="{FF2B5EF4-FFF2-40B4-BE49-F238E27FC236}">
                <a16:creationId xmlns:a16="http://schemas.microsoft.com/office/drawing/2014/main" id="{28988FF6-F053-3817-A6F4-8CB28D995F60}"/>
              </a:ext>
            </a:extLst>
          </p:cNvPr>
          <p:cNvSpPr txBox="1"/>
          <p:nvPr/>
        </p:nvSpPr>
        <p:spPr>
          <a:xfrm>
            <a:off x="182880" y="269748"/>
            <a:ext cx="14703552" cy="523220"/>
          </a:xfrm>
          <a:prstGeom prst="rect">
            <a:avLst/>
          </a:prstGeom>
          <a:noFill/>
        </p:spPr>
        <p:txBody>
          <a:bodyPr wrap="square" rtlCol="0">
            <a:spAutoFit/>
          </a:bodyPr>
          <a:lstStyle/>
          <a:p>
            <a:pPr algn="ctr"/>
            <a:r>
              <a:rPr lang="en-US" sz="2800" dirty="0"/>
              <a:t>Plenoptic and multi-camera imaging on ROVs and AUVs</a:t>
            </a:r>
          </a:p>
        </p:txBody>
      </p:sp>
      <p:sp>
        <p:nvSpPr>
          <p:cNvPr id="7" name="TextBox 6">
            <a:extLst>
              <a:ext uri="{FF2B5EF4-FFF2-40B4-BE49-F238E27FC236}">
                <a16:creationId xmlns:a16="http://schemas.microsoft.com/office/drawing/2014/main" id="{91B1CFEB-D80B-8819-FFBB-6EB22DD65DB3}"/>
              </a:ext>
            </a:extLst>
          </p:cNvPr>
          <p:cNvSpPr txBox="1"/>
          <p:nvPr/>
        </p:nvSpPr>
        <p:spPr>
          <a:xfrm>
            <a:off x="4033984" y="993684"/>
            <a:ext cx="6578032" cy="646331"/>
          </a:xfrm>
          <a:prstGeom prst="rect">
            <a:avLst/>
          </a:prstGeom>
          <a:noFill/>
        </p:spPr>
        <p:txBody>
          <a:bodyPr wrap="square" rtlCol="0">
            <a:spAutoFit/>
          </a:bodyPr>
          <a:lstStyle/>
          <a:p>
            <a:pPr algn="ctr"/>
            <a:r>
              <a:rPr lang="en-US" dirty="0"/>
              <a:t>Paul Roberts, Joost Daniels, Eric Orenstein, Jon Erickson, Denis Klimov, Rich Henthorn, Alana Sherman, Henry Ruhl, Kakani Katija</a:t>
            </a:r>
          </a:p>
        </p:txBody>
      </p:sp>
      <p:sp>
        <p:nvSpPr>
          <p:cNvPr id="8" name="TextBox 7">
            <a:extLst>
              <a:ext uri="{FF2B5EF4-FFF2-40B4-BE49-F238E27FC236}">
                <a16:creationId xmlns:a16="http://schemas.microsoft.com/office/drawing/2014/main" id="{E89C87F0-1613-ADCD-B238-D1221FC9A371}"/>
              </a:ext>
            </a:extLst>
          </p:cNvPr>
          <p:cNvSpPr txBox="1"/>
          <p:nvPr/>
        </p:nvSpPr>
        <p:spPr>
          <a:xfrm>
            <a:off x="97374" y="3090523"/>
            <a:ext cx="7360920" cy="1077218"/>
          </a:xfrm>
          <a:prstGeom prst="rect">
            <a:avLst/>
          </a:prstGeom>
          <a:noFill/>
        </p:spPr>
        <p:txBody>
          <a:bodyPr wrap="square" rtlCol="0">
            <a:spAutoFit/>
          </a:bodyPr>
          <a:lstStyle/>
          <a:p>
            <a:pPr algn="ctr"/>
            <a:r>
              <a:rPr lang="en-US" sz="2800" b="1" dirty="0">
                <a:solidFill>
                  <a:schemeClr val="accent5">
                    <a:lumMod val="20000"/>
                    <a:lumOff val="80000"/>
                  </a:schemeClr>
                </a:solidFill>
              </a:rPr>
              <a:t>EyeRIS - Remotely Operated Vehicles</a:t>
            </a:r>
            <a:r>
              <a:rPr lang="en-US" dirty="0">
                <a:solidFill>
                  <a:schemeClr val="accent5">
                    <a:lumMod val="20000"/>
                    <a:lumOff val="80000"/>
                  </a:schemeClr>
                </a:solidFill>
              </a:rPr>
              <a:t> </a:t>
            </a:r>
          </a:p>
          <a:p>
            <a:pPr algn="ctr"/>
            <a:r>
              <a:rPr lang="en-US" i="1" dirty="0">
                <a:solidFill>
                  <a:schemeClr val="accent5">
                    <a:lumMod val="20000"/>
                    <a:lumOff val="80000"/>
                  </a:schemeClr>
                </a:solidFill>
              </a:rPr>
              <a:t>4000 m lightfield camera with real-time 3D visualization</a:t>
            </a:r>
          </a:p>
          <a:p>
            <a:pPr algn="ctr"/>
            <a:endParaRPr lang="en-US" dirty="0"/>
          </a:p>
        </p:txBody>
      </p:sp>
      <p:sp>
        <p:nvSpPr>
          <p:cNvPr id="9" name="TextBox 8">
            <a:extLst>
              <a:ext uri="{FF2B5EF4-FFF2-40B4-BE49-F238E27FC236}">
                <a16:creationId xmlns:a16="http://schemas.microsoft.com/office/drawing/2014/main" id="{0CE4FBB3-110E-696B-0BB2-D4366E06E34D}"/>
              </a:ext>
            </a:extLst>
          </p:cNvPr>
          <p:cNvSpPr txBox="1"/>
          <p:nvPr/>
        </p:nvSpPr>
        <p:spPr>
          <a:xfrm>
            <a:off x="7734314" y="3090523"/>
            <a:ext cx="7360920" cy="800219"/>
          </a:xfrm>
          <a:prstGeom prst="rect">
            <a:avLst/>
          </a:prstGeom>
          <a:noFill/>
        </p:spPr>
        <p:txBody>
          <a:bodyPr wrap="square" rtlCol="0">
            <a:spAutoFit/>
          </a:bodyPr>
          <a:lstStyle/>
          <a:p>
            <a:pPr algn="ctr"/>
            <a:r>
              <a:rPr lang="en-US" sz="2800" b="1" dirty="0">
                <a:solidFill>
                  <a:schemeClr val="accent2">
                    <a:lumMod val="20000"/>
                    <a:lumOff val="80000"/>
                  </a:schemeClr>
                </a:solidFill>
              </a:rPr>
              <a:t>AyeRIS - Autonomous Underwater Vehicles</a:t>
            </a:r>
            <a:r>
              <a:rPr lang="en-US" dirty="0"/>
              <a:t> </a:t>
            </a:r>
          </a:p>
          <a:p>
            <a:pPr algn="ctr"/>
            <a:r>
              <a:rPr lang="en-US" i="1" dirty="0">
                <a:solidFill>
                  <a:schemeClr val="accent2">
                    <a:lumMod val="20000"/>
                    <a:lumOff val="80000"/>
                  </a:schemeClr>
                </a:solidFill>
              </a:rPr>
              <a:t>300 m autonomous camera array with real-time processing</a:t>
            </a:r>
          </a:p>
        </p:txBody>
      </p:sp>
      <p:pic>
        <p:nvPicPr>
          <p:cNvPr id="13" name="Picture 12">
            <a:extLst>
              <a:ext uri="{FF2B5EF4-FFF2-40B4-BE49-F238E27FC236}">
                <a16:creationId xmlns:a16="http://schemas.microsoft.com/office/drawing/2014/main" id="{A27F2D29-0077-750A-83F2-3B855F105AED}"/>
              </a:ext>
            </a:extLst>
          </p:cNvPr>
          <p:cNvPicPr>
            <a:picLocks noChangeAspect="1"/>
          </p:cNvPicPr>
          <p:nvPr/>
        </p:nvPicPr>
        <p:blipFill>
          <a:blip r:embed="rId6"/>
          <a:stretch>
            <a:fillRect/>
          </a:stretch>
        </p:blipFill>
        <p:spPr>
          <a:xfrm>
            <a:off x="341478" y="4074836"/>
            <a:ext cx="3552825" cy="2570477"/>
          </a:xfrm>
          <a:prstGeom prst="rect">
            <a:avLst/>
          </a:prstGeom>
        </p:spPr>
      </p:pic>
      <p:sp>
        <p:nvSpPr>
          <p:cNvPr id="17" name="TextBox 16">
            <a:extLst>
              <a:ext uri="{FF2B5EF4-FFF2-40B4-BE49-F238E27FC236}">
                <a16:creationId xmlns:a16="http://schemas.microsoft.com/office/drawing/2014/main" id="{02D59AF1-B7BB-215D-94D1-C7883ACD2292}"/>
              </a:ext>
            </a:extLst>
          </p:cNvPr>
          <p:cNvSpPr txBox="1"/>
          <p:nvPr/>
        </p:nvSpPr>
        <p:spPr>
          <a:xfrm>
            <a:off x="4467225" y="4069114"/>
            <a:ext cx="2771775" cy="2462213"/>
          </a:xfrm>
          <a:prstGeom prst="rect">
            <a:avLst/>
          </a:prstGeom>
          <a:noFill/>
        </p:spPr>
        <p:txBody>
          <a:bodyPr wrap="square" rtlCol="0">
            <a:spAutoFit/>
          </a:bodyPr>
          <a:lstStyle/>
          <a:p>
            <a:r>
              <a:rPr lang="en-US" sz="1400" dirty="0"/>
              <a:t>Key Features:</a:t>
            </a:r>
          </a:p>
          <a:p>
            <a:pPr marL="285750" indent="-285750">
              <a:buFont typeface="Arial" panose="020B0604020202020204" pitchFamily="34" charset="0"/>
              <a:buChar char="•"/>
            </a:pPr>
            <a:r>
              <a:rPr lang="en-US" sz="1400" dirty="0"/>
              <a:t>4000 m depth rating</a:t>
            </a:r>
          </a:p>
          <a:p>
            <a:pPr marL="285750" indent="-285750">
              <a:buFont typeface="Arial" panose="020B0604020202020204" pitchFamily="34" charset="0"/>
              <a:buChar char="•"/>
            </a:pPr>
            <a:r>
              <a:rPr lang="en-US" sz="1400" dirty="0">
                <a:solidFill>
                  <a:schemeClr val="tx1">
                    <a:lumMod val="75000"/>
                  </a:schemeClr>
                </a:solidFill>
              </a:rPr>
              <a:t>Real-time 3D visualization</a:t>
            </a:r>
          </a:p>
          <a:p>
            <a:pPr marL="285750" indent="-285750">
              <a:buFont typeface="Arial" panose="020B0604020202020204" pitchFamily="34" charset="0"/>
              <a:buChar char="•"/>
            </a:pPr>
            <a:r>
              <a:rPr lang="en-US" sz="1400" dirty="0"/>
              <a:t>Imaged volume: 60 ml to 2 l</a:t>
            </a:r>
          </a:p>
          <a:p>
            <a:pPr marL="285750" indent="-285750">
              <a:buFont typeface="Arial" panose="020B0604020202020204" pitchFamily="34" charset="0"/>
              <a:buChar char="•"/>
            </a:pPr>
            <a:r>
              <a:rPr lang="en-US" sz="1400" dirty="0">
                <a:solidFill>
                  <a:schemeClr val="tx1">
                    <a:lumMod val="75000"/>
                  </a:schemeClr>
                </a:solidFill>
              </a:rPr>
              <a:t>Resolution: </a:t>
            </a:r>
          </a:p>
          <a:p>
            <a:pPr marL="742950" lvl="1" indent="-285750">
              <a:buFont typeface="Arial" panose="020B0604020202020204" pitchFamily="34" charset="0"/>
              <a:buChar char="•"/>
            </a:pPr>
            <a:r>
              <a:rPr lang="en-US" sz="1400" dirty="0">
                <a:solidFill>
                  <a:schemeClr val="tx1">
                    <a:lumMod val="75000"/>
                  </a:schemeClr>
                </a:solidFill>
              </a:rPr>
              <a:t>x/y: 20 um to 60 um</a:t>
            </a:r>
          </a:p>
          <a:p>
            <a:pPr marL="742950" lvl="1" indent="-285750">
              <a:buFont typeface="Arial" panose="020B0604020202020204" pitchFamily="34" charset="0"/>
              <a:buChar char="•"/>
            </a:pPr>
            <a:r>
              <a:rPr lang="en-US" sz="1400" dirty="0">
                <a:solidFill>
                  <a:schemeClr val="tx1">
                    <a:lumMod val="75000"/>
                  </a:schemeClr>
                </a:solidFill>
              </a:rPr>
              <a:t>z: 200 um to 600 um</a:t>
            </a:r>
          </a:p>
          <a:p>
            <a:pPr marL="285750" indent="-285750">
              <a:buFont typeface="Arial" panose="020B0604020202020204" pitchFamily="34" charset="0"/>
              <a:buChar char="•"/>
            </a:pPr>
            <a:r>
              <a:rPr lang="en-US" sz="1400" dirty="0"/>
              <a:t>Interface:</a:t>
            </a:r>
          </a:p>
          <a:p>
            <a:pPr marL="742950" lvl="1" indent="-285750">
              <a:buFont typeface="Arial" panose="020B0604020202020204" pitchFamily="34" charset="0"/>
              <a:buChar char="•"/>
            </a:pPr>
            <a:r>
              <a:rPr lang="en-US" sz="1400" dirty="0"/>
              <a:t>Wide range AC/DC</a:t>
            </a:r>
          </a:p>
          <a:p>
            <a:pPr marL="742950" lvl="1" indent="-285750">
              <a:buFont typeface="Arial" panose="020B0604020202020204" pitchFamily="34" charset="0"/>
              <a:buChar char="•"/>
            </a:pPr>
            <a:r>
              <a:rPr lang="en-US" sz="1400" dirty="0"/>
              <a:t>&lt; 300 W (with lights)</a:t>
            </a:r>
          </a:p>
          <a:p>
            <a:pPr marL="742950" lvl="1" indent="-285750">
              <a:buFont typeface="Arial" panose="020B0604020202020204" pitchFamily="34" charset="0"/>
              <a:buChar char="•"/>
            </a:pPr>
            <a:r>
              <a:rPr lang="en-US" sz="1400" dirty="0"/>
              <a:t>Single-mode fiber</a:t>
            </a:r>
          </a:p>
        </p:txBody>
      </p:sp>
      <p:sp>
        <p:nvSpPr>
          <p:cNvPr id="18" name="TextBox 17">
            <a:extLst>
              <a:ext uri="{FF2B5EF4-FFF2-40B4-BE49-F238E27FC236}">
                <a16:creationId xmlns:a16="http://schemas.microsoft.com/office/drawing/2014/main" id="{90DC2CFB-B1A9-725C-BFE1-7156DE2F8DCB}"/>
              </a:ext>
            </a:extLst>
          </p:cNvPr>
          <p:cNvSpPr txBox="1"/>
          <p:nvPr/>
        </p:nvSpPr>
        <p:spPr>
          <a:xfrm>
            <a:off x="12028065" y="4072742"/>
            <a:ext cx="2988945" cy="2462213"/>
          </a:xfrm>
          <a:prstGeom prst="rect">
            <a:avLst/>
          </a:prstGeom>
          <a:noFill/>
        </p:spPr>
        <p:txBody>
          <a:bodyPr wrap="square" rtlCol="0">
            <a:spAutoFit/>
          </a:bodyPr>
          <a:lstStyle/>
          <a:p>
            <a:r>
              <a:rPr lang="en-US" sz="1400" dirty="0"/>
              <a:t>Key Features:</a:t>
            </a:r>
          </a:p>
          <a:p>
            <a:pPr marL="285750" indent="-285750">
              <a:buFont typeface="Arial" panose="020B0604020202020204" pitchFamily="34" charset="0"/>
              <a:buChar char="•"/>
            </a:pPr>
            <a:r>
              <a:rPr lang="en-US" sz="1400" dirty="0"/>
              <a:t>300 m / 1500 m depth rating</a:t>
            </a:r>
          </a:p>
          <a:p>
            <a:pPr marL="285750" indent="-285750">
              <a:buFont typeface="Arial" panose="020B0604020202020204" pitchFamily="34" charset="0"/>
              <a:buChar char="•"/>
            </a:pPr>
            <a:r>
              <a:rPr lang="en-US" sz="1400" dirty="0">
                <a:solidFill>
                  <a:schemeClr val="tx1">
                    <a:lumMod val="75000"/>
                  </a:schemeClr>
                </a:solidFill>
              </a:rPr>
              <a:t>Real-time object detection</a:t>
            </a:r>
          </a:p>
          <a:p>
            <a:pPr marL="285750" indent="-285750">
              <a:buFont typeface="Arial" panose="020B0604020202020204" pitchFamily="34" charset="0"/>
              <a:buChar char="•"/>
            </a:pPr>
            <a:r>
              <a:rPr lang="en-US" sz="1400" dirty="0"/>
              <a:t>Imaged volume: 2 l to 10 l</a:t>
            </a:r>
          </a:p>
          <a:p>
            <a:pPr marL="285750" indent="-285750">
              <a:buFont typeface="Arial" panose="020B0604020202020204" pitchFamily="34" charset="0"/>
              <a:buChar char="•"/>
            </a:pPr>
            <a:r>
              <a:rPr lang="en-US" sz="1400" dirty="0">
                <a:solidFill>
                  <a:schemeClr val="tx1">
                    <a:lumMod val="75000"/>
                  </a:schemeClr>
                </a:solidFill>
              </a:rPr>
              <a:t>Resolution: </a:t>
            </a:r>
          </a:p>
          <a:p>
            <a:pPr marL="742950" lvl="1" indent="-285750">
              <a:buFont typeface="Arial" panose="020B0604020202020204" pitchFamily="34" charset="0"/>
              <a:buChar char="•"/>
            </a:pPr>
            <a:r>
              <a:rPr lang="en-US" sz="1400" dirty="0">
                <a:solidFill>
                  <a:schemeClr val="tx1">
                    <a:lumMod val="75000"/>
                  </a:schemeClr>
                </a:solidFill>
              </a:rPr>
              <a:t>x/y: 50 um</a:t>
            </a:r>
          </a:p>
          <a:p>
            <a:pPr marL="742950" lvl="1" indent="-285750">
              <a:buFont typeface="Arial" panose="020B0604020202020204" pitchFamily="34" charset="0"/>
              <a:buChar char="•"/>
            </a:pPr>
            <a:r>
              <a:rPr lang="en-US" sz="1400" dirty="0">
                <a:solidFill>
                  <a:schemeClr val="tx1">
                    <a:lumMod val="75000"/>
                  </a:schemeClr>
                </a:solidFill>
              </a:rPr>
              <a:t>z: 400 um</a:t>
            </a:r>
          </a:p>
          <a:p>
            <a:pPr marL="285750" indent="-285750">
              <a:buFont typeface="Arial" panose="020B0604020202020204" pitchFamily="34" charset="0"/>
              <a:buChar char="•"/>
            </a:pPr>
            <a:r>
              <a:rPr lang="en-US" sz="1400" dirty="0"/>
              <a:t>Interface:</a:t>
            </a:r>
          </a:p>
          <a:p>
            <a:pPr marL="742950" lvl="1" indent="-285750">
              <a:buFont typeface="Arial" panose="020B0604020202020204" pitchFamily="34" charset="0"/>
              <a:buChar char="•"/>
            </a:pPr>
            <a:r>
              <a:rPr lang="en-US" sz="1400" dirty="0"/>
              <a:t>24 VDC</a:t>
            </a:r>
          </a:p>
          <a:p>
            <a:pPr marL="742950" lvl="1" indent="-285750">
              <a:buFont typeface="Arial" panose="020B0604020202020204" pitchFamily="34" charset="0"/>
              <a:buChar char="•"/>
            </a:pPr>
            <a:r>
              <a:rPr lang="en-US" sz="1400"/>
              <a:t>&lt; 25 </a:t>
            </a:r>
            <a:r>
              <a:rPr lang="en-US" sz="1400" dirty="0"/>
              <a:t>W (at 1 FPS)</a:t>
            </a:r>
          </a:p>
          <a:p>
            <a:pPr marL="742950" lvl="1" indent="-285750">
              <a:buFont typeface="Arial" panose="020B0604020202020204" pitchFamily="34" charset="0"/>
              <a:buChar char="•"/>
            </a:pPr>
            <a:r>
              <a:rPr lang="en-US" sz="1400" dirty="0"/>
              <a:t>Gigabit ethernet</a:t>
            </a:r>
          </a:p>
        </p:txBody>
      </p:sp>
      <p:pic>
        <p:nvPicPr>
          <p:cNvPr id="20" name="Picture 19">
            <a:extLst>
              <a:ext uri="{FF2B5EF4-FFF2-40B4-BE49-F238E27FC236}">
                <a16:creationId xmlns:a16="http://schemas.microsoft.com/office/drawing/2014/main" id="{1AA6A74A-6459-DD8E-3BE5-CD1A509ACFFF}"/>
              </a:ext>
            </a:extLst>
          </p:cNvPr>
          <p:cNvPicPr>
            <a:picLocks noChangeAspect="1"/>
          </p:cNvPicPr>
          <p:nvPr/>
        </p:nvPicPr>
        <p:blipFill>
          <a:blip r:embed="rId7"/>
          <a:stretch>
            <a:fillRect/>
          </a:stretch>
        </p:blipFill>
        <p:spPr>
          <a:xfrm>
            <a:off x="7896016" y="4069114"/>
            <a:ext cx="3552825" cy="2539936"/>
          </a:xfrm>
          <a:prstGeom prst="rect">
            <a:avLst/>
          </a:prstGeom>
        </p:spPr>
      </p:pic>
      <p:cxnSp>
        <p:nvCxnSpPr>
          <p:cNvPr id="22" name="Straight Connector 21">
            <a:extLst>
              <a:ext uri="{FF2B5EF4-FFF2-40B4-BE49-F238E27FC236}">
                <a16:creationId xmlns:a16="http://schemas.microsoft.com/office/drawing/2014/main" id="{02E14831-F766-C235-7C47-361F35659D19}"/>
              </a:ext>
            </a:extLst>
          </p:cNvPr>
          <p:cNvCxnSpPr>
            <a:cxnSpLocks/>
          </p:cNvCxnSpPr>
          <p:nvPr/>
        </p:nvCxnSpPr>
        <p:spPr>
          <a:xfrm>
            <a:off x="7543800" y="3250935"/>
            <a:ext cx="0" cy="17875515"/>
          </a:xfrm>
          <a:prstGeom prst="line">
            <a:avLst/>
          </a:prstGeom>
          <a:ln w="19050">
            <a:solidFill>
              <a:schemeClr val="bg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31865A20-491C-4C15-90EA-2C188C11D7D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30505" y="210542"/>
            <a:ext cx="2584152" cy="474156"/>
          </a:xfrm>
          <a:prstGeom prst="rect">
            <a:avLst/>
          </a:prstGeom>
        </p:spPr>
      </p:pic>
      <p:pic>
        <p:nvPicPr>
          <p:cNvPr id="28" name="Picture 27">
            <a:extLst>
              <a:ext uri="{FF2B5EF4-FFF2-40B4-BE49-F238E27FC236}">
                <a16:creationId xmlns:a16="http://schemas.microsoft.com/office/drawing/2014/main" id="{1483C20B-81D0-4FEC-B12F-C4B06E9B8DC1}"/>
              </a:ext>
            </a:extLst>
          </p:cNvPr>
          <p:cNvPicPr>
            <a:picLocks noChangeAspect="1"/>
          </p:cNvPicPr>
          <p:nvPr/>
        </p:nvPicPr>
        <p:blipFill rotWithShape="1">
          <a:blip r:embed="rId9"/>
          <a:srcRect t="31413" b="31902"/>
          <a:stretch/>
        </p:blipFill>
        <p:spPr>
          <a:xfrm>
            <a:off x="544832" y="755697"/>
            <a:ext cx="2104008" cy="771851"/>
          </a:xfrm>
          <a:prstGeom prst="rect">
            <a:avLst/>
          </a:prstGeom>
        </p:spPr>
      </p:pic>
      <p:sp>
        <p:nvSpPr>
          <p:cNvPr id="29" name="TextBox 6">
            <a:extLst>
              <a:ext uri="{FF2B5EF4-FFF2-40B4-BE49-F238E27FC236}">
                <a16:creationId xmlns:a16="http://schemas.microsoft.com/office/drawing/2014/main" id="{7D8C1E58-4C4A-4A29-A689-F859FD411806}"/>
              </a:ext>
            </a:extLst>
          </p:cNvPr>
          <p:cNvSpPr txBox="1"/>
          <p:nvPr/>
        </p:nvSpPr>
        <p:spPr>
          <a:xfrm>
            <a:off x="844072" y="1439681"/>
            <a:ext cx="150552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Grant #: </a:t>
            </a:r>
            <a:r>
              <a:rPr lang="en-US" b="1" dirty="0"/>
              <a:t>7583</a:t>
            </a:r>
            <a:endParaRPr lang="en-US" dirty="0"/>
          </a:p>
        </p:txBody>
      </p:sp>
      <p:pic>
        <p:nvPicPr>
          <p:cNvPr id="30" name="Picture 29">
            <a:extLst>
              <a:ext uri="{FF2B5EF4-FFF2-40B4-BE49-F238E27FC236}">
                <a16:creationId xmlns:a16="http://schemas.microsoft.com/office/drawing/2014/main" id="{A5C23422-C03B-4E3B-B01D-401672490F30}"/>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11881896" y="109573"/>
            <a:ext cx="3004536" cy="756577"/>
          </a:xfrm>
          <a:prstGeom prst="rect">
            <a:avLst/>
          </a:prstGeom>
        </p:spPr>
      </p:pic>
      <p:pic>
        <p:nvPicPr>
          <p:cNvPr id="1026" name="Picture 2">
            <a:extLst>
              <a:ext uri="{FF2B5EF4-FFF2-40B4-BE49-F238E27FC236}">
                <a16:creationId xmlns:a16="http://schemas.microsoft.com/office/drawing/2014/main" id="{D7525740-503B-823F-8DDB-E8FD87F3D0D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161520" y="906482"/>
            <a:ext cx="2695575" cy="800100"/>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63BF8D55-4925-E89B-DFD9-A834BBBA263F}"/>
              </a:ext>
            </a:extLst>
          </p:cNvPr>
          <p:cNvSpPr txBox="1"/>
          <p:nvPr/>
        </p:nvSpPr>
        <p:spPr>
          <a:xfrm>
            <a:off x="182880" y="2018056"/>
            <a:ext cx="14789057" cy="707886"/>
          </a:xfrm>
          <a:prstGeom prst="rect">
            <a:avLst/>
          </a:prstGeom>
          <a:noFill/>
        </p:spPr>
        <p:txBody>
          <a:bodyPr wrap="square" rtlCol="0">
            <a:spAutoFit/>
          </a:bodyPr>
          <a:lstStyle/>
          <a:p>
            <a:pPr algn="ctr"/>
            <a:r>
              <a:rPr lang="en-US" sz="2000" b="1" dirty="0">
                <a:solidFill>
                  <a:schemeClr val="accent6">
                    <a:lumMod val="20000"/>
                    <a:lumOff val="80000"/>
                  </a:schemeClr>
                </a:solidFill>
              </a:rPr>
              <a:t>Enabling the quantitative study of time-resolved, small-scale (mm to cm) animal-fluid interactions, predator prey dynamics, particle distributions, and plankton abundance through the use of </a:t>
            </a:r>
            <a:r>
              <a:rPr lang="en-US" sz="2000" b="1" i="1" dirty="0">
                <a:solidFill>
                  <a:schemeClr val="accent6">
                    <a:lumMod val="20000"/>
                    <a:lumOff val="80000"/>
                  </a:schemeClr>
                </a:solidFill>
              </a:rPr>
              <a:t>in situ </a:t>
            </a:r>
            <a:r>
              <a:rPr lang="en-US" sz="2000" b="1" dirty="0">
                <a:solidFill>
                  <a:schemeClr val="accent6">
                    <a:lumMod val="20000"/>
                    <a:lumOff val="80000"/>
                  </a:schemeClr>
                </a:solidFill>
              </a:rPr>
              <a:t>3D imaging </a:t>
            </a:r>
            <a:r>
              <a:rPr lang="en-US" sz="2000" dirty="0">
                <a:solidFill>
                  <a:schemeClr val="accent6">
                    <a:lumMod val="20000"/>
                    <a:lumOff val="80000"/>
                  </a:schemeClr>
                </a:solidFill>
              </a:rPr>
              <a:t> </a:t>
            </a:r>
          </a:p>
        </p:txBody>
      </p:sp>
      <p:pic>
        <p:nvPicPr>
          <p:cNvPr id="1030" name="Picture 2" descr="https://lh3.googleusercontent.com/vyHkyxAAoe13G9sl3iBkaH_5J9QjoevcEPsiuD1fevELtsIZHPFcpcc3hwPzM3_qS11LCHUCc6EZhZbB8eQy0gC9f19nAE59X-UTbCj7QW3Vm-8IEAcpvbdjwU26zMSrfg87Qb2MXkR8-sH2ClYe-GwKQQCCm-2tLA7Ilqnpwc8-nCFP-a3q4AUKO4gIHrc-0SLd5FnQjS1SU9Gz_T_Q5yNk8L4ibT3sbs6cFCuEH-8YI44O4quRSldr4XwTb8kaln2J8qt50V2UzpNxaXFC7-ZWgI1v-nbvrm26rqUIuIHFdzdTDbrTW6dfz4OB9O28yRIiMSFvvqdTZbKDykVhlLMKxpfd-cURHvFbAtWsGmDzB4NQa3GZsyI_lj_7I0Z6ca_l18Sc61lucJYM2LCbGxsFX6MBdKDXx9wX8AFhkQF1JLhQ7a2nL9emPzMGaZFmj5j2nAZ4grtYxQRDJWLfHNkMSdqVn9j2_dyyKjumH7I4rU02-lTqoN_73-ihb6d36ao7KSdfwYqDX4LidgsXifF95na3mqDDqvDV7dKk5R66Bw8LgMP_gi3_n5WYp_m4g-4ntRbepPEIlVi6rEOgjd8Tfm94czWTGolsMNsBF0sXJDcYW9_yFU2ZPzwJv40kkGLLalMfBEFRX4rXFp2BgJYNpxMUg1uuebLL5kq8HfgIgPGykrKViLH9sESX1ad-dqSDeyklNd69KB-W3mG2Ea7b6w=w1919-h1440-no?authuser=0">
            <a:extLst>
              <a:ext uri="{FF2B5EF4-FFF2-40B4-BE49-F238E27FC236}">
                <a16:creationId xmlns:a16="http://schemas.microsoft.com/office/drawing/2014/main" id="{A0082BE3-122B-457D-7D3D-B4DC8E4C9AC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5331" b="35507"/>
          <a:stretch/>
        </p:blipFill>
        <p:spPr bwMode="auto">
          <a:xfrm>
            <a:off x="341478" y="6710773"/>
            <a:ext cx="6977737" cy="2572307"/>
          </a:xfrm>
          <a:prstGeom prst="rect">
            <a:avLst/>
          </a:prstGeom>
          <a:noFill/>
          <a:extLst>
            <a:ext uri="{909E8E84-426E-40DD-AFC4-6F175D3DCCD1}">
              <a14:hiddenFill xmlns:a14="http://schemas.microsoft.com/office/drawing/2010/main">
                <a:solidFill>
                  <a:srgbClr val="FFFFFF"/>
                </a:solidFill>
              </a14:hiddenFill>
            </a:ext>
          </a:extLst>
        </p:spPr>
      </p:pic>
      <p:cxnSp>
        <p:nvCxnSpPr>
          <p:cNvPr id="1067" name="Straight Arrow Connector 1066">
            <a:extLst>
              <a:ext uri="{FF2B5EF4-FFF2-40B4-BE49-F238E27FC236}">
                <a16:creationId xmlns:a16="http://schemas.microsoft.com/office/drawing/2014/main" id="{130A4EC2-D3AD-0FEF-C8FC-00C13370DE78}"/>
              </a:ext>
            </a:extLst>
          </p:cNvPr>
          <p:cNvCxnSpPr>
            <a:cxnSpLocks/>
          </p:cNvCxnSpPr>
          <p:nvPr/>
        </p:nvCxnSpPr>
        <p:spPr>
          <a:xfrm flipH="1">
            <a:off x="1913130" y="11318234"/>
            <a:ext cx="409523" cy="129853"/>
          </a:xfrm>
          <a:prstGeom prst="straightConnector1">
            <a:avLst/>
          </a:prstGeom>
          <a:ln w="38100">
            <a:solidFill>
              <a:schemeClr val="accent3">
                <a:lumMod val="20000"/>
                <a:lumOff val="80000"/>
              </a:schemeClr>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063" name="TextBox 1062">
            <a:extLst>
              <a:ext uri="{FF2B5EF4-FFF2-40B4-BE49-F238E27FC236}">
                <a16:creationId xmlns:a16="http://schemas.microsoft.com/office/drawing/2014/main" id="{8E5908F0-E0FA-96E6-8C91-4DD9BC9726FD}"/>
              </a:ext>
            </a:extLst>
          </p:cNvPr>
          <p:cNvSpPr txBox="1"/>
          <p:nvPr/>
        </p:nvSpPr>
        <p:spPr>
          <a:xfrm>
            <a:off x="201168" y="13153688"/>
            <a:ext cx="7136338" cy="461665"/>
          </a:xfrm>
          <a:prstGeom prst="rect">
            <a:avLst/>
          </a:prstGeom>
          <a:noFill/>
        </p:spPr>
        <p:txBody>
          <a:bodyPr wrap="square" rtlCol="0">
            <a:spAutoFit/>
          </a:bodyPr>
          <a:lstStyle/>
          <a:p>
            <a:pPr algn="ctr"/>
            <a:r>
              <a:rPr lang="en-US" sz="1200" dirty="0"/>
              <a:t>(left) Focused depth map of a pasiphaeid shrimp as it swims downwards. (Right) Displacement of the tip of one of its protopods during a cycle. This shrimp swam over 90 meters downwards during the recording.</a:t>
            </a:r>
          </a:p>
        </p:txBody>
      </p:sp>
      <p:sp>
        <p:nvSpPr>
          <p:cNvPr id="1075" name="Arc 1074">
            <a:extLst>
              <a:ext uri="{FF2B5EF4-FFF2-40B4-BE49-F238E27FC236}">
                <a16:creationId xmlns:a16="http://schemas.microsoft.com/office/drawing/2014/main" id="{75BC6907-106B-1F80-B441-1A4A8D502851}"/>
              </a:ext>
            </a:extLst>
          </p:cNvPr>
          <p:cNvSpPr/>
          <p:nvPr/>
        </p:nvSpPr>
        <p:spPr>
          <a:xfrm rot="16200000">
            <a:off x="1617067" y="11169540"/>
            <a:ext cx="570255" cy="557092"/>
          </a:xfrm>
          <a:prstGeom prst="arc">
            <a:avLst>
              <a:gd name="adj1" fmla="val 10558533"/>
              <a:gd name="adj2" fmla="val 0"/>
            </a:avLst>
          </a:prstGeom>
          <a:ln>
            <a:solidFill>
              <a:schemeClr val="tx1">
                <a:lumMod val="8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77" name="TextBox 1076">
            <a:extLst>
              <a:ext uri="{FF2B5EF4-FFF2-40B4-BE49-F238E27FC236}">
                <a16:creationId xmlns:a16="http://schemas.microsoft.com/office/drawing/2014/main" id="{2E3505AE-9EF3-1E21-B8AF-797A1FD2FB90}"/>
              </a:ext>
            </a:extLst>
          </p:cNvPr>
          <p:cNvSpPr txBox="1"/>
          <p:nvPr/>
        </p:nvSpPr>
        <p:spPr>
          <a:xfrm>
            <a:off x="2619454" y="20526285"/>
            <a:ext cx="4924346" cy="830997"/>
          </a:xfrm>
          <a:prstGeom prst="rect">
            <a:avLst/>
          </a:prstGeom>
          <a:noFill/>
        </p:spPr>
        <p:txBody>
          <a:bodyPr wrap="square" rtlCol="0">
            <a:spAutoFit/>
          </a:bodyPr>
          <a:lstStyle/>
          <a:p>
            <a:pPr algn="ctr"/>
            <a:r>
              <a:rPr lang="en-US" sz="1200" dirty="0"/>
              <a:t>(Left) Focused depth map of an octopus imaged at Octopus Garden on Davidson Seamount in August 2022. (Top) Sequential frames from video of an octopus moving. Video will be used to measure </a:t>
            </a:r>
            <a:r>
              <a:rPr lang="en-US" sz="1200" i="1" dirty="0"/>
              <a:t>in situ </a:t>
            </a:r>
            <a:r>
              <a:rPr lang="en-US" sz="1200" dirty="0"/>
              <a:t>gait dynamics of these deep-sea animals. </a:t>
            </a:r>
          </a:p>
        </p:txBody>
      </p:sp>
      <p:grpSp>
        <p:nvGrpSpPr>
          <p:cNvPr id="1120" name="Group 1119">
            <a:extLst>
              <a:ext uri="{FF2B5EF4-FFF2-40B4-BE49-F238E27FC236}">
                <a16:creationId xmlns:a16="http://schemas.microsoft.com/office/drawing/2014/main" id="{146805C9-91D3-D6B6-BE65-5DCC05DD44F1}"/>
              </a:ext>
            </a:extLst>
          </p:cNvPr>
          <p:cNvGrpSpPr/>
          <p:nvPr/>
        </p:nvGrpSpPr>
        <p:grpSpPr>
          <a:xfrm>
            <a:off x="2848498" y="18683468"/>
            <a:ext cx="3725426" cy="1821946"/>
            <a:chOff x="5677622" y="8521732"/>
            <a:chExt cx="6115873" cy="3039183"/>
          </a:xfrm>
        </p:grpSpPr>
        <p:pic>
          <p:nvPicPr>
            <p:cNvPr id="1105" name="Picture 1104">
              <a:extLst>
                <a:ext uri="{FF2B5EF4-FFF2-40B4-BE49-F238E27FC236}">
                  <a16:creationId xmlns:a16="http://schemas.microsoft.com/office/drawing/2014/main" id="{ADB1456D-3EBD-B72A-9291-F68C6BAC74A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77622" y="8521732"/>
              <a:ext cx="1545015" cy="1501051"/>
            </a:xfrm>
            <a:prstGeom prst="rect">
              <a:avLst/>
            </a:prstGeom>
          </p:spPr>
        </p:pic>
        <p:pic>
          <p:nvPicPr>
            <p:cNvPr id="1107" name="Picture 1106">
              <a:extLst>
                <a:ext uri="{FF2B5EF4-FFF2-40B4-BE49-F238E27FC236}">
                  <a16:creationId xmlns:a16="http://schemas.microsoft.com/office/drawing/2014/main" id="{B4811E84-BB9D-EDA3-0457-F09306CCDE2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222637" y="8530207"/>
              <a:ext cx="1545014" cy="1512759"/>
            </a:xfrm>
            <a:prstGeom prst="rect">
              <a:avLst/>
            </a:prstGeom>
          </p:spPr>
        </p:pic>
        <p:pic>
          <p:nvPicPr>
            <p:cNvPr id="1109" name="Picture 1108">
              <a:extLst>
                <a:ext uri="{FF2B5EF4-FFF2-40B4-BE49-F238E27FC236}">
                  <a16:creationId xmlns:a16="http://schemas.microsoft.com/office/drawing/2014/main" id="{D47FB106-FE37-362D-586B-BEBD7A5B5D6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767651" y="8536060"/>
              <a:ext cx="1532586" cy="1501051"/>
            </a:xfrm>
            <a:prstGeom prst="rect">
              <a:avLst/>
            </a:prstGeom>
          </p:spPr>
        </p:pic>
        <p:pic>
          <p:nvPicPr>
            <p:cNvPr id="1111" name="Picture 1110">
              <a:extLst>
                <a:ext uri="{FF2B5EF4-FFF2-40B4-BE49-F238E27FC236}">
                  <a16:creationId xmlns:a16="http://schemas.microsoft.com/office/drawing/2014/main" id="{BCA2AD64-8BAB-9F8D-9075-177FB34C9B0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252294" y="8536060"/>
              <a:ext cx="1523313" cy="1501051"/>
            </a:xfrm>
            <a:prstGeom prst="rect">
              <a:avLst/>
            </a:prstGeom>
          </p:spPr>
        </p:pic>
        <p:pic>
          <p:nvPicPr>
            <p:cNvPr id="1113" name="Picture 1112">
              <a:extLst>
                <a:ext uri="{FF2B5EF4-FFF2-40B4-BE49-F238E27FC236}">
                  <a16:creationId xmlns:a16="http://schemas.microsoft.com/office/drawing/2014/main" id="{4EF6E35B-ECF2-0C2F-F8DE-FC91C0FEC32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696460" y="10028707"/>
              <a:ext cx="1542981" cy="1498715"/>
            </a:xfrm>
            <a:prstGeom prst="rect">
              <a:avLst/>
            </a:prstGeom>
          </p:spPr>
        </p:pic>
        <p:pic>
          <p:nvPicPr>
            <p:cNvPr id="1115" name="Picture 1114">
              <a:extLst>
                <a:ext uri="{FF2B5EF4-FFF2-40B4-BE49-F238E27FC236}">
                  <a16:creationId xmlns:a16="http://schemas.microsoft.com/office/drawing/2014/main" id="{334748F9-0329-9919-B53D-5BE883D16A3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271121" y="10025532"/>
              <a:ext cx="1492568" cy="1495691"/>
            </a:xfrm>
            <a:prstGeom prst="rect">
              <a:avLst/>
            </a:prstGeom>
          </p:spPr>
        </p:pic>
        <p:pic>
          <p:nvPicPr>
            <p:cNvPr id="1117" name="Picture 1116">
              <a:extLst>
                <a:ext uri="{FF2B5EF4-FFF2-40B4-BE49-F238E27FC236}">
                  <a16:creationId xmlns:a16="http://schemas.microsoft.com/office/drawing/2014/main" id="{D3A679EF-B15F-B900-F223-52CC6F76F1F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744217" y="10037111"/>
              <a:ext cx="1556020" cy="1523804"/>
            </a:xfrm>
            <a:prstGeom prst="rect">
              <a:avLst/>
            </a:prstGeom>
          </p:spPr>
        </p:pic>
        <p:pic>
          <p:nvPicPr>
            <p:cNvPr id="1119" name="Picture 1118">
              <a:extLst>
                <a:ext uri="{FF2B5EF4-FFF2-40B4-BE49-F238E27FC236}">
                  <a16:creationId xmlns:a16="http://schemas.microsoft.com/office/drawing/2014/main" id="{0F1166A8-F82D-0335-7A1F-670B9EAEA2D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0234404" y="10037111"/>
              <a:ext cx="1559091" cy="1523803"/>
            </a:xfrm>
            <a:prstGeom prst="rect">
              <a:avLst/>
            </a:prstGeom>
          </p:spPr>
        </p:pic>
      </p:grpSp>
      <p:grpSp>
        <p:nvGrpSpPr>
          <p:cNvPr id="1187" name="Group 1186">
            <a:extLst>
              <a:ext uri="{FF2B5EF4-FFF2-40B4-BE49-F238E27FC236}">
                <a16:creationId xmlns:a16="http://schemas.microsoft.com/office/drawing/2014/main" id="{6D8F05E0-447E-3E7F-BA10-23A77D546536}"/>
              </a:ext>
            </a:extLst>
          </p:cNvPr>
          <p:cNvGrpSpPr/>
          <p:nvPr/>
        </p:nvGrpSpPr>
        <p:grpSpPr>
          <a:xfrm>
            <a:off x="194936" y="14109756"/>
            <a:ext cx="7072577" cy="4027151"/>
            <a:chOff x="182880" y="13855636"/>
            <a:chExt cx="7072577" cy="4027151"/>
          </a:xfrm>
        </p:grpSpPr>
        <p:pic>
          <p:nvPicPr>
            <p:cNvPr id="1134" name="Picture 1133">
              <a:extLst>
                <a:ext uri="{FF2B5EF4-FFF2-40B4-BE49-F238E27FC236}">
                  <a16:creationId xmlns:a16="http://schemas.microsoft.com/office/drawing/2014/main" id="{C6D1A16D-56AB-F294-75F6-84BC5CAC26BB}"/>
                </a:ext>
              </a:extLst>
            </p:cNvPr>
            <p:cNvPicPr>
              <a:picLocks noChangeAspect="1"/>
            </p:cNvPicPr>
            <p:nvPr/>
          </p:nvPicPr>
          <p:blipFill>
            <a:blip r:embed="rId21"/>
            <a:stretch>
              <a:fillRect/>
            </a:stretch>
          </p:blipFill>
          <p:spPr>
            <a:xfrm>
              <a:off x="4350104" y="14004323"/>
              <a:ext cx="2905353" cy="1385630"/>
            </a:xfrm>
            <a:prstGeom prst="rect">
              <a:avLst/>
            </a:prstGeom>
          </p:spPr>
        </p:pic>
        <p:pic>
          <p:nvPicPr>
            <p:cNvPr id="1122" name="Picture 1121">
              <a:extLst>
                <a:ext uri="{FF2B5EF4-FFF2-40B4-BE49-F238E27FC236}">
                  <a16:creationId xmlns:a16="http://schemas.microsoft.com/office/drawing/2014/main" id="{153EC4F6-2148-6DBC-59D5-61101812A2B9}"/>
                </a:ext>
              </a:extLst>
            </p:cNvPr>
            <p:cNvPicPr>
              <a:picLocks noChangeAspect="1"/>
            </p:cNvPicPr>
            <p:nvPr/>
          </p:nvPicPr>
          <p:blipFill>
            <a:blip r:embed="rId22"/>
            <a:stretch>
              <a:fillRect/>
            </a:stretch>
          </p:blipFill>
          <p:spPr>
            <a:xfrm>
              <a:off x="182880" y="13855636"/>
              <a:ext cx="4039762" cy="4027151"/>
            </a:xfrm>
            <a:prstGeom prst="rect">
              <a:avLst/>
            </a:prstGeom>
          </p:spPr>
        </p:pic>
        <p:sp>
          <p:nvSpPr>
            <p:cNvPr id="1123" name="TextBox 1122">
              <a:extLst>
                <a:ext uri="{FF2B5EF4-FFF2-40B4-BE49-F238E27FC236}">
                  <a16:creationId xmlns:a16="http://schemas.microsoft.com/office/drawing/2014/main" id="{463222E1-722E-0348-2E39-07CD4DA10801}"/>
                </a:ext>
              </a:extLst>
            </p:cNvPr>
            <p:cNvSpPr txBox="1"/>
            <p:nvPr/>
          </p:nvSpPr>
          <p:spPr>
            <a:xfrm>
              <a:off x="4231115" y="15729336"/>
              <a:ext cx="3022170" cy="1938992"/>
            </a:xfrm>
            <a:prstGeom prst="rect">
              <a:avLst/>
            </a:prstGeom>
            <a:noFill/>
          </p:spPr>
          <p:txBody>
            <a:bodyPr wrap="square" rtlCol="0">
              <a:spAutoFit/>
            </a:bodyPr>
            <a:lstStyle/>
            <a:p>
              <a:pPr algn="ctr"/>
              <a:r>
                <a:rPr lang="en-US" sz="1200" dirty="0"/>
                <a:t>(Top) Zoomed in view showing particle trajectories meandering in the wake of the branch. </a:t>
              </a:r>
            </a:p>
            <a:p>
              <a:pPr algn="ctr"/>
              <a:endParaRPr lang="en-US" sz="1200" dirty="0"/>
            </a:p>
            <a:p>
              <a:pPr algn="ctr"/>
              <a:r>
                <a:rPr lang="en-US" sz="1200" dirty="0"/>
                <a:t>(Left) Pathline view of flow over an isidella coral branch at Sponge Ridge off Monterey. Lines show the bulk fluid motion and the downstream vortices to the left of the coral are clearly visualized. </a:t>
              </a:r>
            </a:p>
            <a:p>
              <a:pPr algn="ctr"/>
              <a:endParaRPr lang="en-US" sz="1200" dirty="0"/>
            </a:p>
          </p:txBody>
        </p:sp>
        <p:sp>
          <p:nvSpPr>
            <p:cNvPr id="1124" name="Oval 1123">
              <a:extLst>
                <a:ext uri="{FF2B5EF4-FFF2-40B4-BE49-F238E27FC236}">
                  <a16:creationId xmlns:a16="http://schemas.microsoft.com/office/drawing/2014/main" id="{A2D5A5D2-EC63-6B9A-6375-CEB7FF0CD035}"/>
                </a:ext>
              </a:extLst>
            </p:cNvPr>
            <p:cNvSpPr/>
            <p:nvPr/>
          </p:nvSpPr>
          <p:spPr>
            <a:xfrm>
              <a:off x="1616988" y="14834943"/>
              <a:ext cx="500903" cy="583556"/>
            </a:xfrm>
            <a:prstGeom prst="ellipse">
              <a:avLst/>
            </a:prstGeom>
            <a:solidFill>
              <a:srgbClr val="4472C4">
                <a:alpha val="21961"/>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28" name="Straight Arrow Connector 1127">
              <a:extLst>
                <a:ext uri="{FF2B5EF4-FFF2-40B4-BE49-F238E27FC236}">
                  <a16:creationId xmlns:a16="http://schemas.microsoft.com/office/drawing/2014/main" id="{A9526E16-AC9E-6ED8-E329-C9B1AAF1B43D}"/>
                </a:ext>
              </a:extLst>
            </p:cNvPr>
            <p:cNvCxnSpPr>
              <a:cxnSpLocks/>
              <a:stCxn id="1131" idx="0"/>
              <a:endCxn id="1124" idx="4"/>
            </p:cNvCxnSpPr>
            <p:nvPr/>
          </p:nvCxnSpPr>
          <p:spPr>
            <a:xfrm flipH="1" flipV="1">
              <a:off x="1867440" y="15418499"/>
              <a:ext cx="1080771" cy="1788363"/>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131" name="TextBox 1130">
              <a:extLst>
                <a:ext uri="{FF2B5EF4-FFF2-40B4-BE49-F238E27FC236}">
                  <a16:creationId xmlns:a16="http://schemas.microsoft.com/office/drawing/2014/main" id="{E6BEB641-A582-7B8E-3BF0-66658C6CCF4C}"/>
                </a:ext>
              </a:extLst>
            </p:cNvPr>
            <p:cNvSpPr txBox="1"/>
            <p:nvPr/>
          </p:nvSpPr>
          <p:spPr>
            <a:xfrm>
              <a:off x="1778875" y="17206862"/>
              <a:ext cx="2338671" cy="461665"/>
            </a:xfrm>
            <a:prstGeom prst="rect">
              <a:avLst/>
            </a:prstGeom>
            <a:solidFill>
              <a:schemeClr val="bg1"/>
            </a:solidFill>
          </p:spPr>
          <p:txBody>
            <a:bodyPr wrap="square" rtlCol="0">
              <a:spAutoFit/>
            </a:bodyPr>
            <a:lstStyle/>
            <a:p>
              <a:r>
                <a:rPr lang="en-US" sz="1200" dirty="0"/>
                <a:t>An amphipod surfs in the wake of the coral branch</a:t>
              </a:r>
            </a:p>
          </p:txBody>
        </p:sp>
      </p:grpSp>
      <p:sp>
        <p:nvSpPr>
          <p:cNvPr id="1136" name="TextBox 1135">
            <a:extLst>
              <a:ext uri="{FF2B5EF4-FFF2-40B4-BE49-F238E27FC236}">
                <a16:creationId xmlns:a16="http://schemas.microsoft.com/office/drawing/2014/main" id="{7D90BC36-328C-527C-4BDD-514BD2BE27C1}"/>
              </a:ext>
            </a:extLst>
          </p:cNvPr>
          <p:cNvSpPr txBox="1"/>
          <p:nvPr/>
        </p:nvSpPr>
        <p:spPr>
          <a:xfrm>
            <a:off x="7780767" y="15163293"/>
            <a:ext cx="3441588" cy="2492990"/>
          </a:xfrm>
          <a:prstGeom prst="rect">
            <a:avLst/>
          </a:prstGeom>
          <a:noFill/>
        </p:spPr>
        <p:txBody>
          <a:bodyPr wrap="square" rtlCol="0">
            <a:spAutoFit/>
          </a:bodyPr>
          <a:lstStyle/>
          <a:p>
            <a:pPr algn="ctr"/>
            <a:r>
              <a:rPr lang="en-US" sz="1200" dirty="0"/>
              <a:t>(Right) Map of Monterey Bay showing a  transect line between waypoints in the Monterey Bay Time Series. ROIs and particle size data were recorded continuously during the transect and saved to local storage.</a:t>
            </a:r>
          </a:p>
          <a:p>
            <a:pPr algn="ctr"/>
            <a:endParaRPr lang="en-US" sz="1200" dirty="0"/>
          </a:p>
          <a:p>
            <a:pPr algn="ctr"/>
            <a:r>
              <a:rPr lang="en-US" sz="1200" dirty="0"/>
              <a:t>(Bottom) Visualization of particle size spectrum slope along the transect between (M2) to near-shore (C1). Size spectra are computed over 10 m depth bins and the slope is estimated for particle sizes in the range 0.8 mm to 8 mm. The plot shows a large patch of relatively flatter size spectrum that intrudes into the shallower water near-shore.</a:t>
            </a:r>
          </a:p>
        </p:txBody>
      </p:sp>
      <p:grpSp>
        <p:nvGrpSpPr>
          <p:cNvPr id="1154" name="Group 1153">
            <a:extLst>
              <a:ext uri="{FF2B5EF4-FFF2-40B4-BE49-F238E27FC236}">
                <a16:creationId xmlns:a16="http://schemas.microsoft.com/office/drawing/2014/main" id="{23A5D60D-B262-0937-6000-B2ECE5946AC1}"/>
              </a:ext>
            </a:extLst>
          </p:cNvPr>
          <p:cNvGrpSpPr/>
          <p:nvPr/>
        </p:nvGrpSpPr>
        <p:grpSpPr>
          <a:xfrm>
            <a:off x="7992556" y="17967140"/>
            <a:ext cx="6461670" cy="3055844"/>
            <a:chOff x="7704290" y="16113379"/>
            <a:chExt cx="7113313" cy="3499570"/>
          </a:xfrm>
        </p:grpSpPr>
        <p:pic>
          <p:nvPicPr>
            <p:cNvPr id="58" name="Picture 57">
              <a:extLst>
                <a:ext uri="{FF2B5EF4-FFF2-40B4-BE49-F238E27FC236}">
                  <a16:creationId xmlns:a16="http://schemas.microsoft.com/office/drawing/2014/main" id="{7D76F2E1-9388-3B4E-FE52-1DA9A2BA942A}"/>
                </a:ext>
              </a:extLst>
            </p:cNvPr>
            <p:cNvPicPr>
              <a:picLocks noChangeAspect="1"/>
            </p:cNvPicPr>
            <p:nvPr/>
          </p:nvPicPr>
          <p:blipFill rotWithShape="1">
            <a:blip r:embed="rId23"/>
            <a:srcRect l="33627"/>
            <a:stretch/>
          </p:blipFill>
          <p:spPr>
            <a:xfrm>
              <a:off x="7981289" y="16113379"/>
              <a:ext cx="6090353" cy="3222571"/>
            </a:xfrm>
            <a:prstGeom prst="rect">
              <a:avLst/>
            </a:prstGeom>
          </p:spPr>
        </p:pic>
        <p:sp>
          <p:nvSpPr>
            <p:cNvPr id="1143" name="TextBox 1142">
              <a:extLst>
                <a:ext uri="{FF2B5EF4-FFF2-40B4-BE49-F238E27FC236}">
                  <a16:creationId xmlns:a16="http://schemas.microsoft.com/office/drawing/2014/main" id="{01DCFAE4-CA38-F6CA-CE04-D6DE467D7A0F}"/>
                </a:ext>
              </a:extLst>
            </p:cNvPr>
            <p:cNvSpPr txBox="1"/>
            <p:nvPr/>
          </p:nvSpPr>
          <p:spPr>
            <a:xfrm>
              <a:off x="10812232" y="19335950"/>
              <a:ext cx="1273217" cy="276999"/>
            </a:xfrm>
            <a:prstGeom prst="rect">
              <a:avLst/>
            </a:prstGeom>
            <a:noFill/>
          </p:spPr>
          <p:txBody>
            <a:bodyPr wrap="square" rtlCol="0">
              <a:spAutoFit/>
            </a:bodyPr>
            <a:lstStyle/>
            <a:p>
              <a:pPr algn="ctr"/>
              <a:r>
                <a:rPr lang="en-US" sz="1200" dirty="0"/>
                <a:t>Longitude (deg)</a:t>
              </a:r>
            </a:p>
          </p:txBody>
        </p:sp>
        <p:sp>
          <p:nvSpPr>
            <p:cNvPr id="1144" name="TextBox 1143">
              <a:extLst>
                <a:ext uri="{FF2B5EF4-FFF2-40B4-BE49-F238E27FC236}">
                  <a16:creationId xmlns:a16="http://schemas.microsoft.com/office/drawing/2014/main" id="{6DCA5A57-280F-D512-DEF4-71E623228335}"/>
                </a:ext>
              </a:extLst>
            </p:cNvPr>
            <p:cNvSpPr txBox="1"/>
            <p:nvPr/>
          </p:nvSpPr>
          <p:spPr>
            <a:xfrm rot="16200000">
              <a:off x="7391076" y="17226812"/>
              <a:ext cx="903428" cy="276999"/>
            </a:xfrm>
            <a:prstGeom prst="rect">
              <a:avLst/>
            </a:prstGeom>
            <a:noFill/>
          </p:spPr>
          <p:txBody>
            <a:bodyPr wrap="square" rtlCol="0">
              <a:spAutoFit/>
            </a:bodyPr>
            <a:lstStyle/>
            <a:p>
              <a:pPr algn="ctr"/>
              <a:r>
                <a:rPr lang="en-US" sz="1200" dirty="0"/>
                <a:t>Depth (km)</a:t>
              </a:r>
            </a:p>
          </p:txBody>
        </p:sp>
        <p:pic>
          <p:nvPicPr>
            <p:cNvPr id="1146" name="Picture 1145">
              <a:extLst>
                <a:ext uri="{FF2B5EF4-FFF2-40B4-BE49-F238E27FC236}">
                  <a16:creationId xmlns:a16="http://schemas.microsoft.com/office/drawing/2014/main" id="{23F03F1F-E954-8010-788D-6BCDC2448D46}"/>
                </a:ext>
              </a:extLst>
            </p:cNvPr>
            <p:cNvPicPr>
              <a:picLocks noChangeAspect="1"/>
            </p:cNvPicPr>
            <p:nvPr/>
          </p:nvPicPr>
          <p:blipFill>
            <a:blip r:embed="rId24"/>
            <a:stretch>
              <a:fillRect/>
            </a:stretch>
          </p:blipFill>
          <p:spPr>
            <a:xfrm>
              <a:off x="13961644" y="16285140"/>
              <a:ext cx="352921" cy="2798752"/>
            </a:xfrm>
            <a:prstGeom prst="rect">
              <a:avLst/>
            </a:prstGeom>
          </p:spPr>
        </p:pic>
        <p:sp>
          <p:nvSpPr>
            <p:cNvPr id="1147" name="TextBox 1146">
              <a:extLst>
                <a:ext uri="{FF2B5EF4-FFF2-40B4-BE49-F238E27FC236}">
                  <a16:creationId xmlns:a16="http://schemas.microsoft.com/office/drawing/2014/main" id="{59593A66-6741-6EC8-5D6E-196E9F379385}"/>
                </a:ext>
              </a:extLst>
            </p:cNvPr>
            <p:cNvSpPr txBox="1"/>
            <p:nvPr/>
          </p:nvSpPr>
          <p:spPr>
            <a:xfrm rot="16200000">
              <a:off x="13764737" y="17581804"/>
              <a:ext cx="1800798" cy="304934"/>
            </a:xfrm>
            <a:prstGeom prst="rect">
              <a:avLst/>
            </a:prstGeom>
            <a:noFill/>
          </p:spPr>
          <p:txBody>
            <a:bodyPr wrap="square" rtlCol="0">
              <a:spAutoFit/>
            </a:bodyPr>
            <a:lstStyle/>
            <a:p>
              <a:pPr algn="ctr"/>
              <a:r>
                <a:rPr lang="en-US" sz="1200" dirty="0"/>
                <a:t>Size Spectrum Slope </a:t>
              </a:r>
            </a:p>
          </p:txBody>
        </p:sp>
        <p:sp>
          <p:nvSpPr>
            <p:cNvPr id="1148" name="TextBox 1147">
              <a:extLst>
                <a:ext uri="{FF2B5EF4-FFF2-40B4-BE49-F238E27FC236}">
                  <a16:creationId xmlns:a16="http://schemas.microsoft.com/office/drawing/2014/main" id="{C74BC4E4-9C1E-E464-4395-434203BB096A}"/>
                </a:ext>
              </a:extLst>
            </p:cNvPr>
            <p:cNvSpPr txBox="1"/>
            <p:nvPr/>
          </p:nvSpPr>
          <p:spPr>
            <a:xfrm>
              <a:off x="14169698" y="16235691"/>
              <a:ext cx="501806" cy="276999"/>
            </a:xfrm>
            <a:prstGeom prst="rect">
              <a:avLst/>
            </a:prstGeom>
            <a:noFill/>
          </p:spPr>
          <p:txBody>
            <a:bodyPr wrap="square" rtlCol="0">
              <a:spAutoFit/>
            </a:bodyPr>
            <a:lstStyle/>
            <a:p>
              <a:pPr algn="ctr"/>
              <a:r>
                <a:rPr lang="en-US" sz="1200" dirty="0"/>
                <a:t>-1.0</a:t>
              </a:r>
            </a:p>
          </p:txBody>
        </p:sp>
        <p:sp>
          <p:nvSpPr>
            <p:cNvPr id="1149" name="TextBox 1148">
              <a:extLst>
                <a:ext uri="{FF2B5EF4-FFF2-40B4-BE49-F238E27FC236}">
                  <a16:creationId xmlns:a16="http://schemas.microsoft.com/office/drawing/2014/main" id="{35CF76DA-1007-6BB0-C775-17D4F67C8978}"/>
                </a:ext>
              </a:extLst>
            </p:cNvPr>
            <p:cNvSpPr txBox="1"/>
            <p:nvPr/>
          </p:nvSpPr>
          <p:spPr>
            <a:xfrm>
              <a:off x="14172703" y="18839937"/>
              <a:ext cx="501806" cy="276999"/>
            </a:xfrm>
            <a:prstGeom prst="rect">
              <a:avLst/>
            </a:prstGeom>
            <a:noFill/>
          </p:spPr>
          <p:txBody>
            <a:bodyPr wrap="square" rtlCol="0">
              <a:spAutoFit/>
            </a:bodyPr>
            <a:lstStyle/>
            <a:p>
              <a:pPr algn="ctr"/>
              <a:r>
                <a:rPr lang="en-US" sz="1200" dirty="0"/>
                <a:t>-2.0</a:t>
              </a:r>
            </a:p>
          </p:txBody>
        </p:sp>
        <p:sp>
          <p:nvSpPr>
            <p:cNvPr id="1150" name="TextBox 1149">
              <a:extLst>
                <a:ext uri="{FF2B5EF4-FFF2-40B4-BE49-F238E27FC236}">
                  <a16:creationId xmlns:a16="http://schemas.microsoft.com/office/drawing/2014/main" id="{DD215E18-2E0B-2A70-B81F-0ED77F23BD2F}"/>
                </a:ext>
              </a:extLst>
            </p:cNvPr>
            <p:cNvSpPr txBox="1"/>
            <p:nvPr/>
          </p:nvSpPr>
          <p:spPr>
            <a:xfrm>
              <a:off x="14171689" y="17521291"/>
              <a:ext cx="501806" cy="276999"/>
            </a:xfrm>
            <a:prstGeom prst="rect">
              <a:avLst/>
            </a:prstGeom>
            <a:noFill/>
          </p:spPr>
          <p:txBody>
            <a:bodyPr wrap="square" rtlCol="0">
              <a:spAutoFit/>
            </a:bodyPr>
            <a:lstStyle/>
            <a:p>
              <a:pPr algn="ctr"/>
              <a:r>
                <a:rPr lang="en-US" sz="1200" dirty="0"/>
                <a:t>-1.5</a:t>
              </a:r>
            </a:p>
          </p:txBody>
        </p:sp>
      </p:grpSp>
      <p:grpSp>
        <p:nvGrpSpPr>
          <p:cNvPr id="1153" name="Group 1152">
            <a:extLst>
              <a:ext uri="{FF2B5EF4-FFF2-40B4-BE49-F238E27FC236}">
                <a16:creationId xmlns:a16="http://schemas.microsoft.com/office/drawing/2014/main" id="{E1F4B1D6-FF98-AEF5-4746-12680EF67290}"/>
              </a:ext>
            </a:extLst>
          </p:cNvPr>
          <p:cNvGrpSpPr/>
          <p:nvPr/>
        </p:nvGrpSpPr>
        <p:grpSpPr>
          <a:xfrm>
            <a:off x="11394072" y="15204706"/>
            <a:ext cx="3302894" cy="2357195"/>
            <a:chOff x="10285628" y="14240866"/>
            <a:chExt cx="2524271" cy="1872513"/>
          </a:xfrm>
        </p:grpSpPr>
        <p:pic>
          <p:nvPicPr>
            <p:cNvPr id="1138" name="Picture 1137">
              <a:extLst>
                <a:ext uri="{FF2B5EF4-FFF2-40B4-BE49-F238E27FC236}">
                  <a16:creationId xmlns:a16="http://schemas.microsoft.com/office/drawing/2014/main" id="{5EF7B7EF-7905-9C5A-734B-5EEBB97351FE}"/>
                </a:ext>
              </a:extLst>
            </p:cNvPr>
            <p:cNvPicPr>
              <a:picLocks noChangeAspect="1"/>
            </p:cNvPicPr>
            <p:nvPr/>
          </p:nvPicPr>
          <p:blipFill>
            <a:blip r:embed="rId25"/>
            <a:stretch>
              <a:fillRect/>
            </a:stretch>
          </p:blipFill>
          <p:spPr>
            <a:xfrm>
              <a:off x="10285628" y="14240866"/>
              <a:ext cx="2524271" cy="1872513"/>
            </a:xfrm>
            <a:prstGeom prst="rect">
              <a:avLst/>
            </a:prstGeom>
          </p:spPr>
        </p:pic>
        <p:cxnSp>
          <p:nvCxnSpPr>
            <p:cNvPr id="1139" name="Straight Arrow Connector 1138">
              <a:extLst>
                <a:ext uri="{FF2B5EF4-FFF2-40B4-BE49-F238E27FC236}">
                  <a16:creationId xmlns:a16="http://schemas.microsoft.com/office/drawing/2014/main" id="{8EDE23A8-6483-4723-D5BD-283E9AFCD9EE}"/>
                </a:ext>
              </a:extLst>
            </p:cNvPr>
            <p:cNvCxnSpPr>
              <a:cxnSpLocks/>
            </p:cNvCxnSpPr>
            <p:nvPr/>
          </p:nvCxnSpPr>
          <p:spPr>
            <a:xfrm flipH="1">
              <a:off x="10737476" y="15133851"/>
              <a:ext cx="1647265" cy="373734"/>
            </a:xfrm>
            <a:prstGeom prst="straightConnector1">
              <a:avLst/>
            </a:prstGeom>
            <a:ln w="28575">
              <a:solidFill>
                <a:srgbClr val="FFC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151" name="TextBox 1150">
              <a:extLst>
                <a:ext uri="{FF2B5EF4-FFF2-40B4-BE49-F238E27FC236}">
                  <a16:creationId xmlns:a16="http://schemas.microsoft.com/office/drawing/2014/main" id="{4A857D96-99AA-BE5F-55EF-EEC2A7890EB2}"/>
                </a:ext>
              </a:extLst>
            </p:cNvPr>
            <p:cNvSpPr txBox="1"/>
            <p:nvPr/>
          </p:nvSpPr>
          <p:spPr>
            <a:xfrm>
              <a:off x="10427940" y="15230588"/>
              <a:ext cx="736411" cy="369974"/>
            </a:xfrm>
            <a:prstGeom prst="rect">
              <a:avLst/>
            </a:prstGeom>
            <a:noFill/>
          </p:spPr>
          <p:txBody>
            <a:bodyPr wrap="square" rtlCol="0">
              <a:spAutoFit/>
            </a:bodyPr>
            <a:lstStyle/>
            <a:p>
              <a:pPr algn="ctr"/>
              <a:r>
                <a:rPr lang="en-US" sz="1200" dirty="0"/>
                <a:t>M2</a:t>
              </a:r>
            </a:p>
          </p:txBody>
        </p:sp>
        <p:sp>
          <p:nvSpPr>
            <p:cNvPr id="1152" name="TextBox 1151">
              <a:extLst>
                <a:ext uri="{FF2B5EF4-FFF2-40B4-BE49-F238E27FC236}">
                  <a16:creationId xmlns:a16="http://schemas.microsoft.com/office/drawing/2014/main" id="{0FC342C5-9F15-9553-DE47-83D944B1B66E}"/>
                </a:ext>
              </a:extLst>
            </p:cNvPr>
            <p:cNvSpPr txBox="1"/>
            <p:nvPr/>
          </p:nvSpPr>
          <p:spPr>
            <a:xfrm>
              <a:off x="12028065" y="14852885"/>
              <a:ext cx="501806" cy="276999"/>
            </a:xfrm>
            <a:prstGeom prst="rect">
              <a:avLst/>
            </a:prstGeom>
            <a:noFill/>
          </p:spPr>
          <p:txBody>
            <a:bodyPr wrap="square" rtlCol="0">
              <a:spAutoFit/>
            </a:bodyPr>
            <a:lstStyle/>
            <a:p>
              <a:pPr algn="ctr"/>
              <a:r>
                <a:rPr lang="en-US" sz="1200" dirty="0"/>
                <a:t>C1</a:t>
              </a:r>
            </a:p>
          </p:txBody>
        </p:sp>
      </p:grpSp>
      <p:pic>
        <p:nvPicPr>
          <p:cNvPr id="1156" name="Picture 1155">
            <a:extLst>
              <a:ext uri="{FF2B5EF4-FFF2-40B4-BE49-F238E27FC236}">
                <a16:creationId xmlns:a16="http://schemas.microsoft.com/office/drawing/2014/main" id="{ECE2CAEC-D792-0386-5EE5-D7331A474F19}"/>
              </a:ext>
            </a:extLst>
          </p:cNvPr>
          <p:cNvPicPr>
            <a:picLocks noChangeAspect="1"/>
          </p:cNvPicPr>
          <p:nvPr/>
        </p:nvPicPr>
        <p:blipFill>
          <a:blip r:embed="rId26"/>
          <a:stretch>
            <a:fillRect/>
          </a:stretch>
        </p:blipFill>
        <p:spPr>
          <a:xfrm>
            <a:off x="7706674" y="11073148"/>
            <a:ext cx="7136337" cy="3561457"/>
          </a:xfrm>
          <a:prstGeom prst="rect">
            <a:avLst/>
          </a:prstGeom>
        </p:spPr>
      </p:pic>
      <p:sp>
        <p:nvSpPr>
          <p:cNvPr id="1159" name="TextBox 1158">
            <a:extLst>
              <a:ext uri="{FF2B5EF4-FFF2-40B4-BE49-F238E27FC236}">
                <a16:creationId xmlns:a16="http://schemas.microsoft.com/office/drawing/2014/main" id="{FE1B1B45-94FD-51D1-8654-35B3285BAD61}"/>
              </a:ext>
            </a:extLst>
          </p:cNvPr>
          <p:cNvSpPr txBox="1"/>
          <p:nvPr/>
        </p:nvSpPr>
        <p:spPr>
          <a:xfrm>
            <a:off x="7768386" y="10051447"/>
            <a:ext cx="7136338" cy="646331"/>
          </a:xfrm>
          <a:prstGeom prst="rect">
            <a:avLst/>
          </a:prstGeom>
          <a:noFill/>
        </p:spPr>
        <p:txBody>
          <a:bodyPr wrap="square" rtlCol="0">
            <a:spAutoFit/>
          </a:bodyPr>
          <a:lstStyle/>
          <a:p>
            <a:pPr algn="ctr"/>
            <a:r>
              <a:rPr lang="en-US" sz="1200" dirty="0"/>
              <a:t>Examples of raw images from AyeRIS and estimated particle size spectrum averaged over 10 m depth depths at three distinct depths in one profile. An overall increase in particle abundance with depth and change in size spectrum slope can be seen.</a:t>
            </a:r>
          </a:p>
        </p:txBody>
      </p:sp>
      <p:cxnSp>
        <p:nvCxnSpPr>
          <p:cNvPr id="1178" name="Straight Connector 1177">
            <a:extLst>
              <a:ext uri="{FF2B5EF4-FFF2-40B4-BE49-F238E27FC236}">
                <a16:creationId xmlns:a16="http://schemas.microsoft.com/office/drawing/2014/main" id="{72941988-C5F6-A61C-9BA2-CA15259C64D8}"/>
              </a:ext>
            </a:extLst>
          </p:cNvPr>
          <p:cNvCxnSpPr>
            <a:cxnSpLocks/>
          </p:cNvCxnSpPr>
          <p:nvPr/>
        </p:nvCxnSpPr>
        <p:spPr>
          <a:xfrm>
            <a:off x="165408" y="9612491"/>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83" name="TextBox 1182">
            <a:extLst>
              <a:ext uri="{FF2B5EF4-FFF2-40B4-BE49-F238E27FC236}">
                <a16:creationId xmlns:a16="http://schemas.microsoft.com/office/drawing/2014/main" id="{73135CFD-B8D7-094F-287D-1EDFD385CAA2}"/>
              </a:ext>
            </a:extLst>
          </p:cNvPr>
          <p:cNvSpPr txBox="1"/>
          <p:nvPr/>
        </p:nvSpPr>
        <p:spPr>
          <a:xfrm>
            <a:off x="2459493" y="9408086"/>
            <a:ext cx="2488035" cy="400110"/>
          </a:xfrm>
          <a:prstGeom prst="rect">
            <a:avLst/>
          </a:prstGeom>
          <a:solidFill>
            <a:schemeClr val="bg1"/>
          </a:solidFill>
        </p:spPr>
        <p:txBody>
          <a:bodyPr wrap="square" rtlCol="0">
            <a:spAutoFit/>
          </a:bodyPr>
          <a:lstStyle/>
          <a:p>
            <a:pPr algn="ctr"/>
            <a:r>
              <a:rPr lang="en-US" sz="2000" dirty="0"/>
              <a:t>Midwater </a:t>
            </a:r>
            <a:r>
              <a:rPr lang="en-US" sz="2000" dirty="0">
                <a:solidFill>
                  <a:schemeClr val="accent5">
                    <a:lumMod val="20000"/>
                    <a:lumOff val="80000"/>
                  </a:schemeClr>
                </a:solidFill>
              </a:rPr>
              <a:t>Kinematics</a:t>
            </a:r>
          </a:p>
        </p:txBody>
      </p:sp>
      <p:cxnSp>
        <p:nvCxnSpPr>
          <p:cNvPr id="1185" name="Straight Connector 1184">
            <a:extLst>
              <a:ext uri="{FF2B5EF4-FFF2-40B4-BE49-F238E27FC236}">
                <a16:creationId xmlns:a16="http://schemas.microsoft.com/office/drawing/2014/main" id="{E5A2168B-9649-60AD-7A85-8AADFFF3DD1A}"/>
              </a:ext>
            </a:extLst>
          </p:cNvPr>
          <p:cNvCxnSpPr>
            <a:cxnSpLocks/>
          </p:cNvCxnSpPr>
          <p:nvPr/>
        </p:nvCxnSpPr>
        <p:spPr>
          <a:xfrm>
            <a:off x="169484" y="13915810"/>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86" name="TextBox 1185">
            <a:extLst>
              <a:ext uri="{FF2B5EF4-FFF2-40B4-BE49-F238E27FC236}">
                <a16:creationId xmlns:a16="http://schemas.microsoft.com/office/drawing/2014/main" id="{83876A3E-9AEF-B494-CA1F-57994A32C749}"/>
              </a:ext>
            </a:extLst>
          </p:cNvPr>
          <p:cNvSpPr txBox="1"/>
          <p:nvPr/>
        </p:nvSpPr>
        <p:spPr>
          <a:xfrm>
            <a:off x="2710054" y="13716386"/>
            <a:ext cx="2368497" cy="400110"/>
          </a:xfrm>
          <a:prstGeom prst="rect">
            <a:avLst/>
          </a:prstGeom>
          <a:solidFill>
            <a:schemeClr val="bg1"/>
          </a:solidFill>
        </p:spPr>
        <p:txBody>
          <a:bodyPr wrap="square" rtlCol="0">
            <a:spAutoFit/>
          </a:bodyPr>
          <a:lstStyle/>
          <a:p>
            <a:pPr algn="ctr"/>
            <a:r>
              <a:rPr lang="en-US" sz="2000" dirty="0"/>
              <a:t>Benthic Flow </a:t>
            </a:r>
            <a:r>
              <a:rPr lang="en-US" sz="2000" dirty="0">
                <a:solidFill>
                  <a:schemeClr val="accent5">
                    <a:lumMod val="20000"/>
                    <a:lumOff val="80000"/>
                  </a:schemeClr>
                </a:solidFill>
              </a:rPr>
              <a:t>Studies</a:t>
            </a:r>
          </a:p>
        </p:txBody>
      </p:sp>
      <p:grpSp>
        <p:nvGrpSpPr>
          <p:cNvPr id="1192" name="Group 1191">
            <a:extLst>
              <a:ext uri="{FF2B5EF4-FFF2-40B4-BE49-F238E27FC236}">
                <a16:creationId xmlns:a16="http://schemas.microsoft.com/office/drawing/2014/main" id="{335FC755-6F2A-7F7B-4097-DC23E02F57CB}"/>
              </a:ext>
            </a:extLst>
          </p:cNvPr>
          <p:cNvGrpSpPr/>
          <p:nvPr/>
        </p:nvGrpSpPr>
        <p:grpSpPr>
          <a:xfrm>
            <a:off x="138986" y="18274381"/>
            <a:ext cx="7224853" cy="400110"/>
            <a:chOff x="138986" y="18274381"/>
            <a:chExt cx="7224853" cy="400110"/>
          </a:xfrm>
        </p:grpSpPr>
        <p:cxnSp>
          <p:nvCxnSpPr>
            <p:cNvPr id="1188" name="Straight Connector 1187">
              <a:extLst>
                <a:ext uri="{FF2B5EF4-FFF2-40B4-BE49-F238E27FC236}">
                  <a16:creationId xmlns:a16="http://schemas.microsoft.com/office/drawing/2014/main" id="{FFFC34AD-245C-6A85-9080-197E633321C1}"/>
                </a:ext>
              </a:extLst>
            </p:cNvPr>
            <p:cNvCxnSpPr>
              <a:cxnSpLocks/>
            </p:cNvCxnSpPr>
            <p:nvPr/>
          </p:nvCxnSpPr>
          <p:spPr>
            <a:xfrm>
              <a:off x="138986" y="18474436"/>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89" name="TextBox 1188">
              <a:extLst>
                <a:ext uri="{FF2B5EF4-FFF2-40B4-BE49-F238E27FC236}">
                  <a16:creationId xmlns:a16="http://schemas.microsoft.com/office/drawing/2014/main" id="{9D2EE1F8-7000-9F09-E645-082CCC1EF1DA}"/>
                </a:ext>
              </a:extLst>
            </p:cNvPr>
            <p:cNvSpPr txBox="1"/>
            <p:nvPr/>
          </p:nvSpPr>
          <p:spPr>
            <a:xfrm>
              <a:off x="2702639" y="18274381"/>
              <a:ext cx="2667794" cy="400110"/>
            </a:xfrm>
            <a:prstGeom prst="rect">
              <a:avLst/>
            </a:prstGeom>
            <a:solidFill>
              <a:schemeClr val="bg1"/>
            </a:solidFill>
            <a:ln>
              <a:solidFill>
                <a:schemeClr val="bg1">
                  <a:lumMod val="85000"/>
                  <a:lumOff val="15000"/>
                </a:schemeClr>
              </a:solidFill>
              <a:prstDash val="solid"/>
            </a:ln>
          </p:spPr>
          <p:txBody>
            <a:bodyPr wrap="square" rtlCol="0">
              <a:spAutoFit/>
            </a:bodyPr>
            <a:lstStyle/>
            <a:p>
              <a:r>
                <a:rPr lang="en-US" sz="2000" dirty="0">
                  <a:solidFill>
                    <a:schemeClr val="accent5">
                      <a:lumMod val="20000"/>
                      <a:lumOff val="80000"/>
                    </a:schemeClr>
                  </a:solidFill>
                </a:rPr>
                <a:t>Benthic Biomechanics</a:t>
              </a:r>
            </a:p>
          </p:txBody>
        </p:sp>
      </p:grpSp>
      <p:grpSp>
        <p:nvGrpSpPr>
          <p:cNvPr id="1199" name="Group 1198">
            <a:extLst>
              <a:ext uri="{FF2B5EF4-FFF2-40B4-BE49-F238E27FC236}">
                <a16:creationId xmlns:a16="http://schemas.microsoft.com/office/drawing/2014/main" id="{BEAAD7EC-9BA0-2F8E-59B2-999DC8C57646}"/>
              </a:ext>
            </a:extLst>
          </p:cNvPr>
          <p:cNvGrpSpPr/>
          <p:nvPr/>
        </p:nvGrpSpPr>
        <p:grpSpPr>
          <a:xfrm>
            <a:off x="7666548" y="9427136"/>
            <a:ext cx="7224853" cy="400110"/>
            <a:chOff x="138986" y="18274381"/>
            <a:chExt cx="7224853" cy="400110"/>
          </a:xfrm>
        </p:grpSpPr>
        <p:cxnSp>
          <p:nvCxnSpPr>
            <p:cNvPr id="1200" name="Straight Connector 1199">
              <a:extLst>
                <a:ext uri="{FF2B5EF4-FFF2-40B4-BE49-F238E27FC236}">
                  <a16:creationId xmlns:a16="http://schemas.microsoft.com/office/drawing/2014/main" id="{20941276-2ADB-7A34-B61B-E84D2D7D8F64}"/>
                </a:ext>
              </a:extLst>
            </p:cNvPr>
            <p:cNvCxnSpPr>
              <a:cxnSpLocks/>
            </p:cNvCxnSpPr>
            <p:nvPr/>
          </p:nvCxnSpPr>
          <p:spPr>
            <a:xfrm>
              <a:off x="138986" y="18474436"/>
              <a:ext cx="7224853" cy="0"/>
            </a:xfrm>
            <a:prstGeom prst="line">
              <a:avLst/>
            </a:prstGeom>
            <a:ln w="19050">
              <a:solidFill>
                <a:schemeClr val="bg1">
                  <a:lumMod val="85000"/>
                  <a:lumOff val="15000"/>
                </a:schemeClr>
              </a:solidFill>
              <a:prstDash val="solid"/>
            </a:ln>
          </p:spPr>
          <p:style>
            <a:lnRef idx="1">
              <a:schemeClr val="accent1"/>
            </a:lnRef>
            <a:fillRef idx="0">
              <a:schemeClr val="accent1"/>
            </a:fillRef>
            <a:effectRef idx="0">
              <a:schemeClr val="accent1"/>
            </a:effectRef>
            <a:fontRef idx="minor">
              <a:schemeClr val="tx1"/>
            </a:fontRef>
          </p:style>
        </p:cxnSp>
        <p:sp>
          <p:nvSpPr>
            <p:cNvPr id="1201" name="TextBox 1200">
              <a:extLst>
                <a:ext uri="{FF2B5EF4-FFF2-40B4-BE49-F238E27FC236}">
                  <a16:creationId xmlns:a16="http://schemas.microsoft.com/office/drawing/2014/main" id="{3DB93711-C120-B7DB-B73F-C0C98E2BACAA}"/>
                </a:ext>
              </a:extLst>
            </p:cNvPr>
            <p:cNvSpPr txBox="1"/>
            <p:nvPr/>
          </p:nvSpPr>
          <p:spPr>
            <a:xfrm>
              <a:off x="2481489" y="18274381"/>
              <a:ext cx="2747736" cy="400110"/>
            </a:xfrm>
            <a:prstGeom prst="rect">
              <a:avLst/>
            </a:prstGeom>
            <a:solidFill>
              <a:schemeClr val="bg1"/>
            </a:solidFill>
            <a:ln>
              <a:noFill/>
              <a:prstDash val="solid"/>
            </a:ln>
          </p:spPr>
          <p:txBody>
            <a:bodyPr wrap="square" rtlCol="0">
              <a:spAutoFit/>
            </a:bodyPr>
            <a:lstStyle/>
            <a:p>
              <a:pPr algn="ctr"/>
              <a:r>
                <a:rPr lang="en-US" sz="2000" dirty="0">
                  <a:solidFill>
                    <a:schemeClr val="accent2">
                      <a:lumMod val="20000"/>
                      <a:lumOff val="80000"/>
                    </a:schemeClr>
                  </a:solidFill>
                </a:rPr>
                <a:t>Particle Size Estimation</a:t>
              </a:r>
            </a:p>
          </p:txBody>
        </p:sp>
      </p:grpSp>
      <p:sp>
        <p:nvSpPr>
          <p:cNvPr id="1202" name="TextBox 1201">
            <a:extLst>
              <a:ext uri="{FF2B5EF4-FFF2-40B4-BE49-F238E27FC236}">
                <a16:creationId xmlns:a16="http://schemas.microsoft.com/office/drawing/2014/main" id="{AED89352-248C-FAED-CADD-A3C6B2F955F7}"/>
              </a:ext>
            </a:extLst>
          </p:cNvPr>
          <p:cNvSpPr txBox="1"/>
          <p:nvPr/>
        </p:nvSpPr>
        <p:spPr>
          <a:xfrm>
            <a:off x="2465198" y="4091205"/>
            <a:ext cx="1445909" cy="461665"/>
          </a:xfrm>
          <a:prstGeom prst="rect">
            <a:avLst/>
          </a:prstGeom>
          <a:noFill/>
        </p:spPr>
        <p:txBody>
          <a:bodyPr wrap="square" rtlCol="0">
            <a:spAutoFit/>
          </a:bodyPr>
          <a:lstStyle/>
          <a:p>
            <a:r>
              <a:rPr lang="en-US" sz="1200" dirty="0"/>
              <a:t>EyeRIS on SOI </a:t>
            </a:r>
            <a:r>
              <a:rPr lang="en-US" sz="1200" dirty="0" err="1"/>
              <a:t>SuBastian</a:t>
            </a:r>
            <a:r>
              <a:rPr lang="en-US" sz="1200" dirty="0"/>
              <a:t> Aug 2021 </a:t>
            </a:r>
          </a:p>
        </p:txBody>
      </p:sp>
      <p:sp>
        <p:nvSpPr>
          <p:cNvPr id="1203" name="TextBox 1202">
            <a:extLst>
              <a:ext uri="{FF2B5EF4-FFF2-40B4-BE49-F238E27FC236}">
                <a16:creationId xmlns:a16="http://schemas.microsoft.com/office/drawing/2014/main" id="{CEC83B02-1AE5-F472-1182-DA13C941A14D}"/>
              </a:ext>
            </a:extLst>
          </p:cNvPr>
          <p:cNvSpPr txBox="1"/>
          <p:nvPr/>
        </p:nvSpPr>
        <p:spPr>
          <a:xfrm>
            <a:off x="341478" y="8787616"/>
            <a:ext cx="1346472" cy="461665"/>
          </a:xfrm>
          <a:prstGeom prst="rect">
            <a:avLst/>
          </a:prstGeom>
          <a:solidFill>
            <a:srgbClr val="595959">
              <a:alpha val="38824"/>
            </a:srgbClr>
          </a:solidFill>
          <a:ln>
            <a:noFill/>
          </a:ln>
        </p:spPr>
        <p:txBody>
          <a:bodyPr wrap="square" rtlCol="0">
            <a:spAutoFit/>
          </a:bodyPr>
          <a:lstStyle/>
          <a:p>
            <a:r>
              <a:rPr lang="en-US" sz="1200" dirty="0"/>
              <a:t>Canon f2.8</a:t>
            </a:r>
          </a:p>
          <a:p>
            <a:r>
              <a:rPr lang="en-US" sz="1200" dirty="0"/>
              <a:t>70-200 zoom lens</a:t>
            </a:r>
          </a:p>
        </p:txBody>
      </p:sp>
      <p:sp>
        <p:nvSpPr>
          <p:cNvPr id="1204" name="TextBox 1203">
            <a:extLst>
              <a:ext uri="{FF2B5EF4-FFF2-40B4-BE49-F238E27FC236}">
                <a16:creationId xmlns:a16="http://schemas.microsoft.com/office/drawing/2014/main" id="{26E292D5-C691-7F87-AF2E-561FB344162D}"/>
              </a:ext>
            </a:extLst>
          </p:cNvPr>
          <p:cNvSpPr txBox="1"/>
          <p:nvPr/>
        </p:nvSpPr>
        <p:spPr>
          <a:xfrm>
            <a:off x="671981" y="6950723"/>
            <a:ext cx="1445909" cy="461665"/>
          </a:xfrm>
          <a:prstGeom prst="rect">
            <a:avLst/>
          </a:prstGeom>
          <a:solidFill>
            <a:srgbClr val="595959">
              <a:alpha val="38824"/>
            </a:srgbClr>
          </a:solidFill>
          <a:ln>
            <a:noFill/>
          </a:ln>
        </p:spPr>
        <p:txBody>
          <a:bodyPr wrap="square" rtlCol="0">
            <a:spAutoFit/>
          </a:bodyPr>
          <a:lstStyle/>
          <a:p>
            <a:r>
              <a:rPr lang="en-US" sz="1200" dirty="0"/>
              <a:t>3D printed zoom gear drive</a:t>
            </a:r>
          </a:p>
        </p:txBody>
      </p:sp>
      <p:sp>
        <p:nvSpPr>
          <p:cNvPr id="1205" name="TextBox 1204">
            <a:extLst>
              <a:ext uri="{FF2B5EF4-FFF2-40B4-BE49-F238E27FC236}">
                <a16:creationId xmlns:a16="http://schemas.microsoft.com/office/drawing/2014/main" id="{4AAA3693-083F-894C-F730-0E846F64DCE6}"/>
              </a:ext>
            </a:extLst>
          </p:cNvPr>
          <p:cNvSpPr txBox="1"/>
          <p:nvPr/>
        </p:nvSpPr>
        <p:spPr>
          <a:xfrm>
            <a:off x="1835702" y="8787616"/>
            <a:ext cx="1247581" cy="461665"/>
          </a:xfrm>
          <a:prstGeom prst="rect">
            <a:avLst/>
          </a:prstGeom>
          <a:solidFill>
            <a:srgbClr val="595959">
              <a:alpha val="38824"/>
            </a:srgbClr>
          </a:solidFill>
          <a:ln>
            <a:noFill/>
          </a:ln>
        </p:spPr>
        <p:txBody>
          <a:bodyPr wrap="square" rtlCol="0">
            <a:spAutoFit/>
          </a:bodyPr>
          <a:lstStyle/>
          <a:p>
            <a:r>
              <a:rPr lang="en-US" sz="1200" dirty="0"/>
              <a:t>Raytrix R26 lightfield camera</a:t>
            </a:r>
          </a:p>
        </p:txBody>
      </p:sp>
      <p:sp>
        <p:nvSpPr>
          <p:cNvPr id="1206" name="TextBox 1205">
            <a:extLst>
              <a:ext uri="{FF2B5EF4-FFF2-40B4-BE49-F238E27FC236}">
                <a16:creationId xmlns:a16="http://schemas.microsoft.com/office/drawing/2014/main" id="{EFF02676-9C6E-C7B3-1CA7-63DB7092359E}"/>
              </a:ext>
            </a:extLst>
          </p:cNvPr>
          <p:cNvSpPr txBox="1"/>
          <p:nvPr/>
        </p:nvSpPr>
        <p:spPr>
          <a:xfrm>
            <a:off x="3231035" y="8789621"/>
            <a:ext cx="1445909" cy="461665"/>
          </a:xfrm>
          <a:prstGeom prst="rect">
            <a:avLst/>
          </a:prstGeom>
          <a:solidFill>
            <a:srgbClr val="595959">
              <a:alpha val="38824"/>
            </a:srgbClr>
          </a:solidFill>
          <a:ln>
            <a:noFill/>
          </a:ln>
        </p:spPr>
        <p:txBody>
          <a:bodyPr wrap="square" rtlCol="0">
            <a:spAutoFit/>
          </a:bodyPr>
          <a:lstStyle/>
          <a:p>
            <a:r>
              <a:rPr lang="en-US" sz="1200" dirty="0"/>
              <a:t>Phrontier CWDM CXP 1.0 extender</a:t>
            </a:r>
          </a:p>
        </p:txBody>
      </p:sp>
      <p:sp>
        <p:nvSpPr>
          <p:cNvPr id="1207" name="TextBox 1206">
            <a:extLst>
              <a:ext uri="{FF2B5EF4-FFF2-40B4-BE49-F238E27FC236}">
                <a16:creationId xmlns:a16="http://schemas.microsoft.com/office/drawing/2014/main" id="{0CA4A3F2-355A-A822-CB5C-6604B00C9181}"/>
              </a:ext>
            </a:extLst>
          </p:cNvPr>
          <p:cNvSpPr txBox="1"/>
          <p:nvPr/>
        </p:nvSpPr>
        <p:spPr>
          <a:xfrm>
            <a:off x="4824696" y="8795797"/>
            <a:ext cx="1445909" cy="461665"/>
          </a:xfrm>
          <a:prstGeom prst="rect">
            <a:avLst/>
          </a:prstGeom>
          <a:solidFill>
            <a:srgbClr val="595959">
              <a:alpha val="38824"/>
            </a:srgbClr>
          </a:solidFill>
          <a:ln>
            <a:noFill/>
          </a:ln>
        </p:spPr>
        <p:txBody>
          <a:bodyPr wrap="square" rtlCol="0">
            <a:spAutoFit/>
          </a:bodyPr>
          <a:lstStyle/>
          <a:p>
            <a:r>
              <a:rPr lang="en-US" sz="1200" dirty="0"/>
              <a:t>5-channel CWDM mux </a:t>
            </a:r>
          </a:p>
        </p:txBody>
      </p:sp>
      <p:cxnSp>
        <p:nvCxnSpPr>
          <p:cNvPr id="1210" name="Straight Arrow Connector 1209">
            <a:extLst>
              <a:ext uri="{FF2B5EF4-FFF2-40B4-BE49-F238E27FC236}">
                <a16:creationId xmlns:a16="http://schemas.microsoft.com/office/drawing/2014/main" id="{FE33F4F2-9EE6-46D0-8E74-1B6523DD2326}"/>
              </a:ext>
            </a:extLst>
          </p:cNvPr>
          <p:cNvCxnSpPr>
            <a:stCxn id="1204" idx="2"/>
          </p:cNvCxnSpPr>
          <p:nvPr/>
        </p:nvCxnSpPr>
        <p:spPr>
          <a:xfrm flipH="1">
            <a:off x="1079342" y="7412388"/>
            <a:ext cx="315594" cy="432133"/>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11" name="Straight Arrow Connector 1210">
            <a:extLst>
              <a:ext uri="{FF2B5EF4-FFF2-40B4-BE49-F238E27FC236}">
                <a16:creationId xmlns:a16="http://schemas.microsoft.com/office/drawing/2014/main" id="{77E15299-4BA9-A9D8-F765-1D9D309CB001}"/>
              </a:ext>
            </a:extLst>
          </p:cNvPr>
          <p:cNvCxnSpPr>
            <a:cxnSpLocks/>
            <a:stCxn id="1203" idx="0"/>
          </p:cNvCxnSpPr>
          <p:nvPr/>
        </p:nvCxnSpPr>
        <p:spPr>
          <a:xfrm flipH="1" flipV="1">
            <a:off x="736283" y="8365162"/>
            <a:ext cx="278431" cy="422454"/>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14" name="Straight Arrow Connector 1213">
            <a:extLst>
              <a:ext uri="{FF2B5EF4-FFF2-40B4-BE49-F238E27FC236}">
                <a16:creationId xmlns:a16="http://schemas.microsoft.com/office/drawing/2014/main" id="{B9D0300D-ED0B-F04B-C05A-C3D772C11AE2}"/>
              </a:ext>
            </a:extLst>
          </p:cNvPr>
          <p:cNvCxnSpPr>
            <a:cxnSpLocks/>
            <a:stCxn id="1205" idx="0"/>
          </p:cNvCxnSpPr>
          <p:nvPr/>
        </p:nvCxnSpPr>
        <p:spPr>
          <a:xfrm flipV="1">
            <a:off x="2459493" y="8393792"/>
            <a:ext cx="583862" cy="393824"/>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17" name="Straight Arrow Connector 1216">
            <a:extLst>
              <a:ext uri="{FF2B5EF4-FFF2-40B4-BE49-F238E27FC236}">
                <a16:creationId xmlns:a16="http://schemas.microsoft.com/office/drawing/2014/main" id="{95C2F2D4-B731-95AF-9B24-9CF43F47471F}"/>
              </a:ext>
            </a:extLst>
          </p:cNvPr>
          <p:cNvCxnSpPr>
            <a:cxnSpLocks/>
            <a:stCxn id="1206" idx="0"/>
          </p:cNvCxnSpPr>
          <p:nvPr/>
        </p:nvCxnSpPr>
        <p:spPr>
          <a:xfrm flipV="1">
            <a:off x="3953990" y="8470768"/>
            <a:ext cx="636147" cy="318853"/>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20" name="Straight Arrow Connector 1219">
            <a:extLst>
              <a:ext uri="{FF2B5EF4-FFF2-40B4-BE49-F238E27FC236}">
                <a16:creationId xmlns:a16="http://schemas.microsoft.com/office/drawing/2014/main" id="{43100F60-4B1A-EABA-F7D2-62095689C80B}"/>
              </a:ext>
            </a:extLst>
          </p:cNvPr>
          <p:cNvCxnSpPr>
            <a:cxnSpLocks/>
            <a:stCxn id="1207" idx="0"/>
          </p:cNvCxnSpPr>
          <p:nvPr/>
        </p:nvCxnSpPr>
        <p:spPr>
          <a:xfrm flipV="1">
            <a:off x="5547651" y="8650809"/>
            <a:ext cx="291439" cy="144988"/>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1223" name="TextBox 1222">
            <a:extLst>
              <a:ext uri="{FF2B5EF4-FFF2-40B4-BE49-F238E27FC236}">
                <a16:creationId xmlns:a16="http://schemas.microsoft.com/office/drawing/2014/main" id="{8E199782-48F5-DFD3-B446-C73A7578BA4B}"/>
              </a:ext>
            </a:extLst>
          </p:cNvPr>
          <p:cNvSpPr txBox="1"/>
          <p:nvPr/>
        </p:nvSpPr>
        <p:spPr>
          <a:xfrm>
            <a:off x="5005275" y="6739489"/>
            <a:ext cx="1445909" cy="276999"/>
          </a:xfrm>
          <a:prstGeom prst="rect">
            <a:avLst/>
          </a:prstGeom>
          <a:solidFill>
            <a:srgbClr val="595959">
              <a:alpha val="38824"/>
            </a:srgbClr>
          </a:solidFill>
          <a:ln>
            <a:noFill/>
          </a:ln>
        </p:spPr>
        <p:txBody>
          <a:bodyPr wrap="square" rtlCol="0">
            <a:spAutoFit/>
          </a:bodyPr>
          <a:lstStyle/>
          <a:p>
            <a:r>
              <a:rPr lang="en-US" sz="1200" dirty="0"/>
              <a:t>Power Relays</a:t>
            </a:r>
          </a:p>
        </p:txBody>
      </p:sp>
      <p:cxnSp>
        <p:nvCxnSpPr>
          <p:cNvPr id="1224" name="Straight Arrow Connector 1223">
            <a:extLst>
              <a:ext uri="{FF2B5EF4-FFF2-40B4-BE49-F238E27FC236}">
                <a16:creationId xmlns:a16="http://schemas.microsoft.com/office/drawing/2014/main" id="{5EF5F0A9-4D4B-B61D-C29B-8630E25B2A38}"/>
              </a:ext>
            </a:extLst>
          </p:cNvPr>
          <p:cNvCxnSpPr>
            <a:cxnSpLocks/>
            <a:stCxn id="1223" idx="2"/>
          </p:cNvCxnSpPr>
          <p:nvPr/>
        </p:nvCxnSpPr>
        <p:spPr>
          <a:xfrm flipH="1">
            <a:off x="5694287" y="7016488"/>
            <a:ext cx="33943" cy="498259"/>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1227" name="TextBox 1226">
            <a:extLst>
              <a:ext uri="{FF2B5EF4-FFF2-40B4-BE49-F238E27FC236}">
                <a16:creationId xmlns:a16="http://schemas.microsoft.com/office/drawing/2014/main" id="{F68DA83B-010C-AEEE-FCF9-4071BA40CFC7}"/>
              </a:ext>
            </a:extLst>
          </p:cNvPr>
          <p:cNvSpPr txBox="1"/>
          <p:nvPr/>
        </p:nvSpPr>
        <p:spPr>
          <a:xfrm>
            <a:off x="2986557" y="6739488"/>
            <a:ext cx="1666503" cy="276999"/>
          </a:xfrm>
          <a:prstGeom prst="rect">
            <a:avLst/>
          </a:prstGeom>
          <a:solidFill>
            <a:srgbClr val="595959">
              <a:alpha val="38824"/>
            </a:srgbClr>
          </a:solidFill>
          <a:ln>
            <a:noFill/>
          </a:ln>
        </p:spPr>
        <p:txBody>
          <a:bodyPr wrap="square" rtlCol="0">
            <a:spAutoFit/>
          </a:bodyPr>
          <a:lstStyle/>
          <a:p>
            <a:r>
              <a:rPr lang="en-US" sz="1200" dirty="0"/>
              <a:t>Raspberry Pi Controller</a:t>
            </a:r>
          </a:p>
        </p:txBody>
      </p:sp>
      <p:cxnSp>
        <p:nvCxnSpPr>
          <p:cNvPr id="1230" name="Straight Arrow Connector 1229">
            <a:extLst>
              <a:ext uri="{FF2B5EF4-FFF2-40B4-BE49-F238E27FC236}">
                <a16:creationId xmlns:a16="http://schemas.microsoft.com/office/drawing/2014/main" id="{26ACDB8D-3EF4-62DA-6FCA-CD1EB5757331}"/>
              </a:ext>
            </a:extLst>
          </p:cNvPr>
          <p:cNvCxnSpPr>
            <a:cxnSpLocks/>
            <a:stCxn id="1227" idx="2"/>
          </p:cNvCxnSpPr>
          <p:nvPr/>
        </p:nvCxnSpPr>
        <p:spPr>
          <a:xfrm>
            <a:off x="3819809" y="7016487"/>
            <a:ext cx="462512" cy="428866"/>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pic>
        <p:nvPicPr>
          <p:cNvPr id="1059" name="Picture 1058">
            <a:extLst>
              <a:ext uri="{FF2B5EF4-FFF2-40B4-BE49-F238E27FC236}">
                <a16:creationId xmlns:a16="http://schemas.microsoft.com/office/drawing/2014/main" id="{2AEFE998-10F5-AC36-5CE1-015728230E65}"/>
              </a:ext>
            </a:extLst>
          </p:cNvPr>
          <p:cNvPicPr>
            <a:picLocks noChangeAspect="1"/>
          </p:cNvPicPr>
          <p:nvPr/>
        </p:nvPicPr>
        <p:blipFill rotWithShape="1">
          <a:blip r:embed="rId2"/>
          <a:srcRect r="53557" b="76842"/>
          <a:stretch/>
        </p:blipFill>
        <p:spPr>
          <a:xfrm>
            <a:off x="41803" y="9845951"/>
            <a:ext cx="1466931" cy="1492833"/>
          </a:xfrm>
          <a:prstGeom prst="rect">
            <a:avLst/>
          </a:prstGeom>
        </p:spPr>
      </p:pic>
      <p:sp>
        <p:nvSpPr>
          <p:cNvPr id="1076" name="TextBox 1075">
            <a:extLst>
              <a:ext uri="{FF2B5EF4-FFF2-40B4-BE49-F238E27FC236}">
                <a16:creationId xmlns:a16="http://schemas.microsoft.com/office/drawing/2014/main" id="{B97D9AD4-6884-AA42-03A2-146F19F68AF7}"/>
              </a:ext>
            </a:extLst>
          </p:cNvPr>
          <p:cNvSpPr txBox="1"/>
          <p:nvPr/>
        </p:nvSpPr>
        <p:spPr>
          <a:xfrm>
            <a:off x="1154377" y="10792322"/>
            <a:ext cx="1220596" cy="461665"/>
          </a:xfrm>
          <a:prstGeom prst="rect">
            <a:avLst/>
          </a:prstGeom>
          <a:noFill/>
        </p:spPr>
        <p:txBody>
          <a:bodyPr wrap="square" rtlCol="0">
            <a:spAutoFit/>
          </a:bodyPr>
          <a:lstStyle/>
          <a:p>
            <a:r>
              <a:rPr lang="en-US" sz="1200" dirty="0"/>
              <a:t>Protopod Motion</a:t>
            </a:r>
          </a:p>
        </p:txBody>
      </p:sp>
      <p:sp>
        <p:nvSpPr>
          <p:cNvPr id="1234" name="TextBox 1233">
            <a:extLst>
              <a:ext uri="{FF2B5EF4-FFF2-40B4-BE49-F238E27FC236}">
                <a16:creationId xmlns:a16="http://schemas.microsoft.com/office/drawing/2014/main" id="{ECDBE993-99E2-DA62-BBDF-FADE07128AD1}"/>
              </a:ext>
            </a:extLst>
          </p:cNvPr>
          <p:cNvSpPr txBox="1"/>
          <p:nvPr/>
        </p:nvSpPr>
        <p:spPr>
          <a:xfrm rot="16200000">
            <a:off x="2609274" y="11267809"/>
            <a:ext cx="2043128" cy="276999"/>
          </a:xfrm>
          <a:prstGeom prst="rect">
            <a:avLst/>
          </a:prstGeom>
          <a:solidFill>
            <a:schemeClr val="bg1"/>
          </a:solidFill>
        </p:spPr>
        <p:txBody>
          <a:bodyPr wrap="square" rtlCol="0">
            <a:spAutoFit/>
          </a:bodyPr>
          <a:lstStyle/>
          <a:p>
            <a:r>
              <a:rPr lang="en-US" sz="1200" dirty="0"/>
              <a:t>Protopod Displacement (mm)</a:t>
            </a:r>
          </a:p>
        </p:txBody>
      </p:sp>
      <p:sp>
        <p:nvSpPr>
          <p:cNvPr id="1235" name="TextBox 1234">
            <a:extLst>
              <a:ext uri="{FF2B5EF4-FFF2-40B4-BE49-F238E27FC236}">
                <a16:creationId xmlns:a16="http://schemas.microsoft.com/office/drawing/2014/main" id="{32E0398C-1929-0839-FEAC-6FA3F72BE921}"/>
              </a:ext>
            </a:extLst>
          </p:cNvPr>
          <p:cNvSpPr txBox="1"/>
          <p:nvPr/>
        </p:nvSpPr>
        <p:spPr>
          <a:xfrm>
            <a:off x="4467225" y="12848456"/>
            <a:ext cx="2043128" cy="276999"/>
          </a:xfrm>
          <a:prstGeom prst="rect">
            <a:avLst/>
          </a:prstGeom>
          <a:solidFill>
            <a:schemeClr val="bg1"/>
          </a:solidFill>
        </p:spPr>
        <p:txBody>
          <a:bodyPr wrap="square" rtlCol="0">
            <a:spAutoFit/>
          </a:bodyPr>
          <a:lstStyle/>
          <a:p>
            <a:pPr algn="ctr"/>
            <a:r>
              <a:rPr lang="en-US" sz="1200" dirty="0"/>
              <a:t>Time(</a:t>
            </a:r>
            <a:r>
              <a:rPr lang="en-US" sz="1200" dirty="0" err="1"/>
              <a:t>ms</a:t>
            </a:r>
            <a:r>
              <a:rPr lang="en-US" sz="1200" dirty="0"/>
              <a:t>)</a:t>
            </a:r>
          </a:p>
        </p:txBody>
      </p:sp>
      <p:sp>
        <p:nvSpPr>
          <p:cNvPr id="1239" name="TextBox 1238">
            <a:extLst>
              <a:ext uri="{FF2B5EF4-FFF2-40B4-BE49-F238E27FC236}">
                <a16:creationId xmlns:a16="http://schemas.microsoft.com/office/drawing/2014/main" id="{C3E122F5-F6E0-3DBA-819C-F6088ECFCA50}"/>
              </a:ext>
            </a:extLst>
          </p:cNvPr>
          <p:cNvSpPr txBox="1"/>
          <p:nvPr/>
        </p:nvSpPr>
        <p:spPr>
          <a:xfrm>
            <a:off x="8020071" y="7307805"/>
            <a:ext cx="1063538" cy="276999"/>
          </a:xfrm>
          <a:prstGeom prst="rect">
            <a:avLst/>
          </a:prstGeom>
          <a:solidFill>
            <a:srgbClr val="595959">
              <a:alpha val="38824"/>
            </a:srgbClr>
          </a:solidFill>
          <a:ln>
            <a:noFill/>
          </a:ln>
        </p:spPr>
        <p:txBody>
          <a:bodyPr wrap="square" rtlCol="0">
            <a:spAutoFit/>
          </a:bodyPr>
          <a:lstStyle/>
          <a:p>
            <a:r>
              <a:rPr lang="en-US" sz="1200" dirty="0"/>
              <a:t>Camera array</a:t>
            </a:r>
          </a:p>
        </p:txBody>
      </p:sp>
      <p:sp>
        <p:nvSpPr>
          <p:cNvPr id="1240" name="TextBox 1239">
            <a:extLst>
              <a:ext uri="{FF2B5EF4-FFF2-40B4-BE49-F238E27FC236}">
                <a16:creationId xmlns:a16="http://schemas.microsoft.com/office/drawing/2014/main" id="{035CDD87-5AB4-0463-2637-13911F8E3A9D}"/>
              </a:ext>
            </a:extLst>
          </p:cNvPr>
          <p:cNvSpPr txBox="1"/>
          <p:nvPr/>
        </p:nvSpPr>
        <p:spPr>
          <a:xfrm>
            <a:off x="9038671" y="6854103"/>
            <a:ext cx="1445909" cy="276999"/>
          </a:xfrm>
          <a:prstGeom prst="rect">
            <a:avLst/>
          </a:prstGeom>
          <a:solidFill>
            <a:srgbClr val="595959">
              <a:alpha val="38824"/>
            </a:srgbClr>
          </a:solidFill>
          <a:ln>
            <a:noFill/>
          </a:ln>
        </p:spPr>
        <p:txBody>
          <a:bodyPr wrap="square" rtlCol="0">
            <a:spAutoFit/>
          </a:bodyPr>
          <a:lstStyle/>
          <a:p>
            <a:r>
              <a:rPr lang="en-US" sz="1200" dirty="0"/>
              <a:t>Strobe ballast</a:t>
            </a:r>
          </a:p>
        </p:txBody>
      </p:sp>
      <p:sp>
        <p:nvSpPr>
          <p:cNvPr id="1241" name="TextBox 1240">
            <a:extLst>
              <a:ext uri="{FF2B5EF4-FFF2-40B4-BE49-F238E27FC236}">
                <a16:creationId xmlns:a16="http://schemas.microsoft.com/office/drawing/2014/main" id="{EEB896FF-B4B4-FC8B-AA2D-09BEC2DEFE5C}"/>
              </a:ext>
            </a:extLst>
          </p:cNvPr>
          <p:cNvSpPr txBox="1"/>
          <p:nvPr/>
        </p:nvSpPr>
        <p:spPr>
          <a:xfrm>
            <a:off x="10349348" y="8261638"/>
            <a:ext cx="963997" cy="461665"/>
          </a:xfrm>
          <a:prstGeom prst="rect">
            <a:avLst/>
          </a:prstGeom>
          <a:solidFill>
            <a:srgbClr val="595959">
              <a:alpha val="38824"/>
            </a:srgbClr>
          </a:solidFill>
          <a:ln>
            <a:noFill/>
          </a:ln>
        </p:spPr>
        <p:txBody>
          <a:bodyPr wrap="square" rtlCol="0">
            <a:spAutoFit/>
          </a:bodyPr>
          <a:lstStyle/>
          <a:p>
            <a:r>
              <a:rPr lang="en-US" sz="1200" dirty="0"/>
              <a:t>Internal batteries</a:t>
            </a:r>
          </a:p>
        </p:txBody>
      </p:sp>
      <p:cxnSp>
        <p:nvCxnSpPr>
          <p:cNvPr id="1243" name="Straight Arrow Connector 1242">
            <a:extLst>
              <a:ext uri="{FF2B5EF4-FFF2-40B4-BE49-F238E27FC236}">
                <a16:creationId xmlns:a16="http://schemas.microsoft.com/office/drawing/2014/main" id="{BF5ABF56-1AFB-AFDE-1F7E-78B3BFAC5FFC}"/>
              </a:ext>
            </a:extLst>
          </p:cNvPr>
          <p:cNvCxnSpPr>
            <a:cxnSpLocks/>
            <a:stCxn id="1241" idx="0"/>
          </p:cNvCxnSpPr>
          <p:nvPr/>
        </p:nvCxnSpPr>
        <p:spPr>
          <a:xfrm flipH="1" flipV="1">
            <a:off x="10599880" y="8059143"/>
            <a:ext cx="231467" cy="202495"/>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46" name="Straight Arrow Connector 1245">
            <a:extLst>
              <a:ext uri="{FF2B5EF4-FFF2-40B4-BE49-F238E27FC236}">
                <a16:creationId xmlns:a16="http://schemas.microsoft.com/office/drawing/2014/main" id="{8561BE60-70F9-653E-AE91-2178B30AC62F}"/>
              </a:ext>
            </a:extLst>
          </p:cNvPr>
          <p:cNvCxnSpPr>
            <a:cxnSpLocks/>
            <a:stCxn id="1240" idx="2"/>
          </p:cNvCxnSpPr>
          <p:nvPr/>
        </p:nvCxnSpPr>
        <p:spPr>
          <a:xfrm>
            <a:off x="9761626" y="7131102"/>
            <a:ext cx="488177" cy="354161"/>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1249" name="Straight Arrow Connector 1248">
            <a:extLst>
              <a:ext uri="{FF2B5EF4-FFF2-40B4-BE49-F238E27FC236}">
                <a16:creationId xmlns:a16="http://schemas.microsoft.com/office/drawing/2014/main" id="{B3C80EAC-0FC5-986E-275E-A2E82F7E10A9}"/>
              </a:ext>
            </a:extLst>
          </p:cNvPr>
          <p:cNvCxnSpPr>
            <a:cxnSpLocks/>
            <a:stCxn id="1239" idx="2"/>
          </p:cNvCxnSpPr>
          <p:nvPr/>
        </p:nvCxnSpPr>
        <p:spPr>
          <a:xfrm>
            <a:off x="8551840" y="7584804"/>
            <a:ext cx="993746" cy="259717"/>
          </a:xfrm>
          <a:prstGeom prst="straightConnector1">
            <a:avLst/>
          </a:prstGeom>
          <a:ln w="28575">
            <a:solidFill>
              <a:schemeClr val="tx1"/>
            </a:solidFill>
            <a:tailEnd type="triangle"/>
          </a:ln>
          <a:effectLst>
            <a:outerShdw blurRad="50800" dist="38100" dir="16200000"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1253" name="TextBox 1252">
            <a:extLst>
              <a:ext uri="{FF2B5EF4-FFF2-40B4-BE49-F238E27FC236}">
                <a16:creationId xmlns:a16="http://schemas.microsoft.com/office/drawing/2014/main" id="{49587E47-3941-7030-0FE6-6BA43847B4AC}"/>
              </a:ext>
            </a:extLst>
          </p:cNvPr>
          <p:cNvSpPr txBox="1"/>
          <p:nvPr/>
        </p:nvSpPr>
        <p:spPr>
          <a:xfrm>
            <a:off x="12658989" y="8918135"/>
            <a:ext cx="1680686" cy="276999"/>
          </a:xfrm>
          <a:prstGeom prst="rect">
            <a:avLst/>
          </a:prstGeom>
          <a:solidFill>
            <a:srgbClr val="595959">
              <a:alpha val="38824"/>
            </a:srgbClr>
          </a:solidFill>
          <a:ln>
            <a:noFill/>
          </a:ln>
        </p:spPr>
        <p:txBody>
          <a:bodyPr wrap="square" rtlCol="0">
            <a:spAutoFit/>
          </a:bodyPr>
          <a:lstStyle/>
          <a:p>
            <a:r>
              <a:rPr lang="en-US" sz="1200" dirty="0"/>
              <a:t>Strobe firing in test tank</a:t>
            </a:r>
          </a:p>
        </p:txBody>
      </p:sp>
      <p:sp>
        <p:nvSpPr>
          <p:cNvPr id="1254" name="TextBox 1253">
            <a:extLst>
              <a:ext uri="{FF2B5EF4-FFF2-40B4-BE49-F238E27FC236}">
                <a16:creationId xmlns:a16="http://schemas.microsoft.com/office/drawing/2014/main" id="{A2E0C957-8EBC-82F9-00FD-59D093689846}"/>
              </a:ext>
            </a:extLst>
          </p:cNvPr>
          <p:cNvSpPr txBox="1"/>
          <p:nvPr/>
        </p:nvSpPr>
        <p:spPr>
          <a:xfrm>
            <a:off x="10108718" y="4089278"/>
            <a:ext cx="1445909" cy="646331"/>
          </a:xfrm>
          <a:prstGeom prst="rect">
            <a:avLst/>
          </a:prstGeom>
          <a:noFill/>
        </p:spPr>
        <p:txBody>
          <a:bodyPr wrap="square" rtlCol="0">
            <a:spAutoFit/>
          </a:bodyPr>
          <a:lstStyle/>
          <a:p>
            <a:r>
              <a:rPr lang="en-US" sz="1200" dirty="0"/>
              <a:t>AyeRIS on MBARI’s</a:t>
            </a:r>
          </a:p>
          <a:p>
            <a:r>
              <a:rPr lang="en-US" sz="1200" dirty="0"/>
              <a:t>Long-Range AUV Nov 2021 </a:t>
            </a:r>
          </a:p>
        </p:txBody>
      </p:sp>
      <p:sp>
        <p:nvSpPr>
          <p:cNvPr id="2" name="Oval 1">
            <a:extLst>
              <a:ext uri="{FF2B5EF4-FFF2-40B4-BE49-F238E27FC236}">
                <a16:creationId xmlns:a16="http://schemas.microsoft.com/office/drawing/2014/main" id="{ED2E4329-29C1-21BE-6D9E-17A66FEB065B}"/>
              </a:ext>
            </a:extLst>
          </p:cNvPr>
          <p:cNvSpPr/>
          <p:nvPr/>
        </p:nvSpPr>
        <p:spPr>
          <a:xfrm>
            <a:off x="5853112" y="14850395"/>
            <a:ext cx="681264" cy="793678"/>
          </a:xfrm>
          <a:prstGeom prst="ellipse">
            <a:avLst/>
          </a:prstGeom>
          <a:solidFill>
            <a:srgbClr val="4472C4">
              <a:alpha val="21961"/>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hlinkClick r:id="rId27"/>
            <a:extLst>
              <a:ext uri="{FF2B5EF4-FFF2-40B4-BE49-F238E27FC236}">
                <a16:creationId xmlns:a16="http://schemas.microsoft.com/office/drawing/2014/main" id="{2C762C61-FD8A-48FF-8B1D-1F53665F6786}"/>
              </a:ext>
            </a:extLst>
          </p:cNvPr>
          <p:cNvPicPr>
            <a:picLocks noChangeAspect="1"/>
          </p:cNvPicPr>
          <p:nvPr/>
        </p:nvPicPr>
        <p:blipFill>
          <a:blip r:embed="rId28"/>
          <a:stretch>
            <a:fillRect/>
          </a:stretch>
        </p:blipFill>
        <p:spPr>
          <a:xfrm>
            <a:off x="6607827" y="19277149"/>
            <a:ext cx="917479" cy="925549"/>
          </a:xfrm>
          <a:prstGeom prst="rect">
            <a:avLst/>
          </a:prstGeom>
        </p:spPr>
      </p:pic>
      <p:sp>
        <p:nvSpPr>
          <p:cNvPr id="106" name="TextBox 105">
            <a:extLst>
              <a:ext uri="{FF2B5EF4-FFF2-40B4-BE49-F238E27FC236}">
                <a16:creationId xmlns:a16="http://schemas.microsoft.com/office/drawing/2014/main" id="{3BCB822E-DECE-4F6F-A5C5-350D942FCADE}"/>
              </a:ext>
            </a:extLst>
          </p:cNvPr>
          <p:cNvSpPr txBox="1"/>
          <p:nvPr/>
        </p:nvSpPr>
        <p:spPr>
          <a:xfrm>
            <a:off x="6653910" y="18793151"/>
            <a:ext cx="788878" cy="461665"/>
          </a:xfrm>
          <a:prstGeom prst="rect">
            <a:avLst/>
          </a:prstGeom>
          <a:noFill/>
        </p:spPr>
        <p:txBody>
          <a:bodyPr wrap="square" rtlCol="0">
            <a:spAutoFit/>
          </a:bodyPr>
          <a:lstStyle/>
          <a:p>
            <a:pPr algn="ctr"/>
            <a:r>
              <a:rPr lang="en-US" sz="1200" dirty="0"/>
              <a:t>Scan for Video</a:t>
            </a:r>
          </a:p>
        </p:txBody>
      </p:sp>
      <p:pic>
        <p:nvPicPr>
          <p:cNvPr id="4" name="Picture 3">
            <a:hlinkClick r:id="rId29"/>
            <a:extLst>
              <a:ext uri="{FF2B5EF4-FFF2-40B4-BE49-F238E27FC236}">
                <a16:creationId xmlns:a16="http://schemas.microsoft.com/office/drawing/2014/main" id="{5D3A5413-927F-41C9-BE0C-D92A337B6E80}"/>
              </a:ext>
            </a:extLst>
          </p:cNvPr>
          <p:cNvPicPr>
            <a:picLocks noChangeAspect="1"/>
          </p:cNvPicPr>
          <p:nvPr/>
        </p:nvPicPr>
        <p:blipFill>
          <a:blip r:embed="rId30"/>
          <a:stretch>
            <a:fillRect/>
          </a:stretch>
        </p:blipFill>
        <p:spPr>
          <a:xfrm>
            <a:off x="300107" y="16990758"/>
            <a:ext cx="925118" cy="927839"/>
          </a:xfrm>
          <a:prstGeom prst="rect">
            <a:avLst/>
          </a:prstGeom>
        </p:spPr>
      </p:pic>
      <p:sp>
        <p:nvSpPr>
          <p:cNvPr id="108" name="TextBox 107">
            <a:extLst>
              <a:ext uri="{FF2B5EF4-FFF2-40B4-BE49-F238E27FC236}">
                <a16:creationId xmlns:a16="http://schemas.microsoft.com/office/drawing/2014/main" id="{B18261BB-A4E1-4554-9D3B-FF8B0A6917FA}"/>
              </a:ext>
            </a:extLst>
          </p:cNvPr>
          <p:cNvSpPr txBox="1"/>
          <p:nvPr/>
        </p:nvSpPr>
        <p:spPr>
          <a:xfrm>
            <a:off x="380829" y="17943145"/>
            <a:ext cx="788878" cy="461665"/>
          </a:xfrm>
          <a:prstGeom prst="rect">
            <a:avLst/>
          </a:prstGeom>
          <a:noFill/>
        </p:spPr>
        <p:txBody>
          <a:bodyPr wrap="square" rtlCol="0">
            <a:spAutoFit/>
          </a:bodyPr>
          <a:lstStyle/>
          <a:p>
            <a:pPr algn="ctr"/>
            <a:r>
              <a:rPr lang="en-US" sz="1200" dirty="0"/>
              <a:t>Scan for Video</a:t>
            </a:r>
          </a:p>
        </p:txBody>
      </p:sp>
      <p:pic>
        <p:nvPicPr>
          <p:cNvPr id="5" name="Picture 4">
            <a:hlinkClick r:id="rId31"/>
            <a:extLst>
              <a:ext uri="{FF2B5EF4-FFF2-40B4-BE49-F238E27FC236}">
                <a16:creationId xmlns:a16="http://schemas.microsoft.com/office/drawing/2014/main" id="{25F11EC1-D901-40BC-A5BD-7313CF4361A2}"/>
              </a:ext>
            </a:extLst>
          </p:cNvPr>
          <p:cNvPicPr>
            <a:picLocks noChangeAspect="1"/>
          </p:cNvPicPr>
          <p:nvPr/>
        </p:nvPicPr>
        <p:blipFill>
          <a:blip r:embed="rId32"/>
          <a:stretch>
            <a:fillRect/>
          </a:stretch>
        </p:blipFill>
        <p:spPr>
          <a:xfrm>
            <a:off x="244589" y="12161376"/>
            <a:ext cx="925118" cy="927839"/>
          </a:xfrm>
          <a:prstGeom prst="rect">
            <a:avLst/>
          </a:prstGeom>
        </p:spPr>
      </p:pic>
      <p:sp>
        <p:nvSpPr>
          <p:cNvPr id="110" name="TextBox 109">
            <a:extLst>
              <a:ext uri="{FF2B5EF4-FFF2-40B4-BE49-F238E27FC236}">
                <a16:creationId xmlns:a16="http://schemas.microsoft.com/office/drawing/2014/main" id="{423AC7D3-1F8D-4CD2-A176-F7DCDD1D168C}"/>
              </a:ext>
            </a:extLst>
          </p:cNvPr>
          <p:cNvSpPr txBox="1"/>
          <p:nvPr/>
        </p:nvSpPr>
        <p:spPr>
          <a:xfrm>
            <a:off x="284943" y="11695936"/>
            <a:ext cx="788878" cy="461665"/>
          </a:xfrm>
          <a:prstGeom prst="rect">
            <a:avLst/>
          </a:prstGeom>
          <a:noFill/>
        </p:spPr>
        <p:txBody>
          <a:bodyPr wrap="square" rtlCol="0">
            <a:spAutoFit/>
          </a:bodyPr>
          <a:lstStyle/>
          <a:p>
            <a:pPr algn="ctr"/>
            <a:r>
              <a:rPr lang="en-US" sz="1200" dirty="0"/>
              <a:t>Scan for Video</a:t>
            </a:r>
          </a:p>
        </p:txBody>
      </p:sp>
      <p:sp>
        <p:nvSpPr>
          <p:cNvPr id="130" name="TextBox 129">
            <a:extLst>
              <a:ext uri="{FF2B5EF4-FFF2-40B4-BE49-F238E27FC236}">
                <a16:creationId xmlns:a16="http://schemas.microsoft.com/office/drawing/2014/main" id="{1E04C7E9-A5AB-4578-A510-CD964ADCB697}"/>
              </a:ext>
            </a:extLst>
          </p:cNvPr>
          <p:cNvSpPr txBox="1"/>
          <p:nvPr/>
        </p:nvSpPr>
        <p:spPr>
          <a:xfrm>
            <a:off x="9019804" y="14056510"/>
            <a:ext cx="286688" cy="159078"/>
          </a:xfrm>
          <a:prstGeom prst="rect">
            <a:avLst/>
          </a:prstGeom>
          <a:solidFill>
            <a:schemeClr val="bg1"/>
          </a:solidFill>
        </p:spPr>
        <p:txBody>
          <a:bodyPr wrap="square" rtlCol="0">
            <a:spAutoFit/>
          </a:bodyPr>
          <a:lstStyle/>
          <a:p>
            <a:pPr algn="ctr"/>
            <a:r>
              <a:rPr lang="en-US" sz="800" dirty="0"/>
              <a:t>10</a:t>
            </a:r>
            <a:r>
              <a:rPr lang="en-US" sz="800" baseline="30000" dirty="0"/>
              <a:t>0</a:t>
            </a:r>
          </a:p>
        </p:txBody>
      </p:sp>
      <p:grpSp>
        <p:nvGrpSpPr>
          <p:cNvPr id="10" name="Group 9">
            <a:extLst>
              <a:ext uri="{FF2B5EF4-FFF2-40B4-BE49-F238E27FC236}">
                <a16:creationId xmlns:a16="http://schemas.microsoft.com/office/drawing/2014/main" id="{456EEAB9-8206-484C-A37B-471CD3A7DBE5}"/>
              </a:ext>
            </a:extLst>
          </p:cNvPr>
          <p:cNvGrpSpPr/>
          <p:nvPr/>
        </p:nvGrpSpPr>
        <p:grpSpPr>
          <a:xfrm>
            <a:off x="7718706" y="12813101"/>
            <a:ext cx="2316281" cy="1859449"/>
            <a:chOff x="7718706" y="12813101"/>
            <a:chExt cx="2316281" cy="1859449"/>
          </a:xfrm>
        </p:grpSpPr>
        <p:sp>
          <p:nvSpPr>
            <p:cNvPr id="128" name="TextBox 127">
              <a:extLst>
                <a:ext uri="{FF2B5EF4-FFF2-40B4-BE49-F238E27FC236}">
                  <a16:creationId xmlns:a16="http://schemas.microsoft.com/office/drawing/2014/main" id="{D0A6577B-7D86-4BB3-ACDF-022EFFC39C61}"/>
                </a:ext>
              </a:extLst>
            </p:cNvPr>
            <p:cNvSpPr txBox="1"/>
            <p:nvPr/>
          </p:nvSpPr>
          <p:spPr>
            <a:xfrm>
              <a:off x="8085406" y="12813101"/>
              <a:ext cx="1736077" cy="215444"/>
            </a:xfrm>
            <a:prstGeom prst="rect">
              <a:avLst/>
            </a:prstGeom>
            <a:solidFill>
              <a:schemeClr val="bg1"/>
            </a:solidFill>
          </p:spPr>
          <p:txBody>
            <a:bodyPr wrap="square" rtlCol="0">
              <a:spAutoFit/>
            </a:bodyPr>
            <a:lstStyle/>
            <a:p>
              <a:pPr algn="ctr"/>
              <a:r>
                <a:rPr lang="en-US" sz="800" dirty="0"/>
                <a:t>Histogram of Detected Particle Size</a:t>
              </a:r>
            </a:p>
          </p:txBody>
        </p:sp>
        <p:sp>
          <p:nvSpPr>
            <p:cNvPr id="127" name="TextBox 126">
              <a:extLst>
                <a:ext uri="{FF2B5EF4-FFF2-40B4-BE49-F238E27FC236}">
                  <a16:creationId xmlns:a16="http://schemas.microsoft.com/office/drawing/2014/main" id="{E063391F-CA7D-4FA1-899F-6492969E8855}"/>
                </a:ext>
              </a:extLst>
            </p:cNvPr>
            <p:cNvSpPr txBox="1"/>
            <p:nvPr/>
          </p:nvSpPr>
          <p:spPr>
            <a:xfrm rot="16200000">
              <a:off x="6982850" y="13636846"/>
              <a:ext cx="1630789" cy="159078"/>
            </a:xfrm>
            <a:prstGeom prst="rect">
              <a:avLst/>
            </a:prstGeom>
            <a:solidFill>
              <a:schemeClr val="bg1"/>
            </a:solidFill>
          </p:spPr>
          <p:txBody>
            <a:bodyPr wrap="square" rtlCol="0">
              <a:spAutoFit/>
            </a:bodyPr>
            <a:lstStyle/>
            <a:p>
              <a:pPr algn="ctr"/>
              <a:r>
                <a:rPr lang="en-US" sz="800" dirty="0"/>
                <a:t>Number per Image</a:t>
              </a:r>
            </a:p>
          </p:txBody>
        </p:sp>
        <p:sp>
          <p:nvSpPr>
            <p:cNvPr id="126" name="TextBox 125">
              <a:extLst>
                <a:ext uri="{FF2B5EF4-FFF2-40B4-BE49-F238E27FC236}">
                  <a16:creationId xmlns:a16="http://schemas.microsoft.com/office/drawing/2014/main" id="{F6F257EE-9056-4A44-8BFB-2022691C6E38}"/>
                </a:ext>
              </a:extLst>
            </p:cNvPr>
            <p:cNvSpPr txBox="1"/>
            <p:nvPr/>
          </p:nvSpPr>
          <p:spPr>
            <a:xfrm>
              <a:off x="8092967" y="14457106"/>
              <a:ext cx="1720957" cy="215444"/>
            </a:xfrm>
            <a:prstGeom prst="rect">
              <a:avLst/>
            </a:prstGeom>
            <a:solidFill>
              <a:schemeClr val="bg1"/>
            </a:solidFill>
          </p:spPr>
          <p:txBody>
            <a:bodyPr wrap="square" rtlCol="0">
              <a:spAutoFit/>
            </a:bodyPr>
            <a:lstStyle/>
            <a:p>
              <a:pPr algn="ctr"/>
              <a:r>
                <a:rPr lang="en-US" sz="800" dirty="0"/>
                <a:t>Equivalent Spherical Diameter (mm)</a:t>
              </a:r>
            </a:p>
          </p:txBody>
        </p:sp>
        <p:sp>
          <p:nvSpPr>
            <p:cNvPr id="129" name="TextBox 128">
              <a:extLst>
                <a:ext uri="{FF2B5EF4-FFF2-40B4-BE49-F238E27FC236}">
                  <a16:creationId xmlns:a16="http://schemas.microsoft.com/office/drawing/2014/main" id="{52B3E736-A081-4B5D-B1F3-393CDA95F67E}"/>
                </a:ext>
              </a:extLst>
            </p:cNvPr>
            <p:cNvSpPr txBox="1"/>
            <p:nvPr/>
          </p:nvSpPr>
          <p:spPr>
            <a:xfrm>
              <a:off x="7901774"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39" name="TextBox 138">
              <a:extLst>
                <a:ext uri="{FF2B5EF4-FFF2-40B4-BE49-F238E27FC236}">
                  <a16:creationId xmlns:a16="http://schemas.microsoft.com/office/drawing/2014/main" id="{A6190524-DCB0-43BC-804C-793A56DD3336}"/>
                </a:ext>
              </a:extLst>
            </p:cNvPr>
            <p:cNvSpPr txBox="1"/>
            <p:nvPr/>
          </p:nvSpPr>
          <p:spPr>
            <a:xfrm>
              <a:off x="8797698"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40" name="TextBox 139">
              <a:extLst>
                <a:ext uri="{FF2B5EF4-FFF2-40B4-BE49-F238E27FC236}">
                  <a16:creationId xmlns:a16="http://schemas.microsoft.com/office/drawing/2014/main" id="{F4CE6CF7-4FE0-4263-B1BE-AB977746F7CD}"/>
                </a:ext>
              </a:extLst>
            </p:cNvPr>
            <p:cNvSpPr txBox="1"/>
            <p:nvPr/>
          </p:nvSpPr>
          <p:spPr>
            <a:xfrm>
              <a:off x="9692582"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41" name="TextBox 140">
              <a:extLst>
                <a:ext uri="{FF2B5EF4-FFF2-40B4-BE49-F238E27FC236}">
                  <a16:creationId xmlns:a16="http://schemas.microsoft.com/office/drawing/2014/main" id="{0172958F-3D11-419D-B4AA-F9FB4F73FDC8}"/>
                </a:ext>
              </a:extLst>
            </p:cNvPr>
            <p:cNvSpPr txBox="1"/>
            <p:nvPr/>
          </p:nvSpPr>
          <p:spPr>
            <a:xfrm>
              <a:off x="7883524" y="14283850"/>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43" name="TextBox 142">
              <a:extLst>
                <a:ext uri="{FF2B5EF4-FFF2-40B4-BE49-F238E27FC236}">
                  <a16:creationId xmlns:a16="http://schemas.microsoft.com/office/drawing/2014/main" id="{FA477FA3-FDFF-431B-8F0C-16CC6EDED60E}"/>
                </a:ext>
              </a:extLst>
            </p:cNvPr>
            <p:cNvSpPr txBox="1"/>
            <p:nvPr/>
          </p:nvSpPr>
          <p:spPr>
            <a:xfrm>
              <a:off x="7886908" y="14076592"/>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44" name="TextBox 143">
              <a:extLst>
                <a:ext uri="{FF2B5EF4-FFF2-40B4-BE49-F238E27FC236}">
                  <a16:creationId xmlns:a16="http://schemas.microsoft.com/office/drawing/2014/main" id="{D1A728C3-692C-4A40-850D-272D55E40B3D}"/>
                </a:ext>
              </a:extLst>
            </p:cNvPr>
            <p:cNvSpPr txBox="1"/>
            <p:nvPr/>
          </p:nvSpPr>
          <p:spPr>
            <a:xfrm>
              <a:off x="7879652" y="13862988"/>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45" name="TextBox 144">
              <a:extLst>
                <a:ext uri="{FF2B5EF4-FFF2-40B4-BE49-F238E27FC236}">
                  <a16:creationId xmlns:a16="http://schemas.microsoft.com/office/drawing/2014/main" id="{C2E91BC2-2671-451E-B592-E21AAE40ECDF}"/>
                </a:ext>
              </a:extLst>
            </p:cNvPr>
            <p:cNvSpPr txBox="1"/>
            <p:nvPr/>
          </p:nvSpPr>
          <p:spPr>
            <a:xfrm>
              <a:off x="7886908" y="13632776"/>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46" name="TextBox 145">
              <a:extLst>
                <a:ext uri="{FF2B5EF4-FFF2-40B4-BE49-F238E27FC236}">
                  <a16:creationId xmlns:a16="http://schemas.microsoft.com/office/drawing/2014/main" id="{42623675-60C5-4B39-8223-E51FA0B55137}"/>
                </a:ext>
              </a:extLst>
            </p:cNvPr>
            <p:cNvSpPr txBox="1"/>
            <p:nvPr/>
          </p:nvSpPr>
          <p:spPr>
            <a:xfrm>
              <a:off x="7886908" y="13424369"/>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47" name="TextBox 146">
              <a:extLst>
                <a:ext uri="{FF2B5EF4-FFF2-40B4-BE49-F238E27FC236}">
                  <a16:creationId xmlns:a16="http://schemas.microsoft.com/office/drawing/2014/main" id="{9CA6035B-4F52-48B9-ABDB-4812AEE32C8C}"/>
                </a:ext>
              </a:extLst>
            </p:cNvPr>
            <p:cNvSpPr txBox="1"/>
            <p:nvPr/>
          </p:nvSpPr>
          <p:spPr>
            <a:xfrm>
              <a:off x="7886908" y="13187805"/>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3</a:t>
              </a:r>
            </a:p>
          </p:txBody>
        </p:sp>
        <p:sp>
          <p:nvSpPr>
            <p:cNvPr id="148" name="TextBox 147">
              <a:extLst>
                <a:ext uri="{FF2B5EF4-FFF2-40B4-BE49-F238E27FC236}">
                  <a16:creationId xmlns:a16="http://schemas.microsoft.com/office/drawing/2014/main" id="{8CA94D97-ED1D-4560-8B68-A5EFB0D8D30E}"/>
                </a:ext>
              </a:extLst>
            </p:cNvPr>
            <p:cNvSpPr txBox="1"/>
            <p:nvPr/>
          </p:nvSpPr>
          <p:spPr>
            <a:xfrm>
              <a:off x="7886908" y="12973293"/>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4</a:t>
              </a:r>
            </a:p>
          </p:txBody>
        </p:sp>
      </p:grpSp>
      <p:grpSp>
        <p:nvGrpSpPr>
          <p:cNvPr id="150" name="Group 149">
            <a:extLst>
              <a:ext uri="{FF2B5EF4-FFF2-40B4-BE49-F238E27FC236}">
                <a16:creationId xmlns:a16="http://schemas.microsoft.com/office/drawing/2014/main" id="{A59F4CFE-CC41-4E14-9033-DA6F30DC0116}"/>
              </a:ext>
            </a:extLst>
          </p:cNvPr>
          <p:cNvGrpSpPr/>
          <p:nvPr/>
        </p:nvGrpSpPr>
        <p:grpSpPr>
          <a:xfrm>
            <a:off x="10138659" y="12811131"/>
            <a:ext cx="2316281" cy="1859449"/>
            <a:chOff x="7718706" y="12813101"/>
            <a:chExt cx="2316281" cy="1859449"/>
          </a:xfrm>
        </p:grpSpPr>
        <p:sp>
          <p:nvSpPr>
            <p:cNvPr id="151" name="TextBox 150">
              <a:extLst>
                <a:ext uri="{FF2B5EF4-FFF2-40B4-BE49-F238E27FC236}">
                  <a16:creationId xmlns:a16="http://schemas.microsoft.com/office/drawing/2014/main" id="{2CCE1155-F2BB-4AE7-954F-83EC9BA1ECD3}"/>
                </a:ext>
              </a:extLst>
            </p:cNvPr>
            <p:cNvSpPr txBox="1"/>
            <p:nvPr/>
          </p:nvSpPr>
          <p:spPr>
            <a:xfrm>
              <a:off x="8085406" y="12813101"/>
              <a:ext cx="1736077" cy="215444"/>
            </a:xfrm>
            <a:prstGeom prst="rect">
              <a:avLst/>
            </a:prstGeom>
            <a:solidFill>
              <a:schemeClr val="bg1"/>
            </a:solidFill>
          </p:spPr>
          <p:txBody>
            <a:bodyPr wrap="square" rtlCol="0">
              <a:spAutoFit/>
            </a:bodyPr>
            <a:lstStyle/>
            <a:p>
              <a:pPr algn="ctr"/>
              <a:r>
                <a:rPr lang="en-US" sz="800" dirty="0"/>
                <a:t>Histogram of Detected Particle Size</a:t>
              </a:r>
            </a:p>
          </p:txBody>
        </p:sp>
        <p:sp>
          <p:nvSpPr>
            <p:cNvPr id="152" name="TextBox 151">
              <a:extLst>
                <a:ext uri="{FF2B5EF4-FFF2-40B4-BE49-F238E27FC236}">
                  <a16:creationId xmlns:a16="http://schemas.microsoft.com/office/drawing/2014/main" id="{8D1D1833-5623-4B65-8FE6-680AF3CFC602}"/>
                </a:ext>
              </a:extLst>
            </p:cNvPr>
            <p:cNvSpPr txBox="1"/>
            <p:nvPr/>
          </p:nvSpPr>
          <p:spPr>
            <a:xfrm rot="16200000">
              <a:off x="6982850" y="13636846"/>
              <a:ext cx="1630789" cy="159078"/>
            </a:xfrm>
            <a:prstGeom prst="rect">
              <a:avLst/>
            </a:prstGeom>
            <a:solidFill>
              <a:schemeClr val="bg1"/>
            </a:solidFill>
          </p:spPr>
          <p:txBody>
            <a:bodyPr wrap="square" rtlCol="0">
              <a:spAutoFit/>
            </a:bodyPr>
            <a:lstStyle/>
            <a:p>
              <a:pPr algn="ctr"/>
              <a:r>
                <a:rPr lang="en-US" sz="800" dirty="0"/>
                <a:t>Number per Image</a:t>
              </a:r>
            </a:p>
          </p:txBody>
        </p:sp>
        <p:sp>
          <p:nvSpPr>
            <p:cNvPr id="153" name="TextBox 152">
              <a:extLst>
                <a:ext uri="{FF2B5EF4-FFF2-40B4-BE49-F238E27FC236}">
                  <a16:creationId xmlns:a16="http://schemas.microsoft.com/office/drawing/2014/main" id="{E0523E95-9B8F-4B38-9951-4764A74E57F8}"/>
                </a:ext>
              </a:extLst>
            </p:cNvPr>
            <p:cNvSpPr txBox="1"/>
            <p:nvPr/>
          </p:nvSpPr>
          <p:spPr>
            <a:xfrm>
              <a:off x="8092967" y="14457106"/>
              <a:ext cx="1720957" cy="215444"/>
            </a:xfrm>
            <a:prstGeom prst="rect">
              <a:avLst/>
            </a:prstGeom>
            <a:solidFill>
              <a:schemeClr val="bg1"/>
            </a:solidFill>
          </p:spPr>
          <p:txBody>
            <a:bodyPr wrap="square" rtlCol="0">
              <a:spAutoFit/>
            </a:bodyPr>
            <a:lstStyle/>
            <a:p>
              <a:pPr algn="ctr"/>
              <a:r>
                <a:rPr lang="en-US" sz="800" dirty="0"/>
                <a:t>Equivalent Spherical Diameter (mm)</a:t>
              </a:r>
            </a:p>
          </p:txBody>
        </p:sp>
        <p:sp>
          <p:nvSpPr>
            <p:cNvPr id="154" name="TextBox 153">
              <a:extLst>
                <a:ext uri="{FF2B5EF4-FFF2-40B4-BE49-F238E27FC236}">
                  <a16:creationId xmlns:a16="http://schemas.microsoft.com/office/drawing/2014/main" id="{A929452E-0116-41EE-A67A-237CCB6351A6}"/>
                </a:ext>
              </a:extLst>
            </p:cNvPr>
            <p:cNvSpPr txBox="1"/>
            <p:nvPr/>
          </p:nvSpPr>
          <p:spPr>
            <a:xfrm>
              <a:off x="7901774"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55" name="TextBox 154">
              <a:extLst>
                <a:ext uri="{FF2B5EF4-FFF2-40B4-BE49-F238E27FC236}">
                  <a16:creationId xmlns:a16="http://schemas.microsoft.com/office/drawing/2014/main" id="{DCFEE1BD-E409-4005-A32F-BDEE2148C2F2}"/>
                </a:ext>
              </a:extLst>
            </p:cNvPr>
            <p:cNvSpPr txBox="1"/>
            <p:nvPr/>
          </p:nvSpPr>
          <p:spPr>
            <a:xfrm>
              <a:off x="8797698"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56" name="TextBox 155">
              <a:extLst>
                <a:ext uri="{FF2B5EF4-FFF2-40B4-BE49-F238E27FC236}">
                  <a16:creationId xmlns:a16="http://schemas.microsoft.com/office/drawing/2014/main" id="{328FE901-2B68-4E42-ABDB-4BD41F72FDA1}"/>
                </a:ext>
              </a:extLst>
            </p:cNvPr>
            <p:cNvSpPr txBox="1"/>
            <p:nvPr/>
          </p:nvSpPr>
          <p:spPr>
            <a:xfrm>
              <a:off x="9692582"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57" name="TextBox 156">
              <a:extLst>
                <a:ext uri="{FF2B5EF4-FFF2-40B4-BE49-F238E27FC236}">
                  <a16:creationId xmlns:a16="http://schemas.microsoft.com/office/drawing/2014/main" id="{78584EF2-1C0A-4E77-96C1-AE3532A420CA}"/>
                </a:ext>
              </a:extLst>
            </p:cNvPr>
            <p:cNvSpPr txBox="1"/>
            <p:nvPr/>
          </p:nvSpPr>
          <p:spPr>
            <a:xfrm>
              <a:off x="7883524" y="14283850"/>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58" name="TextBox 157">
              <a:extLst>
                <a:ext uri="{FF2B5EF4-FFF2-40B4-BE49-F238E27FC236}">
                  <a16:creationId xmlns:a16="http://schemas.microsoft.com/office/drawing/2014/main" id="{A1BD6DF3-6634-4A75-8281-DAC6ADE498AF}"/>
                </a:ext>
              </a:extLst>
            </p:cNvPr>
            <p:cNvSpPr txBox="1"/>
            <p:nvPr/>
          </p:nvSpPr>
          <p:spPr>
            <a:xfrm>
              <a:off x="7886908" y="14076592"/>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59" name="TextBox 158">
              <a:extLst>
                <a:ext uri="{FF2B5EF4-FFF2-40B4-BE49-F238E27FC236}">
                  <a16:creationId xmlns:a16="http://schemas.microsoft.com/office/drawing/2014/main" id="{A83976C4-256A-4CA4-B81A-7041CBAA7512}"/>
                </a:ext>
              </a:extLst>
            </p:cNvPr>
            <p:cNvSpPr txBox="1"/>
            <p:nvPr/>
          </p:nvSpPr>
          <p:spPr>
            <a:xfrm>
              <a:off x="7879652" y="13862988"/>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60" name="TextBox 159">
              <a:extLst>
                <a:ext uri="{FF2B5EF4-FFF2-40B4-BE49-F238E27FC236}">
                  <a16:creationId xmlns:a16="http://schemas.microsoft.com/office/drawing/2014/main" id="{91F9767F-0549-4DD2-B106-512703072B6E}"/>
                </a:ext>
              </a:extLst>
            </p:cNvPr>
            <p:cNvSpPr txBox="1"/>
            <p:nvPr/>
          </p:nvSpPr>
          <p:spPr>
            <a:xfrm>
              <a:off x="7886908" y="13632776"/>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61" name="TextBox 160">
              <a:extLst>
                <a:ext uri="{FF2B5EF4-FFF2-40B4-BE49-F238E27FC236}">
                  <a16:creationId xmlns:a16="http://schemas.microsoft.com/office/drawing/2014/main" id="{16C63CA9-7F87-423E-A39C-E022F8544731}"/>
                </a:ext>
              </a:extLst>
            </p:cNvPr>
            <p:cNvSpPr txBox="1"/>
            <p:nvPr/>
          </p:nvSpPr>
          <p:spPr>
            <a:xfrm>
              <a:off x="7886908" y="13424369"/>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62" name="TextBox 161">
              <a:extLst>
                <a:ext uri="{FF2B5EF4-FFF2-40B4-BE49-F238E27FC236}">
                  <a16:creationId xmlns:a16="http://schemas.microsoft.com/office/drawing/2014/main" id="{A3D997F8-B72A-488A-B8B4-8882D06E18E4}"/>
                </a:ext>
              </a:extLst>
            </p:cNvPr>
            <p:cNvSpPr txBox="1"/>
            <p:nvPr/>
          </p:nvSpPr>
          <p:spPr>
            <a:xfrm>
              <a:off x="7886908" y="13187805"/>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3</a:t>
              </a:r>
            </a:p>
          </p:txBody>
        </p:sp>
        <p:sp>
          <p:nvSpPr>
            <p:cNvPr id="163" name="TextBox 162">
              <a:extLst>
                <a:ext uri="{FF2B5EF4-FFF2-40B4-BE49-F238E27FC236}">
                  <a16:creationId xmlns:a16="http://schemas.microsoft.com/office/drawing/2014/main" id="{18456086-C725-45A4-AA42-01655525645D}"/>
                </a:ext>
              </a:extLst>
            </p:cNvPr>
            <p:cNvSpPr txBox="1"/>
            <p:nvPr/>
          </p:nvSpPr>
          <p:spPr>
            <a:xfrm>
              <a:off x="7886908" y="12973293"/>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4</a:t>
              </a:r>
            </a:p>
          </p:txBody>
        </p:sp>
      </p:grpSp>
      <p:grpSp>
        <p:nvGrpSpPr>
          <p:cNvPr id="164" name="Group 163">
            <a:extLst>
              <a:ext uri="{FF2B5EF4-FFF2-40B4-BE49-F238E27FC236}">
                <a16:creationId xmlns:a16="http://schemas.microsoft.com/office/drawing/2014/main" id="{2E60DA5C-BFF0-4988-910E-205AEEE2D6E4}"/>
              </a:ext>
            </a:extLst>
          </p:cNvPr>
          <p:cNvGrpSpPr/>
          <p:nvPr/>
        </p:nvGrpSpPr>
        <p:grpSpPr>
          <a:xfrm>
            <a:off x="12578565" y="12800227"/>
            <a:ext cx="2316281" cy="1859449"/>
            <a:chOff x="7718706" y="12813101"/>
            <a:chExt cx="2316281" cy="1859449"/>
          </a:xfrm>
        </p:grpSpPr>
        <p:sp>
          <p:nvSpPr>
            <p:cNvPr id="165" name="TextBox 164">
              <a:extLst>
                <a:ext uri="{FF2B5EF4-FFF2-40B4-BE49-F238E27FC236}">
                  <a16:creationId xmlns:a16="http://schemas.microsoft.com/office/drawing/2014/main" id="{CFC96E45-0AB5-4FD3-ACC2-58971960DECE}"/>
                </a:ext>
              </a:extLst>
            </p:cNvPr>
            <p:cNvSpPr txBox="1"/>
            <p:nvPr/>
          </p:nvSpPr>
          <p:spPr>
            <a:xfrm>
              <a:off x="8085406" y="12813101"/>
              <a:ext cx="1736077" cy="215444"/>
            </a:xfrm>
            <a:prstGeom prst="rect">
              <a:avLst/>
            </a:prstGeom>
            <a:solidFill>
              <a:schemeClr val="bg1"/>
            </a:solidFill>
          </p:spPr>
          <p:txBody>
            <a:bodyPr wrap="square" rtlCol="0">
              <a:spAutoFit/>
            </a:bodyPr>
            <a:lstStyle/>
            <a:p>
              <a:pPr algn="ctr"/>
              <a:r>
                <a:rPr lang="en-US" sz="800" dirty="0"/>
                <a:t>Histogram of Detected Particle Size</a:t>
              </a:r>
            </a:p>
          </p:txBody>
        </p:sp>
        <p:sp>
          <p:nvSpPr>
            <p:cNvPr id="166" name="TextBox 165">
              <a:extLst>
                <a:ext uri="{FF2B5EF4-FFF2-40B4-BE49-F238E27FC236}">
                  <a16:creationId xmlns:a16="http://schemas.microsoft.com/office/drawing/2014/main" id="{E2FF9974-F9D2-4B99-AD66-E488FD820CAB}"/>
                </a:ext>
              </a:extLst>
            </p:cNvPr>
            <p:cNvSpPr txBox="1"/>
            <p:nvPr/>
          </p:nvSpPr>
          <p:spPr>
            <a:xfrm rot="16200000">
              <a:off x="6982850" y="13636846"/>
              <a:ext cx="1630789" cy="159078"/>
            </a:xfrm>
            <a:prstGeom prst="rect">
              <a:avLst/>
            </a:prstGeom>
            <a:solidFill>
              <a:schemeClr val="bg1"/>
            </a:solidFill>
          </p:spPr>
          <p:txBody>
            <a:bodyPr wrap="square" rtlCol="0">
              <a:spAutoFit/>
            </a:bodyPr>
            <a:lstStyle/>
            <a:p>
              <a:pPr algn="ctr"/>
              <a:r>
                <a:rPr lang="en-US" sz="800" dirty="0"/>
                <a:t>Number per Image</a:t>
              </a:r>
            </a:p>
          </p:txBody>
        </p:sp>
        <p:sp>
          <p:nvSpPr>
            <p:cNvPr id="167" name="TextBox 166">
              <a:extLst>
                <a:ext uri="{FF2B5EF4-FFF2-40B4-BE49-F238E27FC236}">
                  <a16:creationId xmlns:a16="http://schemas.microsoft.com/office/drawing/2014/main" id="{CB9D3374-84D6-4D65-BE66-DE735EB08370}"/>
                </a:ext>
              </a:extLst>
            </p:cNvPr>
            <p:cNvSpPr txBox="1"/>
            <p:nvPr/>
          </p:nvSpPr>
          <p:spPr>
            <a:xfrm>
              <a:off x="8092967" y="14457106"/>
              <a:ext cx="1720957" cy="215444"/>
            </a:xfrm>
            <a:prstGeom prst="rect">
              <a:avLst/>
            </a:prstGeom>
            <a:solidFill>
              <a:schemeClr val="bg1"/>
            </a:solidFill>
          </p:spPr>
          <p:txBody>
            <a:bodyPr wrap="square" rtlCol="0">
              <a:spAutoFit/>
            </a:bodyPr>
            <a:lstStyle/>
            <a:p>
              <a:pPr algn="ctr"/>
              <a:r>
                <a:rPr lang="en-US" sz="800" dirty="0"/>
                <a:t>Equivalent Spherical Diameter (mm)</a:t>
              </a:r>
            </a:p>
          </p:txBody>
        </p:sp>
        <p:sp>
          <p:nvSpPr>
            <p:cNvPr id="168" name="TextBox 167">
              <a:extLst>
                <a:ext uri="{FF2B5EF4-FFF2-40B4-BE49-F238E27FC236}">
                  <a16:creationId xmlns:a16="http://schemas.microsoft.com/office/drawing/2014/main" id="{B2FFB31A-BB62-4C38-9953-AE17FBA5FD29}"/>
                </a:ext>
              </a:extLst>
            </p:cNvPr>
            <p:cNvSpPr txBox="1"/>
            <p:nvPr/>
          </p:nvSpPr>
          <p:spPr>
            <a:xfrm>
              <a:off x="7901774"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69" name="TextBox 168">
              <a:extLst>
                <a:ext uri="{FF2B5EF4-FFF2-40B4-BE49-F238E27FC236}">
                  <a16:creationId xmlns:a16="http://schemas.microsoft.com/office/drawing/2014/main" id="{099BA799-6EA2-4609-84DE-808D86B51F24}"/>
                </a:ext>
              </a:extLst>
            </p:cNvPr>
            <p:cNvSpPr txBox="1"/>
            <p:nvPr/>
          </p:nvSpPr>
          <p:spPr>
            <a:xfrm>
              <a:off x="8797698"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70" name="TextBox 169">
              <a:extLst>
                <a:ext uri="{FF2B5EF4-FFF2-40B4-BE49-F238E27FC236}">
                  <a16:creationId xmlns:a16="http://schemas.microsoft.com/office/drawing/2014/main" id="{255CD8BD-64D3-4CFA-95FA-0ECB2F0CAF6C}"/>
                </a:ext>
              </a:extLst>
            </p:cNvPr>
            <p:cNvSpPr txBox="1"/>
            <p:nvPr/>
          </p:nvSpPr>
          <p:spPr>
            <a:xfrm>
              <a:off x="9692582" y="14383351"/>
              <a:ext cx="342405"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71" name="TextBox 170">
              <a:extLst>
                <a:ext uri="{FF2B5EF4-FFF2-40B4-BE49-F238E27FC236}">
                  <a16:creationId xmlns:a16="http://schemas.microsoft.com/office/drawing/2014/main" id="{AF74807D-17A6-4B28-9E48-861EB39BEA7D}"/>
                </a:ext>
              </a:extLst>
            </p:cNvPr>
            <p:cNvSpPr txBox="1"/>
            <p:nvPr/>
          </p:nvSpPr>
          <p:spPr>
            <a:xfrm>
              <a:off x="7883524" y="14283850"/>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72" name="TextBox 171">
              <a:extLst>
                <a:ext uri="{FF2B5EF4-FFF2-40B4-BE49-F238E27FC236}">
                  <a16:creationId xmlns:a16="http://schemas.microsoft.com/office/drawing/2014/main" id="{935925FA-A05E-4088-980E-8F8E5E757C84}"/>
                </a:ext>
              </a:extLst>
            </p:cNvPr>
            <p:cNvSpPr txBox="1"/>
            <p:nvPr/>
          </p:nvSpPr>
          <p:spPr>
            <a:xfrm>
              <a:off x="7886908" y="14076592"/>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73" name="TextBox 172">
              <a:extLst>
                <a:ext uri="{FF2B5EF4-FFF2-40B4-BE49-F238E27FC236}">
                  <a16:creationId xmlns:a16="http://schemas.microsoft.com/office/drawing/2014/main" id="{D5F40340-D3DD-4B44-9CA8-04EC353C5EEE}"/>
                </a:ext>
              </a:extLst>
            </p:cNvPr>
            <p:cNvSpPr txBox="1"/>
            <p:nvPr/>
          </p:nvSpPr>
          <p:spPr>
            <a:xfrm>
              <a:off x="7879652" y="13862988"/>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0</a:t>
              </a:r>
            </a:p>
          </p:txBody>
        </p:sp>
        <p:sp>
          <p:nvSpPr>
            <p:cNvPr id="174" name="TextBox 173">
              <a:extLst>
                <a:ext uri="{FF2B5EF4-FFF2-40B4-BE49-F238E27FC236}">
                  <a16:creationId xmlns:a16="http://schemas.microsoft.com/office/drawing/2014/main" id="{0DC72164-69F8-47A2-9BE3-1FF02FFB3A8B}"/>
                </a:ext>
              </a:extLst>
            </p:cNvPr>
            <p:cNvSpPr txBox="1"/>
            <p:nvPr/>
          </p:nvSpPr>
          <p:spPr>
            <a:xfrm>
              <a:off x="7886908" y="13632776"/>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1</a:t>
              </a:r>
            </a:p>
          </p:txBody>
        </p:sp>
        <p:sp>
          <p:nvSpPr>
            <p:cNvPr id="175" name="TextBox 174">
              <a:extLst>
                <a:ext uri="{FF2B5EF4-FFF2-40B4-BE49-F238E27FC236}">
                  <a16:creationId xmlns:a16="http://schemas.microsoft.com/office/drawing/2014/main" id="{FC3BF0AE-B54B-499E-8CA3-59FFFA640C2D}"/>
                </a:ext>
              </a:extLst>
            </p:cNvPr>
            <p:cNvSpPr txBox="1"/>
            <p:nvPr/>
          </p:nvSpPr>
          <p:spPr>
            <a:xfrm>
              <a:off x="7886908" y="13424369"/>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2</a:t>
              </a:r>
            </a:p>
          </p:txBody>
        </p:sp>
        <p:sp>
          <p:nvSpPr>
            <p:cNvPr id="176" name="TextBox 175">
              <a:extLst>
                <a:ext uri="{FF2B5EF4-FFF2-40B4-BE49-F238E27FC236}">
                  <a16:creationId xmlns:a16="http://schemas.microsoft.com/office/drawing/2014/main" id="{0A85A7D2-DA2E-431A-9F9B-AEEC7FD5F655}"/>
                </a:ext>
              </a:extLst>
            </p:cNvPr>
            <p:cNvSpPr txBox="1"/>
            <p:nvPr/>
          </p:nvSpPr>
          <p:spPr>
            <a:xfrm>
              <a:off x="7886908" y="13187805"/>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3</a:t>
              </a:r>
            </a:p>
          </p:txBody>
        </p:sp>
        <p:sp>
          <p:nvSpPr>
            <p:cNvPr id="177" name="TextBox 176">
              <a:extLst>
                <a:ext uri="{FF2B5EF4-FFF2-40B4-BE49-F238E27FC236}">
                  <a16:creationId xmlns:a16="http://schemas.microsoft.com/office/drawing/2014/main" id="{954D7721-E916-4957-A25B-910152A89E33}"/>
                </a:ext>
              </a:extLst>
            </p:cNvPr>
            <p:cNvSpPr txBox="1"/>
            <p:nvPr/>
          </p:nvSpPr>
          <p:spPr>
            <a:xfrm>
              <a:off x="7886908" y="12973293"/>
              <a:ext cx="159080" cy="123111"/>
            </a:xfrm>
            <a:prstGeom prst="rect">
              <a:avLst/>
            </a:prstGeom>
            <a:solidFill>
              <a:schemeClr val="bg1"/>
            </a:solidFill>
          </p:spPr>
          <p:txBody>
            <a:bodyPr wrap="square" lIns="0" tIns="0" rIns="0" bIns="0" rtlCol="0">
              <a:spAutoFit/>
            </a:bodyPr>
            <a:lstStyle/>
            <a:p>
              <a:pPr algn="ctr"/>
              <a:r>
                <a:rPr lang="en-US" sz="800" dirty="0"/>
                <a:t>10</a:t>
              </a:r>
              <a:r>
                <a:rPr lang="en-US" sz="800" baseline="30000" dirty="0"/>
                <a:t>4</a:t>
              </a:r>
            </a:p>
          </p:txBody>
        </p:sp>
      </p:grpSp>
    </p:spTree>
    <p:extLst>
      <p:ext uri="{BB962C8B-B14F-4D97-AF65-F5344CB8AC3E}">
        <p14:creationId xmlns:p14="http://schemas.microsoft.com/office/powerpoint/2010/main" val="17544039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3453</TotalTime>
  <Words>669</Words>
  <Application>Microsoft Office PowerPoint</Application>
  <PresentationFormat>Custom</PresentationFormat>
  <Paragraphs>113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Roberts</dc:creator>
  <cp:lastModifiedBy>Paul Roberts</cp:lastModifiedBy>
  <cp:revision>17</cp:revision>
  <dcterms:created xsi:type="dcterms:W3CDTF">2022-09-18T20:43:43Z</dcterms:created>
  <dcterms:modified xsi:type="dcterms:W3CDTF">2022-09-25T02:19:49Z</dcterms:modified>
</cp:coreProperties>
</file>