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7"/>
  </p:notesMasterIdLst>
  <p:sldIdLst>
    <p:sldId id="578" r:id="rId5"/>
    <p:sldId id="575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Helvetica Neue" panose="020B060402020202020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pos="7582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hHXGOtUu7HlalCer1vCxYgskUd+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kani Katija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8ED10"/>
    <a:srgbClr val="EDC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6"/>
    <p:restoredTop sz="75207"/>
  </p:normalViewPr>
  <p:slideViewPr>
    <p:cSldViewPr snapToGrid="0">
      <p:cViewPr varScale="1">
        <p:scale>
          <a:sx n="124" d="100"/>
          <a:sy n="124" d="100"/>
        </p:scale>
        <p:origin x="1680" y="60"/>
      </p:cViewPr>
      <p:guideLst>
        <p:guide pos="758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customXml" Target="../customXml/item3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45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4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MBARI with funding for the Moore foundation we have developed the Chiton imaging system</a:t>
            </a:r>
          </a:p>
          <a:p>
            <a:r>
              <a:rPr lang="en-US" dirty="0"/>
              <a:t>This system is made of </a:t>
            </a:r>
            <a:r>
              <a:rPr lang="en-US" dirty="0" err="1"/>
              <a:t>of</a:t>
            </a:r>
            <a:r>
              <a:rPr lang="en-US" dirty="0"/>
              <a:t> an array of high-resolution cameras (discuss specs). Details of the imaging geometry are shown in the schematic next to a closeup of the lens array</a:t>
            </a:r>
          </a:p>
          <a:p>
            <a:r>
              <a:rPr lang="en-US" dirty="0"/>
              <a:t>A key element of this system is a high-power array of LED strobes that are integrated into the nose of the AUV. These put about an equivalent of about 60 card headlights when flashing for 0.5 </a:t>
            </a:r>
            <a:r>
              <a:rPr lang="en-US" dirty="0" err="1"/>
              <a:t>ms</a:t>
            </a:r>
            <a:r>
              <a:rPr lang="en-US" dirty="0"/>
              <a:t> and an example of the flash is shown in the upper right</a:t>
            </a:r>
          </a:p>
          <a:p>
            <a:r>
              <a:rPr lang="en-US" dirty="0"/>
              <a:t>The system has been deployed many times in the Monterey bay as shown in the image on the bottom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9538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resulting image data (after </a:t>
            </a:r>
            <a:r>
              <a:rPr lang="en-US" dirty="0" err="1"/>
              <a:t>demosaicing</a:t>
            </a:r>
            <a:r>
              <a:rPr lang="en-US" dirty="0"/>
              <a:t> the </a:t>
            </a:r>
            <a:r>
              <a:rPr lang="en-US" dirty="0" err="1"/>
              <a:t>bayer</a:t>
            </a:r>
            <a:r>
              <a:rPr lang="en-US" dirty="0"/>
              <a:t> pattern and enhancing contrast look like the examples to the right. Talk about size classes and object types, emphasize the large objects</a:t>
            </a:r>
          </a:p>
          <a:p>
            <a:r>
              <a:rPr lang="en-US" dirty="0"/>
              <a:t>On the left we show where Chiton images compare to a wide range of other imaging systems that were enumerated by Lombard et al. in 2019</a:t>
            </a:r>
          </a:p>
          <a:p>
            <a:r>
              <a:rPr lang="en-US" dirty="0"/>
              <a:t>Of special note is that Chiton covers a relatively wide size range biased to larger, less common objects with a considerably large imaged volume compared to other </a:t>
            </a:r>
            <a:r>
              <a:rPr lang="en-US" dirty="0" err="1"/>
              <a:t>instrumets</a:t>
            </a:r>
            <a:r>
              <a:rPr lang="en-US" dirty="0"/>
              <a:t> that can integrate on an AUV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8015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3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DA6192-164D-408E-93CD-92E7D68A63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24" b="1"/>
          <a:stretch/>
        </p:blipFill>
        <p:spPr>
          <a:xfrm>
            <a:off x="7137724" y="274638"/>
            <a:ext cx="4727214" cy="29384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1E984D-9BA0-4D77-B3E2-D6C6915E833A}"/>
              </a:ext>
            </a:extLst>
          </p:cNvPr>
          <p:cNvSpPr txBox="1"/>
          <p:nvPr/>
        </p:nvSpPr>
        <p:spPr>
          <a:xfrm>
            <a:off x="534969" y="1608360"/>
            <a:ext cx="55610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140 megapixels per “frame” at up to 10 frames per second (1.4 GB/s raw data rate)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50 um pixel size in object space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2-10 liter </a:t>
            </a:r>
            <a:r>
              <a:rPr lang="en-US" sz="1800" dirty="0" err="1">
                <a:solidFill>
                  <a:schemeClr val="bg1"/>
                </a:solidFill>
              </a:rPr>
              <a:t>multiview</a:t>
            </a:r>
            <a:r>
              <a:rPr lang="en-US" sz="1800" dirty="0">
                <a:solidFill>
                  <a:schemeClr val="bg1"/>
                </a:solidFill>
              </a:rPr>
              <a:t> imaged volume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Objects can be triangulated to obtain 3D position and size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40F8E9-C8DE-48D9-8798-038FFC458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Chiton Imaging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DD8B07-DE3B-469B-A182-40205149E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601" y="3412948"/>
            <a:ext cx="2555304" cy="2686536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C5741A0-7D60-44C4-99FE-A3157778E1B0}"/>
              </a:ext>
            </a:extLst>
          </p:cNvPr>
          <p:cNvGrpSpPr/>
          <p:nvPr/>
        </p:nvGrpSpPr>
        <p:grpSpPr>
          <a:xfrm>
            <a:off x="3551905" y="3428998"/>
            <a:ext cx="3239314" cy="2702894"/>
            <a:chOff x="3233405" y="3428998"/>
            <a:chExt cx="3930005" cy="327920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740D7CBD-F070-4FB1-A8B6-FBEC6DE4C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33405" y="3428998"/>
              <a:ext cx="3930005" cy="3220421"/>
            </a:xfrm>
            <a:prstGeom prst="rect">
              <a:avLst/>
            </a:prstGeom>
          </p:spPr>
        </p:pic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3770B000-64D9-42A4-B373-C0D78805BC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3373" y="3556903"/>
              <a:ext cx="1281544" cy="0"/>
            </a:xfrm>
            <a:prstGeom prst="straightConnector1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C63E884-3FC8-40EE-84EC-5584D2C92643}"/>
                </a:ext>
              </a:extLst>
            </p:cNvPr>
            <p:cNvSpPr/>
            <p:nvPr/>
          </p:nvSpPr>
          <p:spPr>
            <a:xfrm>
              <a:off x="4733615" y="3513156"/>
              <a:ext cx="82105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18.2 cm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683D13F-076E-4233-93A6-4250963876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06289" y="6440426"/>
              <a:ext cx="3075709" cy="0"/>
            </a:xfrm>
            <a:prstGeom prst="straightConnector1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F864AD8-1831-4E38-88B1-01BB771A6D96}"/>
                </a:ext>
              </a:extLst>
            </p:cNvPr>
            <p:cNvSpPr/>
            <p:nvPr/>
          </p:nvSpPr>
          <p:spPr>
            <a:xfrm>
              <a:off x="4787877" y="6400430"/>
              <a:ext cx="821059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44.6 cm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99E03A80-C689-486C-87C8-AC48E5B7E9D5}"/>
                </a:ext>
              </a:extLst>
            </p:cNvPr>
            <p:cNvCxnSpPr>
              <a:cxnSpLocks/>
            </p:cNvCxnSpPr>
            <p:nvPr/>
          </p:nvCxnSpPr>
          <p:spPr>
            <a:xfrm>
              <a:off x="3352148" y="4014277"/>
              <a:ext cx="0" cy="1518514"/>
            </a:xfrm>
            <a:prstGeom prst="straightConnector1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F5E28A8-EC79-4EFD-841E-567098F552ED}"/>
                </a:ext>
              </a:extLst>
            </p:cNvPr>
            <p:cNvSpPr/>
            <p:nvPr/>
          </p:nvSpPr>
          <p:spPr>
            <a:xfrm rot="16200000">
              <a:off x="3102435" y="4619646"/>
              <a:ext cx="82105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22.3 cm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E01B3E2D-F44C-4C51-BC5B-5224464A7C87}"/>
                </a:ext>
              </a:extLst>
            </p:cNvPr>
            <p:cNvCxnSpPr>
              <a:cxnSpLocks/>
            </p:cNvCxnSpPr>
            <p:nvPr/>
          </p:nvCxnSpPr>
          <p:spPr>
            <a:xfrm>
              <a:off x="6883850" y="4539723"/>
              <a:ext cx="0" cy="998969"/>
            </a:xfrm>
            <a:prstGeom prst="straightConnector1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D546136-71B7-46EB-A393-80F16C5F7A03}"/>
                </a:ext>
              </a:extLst>
            </p:cNvPr>
            <p:cNvSpPr/>
            <p:nvPr/>
          </p:nvSpPr>
          <p:spPr>
            <a:xfrm rot="16200000">
              <a:off x="6319433" y="4857348"/>
              <a:ext cx="82105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14.5 cm</a:t>
              </a:r>
            </a:p>
          </p:txBody>
        </p:sp>
      </p:grpSp>
      <p:sp>
        <p:nvSpPr>
          <p:cNvPr id="44" name="Slide Number Placeholder 3">
            <a:extLst>
              <a:ext uri="{FF2B5EF4-FFF2-40B4-BE49-F238E27FC236}">
                <a16:creationId xmlns:a16="http://schemas.microsoft.com/office/drawing/2014/main" id="{E34F7B2E-123E-4340-AC21-C9B13F908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0FB56013-B943-42BA-886F-6F9D4EB85E9D}" type="slidenum">
              <a:rPr lang="en-US" smtClean="0"/>
              <a:t>1</a:t>
            </a:fld>
            <a:endParaRPr lang="en-US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08CAAF56-E913-42D8-8B0B-84B50F79A6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8"/>
          <a:stretch/>
        </p:blipFill>
        <p:spPr>
          <a:xfrm>
            <a:off x="7137724" y="3410188"/>
            <a:ext cx="4714213" cy="274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8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>
            <a:extLst>
              <a:ext uri="{FF2B5EF4-FFF2-40B4-BE49-F238E27FC236}">
                <a16:creationId xmlns:a16="http://schemas.microsoft.com/office/drawing/2014/main" id="{29ED658A-0D96-403F-A5B5-76A2C7445811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903982" y="25543"/>
            <a:ext cx="6278119" cy="353959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id="{08D0C9D3-1A23-4C27-B46C-CF95AFEADAFB}"/>
              </a:ext>
            </a:extLst>
          </p:cNvPr>
          <p:cNvPicPr/>
          <p:nvPr/>
        </p:nvPicPr>
        <p:blipFill rotWithShape="1">
          <a:blip r:embed="rId4"/>
          <a:srcRect r="10762"/>
          <a:stretch/>
        </p:blipFill>
        <p:spPr>
          <a:xfrm>
            <a:off x="5903982" y="2361905"/>
            <a:ext cx="6265013" cy="349768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398728BD-A48C-4316-AD7D-F727B74599F4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5903982" y="4370352"/>
            <a:ext cx="6265013" cy="355686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E8CEB6-0AF7-4CF8-A011-68EA8BB66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Imaging Capabilities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4" name="Picture 2" descr="https://www.frontiersin.org/files/Articles/435670/fmars-06-00196-HTML/image_m/fmars-06-00196-g001.jpg">
            <a:extLst>
              <a:ext uri="{FF2B5EF4-FFF2-40B4-BE49-F238E27FC236}">
                <a16:creationId xmlns:a16="http://schemas.microsoft.com/office/drawing/2014/main" id="{405FF385-19C4-4CC0-9BF6-FDA3042DC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819344"/>
            <a:ext cx="3917781" cy="326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6F6187E-CFBF-4A15-A337-4DC6008917EA}"/>
              </a:ext>
            </a:extLst>
          </p:cNvPr>
          <p:cNvSpPr txBox="1"/>
          <p:nvPr/>
        </p:nvSpPr>
        <p:spPr>
          <a:xfrm>
            <a:off x="609600" y="6086722"/>
            <a:ext cx="4636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Lombard et al. 2019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56495C-5312-44D1-95AF-7978CD9B7E28}"/>
              </a:ext>
            </a:extLst>
          </p:cNvPr>
          <p:cNvSpPr txBox="1"/>
          <p:nvPr/>
        </p:nvSpPr>
        <p:spPr>
          <a:xfrm>
            <a:off x="536164" y="1218905"/>
            <a:ext cx="5561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Detection of objects: 2 mm to 20 cm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Detection of particles: 0.4 mm to 20 cm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04507042-E59D-45A3-BBBE-1A25D37D3A13}"/>
              </a:ext>
            </a:extLst>
          </p:cNvPr>
          <p:cNvSpPr/>
          <p:nvPr/>
        </p:nvSpPr>
        <p:spPr>
          <a:xfrm>
            <a:off x="11082054" y="6116381"/>
            <a:ext cx="1553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5 mm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38" name="Straight Connector 16">
            <a:extLst>
              <a:ext uri="{FF2B5EF4-FFF2-40B4-BE49-F238E27FC236}">
                <a16:creationId xmlns:a16="http://schemas.microsoft.com/office/drawing/2014/main" id="{C7826D72-B276-40D7-9516-2C600FE113EC}"/>
              </a:ext>
            </a:extLst>
          </p:cNvPr>
          <p:cNvSpPr/>
          <p:nvPr/>
        </p:nvSpPr>
        <p:spPr>
          <a:xfrm flipH="1">
            <a:off x="11185014" y="6485381"/>
            <a:ext cx="506880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" name="TextBox 4">
            <a:extLst>
              <a:ext uri="{FF2B5EF4-FFF2-40B4-BE49-F238E27FC236}">
                <a16:creationId xmlns:a16="http://schemas.microsoft.com/office/drawing/2014/main" id="{B016CD20-84CC-4537-864F-B571D1AD797B}"/>
              </a:ext>
            </a:extLst>
          </p:cNvPr>
          <p:cNvSpPr/>
          <p:nvPr/>
        </p:nvSpPr>
        <p:spPr>
          <a:xfrm>
            <a:off x="11003088" y="3821924"/>
            <a:ext cx="1553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10 mm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40" name="Straight Connector 5">
            <a:extLst>
              <a:ext uri="{FF2B5EF4-FFF2-40B4-BE49-F238E27FC236}">
                <a16:creationId xmlns:a16="http://schemas.microsoft.com/office/drawing/2014/main" id="{398BF527-576D-456E-99D0-D2318742CE2E}"/>
              </a:ext>
            </a:extLst>
          </p:cNvPr>
          <p:cNvSpPr/>
          <p:nvPr/>
        </p:nvSpPr>
        <p:spPr>
          <a:xfrm flipH="1">
            <a:off x="11106048" y="4190924"/>
            <a:ext cx="506880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TextBox 4">
            <a:extLst>
              <a:ext uri="{FF2B5EF4-FFF2-40B4-BE49-F238E27FC236}">
                <a16:creationId xmlns:a16="http://schemas.microsoft.com/office/drawing/2014/main" id="{568BAC8B-EB58-4E95-8D32-912973A750AC}"/>
              </a:ext>
            </a:extLst>
          </p:cNvPr>
          <p:cNvSpPr/>
          <p:nvPr/>
        </p:nvSpPr>
        <p:spPr>
          <a:xfrm>
            <a:off x="11003088" y="1774597"/>
            <a:ext cx="1553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20 mm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42" name="Straight Connector 5">
            <a:extLst>
              <a:ext uri="{FF2B5EF4-FFF2-40B4-BE49-F238E27FC236}">
                <a16:creationId xmlns:a16="http://schemas.microsoft.com/office/drawing/2014/main" id="{6A6C0D18-0B15-4055-8422-434BAF67F762}"/>
              </a:ext>
            </a:extLst>
          </p:cNvPr>
          <p:cNvSpPr/>
          <p:nvPr/>
        </p:nvSpPr>
        <p:spPr>
          <a:xfrm flipH="1">
            <a:off x="11106048" y="2143957"/>
            <a:ext cx="660240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582592-1144-4DE4-8E4D-314CB6B78778}"/>
              </a:ext>
            </a:extLst>
          </p:cNvPr>
          <p:cNvCxnSpPr>
            <a:cxnSpLocks/>
          </p:cNvCxnSpPr>
          <p:nvPr/>
        </p:nvCxnSpPr>
        <p:spPr>
          <a:xfrm>
            <a:off x="3061699" y="4370351"/>
            <a:ext cx="1381874" cy="1"/>
          </a:xfrm>
          <a:prstGeom prst="line">
            <a:avLst/>
          </a:prstGeom>
          <a:ln w="19050">
            <a:solidFill>
              <a:srgbClr val="0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55AB651-06C2-4844-A00F-7943DFC871F9}"/>
              </a:ext>
            </a:extLst>
          </p:cNvPr>
          <p:cNvCxnSpPr>
            <a:cxnSpLocks/>
          </p:cNvCxnSpPr>
          <p:nvPr/>
        </p:nvCxnSpPr>
        <p:spPr>
          <a:xfrm flipV="1">
            <a:off x="4443573" y="1417638"/>
            <a:ext cx="1315092" cy="295271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7CCC3DC-26FA-462E-AB5C-AD9234177CFD}"/>
              </a:ext>
            </a:extLst>
          </p:cNvPr>
          <p:cNvCxnSpPr>
            <a:cxnSpLocks/>
          </p:cNvCxnSpPr>
          <p:nvPr/>
        </p:nvCxnSpPr>
        <p:spPr>
          <a:xfrm>
            <a:off x="3057024" y="4370351"/>
            <a:ext cx="2753012" cy="177046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333ECE0F-AE54-4410-A3A5-D7C4C796BC5D}"/>
              </a:ext>
            </a:extLst>
          </p:cNvPr>
          <p:cNvSpPr txBox="1"/>
          <p:nvPr/>
        </p:nvSpPr>
        <p:spPr>
          <a:xfrm>
            <a:off x="3396715" y="4062574"/>
            <a:ext cx="17037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Chiton</a:t>
            </a:r>
          </a:p>
        </p:txBody>
      </p:sp>
    </p:spTree>
    <p:extLst>
      <p:ext uri="{BB962C8B-B14F-4D97-AF65-F5344CB8AC3E}">
        <p14:creationId xmlns:p14="http://schemas.microsoft.com/office/powerpoint/2010/main" val="93443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theme/theme1.xml><?xml version="1.0" encoding="utf-8"?>
<a:theme xmlns:a="http://schemas.openxmlformats.org/drawingml/2006/main" name="helvetic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d9698d6-c9e8-43f7-84d2-2007920a3a6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DA4428048BF94AB05D4586F5054DCC" ma:contentTypeVersion="8" ma:contentTypeDescription="Create a new document." ma:contentTypeScope="" ma:versionID="ac8bbedea9700041d7b55a001d080c83">
  <xsd:schema xmlns:xsd="http://www.w3.org/2001/XMLSchema" xmlns:xs="http://www.w3.org/2001/XMLSchema" xmlns:p="http://schemas.microsoft.com/office/2006/metadata/properties" xmlns:ns3="0d9698d6-c9e8-43f7-84d2-2007920a3a65" xmlns:ns4="44bd6209-4aab-43a5-9da8-cf2267b3932e" targetNamespace="http://schemas.microsoft.com/office/2006/metadata/properties" ma:root="true" ma:fieldsID="d0491401bdc88c7cd41cd917315f73ba" ns3:_="" ns4:_="">
    <xsd:import namespace="0d9698d6-c9e8-43f7-84d2-2007920a3a65"/>
    <xsd:import namespace="44bd6209-4aab-43a5-9da8-cf2267b3932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9698d6-c9e8-43f7-84d2-2007920a3a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bd6209-4aab-43a5-9da8-cf2267b3932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CFFA46-A55D-4212-9E9A-42A70C6ADCE9}">
  <ds:schemaRefs>
    <ds:schemaRef ds:uri="0d9698d6-c9e8-43f7-84d2-2007920a3a65"/>
    <ds:schemaRef ds:uri="http://www.w3.org/XML/1998/namespace"/>
    <ds:schemaRef ds:uri="44bd6209-4aab-43a5-9da8-cf2267b393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EE7272D-ACC3-45CA-814E-8CEC5F2D5E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939088-E2FF-425F-B345-684E21A223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9698d6-c9e8-43f7-84d2-2007920a3a65"/>
    <ds:schemaRef ds:uri="44bd6209-4aab-43a5-9da8-cf2267b393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17433</TotalTime>
  <Words>304</Words>
  <Application>Microsoft Office PowerPoint</Application>
  <PresentationFormat>Widescreen</PresentationFormat>
  <Paragraphs>28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 Neue</vt:lpstr>
      <vt:lpstr>helvetica</vt:lpstr>
      <vt:lpstr>Chiton Imaging System</vt:lpstr>
      <vt:lpstr>Imaging Capabilities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decision making with the EyeRIS imaging system</dc:title>
  <dc:creator>Eric Orenstein</dc:creator>
  <cp:lastModifiedBy>Paul Roberts</cp:lastModifiedBy>
  <cp:revision>77</cp:revision>
  <dcterms:created xsi:type="dcterms:W3CDTF">2015-04-15T22:44:51Z</dcterms:created>
  <dcterms:modified xsi:type="dcterms:W3CDTF">2024-02-13T04:59:39Z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0x01010033DA4428048BF94AB05D4586F5054DCC</vt:lpwstr>
  </property>
</Properties>
</file>