
<file path=[Content_Types].xml><?xml version="1.0" encoding="utf-8"?>
<Types xmlns="http://schemas.openxmlformats.org/package/2006/content-types">
  <Default Extension="png" ContentType="image/png"/>
  <Default Extension="jpeg" ContentType="image/jpeg"/>
  <Default Extension="mov" ContentType="video/quicktime"/>
  <Default Extension="rels" ContentType="application/vnd.openxmlformats-package.relationships+xml"/>
  <Default Extension="xml" ContentType="application/xml"/>
  <Default Extension="fntdata" ContentType="application/x-fontdata"/>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 id="2147483660" r:id="rId5"/>
    <p:sldMasterId id="2147483672" r:id="rId6"/>
    <p:sldMasterId id="2147483684" r:id="rId7"/>
  </p:sldMasterIdLst>
  <p:notesMasterIdLst>
    <p:notesMasterId r:id="rId21"/>
  </p:notesMasterIdLst>
  <p:sldIdLst>
    <p:sldId id="256" r:id="rId8"/>
    <p:sldId id="572" r:id="rId9"/>
    <p:sldId id="550" r:id="rId10"/>
    <p:sldId id="578" r:id="rId11"/>
    <p:sldId id="573" r:id="rId12"/>
    <p:sldId id="581" r:id="rId13"/>
    <p:sldId id="575" r:id="rId14"/>
    <p:sldId id="544" r:id="rId15"/>
    <p:sldId id="579" r:id="rId16"/>
    <p:sldId id="580" r:id="rId17"/>
    <p:sldId id="576" r:id="rId18"/>
    <p:sldId id="545" r:id="rId19"/>
    <p:sldId id="547" r:id="rId20"/>
  </p:sldIdLst>
  <p:sldSz cx="12192000" cy="6858000"/>
  <p:notesSz cx="6858000" cy="9144000"/>
  <p:embeddedFontLst>
    <p:embeddedFont>
      <p:font typeface="Calibri" panose="020F0502020204030204" pitchFamily="34" charset="0"/>
      <p:regular r:id="rId22"/>
      <p:bold r:id="rId23"/>
      <p:italic r:id="rId24"/>
      <p:boldItalic r:id="rId25"/>
    </p:embeddedFont>
    <p:embeddedFont>
      <p:font typeface="Calibri Light" panose="020F0302020204030204" pitchFamily="34" charset="0"/>
      <p:regular r:id="rId26"/>
      <p:italic r:id="rId27"/>
    </p:embeddedFont>
    <p:embeddedFont>
      <p:font typeface="Helvetica Neue" panose="020B0604020202020204"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2" pos="7582" userDrawn="1">
          <p15:clr>
            <a:srgbClr val="A4A3A4"/>
          </p15:clr>
        </p15:guide>
        <p15:guide id="3" orient="horz" pos="216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5" roundtripDataSignature="AMtx7mhHXGOtUu7HlalCer1vCxYgskUd+A=="/>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akani Katija" initials="" lastIdx="3"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8ED10"/>
    <a:srgbClr val="EDC51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6"/>
    <p:restoredTop sz="75207"/>
  </p:normalViewPr>
  <p:slideViewPr>
    <p:cSldViewPr snapToGrid="0">
      <p:cViewPr varScale="1">
        <p:scale>
          <a:sx n="124" d="100"/>
          <a:sy n="124" d="100"/>
        </p:scale>
        <p:origin x="1680" y="64"/>
      </p:cViewPr>
      <p:guideLst>
        <p:guide pos="7582"/>
        <p:guide orient="horz"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font" Target="fonts/font5.fntdata"/><Relationship Id="rId21" Type="http://schemas.openxmlformats.org/officeDocument/2006/relationships/notesMaster" Target="notesMasters/notesMaster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font" Target="fonts/font4.fntdata"/><Relationship Id="rId46"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font" Target="fonts/font8.fntdata"/><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font" Target="fonts/font3.fntdata"/><Relationship Id="rId45" Type="http://customschemas.google.com/relationships/presentationmetadata" Target="metadata"/><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font" Target="fonts/font2.fntdata"/><Relationship Id="rId28" Type="http://schemas.openxmlformats.org/officeDocument/2006/relationships/font" Target="fonts/font7.fntdata"/><Relationship Id="rId49"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font" Target="fonts/font10.fntdata"/><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48"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Presenting our work at MBARI deploying in situ imaging systems on Autonomous vehicles to enhance space-time sampling of particle and plankton fields with real-time data</a:t>
            </a:r>
            <a:endParaRPr dirty="0"/>
          </a:p>
        </p:txBody>
      </p:sp>
      <p:sp>
        <p:nvSpPr>
          <p:cNvPr id="87" name="Google Shape;87;p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1</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1" name="Google Shape;101;p2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baseline="0" dirty="0">
                <a:sym typeface="Wingdings"/>
              </a:rPr>
              <a:t>Biological carbon pump is a complex system that plays a critical role in bio-geo-chemical cycles in the ocean and carbon transport</a:t>
            </a:r>
          </a:p>
          <a:p>
            <a:pPr marL="0" lvl="0" indent="0" algn="l" rtl="0">
              <a:lnSpc>
                <a:spcPct val="100000"/>
              </a:lnSpc>
              <a:spcBef>
                <a:spcPts val="0"/>
              </a:spcBef>
              <a:spcAft>
                <a:spcPts val="0"/>
              </a:spcAft>
              <a:buSzPts val="1400"/>
              <a:buNone/>
            </a:pPr>
            <a:r>
              <a:rPr lang="en-US" baseline="0" dirty="0">
                <a:sym typeface="Wingdings"/>
              </a:rPr>
              <a:t>This is a video from an ROV dive in Monterey bay showing how in certain conditions the pump results in large flocs of marine snow</a:t>
            </a:r>
          </a:p>
          <a:p>
            <a:pPr marL="0" lvl="0" indent="0" algn="l" rtl="0">
              <a:lnSpc>
                <a:spcPct val="100000"/>
              </a:lnSpc>
              <a:spcBef>
                <a:spcPts val="0"/>
              </a:spcBef>
              <a:spcAft>
                <a:spcPts val="0"/>
              </a:spcAft>
              <a:buSzPts val="1400"/>
              <a:buNone/>
            </a:pPr>
            <a:r>
              <a:rPr lang="en-US" baseline="0" dirty="0">
                <a:sym typeface="Wingdings"/>
              </a:rPr>
              <a:t>Understanding sources and sinks of this snow is essential to be able to apportion rates and fluxes of carbon in to and out of the marine environment</a:t>
            </a:r>
          </a:p>
          <a:p>
            <a:pPr marL="0" lvl="0" indent="0" algn="l" rtl="0">
              <a:lnSpc>
                <a:spcPct val="100000"/>
              </a:lnSpc>
              <a:spcBef>
                <a:spcPts val="0"/>
              </a:spcBef>
              <a:spcAft>
                <a:spcPts val="0"/>
              </a:spcAft>
              <a:buSzPts val="1400"/>
              <a:buNone/>
            </a:pPr>
            <a:r>
              <a:rPr lang="en-US" baseline="0" dirty="0">
                <a:sym typeface="Wingdings"/>
              </a:rPr>
              <a:t>To understand this we need to be able to answer questions like:</a:t>
            </a:r>
          </a:p>
          <a:p>
            <a:pPr marL="0" lvl="0" indent="0" algn="l" rtl="0">
              <a:lnSpc>
                <a:spcPct val="100000"/>
              </a:lnSpc>
              <a:spcBef>
                <a:spcPts val="0"/>
              </a:spcBef>
              <a:spcAft>
                <a:spcPts val="0"/>
              </a:spcAft>
              <a:buSzPts val="1400"/>
              <a:buNone/>
            </a:pPr>
            <a:endParaRPr lang="en-US" baseline="0" dirty="0">
              <a:sym typeface="Wingdings"/>
            </a:endParaRPr>
          </a:p>
          <a:p>
            <a:pPr marL="0" lvl="0" indent="0" algn="l" rtl="0">
              <a:lnSpc>
                <a:spcPct val="100000"/>
              </a:lnSpc>
              <a:spcBef>
                <a:spcPts val="0"/>
              </a:spcBef>
              <a:spcAft>
                <a:spcPts val="0"/>
              </a:spcAft>
              <a:buSzPts val="1400"/>
              <a:buNone/>
            </a:pPr>
            <a:r>
              <a:rPr lang="en-US" baseline="0" dirty="0">
                <a:sym typeface="Wingdings"/>
              </a:rPr>
              <a:t>Who/what is there?</a:t>
            </a:r>
          </a:p>
          <a:p>
            <a:pPr marL="0" lvl="0" indent="0" algn="l" rtl="0">
              <a:lnSpc>
                <a:spcPct val="100000"/>
              </a:lnSpc>
              <a:spcBef>
                <a:spcPts val="0"/>
              </a:spcBef>
              <a:spcAft>
                <a:spcPts val="0"/>
              </a:spcAft>
              <a:buSzPts val="1400"/>
              <a:buNone/>
            </a:pPr>
            <a:r>
              <a:rPr lang="en-US" baseline="0" dirty="0">
                <a:sym typeface="Wingdings"/>
              </a:rPr>
              <a:t>How many are there?</a:t>
            </a:r>
          </a:p>
          <a:p>
            <a:pPr marL="0" lvl="0" indent="0" algn="l" rtl="0">
              <a:lnSpc>
                <a:spcPct val="100000"/>
              </a:lnSpc>
              <a:spcBef>
                <a:spcPts val="0"/>
              </a:spcBef>
              <a:spcAft>
                <a:spcPts val="0"/>
              </a:spcAft>
              <a:buSzPts val="1400"/>
              <a:buNone/>
            </a:pPr>
            <a:r>
              <a:rPr lang="en-US" baseline="0" dirty="0">
                <a:sym typeface="Wingdings"/>
              </a:rPr>
              <a:t>Size?</a:t>
            </a:r>
          </a:p>
          <a:p>
            <a:pPr marL="0" lvl="0" indent="0" algn="l" rtl="0">
              <a:lnSpc>
                <a:spcPct val="100000"/>
              </a:lnSpc>
              <a:spcBef>
                <a:spcPts val="0"/>
              </a:spcBef>
              <a:spcAft>
                <a:spcPts val="0"/>
              </a:spcAft>
              <a:buSzPts val="1400"/>
              <a:buNone/>
            </a:pPr>
            <a:r>
              <a:rPr lang="en-US" baseline="0" dirty="0">
                <a:sym typeface="Wingdings"/>
              </a:rPr>
              <a:t>Variability in time and space?</a:t>
            </a:r>
          </a:p>
          <a:p>
            <a:pPr marL="0" lvl="0" indent="0" algn="l" rtl="0">
              <a:lnSpc>
                <a:spcPct val="100000"/>
              </a:lnSpc>
              <a:spcBef>
                <a:spcPts val="0"/>
              </a:spcBef>
              <a:spcAft>
                <a:spcPts val="0"/>
              </a:spcAft>
              <a:buSzPts val="1400"/>
              <a:buNone/>
            </a:pPr>
            <a:endParaRPr lang="en-US" baseline="0" dirty="0">
              <a:sym typeface="Wingdings"/>
            </a:endParaRPr>
          </a:p>
          <a:p>
            <a:pPr marL="0" lvl="0" indent="0" algn="l" rtl="0">
              <a:lnSpc>
                <a:spcPct val="100000"/>
              </a:lnSpc>
              <a:spcBef>
                <a:spcPts val="0"/>
              </a:spcBef>
              <a:spcAft>
                <a:spcPts val="0"/>
              </a:spcAft>
              <a:buSzPts val="1400"/>
              <a:buNone/>
            </a:pPr>
            <a:endParaRPr lang="en-US" baseline="0" dirty="0">
              <a:sym typeface="Wingdings"/>
            </a:endParaRPr>
          </a:p>
          <a:p>
            <a:pPr marL="0" lvl="0" indent="0" algn="l" rtl="0">
              <a:lnSpc>
                <a:spcPct val="100000"/>
              </a:lnSpc>
              <a:spcBef>
                <a:spcPts val="0"/>
              </a:spcBef>
              <a:spcAft>
                <a:spcPts val="0"/>
              </a:spcAft>
              <a:buSzPts val="1400"/>
              <a:buNone/>
            </a:pPr>
            <a:endParaRPr lang="en-US" baseline="0" dirty="0">
              <a:sym typeface="Wingdings"/>
            </a:endParaRPr>
          </a:p>
        </p:txBody>
      </p:sp>
      <p:sp>
        <p:nvSpPr>
          <p:cNvPr id="102" name="Google Shape;102;p2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a:t>
            </a:fld>
            <a:endParaRPr/>
          </a:p>
        </p:txBody>
      </p:sp>
    </p:spTree>
    <p:extLst>
      <p:ext uri="{BB962C8B-B14F-4D97-AF65-F5344CB8AC3E}">
        <p14:creationId xmlns:p14="http://schemas.microsoft.com/office/powerpoint/2010/main" val="792590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There are lots of sampling platforms that have been developed over the past few decades</a:t>
            </a:r>
          </a:p>
          <a:p>
            <a:pPr marL="171450" indent="-171450">
              <a:buFont typeface="Arial" panose="020B0604020202020204" pitchFamily="34" charset="0"/>
              <a:buChar char="•"/>
            </a:pPr>
            <a:r>
              <a:rPr lang="en-US" dirty="0"/>
              <a:t>This is an illustration of some of the platforms we use at MBARI for synoptic sampling of the Monterey Bay</a:t>
            </a:r>
          </a:p>
          <a:p>
            <a:pPr marL="171450" indent="-171450">
              <a:buFont typeface="Arial" panose="020B0604020202020204" pitchFamily="34" charset="0"/>
              <a:buChar char="•"/>
            </a:pPr>
            <a:r>
              <a:rPr lang="en-US" dirty="0"/>
              <a:t>Increasingly, autonomous planforms that can cover large samples of time and space have been developed. I’ve circled these</a:t>
            </a:r>
          </a:p>
          <a:p>
            <a:pPr marL="628650" lvl="1" indent="-171450">
              <a:buFont typeface="Arial" panose="020B0604020202020204" pitchFamily="34" charset="0"/>
              <a:buChar char="•"/>
            </a:pPr>
            <a:r>
              <a:rPr lang="en-US" dirty="0"/>
              <a:t>Dorado, large sample volume, short duration</a:t>
            </a:r>
          </a:p>
          <a:p>
            <a:pPr marL="628650" lvl="1" indent="-171450">
              <a:buFont typeface="Arial" panose="020B0604020202020204" pitchFamily="34" charset="0"/>
              <a:buChar char="•"/>
            </a:pPr>
            <a:r>
              <a:rPr lang="en-US" dirty="0"/>
              <a:t>Long range AUV fast and powerful</a:t>
            </a:r>
          </a:p>
          <a:p>
            <a:pPr marL="628650" lvl="1" indent="-171450">
              <a:buFont typeface="Arial" panose="020B0604020202020204" pitchFamily="34" charset="0"/>
              <a:buChar char="•"/>
            </a:pPr>
            <a:r>
              <a:rPr lang="en-US" dirty="0"/>
              <a:t>Spray glider longer endurance </a:t>
            </a:r>
          </a:p>
          <a:p>
            <a:pPr marL="628650" lvl="1" indent="-171450">
              <a:buFont typeface="Arial" panose="020B0604020202020204" pitchFamily="34" charset="0"/>
              <a:buChar char="•"/>
            </a:pPr>
            <a:r>
              <a:rPr lang="en-US" dirty="0"/>
              <a:t>Wave Glider </a:t>
            </a:r>
          </a:p>
          <a:p>
            <a:pPr marL="628650" lvl="1" indent="-171450">
              <a:buFont typeface="Arial" panose="020B0604020202020204" pitchFamily="34" charset="0"/>
              <a:buChar char="•"/>
            </a:pPr>
            <a:r>
              <a:rPr lang="en-US" dirty="0"/>
              <a:t>Sail drone</a:t>
            </a:r>
          </a:p>
          <a:p>
            <a:pPr marL="171450" lvl="0" indent="-171450">
              <a:buFont typeface="Arial" panose="020B0604020202020204" pitchFamily="34" charset="0"/>
              <a:buChar char="•"/>
            </a:pPr>
            <a:endParaRPr lang="en-US" dirty="0"/>
          </a:p>
          <a:p>
            <a:pPr marL="0" lvl="0" indent="0">
              <a:buFont typeface="Arial" panose="020B0604020202020204" pitchFamily="34" charset="0"/>
              <a:buNone/>
            </a:pPr>
            <a:r>
              <a:rPr lang="en-US" dirty="0"/>
              <a:t>By building in situ imaging systems that can be deployed on these platforms we can enhance our ability to sample who/what contributes to the BCP and how it varies in time and space at a manageable cost</a:t>
            </a:r>
          </a:p>
          <a:p>
            <a:endParaRPr lang="en-US" dirty="0"/>
          </a:p>
        </p:txBody>
      </p:sp>
      <p:sp>
        <p:nvSpPr>
          <p:cNvPr id="4" name="Slide Number Placeholder 3"/>
          <p:cNvSpPr>
            <a:spLocks noGrp="1"/>
          </p:cNvSpPr>
          <p:nvPr>
            <p:ph type="sldNum" sz="quarter" idx="5"/>
          </p:nvPr>
        </p:nvSpPr>
        <p:spPr/>
        <p:txBody>
          <a:bodyPr/>
          <a:lstStyle/>
          <a:p>
            <a:fld id="{1FFDE5A6-6307-584C-93B2-15CE1F17D92A}" type="slidenum">
              <a:rPr lang="en-US" smtClean="0"/>
              <a:t>3</a:t>
            </a:fld>
            <a:endParaRPr lang="en-US"/>
          </a:p>
        </p:txBody>
      </p:sp>
    </p:spTree>
    <p:extLst>
      <p:ext uri="{BB962C8B-B14F-4D97-AF65-F5344CB8AC3E}">
        <p14:creationId xmlns:p14="http://schemas.microsoft.com/office/powerpoint/2010/main" val="3249737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MBARI with funding for the Moore foundation we have developed the Chiton imaging system</a:t>
            </a:r>
          </a:p>
          <a:p>
            <a:r>
              <a:rPr lang="en-US" dirty="0"/>
              <a:t>This system is made of </a:t>
            </a:r>
            <a:r>
              <a:rPr lang="en-US" dirty="0" err="1"/>
              <a:t>of</a:t>
            </a:r>
            <a:r>
              <a:rPr lang="en-US" dirty="0"/>
              <a:t> an array of high-resolution cameras (discuss specs). Details of the imaging geometry are shown in the schematic next to a closeup of the lens array</a:t>
            </a:r>
          </a:p>
          <a:p>
            <a:r>
              <a:rPr lang="en-US" dirty="0"/>
              <a:t>A key element of this system is a high-power array of LED strobes that are integrated into the nose of the AUV. These put about an equivalent of about 60 card headlights when flashing for 0.5 </a:t>
            </a:r>
            <a:r>
              <a:rPr lang="en-US" dirty="0" err="1"/>
              <a:t>ms</a:t>
            </a:r>
            <a:r>
              <a:rPr lang="en-US" dirty="0"/>
              <a:t> and an example of the flash is shown in the upper right</a:t>
            </a:r>
          </a:p>
          <a:p>
            <a:r>
              <a:rPr lang="en-US" dirty="0"/>
              <a:t>The system has been deployed many times in the Monterey bay as shown in the image on the bottom right</a:t>
            </a:r>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99538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camera in the array produces a raw frame that looks like this before processing. We first detect particles (red) objects of save (ROIs) (Green) and then targeted objects of interest (white). Particles are enumerated in count, size, and shape and all other objects are saved in raw format to be processed on shore.</a:t>
            </a:r>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16826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camera in the array produces a raw frame that looks like this before processing. We first detect particles (red) objects of save (ROIs) (Green) and then targeted objects of interest (white). Particles are enumerated in count, size, and shape and all other objects are saved in raw format to be processed on shore.</a:t>
            </a:r>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883550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resulting image data (after </a:t>
            </a:r>
            <a:r>
              <a:rPr lang="en-US" dirty="0" err="1"/>
              <a:t>demosaicing</a:t>
            </a:r>
            <a:r>
              <a:rPr lang="en-US" dirty="0"/>
              <a:t> the </a:t>
            </a:r>
            <a:r>
              <a:rPr lang="en-US" dirty="0" err="1"/>
              <a:t>bayer</a:t>
            </a:r>
            <a:r>
              <a:rPr lang="en-US" dirty="0"/>
              <a:t> pattern and enhancing contrast look like the examples to the right. Talk about size classes and object types, emphasize the large objects</a:t>
            </a:r>
          </a:p>
          <a:p>
            <a:r>
              <a:rPr lang="en-US" dirty="0"/>
              <a:t>On the left we show where Chiton images compare to a wide range of other imaging systems that were enumerated by Lombard et al. in 2019</a:t>
            </a:r>
          </a:p>
          <a:p>
            <a:r>
              <a:rPr lang="en-US" dirty="0"/>
              <a:t>Of special note is that Chiton covers a relatively wide size range biased to larger, less common objects with a considerably large imaged volume compared to other </a:t>
            </a:r>
            <a:r>
              <a:rPr lang="en-US" dirty="0" err="1"/>
              <a:t>instrumets</a:t>
            </a:r>
            <a:r>
              <a:rPr lang="en-US" dirty="0"/>
              <a:t> that can integrate on an AUV</a:t>
            </a:r>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28015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 now going to talk about a few example applications of Chiton to study processes in the Monterey bay.</a:t>
            </a:r>
          </a:p>
          <a:p>
            <a:r>
              <a:rPr lang="en-US" dirty="0"/>
              <a:t>This is photo of Chiton being deployed from the R/V Paragon on the LRAUV </a:t>
            </a:r>
            <a:r>
              <a:rPr lang="en-US" dirty="0" err="1"/>
              <a:t>Galene</a:t>
            </a:r>
            <a:r>
              <a:rPr lang="en-US" dirty="0"/>
              <a:t>. You can see the deployment is straightforward and can be done in roughly 1 hour including transit time with only two people</a:t>
            </a:r>
          </a:p>
          <a:p>
            <a:endParaRPr lang="en-US" dirty="0"/>
          </a:p>
          <a:p>
            <a:r>
              <a:rPr lang="en-US" dirty="0"/>
              <a:t>During these deployments we looked at Chitons ability to produce transects of particle statistics over large distances in the 10s of km and also to target sampling of krill with real-time feedback about krill layers</a:t>
            </a:r>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8</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886545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2850064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e8b1a02983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e8b1a02983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39274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e8b1a02983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e8b1a02983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65740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2"/>
          <p:cNvSpPr txBox="1">
            <a:spLocks noGrp="1"/>
          </p:cNvSpPr>
          <p:nvPr>
            <p:ph type="body" idx="1"/>
          </p:nvPr>
        </p:nvSpPr>
        <p:spPr>
          <a:xfrm>
            <a:off x="609600" y="1600201"/>
            <a:ext cx="109728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12"/>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2"/>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2"/>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7"/>
        <p:cNvGrpSpPr/>
        <p:nvPr/>
      </p:nvGrpSpPr>
      <p:grpSpPr>
        <a:xfrm>
          <a:off x="0" y="0"/>
          <a:ext cx="0" cy="0"/>
          <a:chOff x="0" y="0"/>
          <a:chExt cx="0" cy="0"/>
        </a:xfrm>
      </p:grpSpPr>
      <p:sp>
        <p:nvSpPr>
          <p:cNvPr id="28" name="Google Shape;28;p1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1"/>
          <p:cNvSpPr txBox="1">
            <a:spLocks noGrp="1"/>
          </p:cNvSpPr>
          <p:nvPr>
            <p:ph type="body" idx="1"/>
          </p:nvPr>
        </p:nvSpPr>
        <p:spPr>
          <a:xfrm>
            <a:off x="609600" y="1600201"/>
            <a:ext cx="53848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0" name="Google Shape;30;p11"/>
          <p:cNvSpPr txBox="1">
            <a:spLocks noGrp="1"/>
          </p:cNvSpPr>
          <p:nvPr>
            <p:ph type="body" idx="2"/>
          </p:nvPr>
        </p:nvSpPr>
        <p:spPr>
          <a:xfrm>
            <a:off x="6197600" y="1600201"/>
            <a:ext cx="53848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1" name="Google Shape;31;p11"/>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1"/>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11"/>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4"/>
        <p:cNvGrpSpPr/>
        <p:nvPr/>
      </p:nvGrpSpPr>
      <p:grpSpPr>
        <a:xfrm>
          <a:off x="0" y="0"/>
          <a:ext cx="0" cy="0"/>
          <a:chOff x="0" y="0"/>
          <a:chExt cx="0" cy="0"/>
        </a:xfrm>
      </p:grpSpPr>
      <p:sp>
        <p:nvSpPr>
          <p:cNvPr id="35" name="Google Shape;35;p13"/>
          <p:cNvSpPr txBox="1">
            <a:spLocks noGrp="1"/>
          </p:cNvSpPr>
          <p:nvPr>
            <p:ph type="title"/>
          </p:nvPr>
        </p:nvSpPr>
        <p:spPr>
          <a:xfrm>
            <a:off x="963084" y="4406901"/>
            <a:ext cx="103632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Helvetica Neue"/>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13"/>
          <p:cNvSpPr txBox="1">
            <a:spLocks noGrp="1"/>
          </p:cNvSpPr>
          <p:nvPr>
            <p:ph type="body" idx="1"/>
          </p:nvPr>
        </p:nvSpPr>
        <p:spPr>
          <a:xfrm>
            <a:off x="963084" y="2906713"/>
            <a:ext cx="103632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7" name="Google Shape;37;p13"/>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3"/>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3"/>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Helvetica Neue"/>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4"/>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14"/>
          <p:cNvSpPr txBox="1">
            <a:spLocks noGrp="1"/>
          </p:cNvSpPr>
          <p:nvPr>
            <p:ph type="body" idx="2"/>
          </p:nvPr>
        </p:nvSpPr>
        <p:spPr>
          <a:xfrm>
            <a:off x="609600" y="2174875"/>
            <a:ext cx="5386917"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14"/>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14"/>
          <p:cNvSpPr txBox="1">
            <a:spLocks noGrp="1"/>
          </p:cNvSpPr>
          <p:nvPr>
            <p:ph type="body" idx="4"/>
          </p:nvPr>
        </p:nvSpPr>
        <p:spPr>
          <a:xfrm>
            <a:off x="6193368" y="2174875"/>
            <a:ext cx="5389033"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14"/>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4"/>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4"/>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15"/>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5"/>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5"/>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7"/>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Helvetica Neue"/>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7"/>
          <p:cNvSpPr txBox="1">
            <a:spLocks noGrp="1"/>
          </p:cNvSpPr>
          <p:nvPr>
            <p:ph type="body" idx="1"/>
          </p:nvPr>
        </p:nvSpPr>
        <p:spPr>
          <a:xfrm>
            <a:off x="4766733" y="273051"/>
            <a:ext cx="6815667"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61" name="Google Shape;61;p17"/>
          <p:cNvSpPr txBox="1">
            <a:spLocks noGrp="1"/>
          </p:cNvSpPr>
          <p:nvPr>
            <p:ph type="body" idx="2"/>
          </p:nvPr>
        </p:nvSpPr>
        <p:spPr>
          <a:xfrm>
            <a:off x="609601" y="1435101"/>
            <a:ext cx="4011084"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2" name="Google Shape;62;p17"/>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7"/>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17"/>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8"/>
          <p:cNvSpPr txBox="1">
            <a:spLocks noGrp="1"/>
          </p:cNvSpPr>
          <p:nvPr>
            <p:ph type="title"/>
          </p:nvPr>
        </p:nvSpPr>
        <p:spPr>
          <a:xfrm>
            <a:off x="2389717" y="4800600"/>
            <a:ext cx="73152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Helvetica Neue"/>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8"/>
          <p:cNvSpPr>
            <a:spLocks noGrp="1"/>
          </p:cNvSpPr>
          <p:nvPr>
            <p:ph type="pic" idx="2"/>
          </p:nvPr>
        </p:nvSpPr>
        <p:spPr>
          <a:xfrm>
            <a:off x="2389717" y="612775"/>
            <a:ext cx="7315200" cy="4114800"/>
          </a:xfrm>
          <a:prstGeom prst="rect">
            <a:avLst/>
          </a:prstGeom>
          <a:noFill/>
          <a:ln>
            <a:noFill/>
          </a:ln>
        </p:spPr>
      </p:sp>
      <p:sp>
        <p:nvSpPr>
          <p:cNvPr id="68" name="Google Shape;68;p18"/>
          <p:cNvSpPr txBox="1">
            <a:spLocks noGrp="1"/>
          </p:cNvSpPr>
          <p:nvPr>
            <p:ph type="body" idx="1"/>
          </p:nvPr>
        </p:nvSpPr>
        <p:spPr>
          <a:xfrm>
            <a:off x="2389717" y="5367338"/>
            <a:ext cx="73152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9" name="Google Shape;69;p18"/>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8"/>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18"/>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19"/>
          <p:cNvSpPr txBox="1">
            <a:spLocks noGrp="1"/>
          </p:cNvSpPr>
          <p:nvPr>
            <p:ph type="body" idx="1"/>
          </p:nvPr>
        </p:nvSpPr>
        <p:spPr>
          <a:xfrm rot="5400000">
            <a:off x="3833019" y="-1623217"/>
            <a:ext cx="4525963" cy="10972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5" name="Google Shape;75;p19"/>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9"/>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19"/>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0"/>
          <p:cNvSpPr txBox="1">
            <a:spLocks noGrp="1"/>
          </p:cNvSpPr>
          <p:nvPr>
            <p:ph type="title"/>
          </p:nvPr>
        </p:nvSpPr>
        <p:spPr>
          <a:xfrm rot="5400000">
            <a:off x="7285037" y="1828802"/>
            <a:ext cx="5851525" cy="2743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20"/>
          <p:cNvSpPr txBox="1">
            <a:spLocks noGrp="1"/>
          </p:cNvSpPr>
          <p:nvPr>
            <p:ph type="body" idx="1"/>
          </p:nvPr>
        </p:nvSpPr>
        <p:spPr>
          <a:xfrm rot="5400000">
            <a:off x="1697037" y="-812799"/>
            <a:ext cx="5851525" cy="80264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81" name="Google Shape;81;p20"/>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0"/>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0"/>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Google Shape;11;p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25616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5" name="Google Shape;15;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083799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7374231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3" name="Google Shape;23;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4" name="Google Shape;24;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076237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8852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30" name="Google Shape;30;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rm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31" name="Google Shape;31;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300745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34" name="Google Shape;34;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83124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 name="Google Shape;37;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38" name="Google Shape;38;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39" name="Google Shape;39;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133731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rmAutofit/>
          </a:bodyPr>
          <a:lstStyle>
            <a:lvl1pPr marL="609585" lvl="0" indent="-304792">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921822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46" name="Google Shape;46;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rmAutofit/>
          </a:bodyPr>
          <a:lstStyle>
            <a:lvl1pPr marL="609585" lvl="0" indent="-457189" algn="ctr">
              <a:spcBef>
                <a:spcPts val="0"/>
              </a:spcBef>
              <a:spcAft>
                <a:spcPts val="0"/>
              </a:spcAft>
              <a:buSzPts val="1800"/>
              <a:buChar char="●"/>
              <a:defRPr/>
            </a:lvl1pPr>
            <a:lvl2pPr marL="1219170" lvl="1" indent="-423323" algn="ctr">
              <a:spcBef>
                <a:spcPts val="0"/>
              </a:spcBef>
              <a:spcAft>
                <a:spcPts val="0"/>
              </a:spcAft>
              <a:buSzPts val="1400"/>
              <a:buChar char="○"/>
              <a:defRPr/>
            </a:lvl2pPr>
            <a:lvl3pPr marL="1828754" lvl="2" indent="-423323" algn="ctr">
              <a:spcBef>
                <a:spcPts val="0"/>
              </a:spcBef>
              <a:spcAft>
                <a:spcPts val="0"/>
              </a:spcAft>
              <a:buSzPts val="1400"/>
              <a:buChar char="■"/>
              <a:defRPr/>
            </a:lvl3pPr>
            <a:lvl4pPr marL="2438339" lvl="3" indent="-423323" algn="ctr">
              <a:spcBef>
                <a:spcPts val="0"/>
              </a:spcBef>
              <a:spcAft>
                <a:spcPts val="0"/>
              </a:spcAft>
              <a:buSzPts val="1400"/>
              <a:buChar char="●"/>
              <a:defRPr/>
            </a:lvl4pPr>
            <a:lvl5pPr marL="3047924" lvl="4" indent="-423323" algn="ctr">
              <a:spcBef>
                <a:spcPts val="0"/>
              </a:spcBef>
              <a:spcAft>
                <a:spcPts val="0"/>
              </a:spcAft>
              <a:buSzPts val="1400"/>
              <a:buChar char="○"/>
              <a:defRPr/>
            </a:lvl5pPr>
            <a:lvl6pPr marL="3657509" lvl="5" indent="-423323" algn="ctr">
              <a:spcBef>
                <a:spcPts val="0"/>
              </a:spcBef>
              <a:spcAft>
                <a:spcPts val="0"/>
              </a:spcAft>
              <a:buSzPts val="1400"/>
              <a:buChar char="■"/>
              <a:defRPr/>
            </a:lvl6pPr>
            <a:lvl7pPr marL="4267093" lvl="6" indent="-423323" algn="ctr">
              <a:spcBef>
                <a:spcPts val="0"/>
              </a:spcBef>
              <a:spcAft>
                <a:spcPts val="0"/>
              </a:spcAft>
              <a:buSzPts val="1400"/>
              <a:buChar char="●"/>
              <a:defRPr/>
            </a:lvl7pPr>
            <a:lvl8pPr marL="4876678" lvl="7" indent="-423323" algn="ctr">
              <a:spcBef>
                <a:spcPts val="0"/>
              </a:spcBef>
              <a:spcAft>
                <a:spcPts val="0"/>
              </a:spcAft>
              <a:buSzPts val="1400"/>
              <a:buChar char="○"/>
              <a:defRPr/>
            </a:lvl8pPr>
            <a:lvl9pPr marL="5486263" lvl="8" indent="-423323"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007880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634815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5"/>
        <p:cNvGrpSpPr/>
        <p:nvPr/>
      </p:nvGrpSpPr>
      <p:grpSpPr>
        <a:xfrm>
          <a:off x="0" y="0"/>
          <a:ext cx="0" cy="0"/>
          <a:chOff x="0" y="0"/>
          <a:chExt cx="0" cy="0"/>
        </a:xfrm>
      </p:grpSpPr>
      <p:sp>
        <p:nvSpPr>
          <p:cNvPr id="16" name="Google Shape;16;p10"/>
          <p:cNvSpPr txBox="1">
            <a:spLocks noGrp="1"/>
          </p:cNvSpPr>
          <p:nvPr>
            <p:ph type="ctrTitle"/>
          </p:nvPr>
        </p:nvSpPr>
        <p:spPr>
          <a:xfrm>
            <a:off x="914400" y="2130426"/>
            <a:ext cx="103632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0"/>
          <p:cNvSpPr txBox="1">
            <a:spLocks noGrp="1"/>
          </p:cNvSpPr>
          <p:nvPr>
            <p:ph type="subTitle" idx="1"/>
          </p:nvPr>
        </p:nvSpPr>
        <p:spPr>
          <a:xfrm>
            <a:off x="1828800" y="3886200"/>
            <a:ext cx="85344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8" name="Google Shape;18;p10"/>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0"/>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0"/>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8962985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1"/>
        <p:cNvGrpSpPr/>
        <p:nvPr/>
      </p:nvGrpSpPr>
      <p:grpSpPr>
        <a:xfrm>
          <a:off x="0" y="0"/>
          <a:ext cx="0" cy="0"/>
          <a:chOff x="0" y="0"/>
          <a:chExt cx="0" cy="0"/>
        </a:xfrm>
      </p:grpSpPr>
      <p:sp>
        <p:nvSpPr>
          <p:cNvPr id="22" name="Google Shape;22;p1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2"/>
          <p:cNvSpPr txBox="1">
            <a:spLocks noGrp="1"/>
          </p:cNvSpPr>
          <p:nvPr>
            <p:ph type="body" idx="1"/>
          </p:nvPr>
        </p:nvSpPr>
        <p:spPr>
          <a:xfrm>
            <a:off x="609600" y="1600201"/>
            <a:ext cx="109728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12"/>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2"/>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2"/>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882014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4"/>
        <p:cNvGrpSpPr/>
        <p:nvPr/>
      </p:nvGrpSpPr>
      <p:grpSpPr>
        <a:xfrm>
          <a:off x="0" y="0"/>
          <a:ext cx="0" cy="0"/>
          <a:chOff x="0" y="0"/>
          <a:chExt cx="0" cy="0"/>
        </a:xfrm>
      </p:grpSpPr>
      <p:sp>
        <p:nvSpPr>
          <p:cNvPr id="35" name="Google Shape;35;p13"/>
          <p:cNvSpPr txBox="1">
            <a:spLocks noGrp="1"/>
          </p:cNvSpPr>
          <p:nvPr>
            <p:ph type="title"/>
          </p:nvPr>
        </p:nvSpPr>
        <p:spPr>
          <a:xfrm>
            <a:off x="963084" y="4406901"/>
            <a:ext cx="103632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Helvetica Neue"/>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13"/>
          <p:cNvSpPr txBox="1">
            <a:spLocks noGrp="1"/>
          </p:cNvSpPr>
          <p:nvPr>
            <p:ph type="body" idx="1"/>
          </p:nvPr>
        </p:nvSpPr>
        <p:spPr>
          <a:xfrm>
            <a:off x="963084" y="2906713"/>
            <a:ext cx="103632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7" name="Google Shape;37;p13"/>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3"/>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3"/>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6227046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40"/>
        <p:cNvGrpSpPr/>
        <p:nvPr/>
      </p:nvGrpSpPr>
      <p:grpSpPr>
        <a:xfrm>
          <a:off x="0" y="0"/>
          <a:ext cx="0" cy="0"/>
          <a:chOff x="0" y="0"/>
          <a:chExt cx="0" cy="0"/>
        </a:xfrm>
      </p:grpSpPr>
      <p:sp>
        <p:nvSpPr>
          <p:cNvPr id="41" name="Google Shape;41;p1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Helvetica Neue"/>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4"/>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14"/>
          <p:cNvSpPr txBox="1">
            <a:spLocks noGrp="1"/>
          </p:cNvSpPr>
          <p:nvPr>
            <p:ph type="body" idx="2"/>
          </p:nvPr>
        </p:nvSpPr>
        <p:spPr>
          <a:xfrm>
            <a:off x="609600" y="2174875"/>
            <a:ext cx="5386917"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14"/>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14"/>
          <p:cNvSpPr txBox="1">
            <a:spLocks noGrp="1"/>
          </p:cNvSpPr>
          <p:nvPr>
            <p:ph type="body" idx="4"/>
          </p:nvPr>
        </p:nvSpPr>
        <p:spPr>
          <a:xfrm>
            <a:off x="6193368" y="2174875"/>
            <a:ext cx="5389033"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14"/>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4"/>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4"/>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7654143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9"/>
        <p:cNvGrpSpPr/>
        <p:nvPr/>
      </p:nvGrpSpPr>
      <p:grpSpPr>
        <a:xfrm>
          <a:off x="0" y="0"/>
          <a:ext cx="0" cy="0"/>
          <a:chOff x="0" y="0"/>
          <a:chExt cx="0" cy="0"/>
        </a:xfrm>
      </p:grpSpPr>
      <p:sp>
        <p:nvSpPr>
          <p:cNvPr id="50" name="Google Shape;50;p1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15"/>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5"/>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5"/>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4261270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6"/>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6"/>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16"/>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7747941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58"/>
        <p:cNvGrpSpPr/>
        <p:nvPr/>
      </p:nvGrpSpPr>
      <p:grpSpPr>
        <a:xfrm>
          <a:off x="0" y="0"/>
          <a:ext cx="0" cy="0"/>
          <a:chOff x="0" y="0"/>
          <a:chExt cx="0" cy="0"/>
        </a:xfrm>
      </p:grpSpPr>
      <p:sp>
        <p:nvSpPr>
          <p:cNvPr id="59" name="Google Shape;59;p17"/>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Helvetica Neue"/>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7"/>
          <p:cNvSpPr txBox="1">
            <a:spLocks noGrp="1"/>
          </p:cNvSpPr>
          <p:nvPr>
            <p:ph type="body" idx="1"/>
          </p:nvPr>
        </p:nvSpPr>
        <p:spPr>
          <a:xfrm>
            <a:off x="4766733" y="273051"/>
            <a:ext cx="6815667"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61" name="Google Shape;61;p17"/>
          <p:cNvSpPr txBox="1">
            <a:spLocks noGrp="1"/>
          </p:cNvSpPr>
          <p:nvPr>
            <p:ph type="body" idx="2"/>
          </p:nvPr>
        </p:nvSpPr>
        <p:spPr>
          <a:xfrm>
            <a:off x="609601" y="1435101"/>
            <a:ext cx="4011084"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2" name="Google Shape;62;p17"/>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7"/>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17"/>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5147137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5"/>
        <p:cNvGrpSpPr/>
        <p:nvPr/>
      </p:nvGrpSpPr>
      <p:grpSpPr>
        <a:xfrm>
          <a:off x="0" y="0"/>
          <a:ext cx="0" cy="0"/>
          <a:chOff x="0" y="0"/>
          <a:chExt cx="0" cy="0"/>
        </a:xfrm>
      </p:grpSpPr>
      <p:sp>
        <p:nvSpPr>
          <p:cNvPr id="66" name="Google Shape;66;p18"/>
          <p:cNvSpPr txBox="1">
            <a:spLocks noGrp="1"/>
          </p:cNvSpPr>
          <p:nvPr>
            <p:ph type="title"/>
          </p:nvPr>
        </p:nvSpPr>
        <p:spPr>
          <a:xfrm>
            <a:off x="2389717" y="4800600"/>
            <a:ext cx="73152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Helvetica Neue"/>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8"/>
          <p:cNvSpPr>
            <a:spLocks noGrp="1"/>
          </p:cNvSpPr>
          <p:nvPr>
            <p:ph type="pic" idx="2"/>
          </p:nvPr>
        </p:nvSpPr>
        <p:spPr>
          <a:xfrm>
            <a:off x="2389717" y="612775"/>
            <a:ext cx="7315200" cy="4114800"/>
          </a:xfrm>
          <a:prstGeom prst="rect">
            <a:avLst/>
          </a:prstGeom>
          <a:noFill/>
          <a:ln>
            <a:noFill/>
          </a:ln>
        </p:spPr>
      </p:sp>
      <p:sp>
        <p:nvSpPr>
          <p:cNvPr id="68" name="Google Shape;68;p18"/>
          <p:cNvSpPr txBox="1">
            <a:spLocks noGrp="1"/>
          </p:cNvSpPr>
          <p:nvPr>
            <p:ph type="body" idx="1"/>
          </p:nvPr>
        </p:nvSpPr>
        <p:spPr>
          <a:xfrm>
            <a:off x="2389717" y="5367338"/>
            <a:ext cx="73152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9" name="Google Shape;69;p18"/>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8"/>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18"/>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1513015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2"/>
        <p:cNvGrpSpPr/>
        <p:nvPr/>
      </p:nvGrpSpPr>
      <p:grpSpPr>
        <a:xfrm>
          <a:off x="0" y="0"/>
          <a:ext cx="0" cy="0"/>
          <a:chOff x="0" y="0"/>
          <a:chExt cx="0" cy="0"/>
        </a:xfrm>
      </p:grpSpPr>
      <p:sp>
        <p:nvSpPr>
          <p:cNvPr id="73" name="Google Shape;73;p1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19"/>
          <p:cNvSpPr txBox="1">
            <a:spLocks noGrp="1"/>
          </p:cNvSpPr>
          <p:nvPr>
            <p:ph type="body" idx="1"/>
          </p:nvPr>
        </p:nvSpPr>
        <p:spPr>
          <a:xfrm rot="5400000">
            <a:off x="3833019" y="-1623217"/>
            <a:ext cx="4525963" cy="10972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5" name="Google Shape;75;p19"/>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9"/>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19"/>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0005925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78"/>
        <p:cNvGrpSpPr/>
        <p:nvPr/>
      </p:nvGrpSpPr>
      <p:grpSpPr>
        <a:xfrm>
          <a:off x="0" y="0"/>
          <a:ext cx="0" cy="0"/>
          <a:chOff x="0" y="0"/>
          <a:chExt cx="0" cy="0"/>
        </a:xfrm>
      </p:grpSpPr>
      <p:sp>
        <p:nvSpPr>
          <p:cNvPr id="79" name="Google Shape;79;p20"/>
          <p:cNvSpPr txBox="1">
            <a:spLocks noGrp="1"/>
          </p:cNvSpPr>
          <p:nvPr>
            <p:ph type="title"/>
          </p:nvPr>
        </p:nvSpPr>
        <p:spPr>
          <a:xfrm rot="5400000">
            <a:off x="7285037" y="1828802"/>
            <a:ext cx="5851525" cy="2743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20"/>
          <p:cNvSpPr txBox="1">
            <a:spLocks noGrp="1"/>
          </p:cNvSpPr>
          <p:nvPr>
            <p:ph type="body" idx="1"/>
          </p:nvPr>
        </p:nvSpPr>
        <p:spPr>
          <a:xfrm rot="5400000">
            <a:off x="1697037" y="-812799"/>
            <a:ext cx="5851525" cy="80264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81" name="Google Shape;81;p20"/>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0"/>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0"/>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540024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640611-2795-B44A-8A14-377479AA6D81}" type="datetimeFigureOut">
              <a:rPr lang="en-US" smtClean="0"/>
              <a:t>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18959515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640611-2795-B44A-8A14-377479AA6D81}" type="datetimeFigureOut">
              <a:rPr lang="en-US" smtClean="0"/>
              <a:t>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9740538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640611-2795-B44A-8A14-377479AA6D81}" type="datetimeFigureOut">
              <a:rPr lang="en-US" smtClean="0"/>
              <a:t>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24131175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640611-2795-B44A-8A14-377479AA6D81}" type="datetimeFigureOut">
              <a:rPr lang="en-US" smtClean="0"/>
              <a:t>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7672647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640611-2795-B44A-8A14-377479AA6D81}" type="datetimeFigureOut">
              <a:rPr lang="en-US" smtClean="0"/>
              <a:t>2/12/2024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361799253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640611-2795-B44A-8A14-377479AA6D81}" type="datetimeFigureOut">
              <a:rPr lang="en-US" smtClean="0"/>
              <a:t>2/12/2024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88316228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640611-2795-B44A-8A14-377479AA6D81}" type="datetimeFigureOut">
              <a:rPr lang="en-US" smtClean="0"/>
              <a:t>2/12/2024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33203329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640611-2795-B44A-8A14-377479AA6D81}" type="datetimeFigureOut">
              <a:rPr lang="en-US" smtClean="0"/>
              <a:t>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35831771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640611-2795-B44A-8A14-377479AA6D81}" type="datetimeFigureOut">
              <a:rPr lang="en-US" smtClean="0"/>
              <a:t>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14652351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640611-2795-B44A-8A14-377479AA6D81}" type="datetimeFigureOut">
              <a:rPr lang="en-US" smtClean="0"/>
              <a:t>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34313683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640611-2795-B44A-8A14-377479AA6D81}" type="datetimeFigureOut">
              <a:rPr lang="en-US" smtClean="0"/>
              <a:t>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83D657-85ED-4D4C-BA5A-3DEC99F9B526}" type="slidenum">
              <a:rPr lang="en-US" smtClean="0"/>
              <a:t>‹#›</a:t>
            </a:fld>
            <a:endParaRPr lang="en-US"/>
          </a:p>
        </p:txBody>
      </p:sp>
    </p:spTree>
    <p:extLst>
      <p:ext uri="{BB962C8B-B14F-4D97-AF65-F5344CB8AC3E}">
        <p14:creationId xmlns:p14="http://schemas.microsoft.com/office/powerpoint/2010/main" val="1602828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theme" Target="../theme/theme3.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4.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Helvetica Neue"/>
              <a:buNone/>
              <a:defRPr sz="4400" b="0" i="0" u="none" strike="noStrike" cap="none">
                <a:solidFill>
                  <a:schemeClr val="dk1"/>
                </a:solidFill>
                <a:latin typeface="Helvetica Neue"/>
                <a:ea typeface="Helvetica Neue"/>
                <a:cs typeface="Helvetica Neue"/>
                <a:sym typeface="Helvetica Neu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9"/>
          <p:cNvSpPr txBox="1">
            <a:spLocks noGrp="1"/>
          </p:cNvSpPr>
          <p:nvPr>
            <p:ph type="body" idx="1"/>
          </p:nvPr>
        </p:nvSpPr>
        <p:spPr>
          <a:xfrm>
            <a:off x="609600" y="1600201"/>
            <a:ext cx="109728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Helvetica Neue"/>
                <a:ea typeface="Helvetica Neue"/>
                <a:cs typeface="Helvetica Neue"/>
                <a:sym typeface="Helvetica Neue"/>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Helvetica Neue"/>
                <a:ea typeface="Helvetica Neue"/>
                <a:cs typeface="Helvetica Neue"/>
                <a:sym typeface="Helvetica Neue"/>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Helvetica Neue"/>
                <a:ea typeface="Helvetica Neue"/>
                <a:cs typeface="Helvetica Neue"/>
                <a:sym typeface="Helvetica Neue"/>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Helvetica Neue"/>
                <a:ea typeface="Helvetica Neue"/>
                <a:cs typeface="Helvetica Neue"/>
                <a:sym typeface="Helvetica Neue"/>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Helvetica Neue"/>
                <a:ea typeface="Helvetica Neue"/>
                <a:cs typeface="Helvetica Neue"/>
                <a:sym typeface="Helvetica Neue"/>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9"/>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9"/>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9"/>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6" r:id="rId6"/>
    <p:sldLayoutId id="2147483657" r:id="rId7"/>
    <p:sldLayoutId id="2147483658" r:id="rId8"/>
    <p:sldLayoutId id="2147483659"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lvl="0" algn="r">
              <a:buNone/>
              <a:defRPr sz="1333">
                <a:solidFill>
                  <a:schemeClr val="dk2"/>
                </a:solidFill>
              </a:defRPr>
            </a:lvl1pPr>
            <a:lvl2pPr lvl="1" algn="r">
              <a:buNone/>
              <a:defRPr sz="1333">
                <a:solidFill>
                  <a:schemeClr val="dk2"/>
                </a:solidFill>
              </a:defRPr>
            </a:lvl2pPr>
            <a:lvl3pPr lvl="2" algn="r">
              <a:buNone/>
              <a:defRPr sz="1333">
                <a:solidFill>
                  <a:schemeClr val="dk2"/>
                </a:solidFill>
              </a:defRPr>
            </a:lvl3pPr>
            <a:lvl4pPr lvl="3" algn="r">
              <a:buNone/>
              <a:defRPr sz="1333">
                <a:solidFill>
                  <a:schemeClr val="dk2"/>
                </a:solidFill>
              </a:defRPr>
            </a:lvl4pPr>
            <a:lvl5pPr lvl="4" algn="r">
              <a:buNone/>
              <a:defRPr sz="1333">
                <a:solidFill>
                  <a:schemeClr val="dk2"/>
                </a:solidFill>
              </a:defRPr>
            </a:lvl5pPr>
            <a:lvl6pPr lvl="5" algn="r">
              <a:buNone/>
              <a:defRPr sz="1333">
                <a:solidFill>
                  <a:schemeClr val="dk2"/>
                </a:solidFill>
              </a:defRPr>
            </a:lvl6pPr>
            <a:lvl7pPr lvl="6" algn="r">
              <a:buNone/>
              <a:defRPr sz="1333">
                <a:solidFill>
                  <a:schemeClr val="dk2"/>
                </a:solidFill>
              </a:defRPr>
            </a:lvl7pPr>
            <a:lvl8pPr lvl="7" algn="r">
              <a:buNone/>
              <a:defRPr sz="1333">
                <a:solidFill>
                  <a:schemeClr val="dk2"/>
                </a:solidFill>
              </a:defRPr>
            </a:lvl8pPr>
            <a:lvl9pPr lvl="8" algn="r">
              <a:buNone/>
              <a:defRPr sz="1333">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34287041"/>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Helvetica Neue"/>
              <a:buNone/>
              <a:defRPr sz="4400" b="0" i="0" u="none" strike="noStrike" cap="none">
                <a:solidFill>
                  <a:schemeClr val="dk1"/>
                </a:solidFill>
                <a:latin typeface="Helvetica Neue"/>
                <a:ea typeface="Helvetica Neue"/>
                <a:cs typeface="Helvetica Neue"/>
                <a:sym typeface="Helvetica Neu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9"/>
          <p:cNvSpPr txBox="1">
            <a:spLocks noGrp="1"/>
          </p:cNvSpPr>
          <p:nvPr>
            <p:ph type="body" idx="1"/>
          </p:nvPr>
        </p:nvSpPr>
        <p:spPr>
          <a:xfrm>
            <a:off x="609600" y="1600201"/>
            <a:ext cx="109728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Helvetica Neue"/>
                <a:ea typeface="Helvetica Neue"/>
                <a:cs typeface="Helvetica Neue"/>
                <a:sym typeface="Helvetica Neue"/>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Helvetica Neue"/>
                <a:ea typeface="Helvetica Neue"/>
                <a:cs typeface="Helvetica Neue"/>
                <a:sym typeface="Helvetica Neue"/>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Helvetica Neue"/>
                <a:ea typeface="Helvetica Neue"/>
                <a:cs typeface="Helvetica Neue"/>
                <a:sym typeface="Helvetica Neue"/>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Helvetica Neue"/>
                <a:ea typeface="Helvetica Neue"/>
                <a:cs typeface="Helvetica Neue"/>
                <a:sym typeface="Helvetica Neue"/>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Helvetica Neue"/>
                <a:ea typeface="Helvetica Neue"/>
                <a:cs typeface="Helvetica Neue"/>
                <a:sym typeface="Helvetica Neue"/>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9"/>
          <p:cNvSpPr txBox="1">
            <a:spLocks noGrp="1"/>
          </p:cNvSpPr>
          <p:nvPr>
            <p:ph type="dt" idx="10"/>
          </p:nvPr>
        </p:nvSpPr>
        <p:spPr>
          <a:xfrm>
            <a:off x="609600" y="6356351"/>
            <a:ext cx="28448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9"/>
          <p:cNvSpPr txBox="1">
            <a:spLocks noGrp="1"/>
          </p:cNvSpPr>
          <p:nvPr>
            <p:ph type="ftr" idx="11"/>
          </p:nvPr>
        </p:nvSpPr>
        <p:spPr>
          <a:xfrm>
            <a:off x="4165600" y="6356351"/>
            <a:ext cx="3860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9"/>
          <p:cNvSpPr txBox="1">
            <a:spLocks noGrp="1"/>
          </p:cNvSpPr>
          <p:nvPr>
            <p:ph type="sldNum" idx="12"/>
          </p:nvPr>
        </p:nvSpPr>
        <p:spPr>
          <a:xfrm>
            <a:off x="8737600" y="6356351"/>
            <a:ext cx="28448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933290970"/>
      </p:ext>
    </p:extLst>
  </p:cSld>
  <p:clrMap bg1="lt1" tx1="dk1" bg2="dk2" tx2="lt2" accent1="accent1" accent2="accent2" accent3="accent3" accent4="accent4" accent5="accent5" accent6="accent6" hlink="hlink" folHlink="folHlink"/>
  <p:sldLayoutIdLst>
    <p:sldLayoutId id="2147483673" r:id="rId1"/>
    <p:sldLayoutId id="2147483674"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640611-2795-B44A-8A14-377479AA6D81}" type="datetimeFigureOut">
              <a:rPr lang="en-US" smtClean="0"/>
              <a:t>2/12/2024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83D657-85ED-4D4C-BA5A-3DEC99F9B526}" type="slidenum">
              <a:rPr lang="en-US" smtClean="0"/>
              <a:t>‹#›</a:t>
            </a:fld>
            <a:endParaRPr lang="en-US"/>
          </a:p>
        </p:txBody>
      </p:sp>
    </p:spTree>
    <p:extLst>
      <p:ext uri="{BB962C8B-B14F-4D97-AF65-F5344CB8AC3E}">
        <p14:creationId xmlns:p14="http://schemas.microsoft.com/office/powerpoint/2010/main" val="4009560235"/>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jp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37.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image" Target="../media/image12.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23.png"/><Relationship Id="rId7"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88"/>
        <p:cNvGrpSpPr/>
        <p:nvPr/>
      </p:nvGrpSpPr>
      <p:grpSpPr>
        <a:xfrm>
          <a:off x="0" y="0"/>
          <a:ext cx="0" cy="0"/>
          <a:chOff x="0" y="0"/>
          <a:chExt cx="0" cy="0"/>
        </a:xfrm>
      </p:grpSpPr>
      <p:pic>
        <p:nvPicPr>
          <p:cNvPr id="13" name="Picture 12">
            <a:extLst>
              <a:ext uri="{FF2B5EF4-FFF2-40B4-BE49-F238E27FC236}">
                <a16:creationId xmlns:a16="http://schemas.microsoft.com/office/drawing/2014/main" id="{14198939-9D62-4FAF-874A-AB4E0BB1AEC8}"/>
              </a:ext>
            </a:extLst>
          </p:cNvPr>
          <p:cNvPicPr>
            <a:picLocks noChangeAspect="1"/>
          </p:cNvPicPr>
          <p:nvPr/>
        </p:nvPicPr>
        <p:blipFill rotWithShape="1">
          <a:blip r:embed="rId3">
            <a:extLst>
              <a:ext uri="{28A0092B-C50C-407E-A947-70E740481C1C}">
                <a14:useLocalDpi xmlns:a14="http://schemas.microsoft.com/office/drawing/2010/main" val="0"/>
              </a:ext>
            </a:extLst>
          </a:blip>
          <a:srcRect t="12508"/>
          <a:stretch/>
        </p:blipFill>
        <p:spPr>
          <a:xfrm>
            <a:off x="-2" y="-251578"/>
            <a:ext cx="12192000" cy="7109578"/>
          </a:xfrm>
          <a:prstGeom prst="rect">
            <a:avLst/>
          </a:prstGeom>
        </p:spPr>
      </p:pic>
      <p:sp>
        <p:nvSpPr>
          <p:cNvPr id="9" name="Rectangle 8">
            <a:extLst>
              <a:ext uri="{FF2B5EF4-FFF2-40B4-BE49-F238E27FC236}">
                <a16:creationId xmlns:a16="http://schemas.microsoft.com/office/drawing/2014/main" id="{95C02710-4BE1-3843-8652-09B749818E44}"/>
              </a:ext>
            </a:extLst>
          </p:cNvPr>
          <p:cNvSpPr/>
          <p:nvPr/>
        </p:nvSpPr>
        <p:spPr>
          <a:xfrm>
            <a:off x="-3" y="-83496"/>
            <a:ext cx="12192000" cy="6941496"/>
          </a:xfrm>
          <a:prstGeom prst="rect">
            <a:avLst/>
          </a:prstGeom>
          <a:solidFill>
            <a:schemeClr val="tx1">
              <a:alpha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89" name="Google Shape;89;p1"/>
          <p:cNvSpPr txBox="1">
            <a:spLocks noGrp="1"/>
          </p:cNvSpPr>
          <p:nvPr>
            <p:ph type="ctrTitle"/>
          </p:nvPr>
        </p:nvSpPr>
        <p:spPr>
          <a:xfrm>
            <a:off x="-2" y="0"/>
            <a:ext cx="11567887" cy="3186952"/>
          </a:xfrm>
          <a:prstGeom prst="rect">
            <a:avLst/>
          </a:prstGeom>
          <a:noFill/>
          <a:ln>
            <a:noFill/>
          </a:ln>
        </p:spPr>
        <p:txBody>
          <a:bodyPr spcFirstLastPara="1" wrap="square" lIns="91425" tIns="45700" rIns="91425" bIns="45700" anchor="ctr" anchorCtr="0">
            <a:noAutofit/>
          </a:bodyPr>
          <a:lstStyle/>
          <a:p>
            <a:pPr lvl="0" algn="l">
              <a:buClr>
                <a:schemeClr val="lt1"/>
              </a:buClr>
              <a:buSzPts val="4000"/>
            </a:pPr>
            <a:r>
              <a:rPr lang="en-GB" sz="5400" b="1" dirty="0">
                <a:solidFill>
                  <a:schemeClr val="bg1"/>
                </a:solidFill>
                <a:latin typeface="+mj-lt"/>
              </a:rPr>
              <a:t>Mapping mesopelagic particle and plankton fields with a multi-camera array on a long-range AUV</a:t>
            </a:r>
            <a:endParaRPr lang="en-GB" sz="5400" dirty="0">
              <a:solidFill>
                <a:schemeClr val="bg1"/>
              </a:solidFill>
              <a:latin typeface="+mj-lt"/>
            </a:endParaRPr>
          </a:p>
        </p:txBody>
      </p:sp>
      <p:sp>
        <p:nvSpPr>
          <p:cNvPr id="90" name="Google Shape;90;p1"/>
          <p:cNvSpPr txBox="1">
            <a:spLocks noGrp="1"/>
          </p:cNvSpPr>
          <p:nvPr>
            <p:ph type="subTitle" idx="1"/>
          </p:nvPr>
        </p:nvSpPr>
        <p:spPr>
          <a:xfrm>
            <a:off x="-1" y="5533901"/>
            <a:ext cx="7787641" cy="1324099"/>
          </a:xfrm>
          <a:prstGeom prst="rect">
            <a:avLst/>
          </a:prstGeom>
          <a:noFill/>
          <a:ln>
            <a:noFill/>
          </a:ln>
        </p:spPr>
        <p:txBody>
          <a:bodyPr spcFirstLastPara="1" wrap="square" lIns="91425" tIns="45700" rIns="91425" bIns="45700" anchor="t" anchorCtr="0">
            <a:normAutofit fontScale="77500" lnSpcReduction="20000"/>
          </a:bodyPr>
          <a:lstStyle/>
          <a:p>
            <a:pPr marL="0" indent="0" algn="l">
              <a:spcBef>
                <a:spcPts val="0"/>
              </a:spcBef>
              <a:buClr>
                <a:srgbClr val="FFFFFF"/>
              </a:buClr>
              <a:buSzPct val="100000"/>
            </a:pPr>
            <a:r>
              <a:rPr lang="en-US" sz="3500" b="1" dirty="0">
                <a:solidFill>
                  <a:schemeClr val="bg1"/>
                </a:solidFill>
                <a:latin typeface="Arial"/>
                <a:ea typeface="Arial"/>
                <a:cs typeface="Arial"/>
                <a:sym typeface="Arial"/>
              </a:rPr>
              <a:t>Eric Orenstein, Paul Roberts*, Brett Hobson, Alana Sherman, Colleen Durkin, Henry Ruhl, Kakani Katija</a:t>
            </a:r>
            <a:endParaRPr lang="en-US" dirty="0">
              <a:solidFill>
                <a:schemeClr val="bg1"/>
              </a:solidFill>
              <a:latin typeface="Arial"/>
              <a:ea typeface="Arial"/>
              <a:cs typeface="Arial"/>
              <a:sym typeface="Arial"/>
            </a:endParaRPr>
          </a:p>
          <a:p>
            <a:pPr marL="0" lvl="0" indent="0" algn="l" rtl="0">
              <a:lnSpc>
                <a:spcPct val="100000"/>
              </a:lnSpc>
              <a:spcBef>
                <a:spcPts val="262"/>
              </a:spcBef>
              <a:spcAft>
                <a:spcPts val="0"/>
              </a:spcAft>
              <a:buClr>
                <a:srgbClr val="FFFFFF"/>
              </a:buClr>
              <a:buSzPct val="100000"/>
              <a:buNone/>
            </a:pPr>
            <a:r>
              <a:rPr lang="en-US" sz="2100" b="1" dirty="0">
                <a:solidFill>
                  <a:schemeClr val="bg1"/>
                </a:solidFill>
                <a:latin typeface="Arial"/>
                <a:ea typeface="Arial"/>
                <a:cs typeface="Arial"/>
                <a:sym typeface="Arial"/>
              </a:rPr>
              <a:t>OSM2024 – Feb. 22, 2024</a:t>
            </a:r>
            <a:endParaRPr lang="en-US" sz="3000" b="1" dirty="0">
              <a:solidFill>
                <a:schemeClr val="bg1"/>
              </a:solidFill>
              <a:latin typeface="Arial"/>
              <a:ea typeface="Arial"/>
              <a:cs typeface="Arial"/>
              <a:sym typeface="Arial"/>
            </a:endParaRPr>
          </a:p>
          <a:p>
            <a:pPr marL="0" lvl="0" indent="0" algn="l" rtl="0">
              <a:lnSpc>
                <a:spcPct val="100000"/>
              </a:lnSpc>
              <a:spcBef>
                <a:spcPts val="375"/>
              </a:spcBef>
              <a:spcAft>
                <a:spcPts val="0"/>
              </a:spcAft>
              <a:buClr>
                <a:srgbClr val="888888"/>
              </a:buClr>
              <a:buSzPct val="100000"/>
              <a:buNone/>
            </a:pPr>
            <a:endParaRPr sz="3000" b="1" dirty="0">
              <a:solidFill>
                <a:srgbClr val="FFFFFF"/>
              </a:solidFill>
            </a:endParaRPr>
          </a:p>
        </p:txBody>
      </p:sp>
      <p:pic>
        <p:nvPicPr>
          <p:cNvPr id="7" name="Picture 6">
            <a:extLst>
              <a:ext uri="{FF2B5EF4-FFF2-40B4-BE49-F238E27FC236}">
                <a16:creationId xmlns:a16="http://schemas.microsoft.com/office/drawing/2014/main" id="{860A9E60-3A05-9F48-8BDD-9C94CFC8DD1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151579" y="5733743"/>
            <a:ext cx="2124147" cy="389751"/>
          </a:xfrm>
          <a:prstGeom prst="rect">
            <a:avLst/>
          </a:prstGeom>
        </p:spPr>
      </p:pic>
      <p:pic>
        <p:nvPicPr>
          <p:cNvPr id="8" name="Picture 7">
            <a:extLst>
              <a:ext uri="{FF2B5EF4-FFF2-40B4-BE49-F238E27FC236}">
                <a16:creationId xmlns:a16="http://schemas.microsoft.com/office/drawing/2014/main" id="{F685C87F-900C-334F-84C0-BDAEBB5005A7}"/>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8224873" y="6199199"/>
            <a:ext cx="2075542" cy="522646"/>
          </a:xfrm>
          <a:prstGeom prst="rect">
            <a:avLst/>
          </a:prstGeom>
          <a:solidFill>
            <a:schemeClr val="bg1"/>
          </a:solidFill>
        </p:spPr>
      </p:pic>
      <p:grpSp>
        <p:nvGrpSpPr>
          <p:cNvPr id="10" name="Group 9">
            <a:extLst>
              <a:ext uri="{FF2B5EF4-FFF2-40B4-BE49-F238E27FC236}">
                <a16:creationId xmlns:a16="http://schemas.microsoft.com/office/drawing/2014/main" id="{910393C8-BE89-9A4E-AE30-AB5E7790806A}"/>
              </a:ext>
            </a:extLst>
          </p:cNvPr>
          <p:cNvGrpSpPr/>
          <p:nvPr/>
        </p:nvGrpSpPr>
        <p:grpSpPr>
          <a:xfrm>
            <a:off x="10216055" y="5699876"/>
            <a:ext cx="2104008" cy="1062871"/>
            <a:chOff x="298684" y="5791855"/>
            <a:chExt cx="2104008" cy="1062871"/>
          </a:xfrm>
        </p:grpSpPr>
        <p:pic>
          <p:nvPicPr>
            <p:cNvPr id="11" name="Picture 10">
              <a:extLst>
                <a:ext uri="{FF2B5EF4-FFF2-40B4-BE49-F238E27FC236}">
                  <a16:creationId xmlns:a16="http://schemas.microsoft.com/office/drawing/2014/main" id="{E78A7B28-5D7B-774F-9745-6D456526109E}"/>
                </a:ext>
              </a:extLst>
            </p:cNvPr>
            <p:cNvPicPr>
              <a:picLocks noChangeAspect="1"/>
            </p:cNvPicPr>
            <p:nvPr/>
          </p:nvPicPr>
          <p:blipFill rotWithShape="1">
            <a:blip r:embed="rId6"/>
            <a:srcRect t="31413" b="31902"/>
            <a:stretch/>
          </p:blipFill>
          <p:spPr>
            <a:xfrm>
              <a:off x="298684" y="5791855"/>
              <a:ext cx="2104008" cy="771851"/>
            </a:xfrm>
            <a:prstGeom prst="rect">
              <a:avLst/>
            </a:prstGeom>
          </p:spPr>
        </p:pic>
        <p:sp>
          <p:nvSpPr>
            <p:cNvPr id="12" name="TextBox 11">
              <a:extLst>
                <a:ext uri="{FF2B5EF4-FFF2-40B4-BE49-F238E27FC236}">
                  <a16:creationId xmlns:a16="http://schemas.microsoft.com/office/drawing/2014/main" id="{2ACDD4AC-3B92-4146-8602-319FAF1C744E}"/>
                </a:ext>
              </a:extLst>
            </p:cNvPr>
            <p:cNvSpPr txBox="1"/>
            <p:nvPr/>
          </p:nvSpPr>
          <p:spPr>
            <a:xfrm>
              <a:off x="597924" y="6485394"/>
              <a:ext cx="150552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a:ea typeface="+mn-ea"/>
                  <a:cs typeface="Arial"/>
                  <a:sym typeface="Arial"/>
                </a:rPr>
                <a:t>Grant #: </a:t>
              </a:r>
              <a:r>
                <a:rPr kumimoji="0" lang="en-US" sz="1800" b="1" i="0" u="none" strike="noStrike" kern="1200" cap="none" spc="0" normalizeH="0" baseline="0" noProof="0" dirty="0">
                  <a:ln>
                    <a:noFill/>
                  </a:ln>
                  <a:solidFill>
                    <a:prstClr val="white"/>
                  </a:solidFill>
                  <a:effectLst/>
                  <a:uLnTx/>
                  <a:uFillTx/>
                  <a:latin typeface="Calibri"/>
                  <a:ea typeface="+mn-ea"/>
                  <a:cs typeface="Arial"/>
                  <a:sym typeface="Arial"/>
                </a:rPr>
                <a:t>7583</a:t>
              </a:r>
              <a:endParaRPr kumimoji="0" lang="en-US" sz="1800" b="0" i="0" u="none" strike="noStrike" kern="1200" cap="none" spc="0" normalizeH="0" baseline="0" noProof="0" dirty="0">
                <a:ln>
                  <a:noFill/>
                </a:ln>
                <a:solidFill>
                  <a:prstClr val="white"/>
                </a:solidFill>
                <a:effectLst/>
                <a:uLnTx/>
                <a:uFillTx/>
                <a:latin typeface="Calibri"/>
                <a:ea typeface="+mn-ea"/>
                <a:cs typeface="Arial"/>
                <a:sym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pic>
        <p:nvPicPr>
          <p:cNvPr id="2" name="media1">
            <a:hlinkClick r:id="" action="ppaction://media"/>
            <a:extLst>
              <a:ext uri="{FF2B5EF4-FFF2-40B4-BE49-F238E27FC236}">
                <a16:creationId xmlns:a16="http://schemas.microsoft.com/office/drawing/2014/main" id="{01860D44-1BCC-4D2A-98AD-648FAB5EAA1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104" name="Google Shape;104;p21"/>
          <p:cNvSpPr txBox="1">
            <a:spLocks noGrp="1"/>
          </p:cNvSpPr>
          <p:nvPr>
            <p:ph type="title"/>
          </p:nvPr>
        </p:nvSpPr>
        <p:spPr>
          <a:xfrm>
            <a:off x="228600" y="0"/>
            <a:ext cx="109728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Helvetica Neue"/>
              <a:buNone/>
            </a:pPr>
            <a:r>
              <a:rPr lang="en-US" sz="4000" dirty="0">
                <a:solidFill>
                  <a:schemeClr val="lt1"/>
                </a:solidFill>
                <a:latin typeface="Arial"/>
                <a:ea typeface="Arial"/>
                <a:cs typeface="Arial"/>
                <a:sym typeface="Arial"/>
              </a:rPr>
              <a:t>Biological Carbon Pump</a:t>
            </a:r>
            <a:endParaRPr sz="4000" dirty="0">
              <a:latin typeface="Arial"/>
              <a:ea typeface="Arial"/>
              <a:cs typeface="Arial"/>
              <a:sym typeface="Arial"/>
            </a:endParaRPr>
          </a:p>
        </p:txBody>
      </p:sp>
      <p:sp>
        <p:nvSpPr>
          <p:cNvPr id="7" name="TextBox 6">
            <a:extLst>
              <a:ext uri="{FF2B5EF4-FFF2-40B4-BE49-F238E27FC236}">
                <a16:creationId xmlns:a16="http://schemas.microsoft.com/office/drawing/2014/main" id="{3C645EE9-2CBB-4CD3-A719-7B9E8FBEC696}"/>
              </a:ext>
            </a:extLst>
          </p:cNvPr>
          <p:cNvSpPr txBox="1"/>
          <p:nvPr/>
        </p:nvSpPr>
        <p:spPr>
          <a:xfrm>
            <a:off x="7291874" y="736081"/>
            <a:ext cx="3909526" cy="584775"/>
          </a:xfrm>
          <a:prstGeom prst="rect">
            <a:avLst/>
          </a:prstGeom>
          <a:noFill/>
        </p:spPr>
        <p:txBody>
          <a:bodyPr wrap="square" rtlCol="0">
            <a:spAutoFit/>
          </a:bodyPr>
          <a:lstStyle/>
          <a:p>
            <a:r>
              <a:rPr lang="en-US" sz="3200" dirty="0">
                <a:solidFill>
                  <a:schemeClr val="bg1"/>
                </a:solidFill>
              </a:rPr>
              <a:t>Who/what is there?</a:t>
            </a:r>
          </a:p>
        </p:txBody>
      </p:sp>
      <p:sp>
        <p:nvSpPr>
          <p:cNvPr id="8" name="TextBox 7">
            <a:extLst>
              <a:ext uri="{FF2B5EF4-FFF2-40B4-BE49-F238E27FC236}">
                <a16:creationId xmlns:a16="http://schemas.microsoft.com/office/drawing/2014/main" id="{DDE8F5A0-6445-4E41-BF50-5F8A58FBC335}"/>
              </a:ext>
            </a:extLst>
          </p:cNvPr>
          <p:cNvSpPr txBox="1"/>
          <p:nvPr/>
        </p:nvSpPr>
        <p:spPr>
          <a:xfrm>
            <a:off x="7348148" y="1850029"/>
            <a:ext cx="3909526" cy="584775"/>
          </a:xfrm>
          <a:prstGeom prst="rect">
            <a:avLst/>
          </a:prstGeom>
          <a:noFill/>
        </p:spPr>
        <p:txBody>
          <a:bodyPr wrap="square" rtlCol="0">
            <a:spAutoFit/>
          </a:bodyPr>
          <a:lstStyle/>
          <a:p>
            <a:r>
              <a:rPr lang="en-US" sz="3200" dirty="0">
                <a:solidFill>
                  <a:schemeClr val="bg1"/>
                </a:solidFill>
              </a:rPr>
              <a:t>How many?</a:t>
            </a:r>
          </a:p>
        </p:txBody>
      </p:sp>
      <p:sp>
        <p:nvSpPr>
          <p:cNvPr id="11" name="TextBox 10">
            <a:extLst>
              <a:ext uri="{FF2B5EF4-FFF2-40B4-BE49-F238E27FC236}">
                <a16:creationId xmlns:a16="http://schemas.microsoft.com/office/drawing/2014/main" id="{D1A483ED-33FE-41E6-BC8A-13FF1DF472FD}"/>
              </a:ext>
            </a:extLst>
          </p:cNvPr>
          <p:cNvSpPr txBox="1"/>
          <p:nvPr/>
        </p:nvSpPr>
        <p:spPr>
          <a:xfrm>
            <a:off x="7348148" y="2963977"/>
            <a:ext cx="4270713" cy="584775"/>
          </a:xfrm>
          <a:prstGeom prst="rect">
            <a:avLst/>
          </a:prstGeom>
          <a:noFill/>
        </p:spPr>
        <p:txBody>
          <a:bodyPr wrap="square" rtlCol="0">
            <a:spAutoFit/>
          </a:bodyPr>
          <a:lstStyle/>
          <a:p>
            <a:r>
              <a:rPr lang="en-US" sz="3200" dirty="0">
                <a:solidFill>
                  <a:schemeClr val="bg1"/>
                </a:solidFill>
              </a:rPr>
              <a:t>Size?</a:t>
            </a:r>
          </a:p>
        </p:txBody>
      </p:sp>
      <p:sp>
        <p:nvSpPr>
          <p:cNvPr id="13" name="TextBox 12">
            <a:extLst>
              <a:ext uri="{FF2B5EF4-FFF2-40B4-BE49-F238E27FC236}">
                <a16:creationId xmlns:a16="http://schemas.microsoft.com/office/drawing/2014/main" id="{C2194933-B1DA-4F98-A26B-7859C28E2174}"/>
              </a:ext>
            </a:extLst>
          </p:cNvPr>
          <p:cNvSpPr txBox="1"/>
          <p:nvPr/>
        </p:nvSpPr>
        <p:spPr>
          <a:xfrm>
            <a:off x="7348148" y="4274757"/>
            <a:ext cx="4270713" cy="1077218"/>
          </a:xfrm>
          <a:prstGeom prst="rect">
            <a:avLst/>
          </a:prstGeom>
          <a:noFill/>
        </p:spPr>
        <p:txBody>
          <a:bodyPr wrap="square" rtlCol="0">
            <a:spAutoFit/>
          </a:bodyPr>
          <a:lstStyle/>
          <a:p>
            <a:r>
              <a:rPr lang="en-US" sz="3200" dirty="0">
                <a:solidFill>
                  <a:schemeClr val="bg1"/>
                </a:solidFill>
              </a:rPr>
              <a:t>Variability in space and time?</a:t>
            </a:r>
          </a:p>
        </p:txBody>
      </p:sp>
    </p:spTree>
    <p:extLst>
      <p:ext uri="{BB962C8B-B14F-4D97-AF65-F5344CB8AC3E}">
        <p14:creationId xmlns:p14="http://schemas.microsoft.com/office/powerpoint/2010/main" val="3219567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764"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2"/>
                </p:tgtEl>
              </p:cMediaNode>
            </p:video>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childTnLst>
        </p:cTn>
      </p:par>
    </p:tnLst>
    <p:bldLst>
      <p:bldP spid="7" grpId="0"/>
      <p:bldP spid="8" grpId="0"/>
      <p:bldP spid="11"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mbari-annualreport.s3.amazonaws.com/uploads/CANON-illustration-111219.jpg">
            <a:extLst>
              <a:ext uri="{FF2B5EF4-FFF2-40B4-BE49-F238E27FC236}">
                <a16:creationId xmlns:a16="http://schemas.microsoft.com/office/drawing/2014/main" id="{90C98679-0E57-4B39-A9CD-0349D82BFD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64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DC80B8A-E456-496F-989B-B579C7AD67EB}"/>
              </a:ext>
            </a:extLst>
          </p:cNvPr>
          <p:cNvSpPr>
            <a:spLocks noGrp="1"/>
          </p:cNvSpPr>
          <p:nvPr>
            <p:ph type="title"/>
          </p:nvPr>
        </p:nvSpPr>
        <p:spPr>
          <a:xfrm>
            <a:off x="0" y="215153"/>
            <a:ext cx="12192000" cy="740664"/>
          </a:xfrm>
        </p:spPr>
        <p:txBody>
          <a:bodyPr>
            <a:noAutofit/>
          </a:bodyPr>
          <a:lstStyle/>
          <a:p>
            <a:pPr algn="l"/>
            <a:r>
              <a:rPr lang="en-US" sz="4000" i="1" dirty="0">
                <a:solidFill>
                  <a:schemeClr val="bg1"/>
                </a:solidFill>
              </a:rPr>
              <a:t>Platforms</a:t>
            </a:r>
            <a:endParaRPr lang="en-US" sz="4000" dirty="0">
              <a:solidFill>
                <a:schemeClr val="bg1"/>
              </a:solidFill>
            </a:endParaRPr>
          </a:p>
        </p:txBody>
      </p:sp>
      <p:sp>
        <p:nvSpPr>
          <p:cNvPr id="4" name="Slide Number Placeholder 3">
            <a:extLst>
              <a:ext uri="{FF2B5EF4-FFF2-40B4-BE49-F238E27FC236}">
                <a16:creationId xmlns:a16="http://schemas.microsoft.com/office/drawing/2014/main" id="{70BDC196-DC20-4DB9-A80B-7CE2504F04F0}"/>
              </a:ext>
            </a:extLst>
          </p:cNvPr>
          <p:cNvSpPr>
            <a:spLocks noGrp="1"/>
          </p:cNvSpPr>
          <p:nvPr>
            <p:ph type="sldNum" sz="quarter" idx="12"/>
          </p:nvPr>
        </p:nvSpPr>
        <p:spPr/>
        <p:txBody>
          <a:bodyPr/>
          <a:lstStyle/>
          <a:p>
            <a:fld id="{0FB56013-B943-42BA-886F-6F9D4EB85E9D}" type="slidenum">
              <a:rPr lang="en-US" smtClean="0"/>
              <a:t>3</a:t>
            </a:fld>
            <a:endParaRPr lang="en-US"/>
          </a:p>
        </p:txBody>
      </p:sp>
      <p:sp>
        <p:nvSpPr>
          <p:cNvPr id="5" name="TextBox 4">
            <a:extLst>
              <a:ext uri="{FF2B5EF4-FFF2-40B4-BE49-F238E27FC236}">
                <a16:creationId xmlns:a16="http://schemas.microsoft.com/office/drawing/2014/main" id="{4FC05FB6-C82D-4043-A952-C1EAD99D901B}"/>
              </a:ext>
            </a:extLst>
          </p:cNvPr>
          <p:cNvSpPr txBox="1"/>
          <p:nvPr/>
        </p:nvSpPr>
        <p:spPr>
          <a:xfrm>
            <a:off x="150607" y="6356351"/>
            <a:ext cx="4636546" cy="369332"/>
          </a:xfrm>
          <a:prstGeom prst="rect">
            <a:avLst/>
          </a:prstGeom>
          <a:noFill/>
        </p:spPr>
        <p:txBody>
          <a:bodyPr wrap="square" rtlCol="0">
            <a:spAutoFit/>
          </a:bodyPr>
          <a:lstStyle/>
          <a:p>
            <a:r>
              <a:rPr lang="en-US" dirty="0"/>
              <a:t>Illustration: David Fierstein © MBARI 2019</a:t>
            </a:r>
          </a:p>
        </p:txBody>
      </p:sp>
      <p:sp>
        <p:nvSpPr>
          <p:cNvPr id="6" name="Oval 5">
            <a:extLst>
              <a:ext uri="{FF2B5EF4-FFF2-40B4-BE49-F238E27FC236}">
                <a16:creationId xmlns:a16="http://schemas.microsoft.com/office/drawing/2014/main" id="{2DDB5634-2912-4D6A-94F4-243CBD553008}"/>
              </a:ext>
            </a:extLst>
          </p:cNvPr>
          <p:cNvSpPr/>
          <p:nvPr/>
        </p:nvSpPr>
        <p:spPr>
          <a:xfrm>
            <a:off x="5705857" y="2275687"/>
            <a:ext cx="1331366" cy="740665"/>
          </a:xfrm>
          <a:prstGeom prst="ellipse">
            <a:avLst/>
          </a:prstGeom>
          <a:solidFill>
            <a:srgbClr val="F98613">
              <a:alpha val="20000"/>
            </a:srgb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18FDE63E-7C0C-4ED3-9E90-39FE6D3041A3}"/>
              </a:ext>
            </a:extLst>
          </p:cNvPr>
          <p:cNvSpPr/>
          <p:nvPr/>
        </p:nvSpPr>
        <p:spPr>
          <a:xfrm>
            <a:off x="5647335" y="4336222"/>
            <a:ext cx="1570329" cy="886831"/>
          </a:xfrm>
          <a:prstGeom prst="ellipse">
            <a:avLst/>
          </a:prstGeom>
          <a:solidFill>
            <a:srgbClr val="F98613">
              <a:alpha val="20000"/>
            </a:srgb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9A46A50-FF6A-4ED6-A4AD-4327FA8262E8}"/>
              </a:ext>
            </a:extLst>
          </p:cNvPr>
          <p:cNvSpPr/>
          <p:nvPr/>
        </p:nvSpPr>
        <p:spPr>
          <a:xfrm>
            <a:off x="3890467" y="5484956"/>
            <a:ext cx="1552041" cy="945105"/>
          </a:xfrm>
          <a:prstGeom prst="ellipse">
            <a:avLst/>
          </a:prstGeom>
          <a:solidFill>
            <a:srgbClr val="F98613">
              <a:alpha val="20000"/>
            </a:srgb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275128A-0047-4E09-BB8B-8F9F42A4D35A}"/>
              </a:ext>
            </a:extLst>
          </p:cNvPr>
          <p:cNvSpPr/>
          <p:nvPr/>
        </p:nvSpPr>
        <p:spPr>
          <a:xfrm>
            <a:off x="4818887" y="2756977"/>
            <a:ext cx="1179577" cy="672024"/>
          </a:xfrm>
          <a:prstGeom prst="ellipse">
            <a:avLst/>
          </a:prstGeom>
          <a:solidFill>
            <a:srgbClr val="F98613">
              <a:alpha val="20000"/>
            </a:srgb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E996FE9A-1930-4B58-9E50-57BC4A769E3A}"/>
              </a:ext>
            </a:extLst>
          </p:cNvPr>
          <p:cNvSpPr/>
          <p:nvPr/>
        </p:nvSpPr>
        <p:spPr>
          <a:xfrm>
            <a:off x="4255008" y="1299944"/>
            <a:ext cx="1450849" cy="1231115"/>
          </a:xfrm>
          <a:prstGeom prst="ellipse">
            <a:avLst/>
          </a:prstGeom>
          <a:solidFill>
            <a:srgbClr val="F98613">
              <a:alpha val="20000"/>
            </a:srgb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107148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P spid="11" grpId="0" animBg="1"/>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DA6192-164D-408E-93CD-92E7D68A6331}"/>
              </a:ext>
            </a:extLst>
          </p:cNvPr>
          <p:cNvPicPr>
            <a:picLocks noChangeAspect="1"/>
          </p:cNvPicPr>
          <p:nvPr/>
        </p:nvPicPr>
        <p:blipFill rotWithShape="1">
          <a:blip r:embed="rId3"/>
          <a:srcRect t="21824" b="1"/>
          <a:stretch/>
        </p:blipFill>
        <p:spPr>
          <a:xfrm>
            <a:off x="7137724" y="274638"/>
            <a:ext cx="4727214" cy="2938409"/>
          </a:xfrm>
          <a:prstGeom prst="rect">
            <a:avLst/>
          </a:prstGeom>
        </p:spPr>
      </p:pic>
      <p:sp>
        <p:nvSpPr>
          <p:cNvPr id="6" name="TextBox 5">
            <a:extLst>
              <a:ext uri="{FF2B5EF4-FFF2-40B4-BE49-F238E27FC236}">
                <a16:creationId xmlns:a16="http://schemas.microsoft.com/office/drawing/2014/main" id="{0F1E984D-9BA0-4D77-B3E2-D6C6915E833A}"/>
              </a:ext>
            </a:extLst>
          </p:cNvPr>
          <p:cNvSpPr txBox="1"/>
          <p:nvPr/>
        </p:nvSpPr>
        <p:spPr>
          <a:xfrm>
            <a:off x="534969" y="1608360"/>
            <a:ext cx="5561025" cy="2862322"/>
          </a:xfrm>
          <a:prstGeom prst="rect">
            <a:avLst/>
          </a:prstGeom>
          <a:noFill/>
        </p:spPr>
        <p:txBody>
          <a:bodyPr wrap="square" rtlCol="0">
            <a:spAutoFit/>
          </a:bodyPr>
          <a:lstStyle/>
          <a:p>
            <a:pPr marL="285750" indent="-285750">
              <a:buClr>
                <a:schemeClr val="bg1"/>
              </a:buClr>
              <a:buFont typeface="Arial" panose="020B0604020202020204" pitchFamily="34" charset="0"/>
              <a:buChar char="•"/>
            </a:pPr>
            <a:r>
              <a:rPr lang="en-US" sz="1800" dirty="0">
                <a:solidFill>
                  <a:schemeClr val="bg1"/>
                </a:solidFill>
              </a:rPr>
              <a:t>140 megapixels per “frame” at up to 10 frames per second (1.4 GB/s raw data rate)</a:t>
            </a:r>
          </a:p>
          <a:p>
            <a:pPr marL="285750" indent="-285750">
              <a:buClr>
                <a:schemeClr val="bg1"/>
              </a:buClr>
              <a:buFont typeface="Arial" panose="020B0604020202020204" pitchFamily="34" charset="0"/>
              <a:buChar char="•"/>
            </a:pPr>
            <a:r>
              <a:rPr lang="en-US" sz="1800" dirty="0">
                <a:solidFill>
                  <a:schemeClr val="bg1"/>
                </a:solidFill>
              </a:rPr>
              <a:t>50 um pixel size in object space</a:t>
            </a:r>
          </a:p>
          <a:p>
            <a:pPr marL="285750" indent="-285750">
              <a:buClr>
                <a:schemeClr val="bg1"/>
              </a:buClr>
              <a:buFont typeface="Arial" panose="020B0604020202020204" pitchFamily="34" charset="0"/>
              <a:buChar char="•"/>
            </a:pPr>
            <a:r>
              <a:rPr lang="en-US" sz="1800" dirty="0">
                <a:solidFill>
                  <a:schemeClr val="bg1"/>
                </a:solidFill>
              </a:rPr>
              <a:t>2-10 liter </a:t>
            </a:r>
            <a:r>
              <a:rPr lang="en-US" sz="1800" dirty="0" err="1">
                <a:solidFill>
                  <a:schemeClr val="bg1"/>
                </a:solidFill>
              </a:rPr>
              <a:t>multiview</a:t>
            </a:r>
            <a:r>
              <a:rPr lang="en-US" sz="1800" dirty="0">
                <a:solidFill>
                  <a:schemeClr val="bg1"/>
                </a:solidFill>
              </a:rPr>
              <a:t> imaged volume</a:t>
            </a:r>
          </a:p>
          <a:p>
            <a:pPr marL="285750" indent="-285750">
              <a:buClr>
                <a:schemeClr val="bg1"/>
              </a:buClr>
              <a:buFont typeface="Arial" panose="020B0604020202020204" pitchFamily="34" charset="0"/>
              <a:buChar char="•"/>
            </a:pPr>
            <a:r>
              <a:rPr lang="en-US" sz="1800" dirty="0">
                <a:solidFill>
                  <a:schemeClr val="bg1"/>
                </a:solidFill>
              </a:rPr>
              <a:t>Objects can be triangulated to obtain 3D position and size</a:t>
            </a:r>
          </a:p>
          <a:p>
            <a:pPr marL="342900" indent="-342900">
              <a:buFont typeface="Arial" panose="020B0604020202020204" pitchFamily="34" charset="0"/>
              <a:buChar char="•"/>
            </a:pPr>
            <a:endParaRPr lang="en-US" sz="2400" dirty="0">
              <a:solidFill>
                <a:schemeClr val="bg1"/>
              </a:solidFill>
            </a:endParaRPr>
          </a:p>
          <a:p>
            <a:pPr marL="342900" indent="-342900">
              <a:buFont typeface="Arial" panose="020B0604020202020204" pitchFamily="34" charset="0"/>
              <a:buChar char="•"/>
            </a:pPr>
            <a:endParaRPr lang="en-US" sz="2400" dirty="0">
              <a:solidFill>
                <a:schemeClr val="bg1"/>
              </a:solidFill>
            </a:endParaRPr>
          </a:p>
          <a:p>
            <a:pPr marL="342900" indent="-342900">
              <a:buFont typeface="Arial" panose="020B0604020202020204" pitchFamily="34" charset="0"/>
              <a:buChar char="•"/>
            </a:pPr>
            <a:endParaRPr lang="en-US" sz="2400" dirty="0">
              <a:solidFill>
                <a:schemeClr val="bg1"/>
              </a:solidFill>
            </a:endParaRPr>
          </a:p>
        </p:txBody>
      </p:sp>
      <p:sp>
        <p:nvSpPr>
          <p:cNvPr id="7" name="Title 1">
            <a:extLst>
              <a:ext uri="{FF2B5EF4-FFF2-40B4-BE49-F238E27FC236}">
                <a16:creationId xmlns:a16="http://schemas.microsoft.com/office/drawing/2014/main" id="{8340F8E9-C8DE-48D9-8798-038FFC458FE3}"/>
              </a:ext>
            </a:extLst>
          </p:cNvPr>
          <p:cNvSpPr>
            <a:spLocks noGrp="1"/>
          </p:cNvSpPr>
          <p:nvPr>
            <p:ph type="title"/>
          </p:nvPr>
        </p:nvSpPr>
        <p:spPr>
          <a:xfrm>
            <a:off x="609600" y="274638"/>
            <a:ext cx="10972800" cy="1143000"/>
          </a:xfrm>
        </p:spPr>
        <p:txBody>
          <a:bodyPr/>
          <a:lstStyle/>
          <a:p>
            <a:pPr algn="l"/>
            <a:r>
              <a:rPr lang="en-US" dirty="0">
                <a:solidFill>
                  <a:schemeClr val="bg1"/>
                </a:solidFill>
              </a:rPr>
              <a:t>Chiton Imaging System</a:t>
            </a:r>
          </a:p>
        </p:txBody>
      </p:sp>
      <p:pic>
        <p:nvPicPr>
          <p:cNvPr id="8" name="Picture 7">
            <a:extLst>
              <a:ext uri="{FF2B5EF4-FFF2-40B4-BE49-F238E27FC236}">
                <a16:creationId xmlns:a16="http://schemas.microsoft.com/office/drawing/2014/main" id="{1DDD8B07-DE3B-469B-A182-40205149EFEA}"/>
              </a:ext>
            </a:extLst>
          </p:cNvPr>
          <p:cNvPicPr>
            <a:picLocks noChangeAspect="1"/>
          </p:cNvPicPr>
          <p:nvPr/>
        </p:nvPicPr>
        <p:blipFill>
          <a:blip r:embed="rId4"/>
          <a:stretch>
            <a:fillRect/>
          </a:stretch>
        </p:blipFill>
        <p:spPr>
          <a:xfrm>
            <a:off x="555601" y="3412948"/>
            <a:ext cx="2555304" cy="2686536"/>
          </a:xfrm>
          <a:prstGeom prst="rect">
            <a:avLst/>
          </a:prstGeom>
        </p:spPr>
      </p:pic>
      <p:grpSp>
        <p:nvGrpSpPr>
          <p:cNvPr id="43" name="Group 42">
            <a:extLst>
              <a:ext uri="{FF2B5EF4-FFF2-40B4-BE49-F238E27FC236}">
                <a16:creationId xmlns:a16="http://schemas.microsoft.com/office/drawing/2014/main" id="{CC5741A0-7D60-44C4-99FE-A3157778E1B0}"/>
              </a:ext>
            </a:extLst>
          </p:cNvPr>
          <p:cNvGrpSpPr/>
          <p:nvPr/>
        </p:nvGrpSpPr>
        <p:grpSpPr>
          <a:xfrm>
            <a:off x="3551905" y="3428998"/>
            <a:ext cx="3239314" cy="2702894"/>
            <a:chOff x="3233405" y="3428998"/>
            <a:chExt cx="3930005" cy="3279209"/>
          </a:xfrm>
        </p:grpSpPr>
        <p:pic>
          <p:nvPicPr>
            <p:cNvPr id="34" name="Picture 33">
              <a:extLst>
                <a:ext uri="{FF2B5EF4-FFF2-40B4-BE49-F238E27FC236}">
                  <a16:creationId xmlns:a16="http://schemas.microsoft.com/office/drawing/2014/main" id="{740D7CBD-F070-4FB1-A8B6-FBEC6DE4CBAA}"/>
                </a:ext>
              </a:extLst>
            </p:cNvPr>
            <p:cNvPicPr>
              <a:picLocks noChangeAspect="1"/>
            </p:cNvPicPr>
            <p:nvPr/>
          </p:nvPicPr>
          <p:blipFill>
            <a:blip r:embed="rId5"/>
            <a:stretch>
              <a:fillRect/>
            </a:stretch>
          </p:blipFill>
          <p:spPr>
            <a:xfrm>
              <a:off x="3233405" y="3428998"/>
              <a:ext cx="3930005" cy="3220421"/>
            </a:xfrm>
            <a:prstGeom prst="rect">
              <a:avLst/>
            </a:prstGeom>
          </p:spPr>
        </p:pic>
        <p:cxnSp>
          <p:nvCxnSpPr>
            <p:cNvPr id="35" name="Straight Arrow Connector 34">
              <a:extLst>
                <a:ext uri="{FF2B5EF4-FFF2-40B4-BE49-F238E27FC236}">
                  <a16:creationId xmlns:a16="http://schemas.microsoft.com/office/drawing/2014/main" id="{3770B000-64D9-42A4-B373-C0D78805BC5B}"/>
                </a:ext>
              </a:extLst>
            </p:cNvPr>
            <p:cNvCxnSpPr>
              <a:cxnSpLocks/>
            </p:cNvCxnSpPr>
            <p:nvPr/>
          </p:nvCxnSpPr>
          <p:spPr>
            <a:xfrm flipH="1">
              <a:off x="4503373" y="3556903"/>
              <a:ext cx="1281544" cy="0"/>
            </a:xfrm>
            <a:prstGeom prst="straightConnector1">
              <a:avLst/>
            </a:prstGeom>
            <a:ln w="38100">
              <a:solidFill>
                <a:schemeClr val="accent3">
                  <a:lumMod val="60000"/>
                  <a:lumOff val="40000"/>
                </a:schemeClr>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8C63E884-3FC8-40EE-84EC-5584D2C92643}"/>
                </a:ext>
              </a:extLst>
            </p:cNvPr>
            <p:cNvSpPr/>
            <p:nvPr/>
          </p:nvSpPr>
          <p:spPr>
            <a:xfrm>
              <a:off x="4733615" y="3513156"/>
              <a:ext cx="821059" cy="307777"/>
            </a:xfrm>
            <a:prstGeom prst="rect">
              <a:avLst/>
            </a:prstGeom>
          </p:spPr>
          <p:txBody>
            <a:bodyPr wrap="none">
              <a:spAutoFit/>
            </a:bodyPr>
            <a:lstStyle/>
            <a:p>
              <a:r>
                <a:rPr lang="en-US" dirty="0">
                  <a:solidFill>
                    <a:schemeClr val="tx1">
                      <a:lumMod val="65000"/>
                      <a:lumOff val="35000"/>
                    </a:schemeClr>
                  </a:solidFill>
                </a:rPr>
                <a:t>18.2 cm</a:t>
              </a:r>
            </a:p>
          </p:txBody>
        </p:sp>
        <p:cxnSp>
          <p:nvCxnSpPr>
            <p:cNvPr id="37" name="Straight Arrow Connector 36">
              <a:extLst>
                <a:ext uri="{FF2B5EF4-FFF2-40B4-BE49-F238E27FC236}">
                  <a16:creationId xmlns:a16="http://schemas.microsoft.com/office/drawing/2014/main" id="{4683D13F-076E-4233-93A6-425096387656}"/>
                </a:ext>
              </a:extLst>
            </p:cNvPr>
            <p:cNvCxnSpPr>
              <a:cxnSpLocks/>
            </p:cNvCxnSpPr>
            <p:nvPr/>
          </p:nvCxnSpPr>
          <p:spPr>
            <a:xfrm flipH="1">
              <a:off x="3606289" y="6440426"/>
              <a:ext cx="3075709" cy="0"/>
            </a:xfrm>
            <a:prstGeom prst="straightConnector1">
              <a:avLst/>
            </a:prstGeom>
            <a:ln w="38100">
              <a:solidFill>
                <a:schemeClr val="accent3">
                  <a:lumMod val="60000"/>
                  <a:lumOff val="40000"/>
                </a:schemeClr>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8" name="Rectangle 37">
              <a:extLst>
                <a:ext uri="{FF2B5EF4-FFF2-40B4-BE49-F238E27FC236}">
                  <a16:creationId xmlns:a16="http://schemas.microsoft.com/office/drawing/2014/main" id="{5F864AD8-1831-4E38-88B1-01BB771A6D96}"/>
                </a:ext>
              </a:extLst>
            </p:cNvPr>
            <p:cNvSpPr/>
            <p:nvPr/>
          </p:nvSpPr>
          <p:spPr>
            <a:xfrm>
              <a:off x="4787877" y="6400430"/>
              <a:ext cx="821059" cy="307777"/>
            </a:xfrm>
            <a:prstGeom prst="rect">
              <a:avLst/>
            </a:prstGeom>
            <a:noFill/>
          </p:spPr>
          <p:txBody>
            <a:bodyPr wrap="none">
              <a:spAutoFit/>
            </a:bodyPr>
            <a:lstStyle/>
            <a:p>
              <a:r>
                <a:rPr lang="en-US" dirty="0">
                  <a:solidFill>
                    <a:schemeClr val="tx1">
                      <a:lumMod val="65000"/>
                      <a:lumOff val="35000"/>
                    </a:schemeClr>
                  </a:solidFill>
                </a:rPr>
                <a:t>44.6 cm</a:t>
              </a:r>
            </a:p>
          </p:txBody>
        </p:sp>
        <p:cxnSp>
          <p:nvCxnSpPr>
            <p:cNvPr id="39" name="Straight Arrow Connector 38">
              <a:extLst>
                <a:ext uri="{FF2B5EF4-FFF2-40B4-BE49-F238E27FC236}">
                  <a16:creationId xmlns:a16="http://schemas.microsoft.com/office/drawing/2014/main" id="{99E03A80-C689-486C-87C8-AC48E5B7E9D5}"/>
                </a:ext>
              </a:extLst>
            </p:cNvPr>
            <p:cNvCxnSpPr>
              <a:cxnSpLocks/>
            </p:cNvCxnSpPr>
            <p:nvPr/>
          </p:nvCxnSpPr>
          <p:spPr>
            <a:xfrm>
              <a:off x="3352148" y="4014277"/>
              <a:ext cx="0" cy="1518514"/>
            </a:xfrm>
            <a:prstGeom prst="straightConnector1">
              <a:avLst/>
            </a:prstGeom>
            <a:ln w="38100">
              <a:solidFill>
                <a:schemeClr val="accent3">
                  <a:lumMod val="60000"/>
                  <a:lumOff val="40000"/>
                </a:schemeClr>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1F5E28A8-EC79-4EFD-841E-567098F552ED}"/>
                </a:ext>
              </a:extLst>
            </p:cNvPr>
            <p:cNvSpPr/>
            <p:nvPr/>
          </p:nvSpPr>
          <p:spPr>
            <a:xfrm rot="16200000">
              <a:off x="3102435" y="4619646"/>
              <a:ext cx="821059" cy="307777"/>
            </a:xfrm>
            <a:prstGeom prst="rect">
              <a:avLst/>
            </a:prstGeom>
          </p:spPr>
          <p:txBody>
            <a:bodyPr wrap="none">
              <a:spAutoFit/>
            </a:bodyPr>
            <a:lstStyle/>
            <a:p>
              <a:r>
                <a:rPr lang="en-US" dirty="0">
                  <a:solidFill>
                    <a:schemeClr val="tx1">
                      <a:lumMod val="65000"/>
                      <a:lumOff val="35000"/>
                    </a:schemeClr>
                  </a:solidFill>
                </a:rPr>
                <a:t>22.3 cm</a:t>
              </a:r>
            </a:p>
          </p:txBody>
        </p:sp>
        <p:cxnSp>
          <p:nvCxnSpPr>
            <p:cNvPr id="41" name="Straight Arrow Connector 40">
              <a:extLst>
                <a:ext uri="{FF2B5EF4-FFF2-40B4-BE49-F238E27FC236}">
                  <a16:creationId xmlns:a16="http://schemas.microsoft.com/office/drawing/2014/main" id="{E01B3E2D-F44C-4C51-BC5B-5224464A7C87}"/>
                </a:ext>
              </a:extLst>
            </p:cNvPr>
            <p:cNvCxnSpPr>
              <a:cxnSpLocks/>
            </p:cNvCxnSpPr>
            <p:nvPr/>
          </p:nvCxnSpPr>
          <p:spPr>
            <a:xfrm>
              <a:off x="6883850" y="4539723"/>
              <a:ext cx="0" cy="998969"/>
            </a:xfrm>
            <a:prstGeom prst="straightConnector1">
              <a:avLst/>
            </a:prstGeom>
            <a:ln w="38100">
              <a:solidFill>
                <a:schemeClr val="accent3">
                  <a:lumMod val="60000"/>
                  <a:lumOff val="40000"/>
                </a:schemeClr>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3D546136-71B7-46EB-A393-80F16C5F7A03}"/>
                </a:ext>
              </a:extLst>
            </p:cNvPr>
            <p:cNvSpPr/>
            <p:nvPr/>
          </p:nvSpPr>
          <p:spPr>
            <a:xfrm rot="16200000">
              <a:off x="6319433" y="4857348"/>
              <a:ext cx="821059" cy="307777"/>
            </a:xfrm>
            <a:prstGeom prst="rect">
              <a:avLst/>
            </a:prstGeom>
          </p:spPr>
          <p:txBody>
            <a:bodyPr wrap="none">
              <a:spAutoFit/>
            </a:bodyPr>
            <a:lstStyle/>
            <a:p>
              <a:r>
                <a:rPr lang="en-US" dirty="0">
                  <a:solidFill>
                    <a:schemeClr val="tx1">
                      <a:lumMod val="65000"/>
                      <a:lumOff val="35000"/>
                    </a:schemeClr>
                  </a:solidFill>
                </a:rPr>
                <a:t>14.5 cm</a:t>
              </a:r>
            </a:p>
          </p:txBody>
        </p:sp>
      </p:grpSp>
      <p:sp>
        <p:nvSpPr>
          <p:cNvPr id="44" name="Slide Number Placeholder 3">
            <a:extLst>
              <a:ext uri="{FF2B5EF4-FFF2-40B4-BE49-F238E27FC236}">
                <a16:creationId xmlns:a16="http://schemas.microsoft.com/office/drawing/2014/main" id="{E34F7B2E-123E-4340-AC21-C9B13F9089FB}"/>
              </a:ext>
            </a:extLst>
          </p:cNvPr>
          <p:cNvSpPr>
            <a:spLocks noGrp="1"/>
          </p:cNvSpPr>
          <p:nvPr>
            <p:ph type="sldNum" sz="quarter" idx="12"/>
          </p:nvPr>
        </p:nvSpPr>
        <p:spPr>
          <a:xfrm>
            <a:off x="8737600" y="6356351"/>
            <a:ext cx="2844800" cy="365125"/>
          </a:xfrm>
        </p:spPr>
        <p:txBody>
          <a:bodyPr/>
          <a:lstStyle/>
          <a:p>
            <a:fld id="{0FB56013-B943-42BA-886F-6F9D4EB85E9D}" type="slidenum">
              <a:rPr lang="en-US" smtClean="0"/>
              <a:t>4</a:t>
            </a:fld>
            <a:endParaRPr lang="en-US" dirty="0"/>
          </a:p>
        </p:txBody>
      </p:sp>
      <p:pic>
        <p:nvPicPr>
          <p:cNvPr id="45" name="Picture 44">
            <a:extLst>
              <a:ext uri="{FF2B5EF4-FFF2-40B4-BE49-F238E27FC236}">
                <a16:creationId xmlns:a16="http://schemas.microsoft.com/office/drawing/2014/main" id="{08CAAF56-E913-42D8-8B0B-84B50F79A6F7}"/>
              </a:ext>
            </a:extLst>
          </p:cNvPr>
          <p:cNvPicPr>
            <a:picLocks noChangeAspect="1"/>
          </p:cNvPicPr>
          <p:nvPr/>
        </p:nvPicPr>
        <p:blipFill rotWithShape="1">
          <a:blip r:embed="rId6">
            <a:extLst>
              <a:ext uri="{28A0092B-C50C-407E-A947-70E740481C1C}">
                <a14:useLocalDpi xmlns:a14="http://schemas.microsoft.com/office/drawing/2010/main" val="0"/>
              </a:ext>
            </a:extLst>
          </a:blip>
          <a:srcRect t="12508"/>
          <a:stretch/>
        </p:blipFill>
        <p:spPr>
          <a:xfrm>
            <a:off x="7137724" y="3410188"/>
            <a:ext cx="4714213" cy="2749021"/>
          </a:xfrm>
          <a:prstGeom prst="rect">
            <a:avLst/>
          </a:prstGeom>
        </p:spPr>
      </p:pic>
    </p:spTree>
    <p:extLst>
      <p:ext uri="{BB962C8B-B14F-4D97-AF65-F5344CB8AC3E}">
        <p14:creationId xmlns:p14="http://schemas.microsoft.com/office/powerpoint/2010/main" val="1664388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E4F37F5-24CB-474B-8B1B-908AE80AB556}"/>
              </a:ext>
            </a:extLst>
          </p:cNvPr>
          <p:cNvPicPr>
            <a:picLocks noChangeAspect="1"/>
          </p:cNvPicPr>
          <p:nvPr/>
        </p:nvPicPr>
        <p:blipFill>
          <a:blip r:embed="rId3"/>
          <a:stretch>
            <a:fillRect/>
          </a:stretch>
        </p:blipFill>
        <p:spPr>
          <a:xfrm rot="10800000">
            <a:off x="0" y="0"/>
            <a:ext cx="12192001" cy="8175812"/>
          </a:xfrm>
          <a:prstGeom prst="rect">
            <a:avLst/>
          </a:prstGeom>
        </p:spPr>
      </p:pic>
      <p:sp>
        <p:nvSpPr>
          <p:cNvPr id="11" name="Title 1">
            <a:extLst>
              <a:ext uri="{FF2B5EF4-FFF2-40B4-BE49-F238E27FC236}">
                <a16:creationId xmlns:a16="http://schemas.microsoft.com/office/drawing/2014/main" id="{94492179-DB03-4625-96E9-C3FEF97CDEEF}"/>
              </a:ext>
            </a:extLst>
          </p:cNvPr>
          <p:cNvSpPr>
            <a:spLocks noGrp="1"/>
          </p:cNvSpPr>
          <p:nvPr>
            <p:ph type="title"/>
          </p:nvPr>
        </p:nvSpPr>
        <p:spPr>
          <a:xfrm>
            <a:off x="609600" y="274638"/>
            <a:ext cx="10972800" cy="1143000"/>
          </a:xfrm>
        </p:spPr>
        <p:txBody>
          <a:bodyPr/>
          <a:lstStyle/>
          <a:p>
            <a:pPr algn="l"/>
            <a:r>
              <a:rPr lang="en-US" dirty="0">
                <a:solidFill>
                  <a:schemeClr val="bg1"/>
                </a:solidFill>
              </a:rPr>
              <a:t>Image Processing</a:t>
            </a:r>
          </a:p>
        </p:txBody>
      </p:sp>
    </p:spTree>
    <p:extLst>
      <p:ext uri="{BB962C8B-B14F-4D97-AF65-F5344CB8AC3E}">
        <p14:creationId xmlns:p14="http://schemas.microsoft.com/office/powerpoint/2010/main" val="241678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C2637E7-4693-49EF-931B-BC9A35985256}"/>
              </a:ext>
            </a:extLst>
          </p:cNvPr>
          <p:cNvPicPr>
            <a:picLocks noChangeAspect="1"/>
          </p:cNvPicPr>
          <p:nvPr/>
        </p:nvPicPr>
        <p:blipFill>
          <a:blip r:embed="rId3"/>
          <a:stretch>
            <a:fillRect/>
          </a:stretch>
        </p:blipFill>
        <p:spPr>
          <a:xfrm rot="10800000">
            <a:off x="0" y="0"/>
            <a:ext cx="12192000" cy="8175812"/>
          </a:xfrm>
          <a:prstGeom prst="rect">
            <a:avLst/>
          </a:prstGeom>
        </p:spPr>
      </p:pic>
      <p:sp>
        <p:nvSpPr>
          <p:cNvPr id="11" name="Title 1">
            <a:extLst>
              <a:ext uri="{FF2B5EF4-FFF2-40B4-BE49-F238E27FC236}">
                <a16:creationId xmlns:a16="http://schemas.microsoft.com/office/drawing/2014/main" id="{94492179-DB03-4625-96E9-C3FEF97CDEEF}"/>
              </a:ext>
            </a:extLst>
          </p:cNvPr>
          <p:cNvSpPr>
            <a:spLocks noGrp="1"/>
          </p:cNvSpPr>
          <p:nvPr>
            <p:ph type="title"/>
          </p:nvPr>
        </p:nvSpPr>
        <p:spPr>
          <a:xfrm>
            <a:off x="609600" y="274638"/>
            <a:ext cx="10972800" cy="1143000"/>
          </a:xfrm>
        </p:spPr>
        <p:txBody>
          <a:bodyPr/>
          <a:lstStyle/>
          <a:p>
            <a:pPr algn="l"/>
            <a:r>
              <a:rPr lang="en-US" dirty="0">
                <a:solidFill>
                  <a:schemeClr val="bg1"/>
                </a:solidFill>
              </a:rPr>
              <a:t>Image Processing</a:t>
            </a:r>
          </a:p>
        </p:txBody>
      </p:sp>
    </p:spTree>
    <p:extLst>
      <p:ext uri="{BB962C8B-B14F-4D97-AF65-F5344CB8AC3E}">
        <p14:creationId xmlns:p14="http://schemas.microsoft.com/office/powerpoint/2010/main" val="1867561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3">
            <a:extLst>
              <a:ext uri="{FF2B5EF4-FFF2-40B4-BE49-F238E27FC236}">
                <a16:creationId xmlns:a16="http://schemas.microsoft.com/office/drawing/2014/main" id="{29ED658A-0D96-403F-A5B5-76A2C7445811}"/>
              </a:ext>
            </a:extLst>
          </p:cNvPr>
          <p:cNvPicPr/>
          <p:nvPr/>
        </p:nvPicPr>
        <p:blipFill>
          <a:blip r:embed="rId3"/>
          <a:stretch/>
        </p:blipFill>
        <p:spPr>
          <a:xfrm>
            <a:off x="5903982" y="25543"/>
            <a:ext cx="6278119" cy="3539590"/>
          </a:xfrm>
          <a:prstGeom prst="rect">
            <a:avLst/>
          </a:prstGeom>
          <a:ln w="28575">
            <a:solidFill>
              <a:schemeClr val="bg1"/>
            </a:solidFill>
          </a:ln>
        </p:spPr>
      </p:pic>
      <p:pic>
        <p:nvPicPr>
          <p:cNvPr id="31" name="Picture 3">
            <a:extLst>
              <a:ext uri="{FF2B5EF4-FFF2-40B4-BE49-F238E27FC236}">
                <a16:creationId xmlns:a16="http://schemas.microsoft.com/office/drawing/2014/main" id="{08D0C9D3-1A23-4C27-B46C-CF95AFEADAFB}"/>
              </a:ext>
            </a:extLst>
          </p:cNvPr>
          <p:cNvPicPr/>
          <p:nvPr/>
        </p:nvPicPr>
        <p:blipFill rotWithShape="1">
          <a:blip r:embed="rId4"/>
          <a:srcRect r="10762"/>
          <a:stretch/>
        </p:blipFill>
        <p:spPr>
          <a:xfrm>
            <a:off x="5903982" y="2361905"/>
            <a:ext cx="6265013" cy="3497685"/>
          </a:xfrm>
          <a:prstGeom prst="rect">
            <a:avLst/>
          </a:prstGeom>
          <a:ln w="28575">
            <a:solidFill>
              <a:schemeClr val="bg1"/>
            </a:solidFill>
          </a:ln>
        </p:spPr>
      </p:pic>
      <p:pic>
        <p:nvPicPr>
          <p:cNvPr id="33" name="Picture 3">
            <a:extLst>
              <a:ext uri="{FF2B5EF4-FFF2-40B4-BE49-F238E27FC236}">
                <a16:creationId xmlns:a16="http://schemas.microsoft.com/office/drawing/2014/main" id="{398728BD-A48C-4316-AD7D-F727B74599F4}"/>
              </a:ext>
            </a:extLst>
          </p:cNvPr>
          <p:cNvPicPr/>
          <p:nvPr/>
        </p:nvPicPr>
        <p:blipFill>
          <a:blip r:embed="rId5"/>
          <a:stretch/>
        </p:blipFill>
        <p:spPr>
          <a:xfrm>
            <a:off x="5903982" y="4370352"/>
            <a:ext cx="6265013" cy="3556868"/>
          </a:xfrm>
          <a:prstGeom prst="rect">
            <a:avLst/>
          </a:prstGeom>
          <a:ln w="28575">
            <a:solidFill>
              <a:schemeClr val="bg1"/>
            </a:solidFill>
          </a:ln>
        </p:spPr>
      </p:pic>
      <p:sp>
        <p:nvSpPr>
          <p:cNvPr id="2" name="Title 1">
            <a:extLst>
              <a:ext uri="{FF2B5EF4-FFF2-40B4-BE49-F238E27FC236}">
                <a16:creationId xmlns:a16="http://schemas.microsoft.com/office/drawing/2014/main" id="{F8E8CEB6-0AF7-4CF8-A011-68EA8BB66D17}"/>
              </a:ext>
            </a:extLst>
          </p:cNvPr>
          <p:cNvSpPr>
            <a:spLocks noGrp="1"/>
          </p:cNvSpPr>
          <p:nvPr>
            <p:ph type="title"/>
          </p:nvPr>
        </p:nvSpPr>
        <p:spPr>
          <a:xfrm>
            <a:off x="609600" y="274638"/>
            <a:ext cx="10972800" cy="1143000"/>
          </a:xfrm>
        </p:spPr>
        <p:txBody>
          <a:bodyPr>
            <a:normAutofit fontScale="90000"/>
          </a:bodyPr>
          <a:lstStyle/>
          <a:p>
            <a:pPr algn="l"/>
            <a:r>
              <a:rPr lang="en-US" dirty="0">
                <a:solidFill>
                  <a:schemeClr val="bg1"/>
                </a:solidFill>
              </a:rPr>
              <a:t>Imaging Capabilities</a:t>
            </a:r>
            <a:br>
              <a:rPr lang="en-US" dirty="0">
                <a:solidFill>
                  <a:schemeClr val="bg1"/>
                </a:solidFill>
              </a:rPr>
            </a:br>
            <a:endParaRPr lang="en-US" dirty="0">
              <a:solidFill>
                <a:schemeClr val="bg1"/>
              </a:solidFill>
            </a:endParaRPr>
          </a:p>
        </p:txBody>
      </p:sp>
      <p:pic>
        <p:nvPicPr>
          <p:cNvPr id="34" name="Picture 2" descr="https://www.frontiersin.org/files/Articles/435670/fmars-06-00196-HTML/image_m/fmars-06-00196-g001.jpg">
            <a:extLst>
              <a:ext uri="{FF2B5EF4-FFF2-40B4-BE49-F238E27FC236}">
                <a16:creationId xmlns:a16="http://schemas.microsoft.com/office/drawing/2014/main" id="{405FF385-19C4-4CC0-9BF6-FDA3042DC4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9600" y="2819344"/>
            <a:ext cx="3917781" cy="3267378"/>
          </a:xfrm>
          <a:prstGeom prst="rect">
            <a:avLst/>
          </a:prstGeom>
          <a:noFill/>
          <a:extLst>
            <a:ext uri="{909E8E84-426E-40DD-AFC4-6F175D3DCCD1}">
              <a14:hiddenFill xmlns:a14="http://schemas.microsoft.com/office/drawing/2010/main">
                <a:solidFill>
                  <a:srgbClr val="FFFFFF"/>
                </a:solidFill>
              </a14:hiddenFill>
            </a:ext>
          </a:extLst>
        </p:spPr>
      </p:pic>
      <p:sp>
        <p:nvSpPr>
          <p:cNvPr id="35" name="TextBox 34">
            <a:extLst>
              <a:ext uri="{FF2B5EF4-FFF2-40B4-BE49-F238E27FC236}">
                <a16:creationId xmlns:a16="http://schemas.microsoft.com/office/drawing/2014/main" id="{A6F6187E-CFBF-4A15-A337-4DC6008917EA}"/>
              </a:ext>
            </a:extLst>
          </p:cNvPr>
          <p:cNvSpPr txBox="1"/>
          <p:nvPr/>
        </p:nvSpPr>
        <p:spPr>
          <a:xfrm>
            <a:off x="609600" y="6086722"/>
            <a:ext cx="4636546" cy="307777"/>
          </a:xfrm>
          <a:prstGeom prst="rect">
            <a:avLst/>
          </a:prstGeom>
          <a:noFill/>
        </p:spPr>
        <p:txBody>
          <a:bodyPr wrap="square" rtlCol="0">
            <a:spAutoFit/>
          </a:bodyPr>
          <a:lstStyle/>
          <a:p>
            <a:r>
              <a:rPr lang="en-US" dirty="0">
                <a:solidFill>
                  <a:schemeClr val="bg1"/>
                </a:solidFill>
              </a:rPr>
              <a:t>Lombard et al. 2019</a:t>
            </a:r>
          </a:p>
        </p:txBody>
      </p:sp>
      <p:sp>
        <p:nvSpPr>
          <p:cNvPr id="36" name="TextBox 35">
            <a:extLst>
              <a:ext uri="{FF2B5EF4-FFF2-40B4-BE49-F238E27FC236}">
                <a16:creationId xmlns:a16="http://schemas.microsoft.com/office/drawing/2014/main" id="{4356495C-5312-44D1-95AF-7978CD9B7E28}"/>
              </a:ext>
            </a:extLst>
          </p:cNvPr>
          <p:cNvSpPr txBox="1"/>
          <p:nvPr/>
        </p:nvSpPr>
        <p:spPr>
          <a:xfrm>
            <a:off x="536164" y="1218905"/>
            <a:ext cx="5561025" cy="1015663"/>
          </a:xfrm>
          <a:prstGeom prst="rect">
            <a:avLst/>
          </a:prstGeom>
          <a:noFill/>
        </p:spPr>
        <p:txBody>
          <a:bodyPr wrap="square" rtlCol="0">
            <a:spAutoFit/>
          </a:bodyPr>
          <a:lstStyle/>
          <a:p>
            <a:pPr marL="285750" indent="-285750">
              <a:buClr>
                <a:schemeClr val="bg1"/>
              </a:buClr>
              <a:buFont typeface="Arial" panose="020B0604020202020204" pitchFamily="34" charset="0"/>
              <a:buChar char="•"/>
            </a:pPr>
            <a:r>
              <a:rPr lang="en-US" sz="1800" dirty="0">
                <a:solidFill>
                  <a:schemeClr val="bg1"/>
                </a:solidFill>
              </a:rPr>
              <a:t>Detection of objects: 2 mm to 20 cm</a:t>
            </a:r>
          </a:p>
          <a:p>
            <a:pPr marL="285750" indent="-285750">
              <a:buClr>
                <a:schemeClr val="bg1"/>
              </a:buClr>
              <a:buFont typeface="Arial" panose="020B0604020202020204" pitchFamily="34" charset="0"/>
              <a:buChar char="•"/>
            </a:pPr>
            <a:r>
              <a:rPr lang="en-US" sz="1800" dirty="0">
                <a:solidFill>
                  <a:schemeClr val="bg1"/>
                </a:solidFill>
              </a:rPr>
              <a:t>Detection of particles: 0.4 mm to 20 cm</a:t>
            </a:r>
            <a:endParaRPr lang="en-US" sz="2400" dirty="0">
              <a:solidFill>
                <a:schemeClr val="bg1"/>
              </a:solidFill>
            </a:endParaRPr>
          </a:p>
          <a:p>
            <a:pPr marL="342900" indent="-342900">
              <a:buFont typeface="Arial" panose="020B0604020202020204" pitchFamily="34" charset="0"/>
              <a:buChar char="•"/>
            </a:pPr>
            <a:endParaRPr lang="en-US" sz="2400" dirty="0">
              <a:solidFill>
                <a:schemeClr val="bg1"/>
              </a:solidFill>
            </a:endParaRPr>
          </a:p>
        </p:txBody>
      </p:sp>
      <p:sp>
        <p:nvSpPr>
          <p:cNvPr id="37" name="TextBox 6">
            <a:extLst>
              <a:ext uri="{FF2B5EF4-FFF2-40B4-BE49-F238E27FC236}">
                <a16:creationId xmlns:a16="http://schemas.microsoft.com/office/drawing/2014/main" id="{04507042-E59D-45A3-BBBE-1A25D37D3A13}"/>
              </a:ext>
            </a:extLst>
          </p:cNvPr>
          <p:cNvSpPr/>
          <p:nvPr/>
        </p:nvSpPr>
        <p:spPr>
          <a:xfrm>
            <a:off x="11082054" y="6116381"/>
            <a:ext cx="1553400" cy="363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buNone/>
              <a:tabLst>
                <a:tab pos="0" algn="l"/>
              </a:tabLst>
            </a:pPr>
            <a:r>
              <a:rPr lang="en-US" sz="1800" b="0" strike="noStrike" spc="-1">
                <a:solidFill>
                  <a:srgbClr val="FFFFFF"/>
                </a:solidFill>
                <a:latin typeface="Arial"/>
              </a:rPr>
              <a:t>5 mm</a:t>
            </a:r>
            <a:endParaRPr lang="en-US" sz="1800" b="0" strike="noStrike" spc="-1">
              <a:latin typeface="Arial"/>
            </a:endParaRPr>
          </a:p>
        </p:txBody>
      </p:sp>
      <p:sp>
        <p:nvSpPr>
          <p:cNvPr id="38" name="Straight Connector 16">
            <a:extLst>
              <a:ext uri="{FF2B5EF4-FFF2-40B4-BE49-F238E27FC236}">
                <a16:creationId xmlns:a16="http://schemas.microsoft.com/office/drawing/2014/main" id="{C7826D72-B276-40D7-9516-2C600FE113EC}"/>
              </a:ext>
            </a:extLst>
          </p:cNvPr>
          <p:cNvSpPr/>
          <p:nvPr/>
        </p:nvSpPr>
        <p:spPr>
          <a:xfrm flipH="1">
            <a:off x="11185014" y="6485381"/>
            <a:ext cx="506880" cy="0"/>
          </a:xfrm>
          <a:prstGeom prst="line">
            <a:avLst/>
          </a:prstGeom>
          <a:ln w="47625">
            <a:solidFill>
              <a:srgbClr val="FFFFFF"/>
            </a:solidFill>
          </a:ln>
        </p:spPr>
        <p:style>
          <a:lnRef idx="1">
            <a:schemeClr val="accent1"/>
          </a:lnRef>
          <a:fillRef idx="0">
            <a:schemeClr val="accent1"/>
          </a:fillRef>
          <a:effectRef idx="0">
            <a:schemeClr val="accent1"/>
          </a:effectRef>
          <a:fontRef idx="minor"/>
        </p:style>
      </p:sp>
      <p:sp>
        <p:nvSpPr>
          <p:cNvPr id="39" name="TextBox 4">
            <a:extLst>
              <a:ext uri="{FF2B5EF4-FFF2-40B4-BE49-F238E27FC236}">
                <a16:creationId xmlns:a16="http://schemas.microsoft.com/office/drawing/2014/main" id="{B016CD20-84CC-4537-864F-B571D1AD797B}"/>
              </a:ext>
            </a:extLst>
          </p:cNvPr>
          <p:cNvSpPr/>
          <p:nvPr/>
        </p:nvSpPr>
        <p:spPr>
          <a:xfrm>
            <a:off x="11003088" y="3821924"/>
            <a:ext cx="1553400" cy="363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buNone/>
              <a:tabLst>
                <a:tab pos="0" algn="l"/>
              </a:tabLst>
            </a:pPr>
            <a:r>
              <a:rPr lang="en-US" sz="1800" b="0" strike="noStrike" spc="-1">
                <a:solidFill>
                  <a:srgbClr val="FFFFFF"/>
                </a:solidFill>
                <a:latin typeface="Arial"/>
              </a:rPr>
              <a:t>10 mm</a:t>
            </a:r>
            <a:endParaRPr lang="en-US" sz="1800" b="0" strike="noStrike" spc="-1">
              <a:latin typeface="Arial"/>
            </a:endParaRPr>
          </a:p>
        </p:txBody>
      </p:sp>
      <p:sp>
        <p:nvSpPr>
          <p:cNvPr id="40" name="Straight Connector 5">
            <a:extLst>
              <a:ext uri="{FF2B5EF4-FFF2-40B4-BE49-F238E27FC236}">
                <a16:creationId xmlns:a16="http://schemas.microsoft.com/office/drawing/2014/main" id="{398BF527-576D-456E-99D0-D2318742CE2E}"/>
              </a:ext>
            </a:extLst>
          </p:cNvPr>
          <p:cNvSpPr/>
          <p:nvPr/>
        </p:nvSpPr>
        <p:spPr>
          <a:xfrm flipH="1">
            <a:off x="11106048" y="4190924"/>
            <a:ext cx="506880" cy="0"/>
          </a:xfrm>
          <a:prstGeom prst="line">
            <a:avLst/>
          </a:prstGeom>
          <a:ln w="47625">
            <a:solidFill>
              <a:srgbClr val="FFFFFF"/>
            </a:solidFill>
          </a:ln>
        </p:spPr>
        <p:style>
          <a:lnRef idx="1">
            <a:schemeClr val="accent1"/>
          </a:lnRef>
          <a:fillRef idx="0">
            <a:schemeClr val="accent1"/>
          </a:fillRef>
          <a:effectRef idx="0">
            <a:schemeClr val="accent1"/>
          </a:effectRef>
          <a:fontRef idx="minor"/>
        </p:style>
      </p:sp>
      <p:sp>
        <p:nvSpPr>
          <p:cNvPr id="41" name="TextBox 4">
            <a:extLst>
              <a:ext uri="{FF2B5EF4-FFF2-40B4-BE49-F238E27FC236}">
                <a16:creationId xmlns:a16="http://schemas.microsoft.com/office/drawing/2014/main" id="{568BAC8B-EB58-4E95-8D32-912973A750AC}"/>
              </a:ext>
            </a:extLst>
          </p:cNvPr>
          <p:cNvSpPr/>
          <p:nvPr/>
        </p:nvSpPr>
        <p:spPr>
          <a:xfrm>
            <a:off x="11003088" y="1774597"/>
            <a:ext cx="1553400" cy="363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buNone/>
              <a:tabLst>
                <a:tab pos="0" algn="l"/>
              </a:tabLst>
            </a:pPr>
            <a:r>
              <a:rPr lang="en-US" sz="1800" b="0" strike="noStrike" spc="-1">
                <a:solidFill>
                  <a:srgbClr val="FFFFFF"/>
                </a:solidFill>
                <a:latin typeface="Arial"/>
              </a:rPr>
              <a:t>20 mm</a:t>
            </a:r>
            <a:endParaRPr lang="en-US" sz="1800" b="0" strike="noStrike" spc="-1">
              <a:latin typeface="Arial"/>
            </a:endParaRPr>
          </a:p>
        </p:txBody>
      </p:sp>
      <p:sp>
        <p:nvSpPr>
          <p:cNvPr id="42" name="Straight Connector 5">
            <a:extLst>
              <a:ext uri="{FF2B5EF4-FFF2-40B4-BE49-F238E27FC236}">
                <a16:creationId xmlns:a16="http://schemas.microsoft.com/office/drawing/2014/main" id="{6A6C0D18-0B15-4055-8422-434BAF67F762}"/>
              </a:ext>
            </a:extLst>
          </p:cNvPr>
          <p:cNvSpPr/>
          <p:nvPr/>
        </p:nvSpPr>
        <p:spPr>
          <a:xfrm flipH="1">
            <a:off x="11106048" y="2143957"/>
            <a:ext cx="660240" cy="0"/>
          </a:xfrm>
          <a:prstGeom prst="line">
            <a:avLst/>
          </a:prstGeom>
          <a:ln w="47625">
            <a:solidFill>
              <a:srgbClr val="FFFFFF"/>
            </a:solidFill>
          </a:ln>
        </p:spPr>
        <p:style>
          <a:lnRef idx="1">
            <a:schemeClr val="accent1"/>
          </a:lnRef>
          <a:fillRef idx="0">
            <a:schemeClr val="accent1"/>
          </a:fillRef>
          <a:effectRef idx="0">
            <a:schemeClr val="accent1"/>
          </a:effectRef>
          <a:fontRef idx="minor"/>
        </p:style>
      </p:sp>
      <p:cxnSp>
        <p:nvCxnSpPr>
          <p:cNvPr id="7" name="Straight Connector 6">
            <a:extLst>
              <a:ext uri="{FF2B5EF4-FFF2-40B4-BE49-F238E27FC236}">
                <a16:creationId xmlns:a16="http://schemas.microsoft.com/office/drawing/2014/main" id="{D9582592-1144-4DE4-8E4D-314CB6B78778}"/>
              </a:ext>
            </a:extLst>
          </p:cNvPr>
          <p:cNvCxnSpPr>
            <a:cxnSpLocks/>
          </p:cNvCxnSpPr>
          <p:nvPr/>
        </p:nvCxnSpPr>
        <p:spPr>
          <a:xfrm>
            <a:off x="3061699" y="4370351"/>
            <a:ext cx="1381874" cy="1"/>
          </a:xfrm>
          <a:prstGeom prst="line">
            <a:avLst/>
          </a:prstGeom>
          <a:ln w="19050">
            <a:solidFill>
              <a:srgbClr val="000000"/>
            </a:solidFill>
            <a:prstDash val="sysDash"/>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55AB651-06C2-4844-A00F-7943DFC871F9}"/>
              </a:ext>
            </a:extLst>
          </p:cNvPr>
          <p:cNvCxnSpPr>
            <a:cxnSpLocks/>
          </p:cNvCxnSpPr>
          <p:nvPr/>
        </p:nvCxnSpPr>
        <p:spPr>
          <a:xfrm flipV="1">
            <a:off x="4443573" y="1417638"/>
            <a:ext cx="1315092" cy="2952714"/>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A7CCC3DC-26FA-462E-AB5C-AD9234177CFD}"/>
              </a:ext>
            </a:extLst>
          </p:cNvPr>
          <p:cNvCxnSpPr>
            <a:cxnSpLocks/>
          </p:cNvCxnSpPr>
          <p:nvPr/>
        </p:nvCxnSpPr>
        <p:spPr>
          <a:xfrm>
            <a:off x="3057024" y="4370351"/>
            <a:ext cx="2753012" cy="1770465"/>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333ECE0F-AE54-4410-A3A5-D7C4C796BC5D}"/>
              </a:ext>
            </a:extLst>
          </p:cNvPr>
          <p:cNvSpPr txBox="1"/>
          <p:nvPr/>
        </p:nvSpPr>
        <p:spPr>
          <a:xfrm>
            <a:off x="3396715" y="4062574"/>
            <a:ext cx="1703798" cy="307777"/>
          </a:xfrm>
          <a:prstGeom prst="rect">
            <a:avLst/>
          </a:prstGeom>
          <a:noFill/>
        </p:spPr>
        <p:txBody>
          <a:bodyPr wrap="square" rtlCol="0">
            <a:spAutoFit/>
          </a:bodyPr>
          <a:lstStyle/>
          <a:p>
            <a:r>
              <a:rPr lang="en-US" dirty="0">
                <a:solidFill>
                  <a:schemeClr val="tx1"/>
                </a:solidFill>
              </a:rPr>
              <a:t>Chiton</a:t>
            </a:r>
          </a:p>
        </p:txBody>
      </p:sp>
    </p:spTree>
    <p:extLst>
      <p:ext uri="{BB962C8B-B14F-4D97-AF65-F5344CB8AC3E}">
        <p14:creationId xmlns:p14="http://schemas.microsoft.com/office/powerpoint/2010/main" val="934432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878171-C7C6-FD97-7A9D-CC8DBC2F45D2}"/>
            </a:ext>
          </a:extLst>
        </p:cNvPr>
        <p:cNvGrpSpPr/>
        <p:nvPr/>
      </p:nvGrpSpPr>
      <p:grpSpPr>
        <a:xfrm>
          <a:off x="0" y="0"/>
          <a:ext cx="0" cy="0"/>
          <a:chOff x="0" y="0"/>
          <a:chExt cx="0" cy="0"/>
        </a:xfrm>
      </p:grpSpPr>
      <p:sp>
        <p:nvSpPr>
          <p:cNvPr id="5" name="Google Shape;122;p23">
            <a:extLst>
              <a:ext uri="{FF2B5EF4-FFF2-40B4-BE49-F238E27FC236}">
                <a16:creationId xmlns:a16="http://schemas.microsoft.com/office/drawing/2014/main" id="{1812F9D5-AE6C-45F5-8C97-92661FCF7C0E}"/>
              </a:ext>
            </a:extLst>
          </p:cNvPr>
          <p:cNvSpPr txBox="1">
            <a:spLocks/>
          </p:cNvSpPr>
          <p:nvPr/>
        </p:nvSpPr>
        <p:spPr>
          <a:xfrm>
            <a:off x="381000" y="152400"/>
            <a:ext cx="10972800" cy="1143000"/>
          </a:xfrm>
          <a:prstGeom prst="rect">
            <a:avLst/>
          </a:prstGeom>
          <a:noFill/>
          <a:ln>
            <a:noFill/>
          </a:ln>
        </p:spPr>
        <p:txBody>
          <a:bodyPr spcFirstLastPara="1" wrap="square" lIns="91425" tIns="45700" rIns="91425" bIns="45700" anchor="ctr"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ts val="0"/>
              </a:spcBef>
              <a:spcAft>
                <a:spcPts val="0"/>
              </a:spcAft>
              <a:buClr>
                <a:prstClr val="white"/>
              </a:buClr>
              <a:buSzPts val="4400"/>
              <a:buFont typeface="Helvetica Neue"/>
              <a:buNone/>
              <a:tabLst/>
              <a:defRPr/>
            </a:pPr>
            <a:r>
              <a:rPr kumimoji="0" lang="en-US" sz="4000" b="0" i="0" u="none" strike="noStrike" kern="1200" cap="none" spc="0" normalizeH="0" baseline="0" noProof="0" dirty="0">
                <a:ln>
                  <a:noFill/>
                </a:ln>
                <a:solidFill>
                  <a:prstClr val="white"/>
                </a:solidFill>
                <a:effectLst/>
                <a:uLnTx/>
                <a:uFillTx/>
                <a:latin typeface="Arial"/>
                <a:ea typeface="Arial"/>
                <a:cs typeface="Arial"/>
                <a:sym typeface="Arial"/>
              </a:rPr>
              <a:t>Application Examples</a:t>
            </a:r>
          </a:p>
        </p:txBody>
      </p:sp>
      <p:sp>
        <p:nvSpPr>
          <p:cNvPr id="6" name="Rectangle 5">
            <a:extLst>
              <a:ext uri="{FF2B5EF4-FFF2-40B4-BE49-F238E27FC236}">
                <a16:creationId xmlns:a16="http://schemas.microsoft.com/office/drawing/2014/main" id="{F8855466-0937-4FB3-A314-3EE76034CDF2}"/>
              </a:ext>
            </a:extLst>
          </p:cNvPr>
          <p:cNvSpPr/>
          <p:nvPr/>
        </p:nvSpPr>
        <p:spPr>
          <a:xfrm>
            <a:off x="207184" y="1480758"/>
            <a:ext cx="5450609" cy="1938992"/>
          </a:xfrm>
          <a:prstGeom prst="rect">
            <a:avLst/>
          </a:prstGeom>
        </p:spPr>
        <p:txBody>
          <a:bodyPr wrap="square">
            <a:spAutoFit/>
          </a:bodyPr>
          <a:lstStyle/>
          <a:p>
            <a:pPr marL="342900" indent="-342900">
              <a:buClr>
                <a:schemeClr val="tx1"/>
              </a:buClr>
              <a:buFont typeface="Arial" panose="020B0604020202020204" pitchFamily="34" charset="0"/>
              <a:buChar char="•"/>
            </a:pPr>
            <a:r>
              <a:rPr lang="en-US" sz="2400" dirty="0">
                <a:solidFill>
                  <a:schemeClr val="tx1"/>
                </a:solidFill>
              </a:rPr>
              <a:t>Quantifying particle spectral slope along AUV transects</a:t>
            </a:r>
          </a:p>
          <a:p>
            <a:pPr marL="342900" indent="-342900">
              <a:buClr>
                <a:schemeClr val="tx1"/>
              </a:buClr>
              <a:buFont typeface="Arial" panose="020B0604020202020204" pitchFamily="34" charset="0"/>
              <a:buChar char="•"/>
            </a:pPr>
            <a:endParaRPr lang="en-US" sz="2400" dirty="0">
              <a:solidFill>
                <a:schemeClr val="tx1"/>
              </a:solidFill>
            </a:endParaRPr>
          </a:p>
          <a:p>
            <a:pPr marL="342900" indent="-342900">
              <a:buClr>
                <a:schemeClr val="tx1"/>
              </a:buClr>
              <a:buFont typeface="Arial" panose="020B0604020202020204" pitchFamily="34" charset="0"/>
              <a:buChar char="•"/>
            </a:pPr>
            <a:r>
              <a:rPr lang="en-US" sz="2400" dirty="0">
                <a:solidFill>
                  <a:schemeClr val="tx1"/>
                </a:solidFill>
              </a:rPr>
              <a:t>Detecting krill patches while profiling around an acoustic mooring</a:t>
            </a:r>
          </a:p>
        </p:txBody>
      </p:sp>
      <p:pic>
        <p:nvPicPr>
          <p:cNvPr id="11" name="Picture 10">
            <a:extLst>
              <a:ext uri="{FF2B5EF4-FFF2-40B4-BE49-F238E27FC236}">
                <a16:creationId xmlns:a16="http://schemas.microsoft.com/office/drawing/2014/main" id="{D5CB8144-E165-44D3-B284-0985144D97DA}"/>
              </a:ext>
            </a:extLst>
          </p:cNvPr>
          <p:cNvPicPr>
            <a:picLocks noChangeAspect="1"/>
          </p:cNvPicPr>
          <p:nvPr/>
        </p:nvPicPr>
        <p:blipFill>
          <a:blip r:embed="rId3"/>
          <a:stretch>
            <a:fillRect/>
          </a:stretch>
        </p:blipFill>
        <p:spPr>
          <a:xfrm>
            <a:off x="6136958" y="1389666"/>
            <a:ext cx="5450609" cy="4078667"/>
          </a:xfrm>
          <a:prstGeom prst="rect">
            <a:avLst/>
          </a:prstGeom>
        </p:spPr>
      </p:pic>
      <p:sp>
        <p:nvSpPr>
          <p:cNvPr id="2" name="Rectangle 1">
            <a:extLst>
              <a:ext uri="{FF2B5EF4-FFF2-40B4-BE49-F238E27FC236}">
                <a16:creationId xmlns:a16="http://schemas.microsoft.com/office/drawing/2014/main" id="{9DF9514F-05DD-4D8D-8882-44D1EBBDCAED}"/>
              </a:ext>
            </a:extLst>
          </p:cNvPr>
          <p:cNvSpPr/>
          <p:nvPr/>
        </p:nvSpPr>
        <p:spPr>
          <a:xfrm>
            <a:off x="5798763" y="5468333"/>
            <a:ext cx="5788804" cy="523220"/>
          </a:xfrm>
          <a:prstGeom prst="rect">
            <a:avLst/>
          </a:prstGeom>
        </p:spPr>
        <p:txBody>
          <a:bodyPr wrap="square">
            <a:spAutoFit/>
          </a:bodyPr>
          <a:lstStyle/>
          <a:p>
            <a:pPr marL="285750" indent="-285750">
              <a:buFont typeface="Arial" panose="020B0604020202020204" pitchFamily="34" charset="0"/>
              <a:buChar char="•"/>
            </a:pPr>
            <a:r>
              <a:rPr lang="en-US" dirty="0">
                <a:solidFill>
                  <a:schemeClr val="tx1"/>
                </a:solidFill>
              </a:rPr>
              <a:t>Deployed on Long-Range AUV </a:t>
            </a:r>
            <a:r>
              <a:rPr lang="en-US" dirty="0" err="1">
                <a:solidFill>
                  <a:schemeClr val="tx1"/>
                </a:solidFill>
              </a:rPr>
              <a:t>Galene</a:t>
            </a:r>
            <a:r>
              <a:rPr lang="en-US" dirty="0">
                <a:solidFill>
                  <a:schemeClr val="tx1"/>
                </a:solidFill>
              </a:rPr>
              <a:t> in Monterey Bay During 2022 field season</a:t>
            </a:r>
          </a:p>
        </p:txBody>
      </p:sp>
    </p:spTree>
    <p:extLst>
      <p:ext uri="{BB962C8B-B14F-4D97-AF65-F5344CB8AC3E}">
        <p14:creationId xmlns:p14="http://schemas.microsoft.com/office/powerpoint/2010/main" val="3309405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9">
            <a:extLst>
              <a:ext uri="{FF2B5EF4-FFF2-40B4-BE49-F238E27FC236}">
                <a16:creationId xmlns:a16="http://schemas.microsoft.com/office/drawing/2014/main" id="{8AB45CDD-A953-47A2-A783-C865C9682D65}"/>
              </a:ext>
            </a:extLst>
          </p:cNvPr>
          <p:cNvPicPr/>
          <p:nvPr/>
        </p:nvPicPr>
        <p:blipFill>
          <a:blip r:embed="rId3"/>
          <a:stretch/>
        </p:blipFill>
        <p:spPr>
          <a:xfrm>
            <a:off x="726040" y="1978751"/>
            <a:ext cx="10087259" cy="5103960"/>
          </a:xfrm>
          <a:prstGeom prst="rect">
            <a:avLst/>
          </a:prstGeom>
          <a:ln w="0">
            <a:noFill/>
          </a:ln>
        </p:spPr>
      </p:pic>
      <p:pic>
        <p:nvPicPr>
          <p:cNvPr id="2" name="Picture 1">
            <a:extLst>
              <a:ext uri="{FF2B5EF4-FFF2-40B4-BE49-F238E27FC236}">
                <a16:creationId xmlns:a16="http://schemas.microsoft.com/office/drawing/2014/main" id="{90BD5653-B728-427D-A9E2-BA20BD958C25}"/>
              </a:ext>
            </a:extLst>
          </p:cNvPr>
          <p:cNvPicPr>
            <a:picLocks noChangeAspect="1"/>
          </p:cNvPicPr>
          <p:nvPr/>
        </p:nvPicPr>
        <p:blipFill>
          <a:blip r:embed="rId4"/>
          <a:stretch>
            <a:fillRect/>
          </a:stretch>
        </p:blipFill>
        <p:spPr>
          <a:xfrm>
            <a:off x="8998904" y="113016"/>
            <a:ext cx="2985900" cy="1985323"/>
          </a:xfrm>
          <a:prstGeom prst="rect">
            <a:avLst/>
          </a:prstGeom>
        </p:spPr>
      </p:pic>
      <p:cxnSp>
        <p:nvCxnSpPr>
          <p:cNvPr id="4" name="Straight Arrow Connector 3">
            <a:extLst>
              <a:ext uri="{FF2B5EF4-FFF2-40B4-BE49-F238E27FC236}">
                <a16:creationId xmlns:a16="http://schemas.microsoft.com/office/drawing/2014/main" id="{C4EC27A9-4085-4AF1-A251-5216F6B8A833}"/>
              </a:ext>
            </a:extLst>
          </p:cNvPr>
          <p:cNvCxnSpPr/>
          <p:nvPr/>
        </p:nvCxnSpPr>
        <p:spPr>
          <a:xfrm flipH="1">
            <a:off x="9847780" y="1253447"/>
            <a:ext cx="1787703" cy="457200"/>
          </a:xfrm>
          <a:prstGeom prst="straightConnector1">
            <a:avLst/>
          </a:prstGeom>
          <a:ln w="28575">
            <a:solidFill>
              <a:schemeClr val="accent4">
                <a:lumMod val="60000"/>
                <a:lumOff val="40000"/>
              </a:schemeClr>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6AB5B1CF-C48B-4CF6-BBF1-DB5EEFFC803B}"/>
              </a:ext>
            </a:extLst>
          </p:cNvPr>
          <p:cNvSpPr/>
          <p:nvPr/>
        </p:nvSpPr>
        <p:spPr>
          <a:xfrm rot="20610149">
            <a:off x="10255311" y="1121164"/>
            <a:ext cx="1410996" cy="338554"/>
          </a:xfrm>
          <a:prstGeom prst="rect">
            <a:avLst/>
          </a:prstGeom>
        </p:spPr>
        <p:txBody>
          <a:bodyPr wrap="square">
            <a:spAutoFit/>
          </a:bodyPr>
          <a:lstStyle/>
          <a:p>
            <a:r>
              <a:rPr lang="en-US" sz="1600" dirty="0">
                <a:solidFill>
                  <a:schemeClr val="tx1"/>
                </a:solidFill>
              </a:rPr>
              <a:t>50 km</a:t>
            </a:r>
          </a:p>
        </p:txBody>
      </p:sp>
      <p:sp>
        <p:nvSpPr>
          <p:cNvPr id="6" name="Google Shape;122;p23">
            <a:extLst>
              <a:ext uri="{FF2B5EF4-FFF2-40B4-BE49-F238E27FC236}">
                <a16:creationId xmlns:a16="http://schemas.microsoft.com/office/drawing/2014/main" id="{DF07F073-7942-4AD1-9919-197E8131A352}"/>
              </a:ext>
            </a:extLst>
          </p:cNvPr>
          <p:cNvSpPr txBox="1">
            <a:spLocks/>
          </p:cNvSpPr>
          <p:nvPr/>
        </p:nvSpPr>
        <p:spPr>
          <a:xfrm>
            <a:off x="381000" y="152400"/>
            <a:ext cx="10972800" cy="1143000"/>
          </a:xfrm>
          <a:prstGeom prst="rect">
            <a:avLst/>
          </a:prstGeom>
          <a:noFill/>
          <a:ln>
            <a:noFill/>
          </a:ln>
        </p:spPr>
        <p:txBody>
          <a:bodyPr spcFirstLastPara="1" wrap="square" lIns="91425" tIns="45700" rIns="91425" bIns="45700" anchor="ctr"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ts val="0"/>
              </a:spcBef>
              <a:spcAft>
                <a:spcPts val="0"/>
              </a:spcAft>
              <a:buClr>
                <a:prstClr val="white"/>
              </a:buClr>
              <a:buSzPts val="4400"/>
              <a:buFont typeface="Helvetica Neue"/>
              <a:buNone/>
              <a:tabLst/>
              <a:defRPr/>
            </a:pPr>
            <a:r>
              <a:rPr kumimoji="0" lang="en-US" sz="4000" b="0" i="0" u="none" strike="noStrike" kern="1200" cap="none" spc="0" normalizeH="0" baseline="0" noProof="0" dirty="0">
                <a:ln>
                  <a:noFill/>
                </a:ln>
                <a:solidFill>
                  <a:prstClr val="white"/>
                </a:solidFill>
                <a:effectLst/>
                <a:uLnTx/>
                <a:uFillTx/>
                <a:latin typeface="Arial"/>
                <a:ea typeface="Arial"/>
                <a:cs typeface="Arial"/>
                <a:sym typeface="Arial"/>
              </a:rPr>
              <a:t>Transects of Particle Statistics</a:t>
            </a:r>
          </a:p>
        </p:txBody>
      </p:sp>
      <p:cxnSp>
        <p:nvCxnSpPr>
          <p:cNvPr id="8" name="Straight Arrow Connector 7">
            <a:extLst>
              <a:ext uri="{FF2B5EF4-FFF2-40B4-BE49-F238E27FC236}">
                <a16:creationId xmlns:a16="http://schemas.microsoft.com/office/drawing/2014/main" id="{15D1A965-9ABA-40A8-AF10-66AE1C61EFBE}"/>
              </a:ext>
            </a:extLst>
          </p:cNvPr>
          <p:cNvCxnSpPr>
            <a:cxnSpLocks/>
          </p:cNvCxnSpPr>
          <p:nvPr/>
        </p:nvCxnSpPr>
        <p:spPr>
          <a:xfrm flipH="1">
            <a:off x="2018872" y="2337371"/>
            <a:ext cx="6421348" cy="0"/>
          </a:xfrm>
          <a:prstGeom prst="straightConnector1">
            <a:avLst/>
          </a:prstGeom>
          <a:ln w="28575">
            <a:solidFill>
              <a:schemeClr val="accent4">
                <a:lumMod val="60000"/>
                <a:lumOff val="40000"/>
              </a:schemeClr>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9354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22;p23">
            <a:extLst>
              <a:ext uri="{FF2B5EF4-FFF2-40B4-BE49-F238E27FC236}">
                <a16:creationId xmlns:a16="http://schemas.microsoft.com/office/drawing/2014/main" id="{8CBC4DCC-FAE7-4E11-9389-9652399C41FC}"/>
              </a:ext>
            </a:extLst>
          </p:cNvPr>
          <p:cNvSpPr txBox="1">
            <a:spLocks/>
          </p:cNvSpPr>
          <p:nvPr/>
        </p:nvSpPr>
        <p:spPr>
          <a:xfrm>
            <a:off x="381000" y="152400"/>
            <a:ext cx="10972800" cy="1143000"/>
          </a:xfrm>
          <a:prstGeom prst="rect">
            <a:avLst/>
          </a:prstGeom>
          <a:noFill/>
          <a:ln>
            <a:noFill/>
          </a:ln>
        </p:spPr>
        <p:txBody>
          <a:bodyPr spcFirstLastPara="1" wrap="square" lIns="91425" tIns="45700" rIns="91425" bIns="45700" anchor="ctr"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ts val="0"/>
              </a:spcBef>
              <a:spcAft>
                <a:spcPts val="0"/>
              </a:spcAft>
              <a:buClr>
                <a:prstClr val="white"/>
              </a:buClr>
              <a:buSzPts val="4400"/>
              <a:buFont typeface="Helvetica Neue"/>
              <a:buNone/>
              <a:tabLst/>
              <a:defRPr/>
            </a:pPr>
            <a:r>
              <a:rPr kumimoji="0" lang="en-US" sz="4000" b="0" i="0" u="none" strike="noStrike" kern="1200" cap="none" spc="0" normalizeH="0" baseline="0" noProof="0" dirty="0">
                <a:ln>
                  <a:noFill/>
                </a:ln>
                <a:solidFill>
                  <a:prstClr val="white"/>
                </a:solidFill>
                <a:effectLst/>
                <a:uLnTx/>
                <a:uFillTx/>
                <a:latin typeface="Arial"/>
                <a:ea typeface="Arial"/>
                <a:cs typeface="Arial"/>
                <a:sym typeface="Arial"/>
              </a:rPr>
              <a:t>Integration </a:t>
            </a:r>
            <a:r>
              <a:rPr lang="en-US" sz="4000" dirty="0">
                <a:solidFill>
                  <a:prstClr val="white"/>
                </a:solidFill>
                <a:latin typeface="Arial"/>
                <a:ea typeface="Arial"/>
                <a:cs typeface="Arial"/>
              </a:rPr>
              <a:t>Into Standard Data Products</a:t>
            </a:r>
            <a:endParaRPr kumimoji="0" lang="en-US" sz="4000" b="0" i="0" u="none" strike="noStrike" kern="1200" cap="none" spc="0" normalizeH="0" baseline="0" noProof="0" dirty="0">
              <a:ln>
                <a:noFill/>
              </a:ln>
              <a:solidFill>
                <a:prstClr val="white"/>
              </a:solidFill>
              <a:effectLst/>
              <a:uLnTx/>
              <a:uFillTx/>
              <a:latin typeface="Arial"/>
              <a:ea typeface="Arial"/>
              <a:cs typeface="Arial"/>
              <a:sym typeface="Arial"/>
            </a:endParaRPr>
          </a:p>
        </p:txBody>
      </p:sp>
      <p:pic>
        <p:nvPicPr>
          <p:cNvPr id="3" name="Picture 2">
            <a:extLst>
              <a:ext uri="{FF2B5EF4-FFF2-40B4-BE49-F238E27FC236}">
                <a16:creationId xmlns:a16="http://schemas.microsoft.com/office/drawing/2014/main" id="{E6E891A3-6101-4C5D-8314-46474EC0B876}"/>
              </a:ext>
            </a:extLst>
          </p:cNvPr>
          <p:cNvPicPr>
            <a:picLocks noChangeAspect="1"/>
          </p:cNvPicPr>
          <p:nvPr/>
        </p:nvPicPr>
        <p:blipFill>
          <a:blip r:embed="rId2"/>
          <a:stretch>
            <a:fillRect/>
          </a:stretch>
        </p:blipFill>
        <p:spPr>
          <a:xfrm>
            <a:off x="1110466" y="1215798"/>
            <a:ext cx="9600344" cy="5357783"/>
          </a:xfrm>
          <a:prstGeom prst="rect">
            <a:avLst/>
          </a:prstGeom>
        </p:spPr>
      </p:pic>
    </p:spTree>
    <p:extLst>
      <p:ext uri="{BB962C8B-B14F-4D97-AF65-F5344CB8AC3E}">
        <p14:creationId xmlns:p14="http://schemas.microsoft.com/office/powerpoint/2010/main" val="2123158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22;p23">
            <a:extLst>
              <a:ext uri="{FF2B5EF4-FFF2-40B4-BE49-F238E27FC236}">
                <a16:creationId xmlns:a16="http://schemas.microsoft.com/office/drawing/2014/main" id="{9B140CA1-CF60-446E-BDA2-970733D8C32E}"/>
              </a:ext>
            </a:extLst>
          </p:cNvPr>
          <p:cNvSpPr txBox="1">
            <a:spLocks/>
          </p:cNvSpPr>
          <p:nvPr/>
        </p:nvSpPr>
        <p:spPr>
          <a:xfrm>
            <a:off x="381000" y="152400"/>
            <a:ext cx="10972800" cy="1143000"/>
          </a:xfrm>
          <a:prstGeom prst="rect">
            <a:avLst/>
          </a:prstGeom>
          <a:noFill/>
          <a:ln>
            <a:noFill/>
          </a:ln>
        </p:spPr>
        <p:txBody>
          <a:bodyPr spcFirstLastPara="1" wrap="square" lIns="91425" tIns="45700" rIns="91425" bIns="45700" anchor="ctr"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ts val="0"/>
              </a:spcBef>
              <a:spcAft>
                <a:spcPts val="0"/>
              </a:spcAft>
              <a:buClr>
                <a:prstClr val="white"/>
              </a:buClr>
              <a:buSzPts val="4400"/>
              <a:buFont typeface="Helvetica Neue"/>
              <a:buNone/>
              <a:tabLst/>
              <a:defRPr/>
            </a:pPr>
            <a:r>
              <a:rPr kumimoji="0" lang="en-US" sz="4000" b="0" i="0" u="none" strike="noStrike" kern="1200" cap="none" spc="0" normalizeH="0" baseline="0" noProof="0" dirty="0">
                <a:ln>
                  <a:noFill/>
                </a:ln>
                <a:solidFill>
                  <a:prstClr val="white"/>
                </a:solidFill>
                <a:effectLst/>
                <a:uLnTx/>
                <a:uFillTx/>
                <a:latin typeface="Arial"/>
                <a:ea typeface="Arial"/>
                <a:cs typeface="Arial"/>
                <a:sym typeface="Arial"/>
              </a:rPr>
              <a:t>Krill detection</a:t>
            </a:r>
          </a:p>
        </p:txBody>
      </p:sp>
      <p:pic>
        <p:nvPicPr>
          <p:cNvPr id="3" name="Picture 2">
            <a:extLst>
              <a:ext uri="{FF2B5EF4-FFF2-40B4-BE49-F238E27FC236}">
                <a16:creationId xmlns:a16="http://schemas.microsoft.com/office/drawing/2014/main" id="{23AEF659-23C5-4230-88D4-EE9385C5082C}"/>
              </a:ext>
            </a:extLst>
          </p:cNvPr>
          <p:cNvPicPr>
            <a:picLocks noChangeAspect="1"/>
          </p:cNvPicPr>
          <p:nvPr/>
        </p:nvPicPr>
        <p:blipFill>
          <a:blip r:embed="rId4"/>
          <a:stretch>
            <a:fillRect/>
          </a:stretch>
        </p:blipFill>
        <p:spPr>
          <a:xfrm>
            <a:off x="381000" y="2410486"/>
            <a:ext cx="5423349" cy="4192452"/>
          </a:xfrm>
          <a:prstGeom prst="rect">
            <a:avLst/>
          </a:prstGeom>
        </p:spPr>
      </p:pic>
      <p:pic>
        <p:nvPicPr>
          <p:cNvPr id="8" name="Picture 7">
            <a:extLst>
              <a:ext uri="{FF2B5EF4-FFF2-40B4-BE49-F238E27FC236}">
                <a16:creationId xmlns:a16="http://schemas.microsoft.com/office/drawing/2014/main" id="{07C4731B-E586-465A-9CBC-42EB4B3ADC21}"/>
              </a:ext>
            </a:extLst>
          </p:cNvPr>
          <p:cNvPicPr>
            <a:picLocks noChangeAspect="1"/>
          </p:cNvPicPr>
          <p:nvPr/>
        </p:nvPicPr>
        <p:blipFill>
          <a:blip r:embed="rId5"/>
          <a:stretch>
            <a:fillRect/>
          </a:stretch>
        </p:blipFill>
        <p:spPr>
          <a:xfrm>
            <a:off x="8333412" y="152400"/>
            <a:ext cx="3487862" cy="2209656"/>
          </a:xfrm>
          <a:prstGeom prst="rect">
            <a:avLst/>
          </a:prstGeom>
        </p:spPr>
      </p:pic>
      <p:sp>
        <p:nvSpPr>
          <p:cNvPr id="9" name="Oval 8">
            <a:extLst>
              <a:ext uri="{FF2B5EF4-FFF2-40B4-BE49-F238E27FC236}">
                <a16:creationId xmlns:a16="http://schemas.microsoft.com/office/drawing/2014/main" id="{42F9BADD-3F36-482D-9B92-6EBC63A89B21}"/>
              </a:ext>
            </a:extLst>
          </p:cNvPr>
          <p:cNvSpPr/>
          <p:nvPr/>
        </p:nvSpPr>
        <p:spPr>
          <a:xfrm>
            <a:off x="9051532" y="919371"/>
            <a:ext cx="323636" cy="323636"/>
          </a:xfrm>
          <a:prstGeom prst="ellipse">
            <a:avLst/>
          </a:prstGeom>
          <a:solidFill>
            <a:srgbClr val="EDC51B">
              <a:alpha val="38039"/>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72C31D-23D7-4BF3-85A8-7FBFC0933EAF}"/>
              </a:ext>
            </a:extLst>
          </p:cNvPr>
          <p:cNvSpPr/>
          <p:nvPr/>
        </p:nvSpPr>
        <p:spPr>
          <a:xfrm rot="16200000">
            <a:off x="4478640" y="3362420"/>
            <a:ext cx="1618181" cy="276999"/>
          </a:xfrm>
          <a:prstGeom prst="rect">
            <a:avLst/>
          </a:prstGeom>
          <a:solidFill>
            <a:schemeClr val="tx1"/>
          </a:solidFill>
        </p:spPr>
        <p:txBody>
          <a:bodyPr wrap="square">
            <a:spAutoFit/>
          </a:bodyPr>
          <a:lstStyle/>
          <a:p>
            <a:r>
              <a:rPr lang="en-US" sz="1200" dirty="0">
                <a:solidFill>
                  <a:schemeClr val="bg1"/>
                </a:solidFill>
              </a:rPr>
              <a:t>Total Particle Counts</a:t>
            </a:r>
          </a:p>
        </p:txBody>
      </p:sp>
      <p:sp>
        <p:nvSpPr>
          <p:cNvPr id="12" name="Rectangle: Rounded Corners 11">
            <a:extLst>
              <a:ext uri="{FF2B5EF4-FFF2-40B4-BE49-F238E27FC236}">
                <a16:creationId xmlns:a16="http://schemas.microsoft.com/office/drawing/2014/main" id="{A6B6845A-EA06-472F-9DD9-B8D16081C573}"/>
              </a:ext>
            </a:extLst>
          </p:cNvPr>
          <p:cNvSpPr/>
          <p:nvPr/>
        </p:nvSpPr>
        <p:spPr>
          <a:xfrm>
            <a:off x="1171254" y="2691829"/>
            <a:ext cx="863029" cy="3519787"/>
          </a:xfrm>
          <a:prstGeom prst="roundRect">
            <a:avLst>
              <a:gd name="adj" fmla="val 5953"/>
            </a:avLst>
          </a:prstGeom>
          <a:solidFill>
            <a:srgbClr val="F8ED10">
              <a:alpha val="2588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C9B0184F-BA18-4F5A-9F8F-8B9121DD570D}"/>
              </a:ext>
            </a:extLst>
          </p:cNvPr>
          <p:cNvSpPr/>
          <p:nvPr/>
        </p:nvSpPr>
        <p:spPr>
          <a:xfrm>
            <a:off x="2731214" y="2691829"/>
            <a:ext cx="767138" cy="3519787"/>
          </a:xfrm>
          <a:prstGeom prst="roundRect">
            <a:avLst>
              <a:gd name="adj" fmla="val 5953"/>
            </a:avLst>
          </a:prstGeom>
          <a:solidFill>
            <a:srgbClr val="F8ED10">
              <a:alpha val="2588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C22AFCC-072F-492C-AC98-6518BF28A9C4}"/>
              </a:ext>
            </a:extLst>
          </p:cNvPr>
          <p:cNvSpPr/>
          <p:nvPr/>
        </p:nvSpPr>
        <p:spPr>
          <a:xfrm>
            <a:off x="1108203" y="5736619"/>
            <a:ext cx="863030" cy="461665"/>
          </a:xfrm>
          <a:prstGeom prst="rect">
            <a:avLst/>
          </a:prstGeom>
        </p:spPr>
        <p:txBody>
          <a:bodyPr wrap="square">
            <a:spAutoFit/>
          </a:bodyPr>
          <a:lstStyle/>
          <a:p>
            <a:r>
              <a:rPr lang="en-US" sz="1200" dirty="0">
                <a:solidFill>
                  <a:schemeClr val="tx1"/>
                </a:solidFill>
              </a:rPr>
              <a:t>No Imaging</a:t>
            </a:r>
          </a:p>
        </p:txBody>
      </p:sp>
      <p:sp>
        <p:nvSpPr>
          <p:cNvPr id="15" name="Rectangle 14">
            <a:extLst>
              <a:ext uri="{FF2B5EF4-FFF2-40B4-BE49-F238E27FC236}">
                <a16:creationId xmlns:a16="http://schemas.microsoft.com/office/drawing/2014/main" id="{680F69F7-12F0-4C96-AF70-B724A4106912}"/>
              </a:ext>
            </a:extLst>
          </p:cNvPr>
          <p:cNvSpPr/>
          <p:nvPr/>
        </p:nvSpPr>
        <p:spPr>
          <a:xfrm>
            <a:off x="2698436" y="5749951"/>
            <a:ext cx="863030" cy="461665"/>
          </a:xfrm>
          <a:prstGeom prst="rect">
            <a:avLst/>
          </a:prstGeom>
        </p:spPr>
        <p:txBody>
          <a:bodyPr wrap="square">
            <a:spAutoFit/>
          </a:bodyPr>
          <a:lstStyle/>
          <a:p>
            <a:r>
              <a:rPr lang="en-US" sz="1200" dirty="0">
                <a:solidFill>
                  <a:schemeClr val="tx1"/>
                </a:solidFill>
              </a:rPr>
              <a:t>No Imaging</a:t>
            </a:r>
          </a:p>
        </p:txBody>
      </p:sp>
      <p:pic>
        <p:nvPicPr>
          <p:cNvPr id="16" name="trimmed-slow.mov">
            <a:hlinkClick r:id="" action="ppaction://media"/>
            <a:extLst>
              <a:ext uri="{FF2B5EF4-FFF2-40B4-BE49-F238E27FC236}">
                <a16:creationId xmlns:a16="http://schemas.microsoft.com/office/drawing/2014/main" id="{33019850-2C63-4B78-99B5-C7377A98FEA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096000" y="2734122"/>
            <a:ext cx="5833807" cy="3646130"/>
          </a:xfrm>
          <a:prstGeom prst="rect">
            <a:avLst/>
          </a:prstGeom>
        </p:spPr>
      </p:pic>
      <p:sp>
        <p:nvSpPr>
          <p:cNvPr id="17" name="Rectangle 16">
            <a:extLst>
              <a:ext uri="{FF2B5EF4-FFF2-40B4-BE49-F238E27FC236}">
                <a16:creationId xmlns:a16="http://schemas.microsoft.com/office/drawing/2014/main" id="{123578CB-25B8-4C8F-8A13-17F44DAF38B2}"/>
              </a:ext>
            </a:extLst>
          </p:cNvPr>
          <p:cNvSpPr/>
          <p:nvPr/>
        </p:nvSpPr>
        <p:spPr>
          <a:xfrm rot="16200000">
            <a:off x="4478639" y="5321120"/>
            <a:ext cx="1618181" cy="276999"/>
          </a:xfrm>
          <a:prstGeom prst="rect">
            <a:avLst/>
          </a:prstGeom>
          <a:solidFill>
            <a:schemeClr val="tx1"/>
          </a:solidFill>
        </p:spPr>
        <p:txBody>
          <a:bodyPr wrap="square">
            <a:spAutoFit/>
          </a:bodyPr>
          <a:lstStyle/>
          <a:p>
            <a:pPr algn="ctr"/>
            <a:r>
              <a:rPr lang="en-US" sz="1200" dirty="0">
                <a:solidFill>
                  <a:schemeClr val="bg1"/>
                </a:solidFill>
              </a:rPr>
              <a:t>Krill Detections</a:t>
            </a:r>
          </a:p>
        </p:txBody>
      </p:sp>
    </p:spTree>
    <p:extLst>
      <p:ext uri="{BB962C8B-B14F-4D97-AF65-F5344CB8AC3E}">
        <p14:creationId xmlns:p14="http://schemas.microsoft.com/office/powerpoint/2010/main" val="4199145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595"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vol="80000">
                <p:cTn id="12" fill="hold" display="0">
                  <p:stCondLst>
                    <p:cond delay="indefinite"/>
                  </p:stCondLst>
                </p:cTn>
                <p:tgtEl>
                  <p:spTgt spid="16"/>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125"/>
        <p:cNvGrpSpPr/>
        <p:nvPr/>
      </p:nvGrpSpPr>
      <p:grpSpPr>
        <a:xfrm>
          <a:off x="0" y="0"/>
          <a:ext cx="0" cy="0"/>
          <a:chOff x="0" y="0"/>
          <a:chExt cx="0" cy="0"/>
        </a:xfrm>
      </p:grpSpPr>
      <p:sp>
        <p:nvSpPr>
          <p:cNvPr id="39" name="Google Shape;131;p24">
            <a:extLst>
              <a:ext uri="{FF2B5EF4-FFF2-40B4-BE49-F238E27FC236}">
                <a16:creationId xmlns:a16="http://schemas.microsoft.com/office/drawing/2014/main" id="{285F0659-56C4-4C4D-8610-5B67FF48D027}"/>
              </a:ext>
            </a:extLst>
          </p:cNvPr>
          <p:cNvSpPr txBox="1">
            <a:spLocks/>
          </p:cNvSpPr>
          <p:nvPr/>
        </p:nvSpPr>
        <p:spPr>
          <a:xfrm>
            <a:off x="228600" y="14515"/>
            <a:ext cx="10972800" cy="1143000"/>
          </a:xfrm>
          <a:prstGeom prst="rect">
            <a:avLst/>
          </a:prstGeom>
          <a:noFill/>
          <a:ln>
            <a:noFill/>
          </a:ln>
        </p:spPr>
        <p:txBody>
          <a:bodyPr spcFirstLastPara="1" wrap="square" lIns="91425" tIns="45700" rIns="91425" bIns="45700" anchor="ctr" anchorCtr="0">
            <a:norm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9pPr>
          </a:lstStyle>
          <a:p>
            <a:pPr algn="l">
              <a:buClr>
                <a:schemeClr val="lt1"/>
              </a:buClr>
              <a:buSzPts val="4400"/>
              <a:buFont typeface="Helvetica Neue"/>
              <a:buNone/>
            </a:pPr>
            <a:r>
              <a:rPr lang="en-US" sz="4400" dirty="0">
                <a:solidFill>
                  <a:schemeClr val="lt1"/>
                </a:solidFill>
              </a:rPr>
              <a:t>Future work</a:t>
            </a:r>
            <a:endParaRPr lang="en-US" sz="4400" dirty="0"/>
          </a:p>
        </p:txBody>
      </p:sp>
      <p:pic>
        <p:nvPicPr>
          <p:cNvPr id="3" name="Picture 2">
            <a:extLst>
              <a:ext uri="{FF2B5EF4-FFF2-40B4-BE49-F238E27FC236}">
                <a16:creationId xmlns:a16="http://schemas.microsoft.com/office/drawing/2014/main" id="{BCE5282D-77B2-E64F-A8ED-2BFE26FAA34B}"/>
              </a:ext>
            </a:extLst>
          </p:cNvPr>
          <p:cNvPicPr>
            <a:picLocks noChangeAspect="1"/>
          </p:cNvPicPr>
          <p:nvPr/>
        </p:nvPicPr>
        <p:blipFill>
          <a:blip r:embed="rId3"/>
          <a:stretch>
            <a:fillRect/>
          </a:stretch>
        </p:blipFill>
        <p:spPr>
          <a:xfrm>
            <a:off x="358322" y="1378453"/>
            <a:ext cx="9350998" cy="3846689"/>
          </a:xfrm>
          <a:prstGeom prst="rect">
            <a:avLst/>
          </a:prstGeom>
        </p:spPr>
      </p:pic>
      <p:pic>
        <p:nvPicPr>
          <p:cNvPr id="41" name="Picture 40">
            <a:extLst>
              <a:ext uri="{FF2B5EF4-FFF2-40B4-BE49-F238E27FC236}">
                <a16:creationId xmlns:a16="http://schemas.microsoft.com/office/drawing/2014/main" id="{52C40A12-4893-274C-8785-F2D102AE0C18}"/>
              </a:ext>
            </a:extLst>
          </p:cNvPr>
          <p:cNvPicPr>
            <a:picLocks noChangeAspect="1"/>
          </p:cNvPicPr>
          <p:nvPr/>
        </p:nvPicPr>
        <p:blipFill rotWithShape="1">
          <a:blip r:embed="rId4">
            <a:extLst>
              <a:ext uri="{28A0092B-C50C-407E-A947-70E740481C1C}">
                <a14:useLocalDpi xmlns:a14="http://schemas.microsoft.com/office/drawing/2010/main" val="0"/>
              </a:ext>
            </a:extLst>
          </a:blip>
          <a:srcRect t="27548" r="82857" b="60873"/>
          <a:stretch/>
        </p:blipFill>
        <p:spPr>
          <a:xfrm>
            <a:off x="4112464" y="2601189"/>
            <a:ext cx="8193836" cy="3186492"/>
          </a:xfrm>
          <a:prstGeom prst="rect">
            <a:avLst/>
          </a:prstGeom>
        </p:spPr>
      </p:pic>
      <p:sp>
        <p:nvSpPr>
          <p:cNvPr id="7" name="Google Shape;115;p22">
            <a:extLst>
              <a:ext uri="{FF2B5EF4-FFF2-40B4-BE49-F238E27FC236}">
                <a16:creationId xmlns:a16="http://schemas.microsoft.com/office/drawing/2014/main" id="{6D0C430A-4274-6640-B1A8-B5F7B6251055}"/>
              </a:ext>
            </a:extLst>
          </p:cNvPr>
          <p:cNvSpPr txBox="1"/>
          <p:nvPr/>
        </p:nvSpPr>
        <p:spPr>
          <a:xfrm>
            <a:off x="0" y="5787681"/>
            <a:ext cx="11843657" cy="461624"/>
          </a:xfrm>
          <a:prstGeom prst="rect">
            <a:avLst/>
          </a:prstGeom>
          <a:noFill/>
          <a:ln>
            <a:noFill/>
          </a:ln>
        </p:spPr>
        <p:txBody>
          <a:bodyPr spcFirstLastPara="1" wrap="square" lIns="91425" tIns="45700" rIns="91425" bIns="45700" anchor="t" anchorCtr="0">
            <a:spAutoFit/>
          </a:bodyPr>
          <a:lstStyle/>
          <a:p>
            <a:pPr>
              <a:buClr>
                <a:schemeClr val="lt1"/>
              </a:buClr>
              <a:buSzPts val="2400"/>
            </a:pPr>
            <a:r>
              <a:rPr lang="en-US" sz="2400" dirty="0" err="1">
                <a:solidFill>
                  <a:schemeClr val="lt1"/>
                </a:solidFill>
              </a:rPr>
              <a:t>Masmitja</a:t>
            </a:r>
            <a:r>
              <a:rPr lang="en-US" sz="2400" dirty="0">
                <a:solidFill>
                  <a:schemeClr val="lt1"/>
                </a:solidFill>
              </a:rPr>
              <a:t> et al., 2023 – </a:t>
            </a:r>
            <a:r>
              <a:rPr lang="en-US" sz="2400" i="1" dirty="0">
                <a:solidFill>
                  <a:schemeClr val="lt1"/>
                </a:solidFill>
              </a:rPr>
              <a:t>Sci. Robotics</a:t>
            </a:r>
            <a:endParaRPr sz="1400" b="0" i="1" u="none" strike="noStrike" cap="none" dirty="0">
              <a:solidFill>
                <a:schemeClr val="bg1"/>
              </a:solidFill>
              <a:sym typeface="Arial"/>
            </a:endParaRPr>
          </a:p>
        </p:txBody>
      </p:sp>
      <p:pic>
        <p:nvPicPr>
          <p:cNvPr id="2" name="Picture 3">
            <a:extLst>
              <a:ext uri="{FF2B5EF4-FFF2-40B4-BE49-F238E27FC236}">
                <a16:creationId xmlns:a16="http://schemas.microsoft.com/office/drawing/2014/main" id="{353CBD14-2FEA-8E2D-5F87-A61B82284385}"/>
              </a:ext>
            </a:extLst>
          </p:cNvPr>
          <p:cNvPicPr/>
          <p:nvPr/>
        </p:nvPicPr>
        <p:blipFill>
          <a:blip r:embed="rId5"/>
          <a:stretch/>
        </p:blipFill>
        <p:spPr>
          <a:xfrm>
            <a:off x="0" y="25560"/>
            <a:ext cx="12191760" cy="6806520"/>
          </a:xfrm>
          <a:prstGeom prst="rect">
            <a:avLst/>
          </a:prstGeom>
          <a:ln w="0">
            <a:noFill/>
          </a:ln>
        </p:spPr>
      </p:pic>
      <p:sp>
        <p:nvSpPr>
          <p:cNvPr id="4" name="Rectangle 3">
            <a:extLst>
              <a:ext uri="{FF2B5EF4-FFF2-40B4-BE49-F238E27FC236}">
                <a16:creationId xmlns:a16="http://schemas.microsoft.com/office/drawing/2014/main" id="{08215F1F-91B6-7AD1-BEA9-ED0B98D5222B}"/>
              </a:ext>
            </a:extLst>
          </p:cNvPr>
          <p:cNvSpPr/>
          <p:nvPr/>
        </p:nvSpPr>
        <p:spPr>
          <a:xfrm>
            <a:off x="-12700" y="-1815"/>
            <a:ext cx="12192000" cy="6858000"/>
          </a:xfrm>
          <a:prstGeom prst="rect">
            <a:avLst/>
          </a:prstGeom>
          <a:solidFill>
            <a:srgbClr val="000000">
              <a:alpha val="50196"/>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Google Shape;105;p21">
            <a:extLst>
              <a:ext uri="{FF2B5EF4-FFF2-40B4-BE49-F238E27FC236}">
                <a16:creationId xmlns:a16="http://schemas.microsoft.com/office/drawing/2014/main" id="{20EE4941-CF70-93AA-DC11-276F7E9845C9}"/>
              </a:ext>
            </a:extLst>
          </p:cNvPr>
          <p:cNvSpPr txBox="1">
            <a:spLocks/>
          </p:cNvSpPr>
          <p:nvPr/>
        </p:nvSpPr>
        <p:spPr>
          <a:xfrm>
            <a:off x="609600" y="1600201"/>
            <a:ext cx="10972800" cy="4525963"/>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42900" algn="l" rtl="0">
              <a:lnSpc>
                <a:spcPct val="100000"/>
              </a:lnSpc>
              <a:spcBef>
                <a:spcPts val="360"/>
              </a:spcBef>
              <a:spcAft>
                <a:spcPts val="0"/>
              </a:spcAft>
              <a:buClr>
                <a:schemeClr val="dk1"/>
              </a:buClr>
              <a:buSzPts val="1800"/>
              <a:buFont typeface="Arial"/>
              <a:buChar char="•"/>
              <a:defRPr sz="3200" b="0" i="0" u="none" strike="noStrike" cap="none">
                <a:solidFill>
                  <a:schemeClr val="dk1"/>
                </a:solidFill>
                <a:latin typeface="Helvetica Neue"/>
                <a:ea typeface="Helvetica Neue"/>
                <a:cs typeface="Helvetica Neue"/>
                <a:sym typeface="Helvetica Neue"/>
              </a:defRPr>
            </a:lvl1pPr>
            <a:lvl2pPr marL="914400" marR="0" lvl="1" indent="-342900" algn="l" rtl="0">
              <a:lnSpc>
                <a:spcPct val="100000"/>
              </a:lnSpc>
              <a:spcBef>
                <a:spcPts val="360"/>
              </a:spcBef>
              <a:spcAft>
                <a:spcPts val="0"/>
              </a:spcAft>
              <a:buClr>
                <a:schemeClr val="dk1"/>
              </a:buClr>
              <a:buSzPts val="1800"/>
              <a:buFont typeface="Arial"/>
              <a:buChar char="–"/>
              <a:defRPr sz="2800" b="0" i="0" u="none" strike="noStrike" cap="none">
                <a:solidFill>
                  <a:schemeClr val="dk1"/>
                </a:solidFill>
                <a:latin typeface="Helvetica Neue"/>
                <a:ea typeface="Helvetica Neue"/>
                <a:cs typeface="Helvetica Neue"/>
                <a:sym typeface="Helvetica Neue"/>
              </a:defRPr>
            </a:lvl2pPr>
            <a:lvl3pPr marL="1371600" marR="0" lvl="2" indent="-342900" algn="l" rtl="0">
              <a:lnSpc>
                <a:spcPct val="100000"/>
              </a:lnSpc>
              <a:spcBef>
                <a:spcPts val="360"/>
              </a:spcBef>
              <a:spcAft>
                <a:spcPts val="0"/>
              </a:spcAft>
              <a:buClr>
                <a:schemeClr val="dk1"/>
              </a:buClr>
              <a:buSzPts val="1800"/>
              <a:buFont typeface="Arial"/>
              <a:buChar char="•"/>
              <a:defRPr sz="2400" b="0" i="0" u="none" strike="noStrike" cap="none">
                <a:solidFill>
                  <a:schemeClr val="dk1"/>
                </a:solidFill>
                <a:latin typeface="Helvetica Neue"/>
                <a:ea typeface="Helvetica Neue"/>
                <a:cs typeface="Helvetica Neue"/>
                <a:sym typeface="Helvetica Neue"/>
              </a:defRPr>
            </a:lvl3pPr>
            <a:lvl4pPr marL="1828800" marR="0" lvl="3"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Helvetica Neue"/>
                <a:ea typeface="Helvetica Neue"/>
                <a:cs typeface="Helvetica Neue"/>
                <a:sym typeface="Helvetica Neue"/>
              </a:defRPr>
            </a:lvl4pPr>
            <a:lvl5pPr marL="2286000" marR="0" lvl="4"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Helvetica Neue"/>
                <a:ea typeface="Helvetica Neue"/>
                <a:cs typeface="Helvetica Neue"/>
                <a:sym typeface="Helvetica Neue"/>
              </a:defRPr>
            </a:lvl5pPr>
            <a:lvl6pPr marL="2743200" marR="0" lvl="5"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6pPr>
            <a:lvl7pPr marL="3200400" marR="0" lvl="6"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7pPr>
            <a:lvl8pPr marL="3657600" marR="0" lvl="7"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8pPr>
            <a:lvl9pPr marL="4114800" marR="0" lvl="8"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9pPr>
          </a:lstStyle>
          <a:p>
            <a:pPr marL="342900" marR="0" lvl="0" indent="-342900" algn="l" defTabSz="914400" rtl="0" eaLnBrk="1" fontAlgn="auto" latinLnBrk="0" hangingPunct="1">
              <a:lnSpc>
                <a:spcPct val="100000"/>
              </a:lnSpc>
              <a:spcBef>
                <a:spcPts val="0"/>
              </a:spcBef>
              <a:spcAft>
                <a:spcPts val="0"/>
              </a:spcAft>
              <a:buClr>
                <a:srgbClr val="FFFFFF"/>
              </a:buClr>
              <a:buSzPts val="3200"/>
              <a:buFont typeface="Arial"/>
              <a:buChar char="•"/>
              <a:tabLst/>
              <a:defRPr/>
            </a:pPr>
            <a:r>
              <a:rPr kumimoji="0" lang="en-US" sz="3200" b="0" i="0" u="none" strike="noStrike" kern="0" cap="none" spc="0" normalizeH="0" baseline="0" noProof="0" dirty="0">
                <a:ln>
                  <a:noFill/>
                </a:ln>
                <a:solidFill>
                  <a:srgbClr val="FFFFFF"/>
                </a:solidFill>
                <a:effectLst/>
                <a:uLnTx/>
                <a:uFillTx/>
                <a:latin typeface="Arial"/>
                <a:ea typeface="Arial"/>
                <a:cs typeface="Arial"/>
                <a:sym typeface="Arial"/>
              </a:rPr>
              <a:t>Chiton on</a:t>
            </a:r>
            <a:r>
              <a:rPr kumimoji="0" lang="en-US" sz="3200" b="0" i="0" u="none" strike="noStrike" kern="0" cap="none" spc="0" normalizeH="0" noProof="0" dirty="0">
                <a:ln>
                  <a:noFill/>
                </a:ln>
                <a:solidFill>
                  <a:srgbClr val="FFFFFF"/>
                </a:solidFill>
                <a:effectLst/>
                <a:uLnTx/>
                <a:uFillTx/>
                <a:latin typeface="Arial"/>
                <a:ea typeface="Arial"/>
                <a:cs typeface="Arial"/>
                <a:sym typeface="Arial"/>
              </a:rPr>
              <a:t> the LRAUV enables dense sampling of particle size slopes over large areas</a:t>
            </a:r>
          </a:p>
          <a:p>
            <a:pPr marL="342900" marR="0" lvl="0" indent="-342900" algn="l" defTabSz="914400" rtl="0" eaLnBrk="1" fontAlgn="auto" latinLnBrk="0" hangingPunct="1">
              <a:lnSpc>
                <a:spcPct val="100000"/>
              </a:lnSpc>
              <a:spcBef>
                <a:spcPts val="0"/>
              </a:spcBef>
              <a:spcAft>
                <a:spcPts val="0"/>
              </a:spcAft>
              <a:buClr>
                <a:srgbClr val="FFFFFF"/>
              </a:buClr>
              <a:buSzPts val="3200"/>
              <a:buFont typeface="Arial"/>
              <a:buChar char="•"/>
              <a:tabLst/>
              <a:defRPr/>
            </a:pPr>
            <a:r>
              <a:rPr lang="en-US" dirty="0">
                <a:solidFill>
                  <a:srgbClr val="FFFFFF"/>
                </a:solidFill>
                <a:latin typeface="Arial"/>
                <a:ea typeface="Arial"/>
                <a:cs typeface="Arial"/>
                <a:sym typeface="Arial"/>
              </a:rPr>
              <a:t>Coarse on-board classification in the experimental phase</a:t>
            </a:r>
          </a:p>
          <a:p>
            <a:pPr marL="342900">
              <a:spcBef>
                <a:spcPts val="0"/>
              </a:spcBef>
              <a:buClr>
                <a:srgbClr val="FFFFFF"/>
              </a:buClr>
              <a:buSzPts val="3200"/>
              <a:defRPr/>
            </a:pPr>
            <a:r>
              <a:rPr lang="en-US" noProof="0" dirty="0">
                <a:solidFill>
                  <a:srgbClr val="FFFFFF"/>
                </a:solidFill>
                <a:latin typeface="Arial"/>
                <a:ea typeface="Arial"/>
                <a:cs typeface="Arial"/>
                <a:sym typeface="Arial"/>
              </a:rPr>
              <a:t>On-going work to classify particles on shore</a:t>
            </a:r>
            <a:endParaRPr kumimoji="0" lang="en-US" b="0" i="0" u="none" strike="noStrike" kern="0" cap="none" spc="0" normalizeH="0" noProof="0" dirty="0">
              <a:ln>
                <a:noFill/>
              </a:ln>
              <a:solidFill>
                <a:srgbClr val="FFFFFF"/>
              </a:solidFill>
              <a:effectLst/>
              <a:uLnTx/>
              <a:uFillTx/>
              <a:latin typeface="Arial"/>
              <a:ea typeface="Arial"/>
              <a:cs typeface="Arial"/>
              <a:sym typeface="Arial"/>
            </a:endParaRPr>
          </a:p>
          <a:p>
            <a:pPr marL="342900" marR="0" lvl="0" indent="-342900" algn="l" defTabSz="914400" rtl="0" eaLnBrk="1" fontAlgn="auto" latinLnBrk="0" hangingPunct="1">
              <a:lnSpc>
                <a:spcPct val="100000"/>
              </a:lnSpc>
              <a:spcBef>
                <a:spcPts val="0"/>
              </a:spcBef>
              <a:spcAft>
                <a:spcPts val="0"/>
              </a:spcAft>
              <a:buClr>
                <a:srgbClr val="FFFFFF"/>
              </a:buClr>
              <a:buSzPts val="3200"/>
              <a:buFont typeface="Arial"/>
              <a:buChar char="•"/>
              <a:tabLst/>
              <a:defRPr/>
            </a:pPr>
            <a:r>
              <a:rPr lang="en-US" dirty="0">
                <a:solidFill>
                  <a:srgbClr val="FFFFFF"/>
                </a:solidFill>
                <a:latin typeface="Arial"/>
                <a:ea typeface="Arial"/>
                <a:cs typeface="Arial"/>
                <a:sym typeface="Arial"/>
              </a:rPr>
              <a:t>Fully leveraging </a:t>
            </a:r>
            <a:r>
              <a:rPr lang="en-US" baseline="0" dirty="0">
                <a:solidFill>
                  <a:srgbClr val="FFFFFF"/>
                </a:solidFill>
                <a:latin typeface="Arial"/>
                <a:ea typeface="Arial"/>
                <a:cs typeface="Arial"/>
                <a:sym typeface="Arial"/>
              </a:rPr>
              <a:t>3D</a:t>
            </a:r>
            <a:r>
              <a:rPr lang="en-US" dirty="0">
                <a:solidFill>
                  <a:srgbClr val="FFFFFF"/>
                </a:solidFill>
                <a:latin typeface="Arial"/>
                <a:ea typeface="Arial"/>
                <a:cs typeface="Arial"/>
                <a:sym typeface="Arial"/>
              </a:rPr>
              <a:t> localization will enable improved size estimates and distance measurements</a:t>
            </a:r>
            <a:endParaRPr kumimoji="0" lang="en-US" sz="3200" b="0" i="0" u="none" strike="noStrike" kern="0" cap="none" spc="0" normalizeH="0" baseline="0" noProof="0" dirty="0">
              <a:ln>
                <a:noFill/>
              </a:ln>
              <a:solidFill>
                <a:srgbClr val="FFFFFF"/>
              </a:solidFill>
              <a:effectLst/>
              <a:uLnTx/>
              <a:uFillTx/>
              <a:latin typeface="Arial"/>
              <a:ea typeface="Arial"/>
              <a:cs typeface="Arial"/>
              <a:sym typeface="Arial"/>
            </a:endParaRPr>
          </a:p>
        </p:txBody>
      </p:sp>
      <p:sp>
        <p:nvSpPr>
          <p:cNvPr id="9" name="Google Shape;104;p21">
            <a:extLst>
              <a:ext uri="{FF2B5EF4-FFF2-40B4-BE49-F238E27FC236}">
                <a16:creationId xmlns:a16="http://schemas.microsoft.com/office/drawing/2014/main" id="{5AE29C3B-3657-AA8F-AA0C-0FD780458575}"/>
              </a:ext>
            </a:extLst>
          </p:cNvPr>
          <p:cNvSpPr txBox="1">
            <a:spLocks/>
          </p:cNvSpPr>
          <p:nvPr/>
        </p:nvSpPr>
        <p:spPr>
          <a:xfrm>
            <a:off x="215900" y="0"/>
            <a:ext cx="10972800" cy="1143000"/>
          </a:xfrm>
          <a:prstGeom prst="rect">
            <a:avLst/>
          </a:prstGeom>
          <a:noFill/>
          <a:ln>
            <a:noFill/>
          </a:ln>
        </p:spPr>
        <p:txBody>
          <a:bodyPr spcFirstLastPara="1" wrap="square" lIns="91425" tIns="45700" rIns="91425" bIns="45700" anchor="ctr" anchorCtr="0">
            <a:norm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1800"/>
              <a:buFont typeface="Helvetica Neue"/>
              <a:buNone/>
              <a:defRPr sz="4400" b="0" i="0" u="none" strike="noStrike" cap="none">
                <a:solidFill>
                  <a:schemeClr val="dk1"/>
                </a:solidFill>
                <a:latin typeface="Helvetica Neue"/>
                <a:ea typeface="Helvetica Neue"/>
                <a:cs typeface="Helvetica Neue"/>
                <a:sym typeface="Helvetica Neu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buClr>
                <a:srgbClr val="FFFFFF"/>
              </a:buClr>
              <a:buSzPts val="4400"/>
            </a:pPr>
            <a:r>
              <a:rPr lang="en-US" sz="4000" dirty="0">
                <a:solidFill>
                  <a:srgbClr val="FFFFFF"/>
                </a:solidFill>
                <a:latin typeface="Arial"/>
                <a:ea typeface="Arial"/>
                <a:cs typeface="Arial"/>
                <a:sym typeface="Arial"/>
              </a:rPr>
              <a:t>Summary and Future Applications</a:t>
            </a:r>
            <a:endParaRPr lang="en-US" sz="4000"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12237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1"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2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1" animBg="1"/>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39" name="Google Shape;131;p24">
            <a:extLst>
              <a:ext uri="{FF2B5EF4-FFF2-40B4-BE49-F238E27FC236}">
                <a16:creationId xmlns:a16="http://schemas.microsoft.com/office/drawing/2014/main" id="{285F0659-56C4-4C4D-8610-5B67FF48D027}"/>
              </a:ext>
            </a:extLst>
          </p:cNvPr>
          <p:cNvSpPr txBox="1">
            <a:spLocks/>
          </p:cNvSpPr>
          <p:nvPr/>
        </p:nvSpPr>
        <p:spPr>
          <a:xfrm>
            <a:off x="228600" y="14515"/>
            <a:ext cx="10972800" cy="1143000"/>
          </a:xfrm>
          <a:prstGeom prst="rect">
            <a:avLst/>
          </a:prstGeom>
          <a:noFill/>
          <a:ln>
            <a:noFill/>
          </a:ln>
        </p:spPr>
        <p:txBody>
          <a:bodyPr spcFirstLastPara="1" wrap="square" lIns="91425" tIns="45700" rIns="91425" bIns="45700" anchor="ctr" anchorCtr="0">
            <a:norm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6933" b="0" i="0" u="none" strike="noStrike" cap="none">
                <a:solidFill>
                  <a:schemeClr val="dk1"/>
                </a:solidFill>
                <a:latin typeface="Arial"/>
                <a:ea typeface="Arial"/>
                <a:cs typeface="Arial"/>
                <a:sym typeface="Arial"/>
              </a:defRPr>
            </a:lvl9pPr>
          </a:lstStyle>
          <a:p>
            <a:pPr algn="l">
              <a:buClr>
                <a:schemeClr val="lt1"/>
              </a:buClr>
              <a:buSzPts val="4400"/>
              <a:buFont typeface="Helvetica Neue"/>
              <a:buNone/>
            </a:pPr>
            <a:r>
              <a:rPr lang="en-US" sz="4400" dirty="0">
                <a:solidFill>
                  <a:schemeClr val="lt1"/>
                </a:solidFill>
              </a:rPr>
              <a:t>Future work</a:t>
            </a:r>
            <a:endParaRPr lang="en-US" sz="4400" dirty="0"/>
          </a:p>
        </p:txBody>
      </p:sp>
      <p:pic>
        <p:nvPicPr>
          <p:cNvPr id="3" name="Picture 2">
            <a:extLst>
              <a:ext uri="{FF2B5EF4-FFF2-40B4-BE49-F238E27FC236}">
                <a16:creationId xmlns:a16="http://schemas.microsoft.com/office/drawing/2014/main" id="{BCE5282D-77B2-E64F-A8ED-2BFE26FAA34B}"/>
              </a:ext>
            </a:extLst>
          </p:cNvPr>
          <p:cNvPicPr>
            <a:picLocks noChangeAspect="1"/>
          </p:cNvPicPr>
          <p:nvPr/>
        </p:nvPicPr>
        <p:blipFill>
          <a:blip r:embed="rId3"/>
          <a:stretch>
            <a:fillRect/>
          </a:stretch>
        </p:blipFill>
        <p:spPr>
          <a:xfrm>
            <a:off x="358322" y="1378453"/>
            <a:ext cx="9350998" cy="3846689"/>
          </a:xfrm>
          <a:prstGeom prst="rect">
            <a:avLst/>
          </a:prstGeom>
        </p:spPr>
      </p:pic>
      <p:pic>
        <p:nvPicPr>
          <p:cNvPr id="41" name="Picture 40">
            <a:extLst>
              <a:ext uri="{FF2B5EF4-FFF2-40B4-BE49-F238E27FC236}">
                <a16:creationId xmlns:a16="http://schemas.microsoft.com/office/drawing/2014/main" id="{52C40A12-4893-274C-8785-F2D102AE0C18}"/>
              </a:ext>
            </a:extLst>
          </p:cNvPr>
          <p:cNvPicPr>
            <a:picLocks noChangeAspect="1"/>
          </p:cNvPicPr>
          <p:nvPr/>
        </p:nvPicPr>
        <p:blipFill rotWithShape="1">
          <a:blip r:embed="rId4">
            <a:extLst>
              <a:ext uri="{28A0092B-C50C-407E-A947-70E740481C1C}">
                <a14:useLocalDpi xmlns:a14="http://schemas.microsoft.com/office/drawing/2010/main" val="0"/>
              </a:ext>
            </a:extLst>
          </a:blip>
          <a:srcRect t="27548" r="82857" b="60873"/>
          <a:stretch/>
        </p:blipFill>
        <p:spPr>
          <a:xfrm>
            <a:off x="4112464" y="2601189"/>
            <a:ext cx="8193836" cy="3186492"/>
          </a:xfrm>
          <a:prstGeom prst="rect">
            <a:avLst/>
          </a:prstGeom>
        </p:spPr>
      </p:pic>
      <p:sp>
        <p:nvSpPr>
          <p:cNvPr id="7" name="Google Shape;115;p22">
            <a:extLst>
              <a:ext uri="{FF2B5EF4-FFF2-40B4-BE49-F238E27FC236}">
                <a16:creationId xmlns:a16="http://schemas.microsoft.com/office/drawing/2014/main" id="{6D0C430A-4274-6640-B1A8-B5F7B6251055}"/>
              </a:ext>
            </a:extLst>
          </p:cNvPr>
          <p:cNvSpPr txBox="1"/>
          <p:nvPr/>
        </p:nvSpPr>
        <p:spPr>
          <a:xfrm>
            <a:off x="0" y="5787681"/>
            <a:ext cx="11843657" cy="461624"/>
          </a:xfrm>
          <a:prstGeom prst="rect">
            <a:avLst/>
          </a:prstGeom>
          <a:noFill/>
          <a:ln>
            <a:noFill/>
          </a:ln>
        </p:spPr>
        <p:txBody>
          <a:bodyPr spcFirstLastPara="1" wrap="square" lIns="91425" tIns="45700" rIns="91425" bIns="45700" anchor="t" anchorCtr="0">
            <a:spAutoFit/>
          </a:bodyPr>
          <a:lstStyle/>
          <a:p>
            <a:pPr>
              <a:buClr>
                <a:schemeClr val="lt1"/>
              </a:buClr>
              <a:buSzPts val="2400"/>
            </a:pPr>
            <a:r>
              <a:rPr lang="en-US" sz="2400" dirty="0" err="1">
                <a:solidFill>
                  <a:schemeClr val="lt1"/>
                </a:solidFill>
              </a:rPr>
              <a:t>Masmitja</a:t>
            </a:r>
            <a:r>
              <a:rPr lang="en-US" sz="2400" dirty="0">
                <a:solidFill>
                  <a:schemeClr val="lt1"/>
                </a:solidFill>
              </a:rPr>
              <a:t> et al., 2023 – </a:t>
            </a:r>
            <a:r>
              <a:rPr lang="en-US" sz="2400" i="1" dirty="0">
                <a:solidFill>
                  <a:schemeClr val="lt1"/>
                </a:solidFill>
              </a:rPr>
              <a:t>Sci. Robotics</a:t>
            </a:r>
            <a:endParaRPr sz="1400" b="0" i="1" u="none" strike="noStrike" cap="none" dirty="0">
              <a:solidFill>
                <a:schemeClr val="bg1"/>
              </a:solidFill>
              <a:sym typeface="Arial"/>
            </a:endParaRPr>
          </a:p>
        </p:txBody>
      </p:sp>
      <p:pic>
        <p:nvPicPr>
          <p:cNvPr id="2" name="Picture 3">
            <a:extLst>
              <a:ext uri="{FF2B5EF4-FFF2-40B4-BE49-F238E27FC236}">
                <a16:creationId xmlns:a16="http://schemas.microsoft.com/office/drawing/2014/main" id="{353CBD14-2FEA-8E2D-5F87-A61B82284385}"/>
              </a:ext>
            </a:extLst>
          </p:cNvPr>
          <p:cNvPicPr/>
          <p:nvPr/>
        </p:nvPicPr>
        <p:blipFill>
          <a:blip r:embed="rId5"/>
          <a:stretch/>
        </p:blipFill>
        <p:spPr>
          <a:xfrm>
            <a:off x="0" y="25560"/>
            <a:ext cx="12191760" cy="6806520"/>
          </a:xfrm>
          <a:prstGeom prst="rect">
            <a:avLst/>
          </a:prstGeom>
          <a:ln w="0">
            <a:noFill/>
          </a:ln>
        </p:spPr>
      </p:pic>
      <p:sp>
        <p:nvSpPr>
          <p:cNvPr id="4" name="Rectangle 3">
            <a:extLst>
              <a:ext uri="{FF2B5EF4-FFF2-40B4-BE49-F238E27FC236}">
                <a16:creationId xmlns:a16="http://schemas.microsoft.com/office/drawing/2014/main" id="{08215F1F-91B6-7AD1-BEA9-ED0B98D5222B}"/>
              </a:ext>
            </a:extLst>
          </p:cNvPr>
          <p:cNvSpPr/>
          <p:nvPr/>
        </p:nvSpPr>
        <p:spPr>
          <a:xfrm>
            <a:off x="-12700" y="-1815"/>
            <a:ext cx="12192000" cy="6858000"/>
          </a:xfrm>
          <a:prstGeom prst="rect">
            <a:avLst/>
          </a:prstGeom>
          <a:solidFill>
            <a:srgbClr val="000000">
              <a:alpha val="50196"/>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FBF4DBE3-5CE7-8523-48C3-F4E54D7213D5}"/>
              </a:ext>
            </a:extLst>
          </p:cNvPr>
          <p:cNvGrpSpPr/>
          <p:nvPr/>
        </p:nvGrpSpPr>
        <p:grpSpPr>
          <a:xfrm>
            <a:off x="6808804" y="5452610"/>
            <a:ext cx="2104008" cy="1062871"/>
            <a:chOff x="298684" y="5791855"/>
            <a:chExt cx="2104008" cy="1062871"/>
          </a:xfrm>
        </p:grpSpPr>
        <p:pic>
          <p:nvPicPr>
            <p:cNvPr id="6" name="Picture 5">
              <a:extLst>
                <a:ext uri="{FF2B5EF4-FFF2-40B4-BE49-F238E27FC236}">
                  <a16:creationId xmlns:a16="http://schemas.microsoft.com/office/drawing/2014/main" id="{1F4F27C1-AD90-D5EA-9F92-5AFC5A6AADF4}"/>
                </a:ext>
              </a:extLst>
            </p:cNvPr>
            <p:cNvPicPr>
              <a:picLocks noChangeAspect="1"/>
            </p:cNvPicPr>
            <p:nvPr/>
          </p:nvPicPr>
          <p:blipFill rotWithShape="1">
            <a:blip r:embed="rId6"/>
            <a:srcRect t="31413" b="31902"/>
            <a:stretch/>
          </p:blipFill>
          <p:spPr>
            <a:xfrm>
              <a:off x="298684" y="5791855"/>
              <a:ext cx="2104008" cy="771851"/>
            </a:xfrm>
            <a:prstGeom prst="rect">
              <a:avLst/>
            </a:prstGeom>
          </p:spPr>
        </p:pic>
        <p:sp>
          <p:nvSpPr>
            <p:cNvPr id="10" name="TextBox 9">
              <a:extLst>
                <a:ext uri="{FF2B5EF4-FFF2-40B4-BE49-F238E27FC236}">
                  <a16:creationId xmlns:a16="http://schemas.microsoft.com/office/drawing/2014/main" id="{5247AEA6-AE5E-581C-CF08-335998974234}"/>
                </a:ext>
              </a:extLst>
            </p:cNvPr>
            <p:cNvSpPr txBox="1"/>
            <p:nvPr/>
          </p:nvSpPr>
          <p:spPr>
            <a:xfrm>
              <a:off x="597924" y="6485394"/>
              <a:ext cx="1505527" cy="369332"/>
            </a:xfrm>
            <a:prstGeom prst="rect">
              <a:avLst/>
            </a:prstGeom>
            <a:noFill/>
          </p:spPr>
          <p:txBody>
            <a:bodyPr wrap="square" rtlCol="0">
              <a:spAutoFit/>
            </a:bodyPr>
            <a:lstStyle/>
            <a:p>
              <a:pPr>
                <a:buClrTx/>
                <a:buFontTx/>
                <a:buNone/>
              </a:pPr>
              <a:r>
                <a:rPr lang="en-US" sz="1800" kern="1200" dirty="0">
                  <a:solidFill>
                    <a:prstClr val="white"/>
                  </a:solidFill>
                  <a:latin typeface="Calibri"/>
                  <a:ea typeface="+mn-ea"/>
                  <a:cs typeface="+mn-cs"/>
                </a:rPr>
                <a:t>Grant #: </a:t>
              </a:r>
              <a:r>
                <a:rPr lang="en-US" sz="1800" b="1" kern="1200" dirty="0">
                  <a:solidFill>
                    <a:prstClr val="white"/>
                  </a:solidFill>
                  <a:latin typeface="Calibri"/>
                  <a:ea typeface="+mn-ea"/>
                  <a:cs typeface="+mn-cs"/>
                </a:rPr>
                <a:t>7583</a:t>
              </a:r>
              <a:endParaRPr lang="en-US" sz="1800" kern="1200" dirty="0">
                <a:solidFill>
                  <a:prstClr val="white"/>
                </a:solidFill>
                <a:latin typeface="Calibri"/>
                <a:ea typeface="+mn-ea"/>
                <a:cs typeface="+mn-cs"/>
              </a:endParaRPr>
            </a:p>
          </p:txBody>
        </p:sp>
      </p:grpSp>
      <p:pic>
        <p:nvPicPr>
          <p:cNvPr id="11" name="Picture 10">
            <a:extLst>
              <a:ext uri="{FF2B5EF4-FFF2-40B4-BE49-F238E27FC236}">
                <a16:creationId xmlns:a16="http://schemas.microsoft.com/office/drawing/2014/main" id="{08161B64-BEB1-8F28-F68C-373CFACA37D7}"/>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9220646" y="5190088"/>
            <a:ext cx="2584152" cy="474156"/>
          </a:xfrm>
          <a:prstGeom prst="rect">
            <a:avLst/>
          </a:prstGeom>
        </p:spPr>
      </p:pic>
      <p:pic>
        <p:nvPicPr>
          <p:cNvPr id="12" name="Picture 11">
            <a:extLst>
              <a:ext uri="{FF2B5EF4-FFF2-40B4-BE49-F238E27FC236}">
                <a16:creationId xmlns:a16="http://schemas.microsoft.com/office/drawing/2014/main" id="{B8440CFD-D098-752D-11D6-123BB49B91A0}"/>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9010454" y="5927129"/>
            <a:ext cx="3004536" cy="756577"/>
          </a:xfrm>
          <a:prstGeom prst="rect">
            <a:avLst/>
          </a:prstGeom>
        </p:spPr>
      </p:pic>
      <p:sp>
        <p:nvSpPr>
          <p:cNvPr id="13" name="Google Shape;90;p1">
            <a:extLst>
              <a:ext uri="{FF2B5EF4-FFF2-40B4-BE49-F238E27FC236}">
                <a16:creationId xmlns:a16="http://schemas.microsoft.com/office/drawing/2014/main" id="{0FB73291-0523-33C9-E056-7861341B9F8B}"/>
              </a:ext>
            </a:extLst>
          </p:cNvPr>
          <p:cNvSpPr txBox="1">
            <a:spLocks/>
          </p:cNvSpPr>
          <p:nvPr/>
        </p:nvSpPr>
        <p:spPr>
          <a:xfrm>
            <a:off x="177010" y="5265079"/>
            <a:ext cx="6464464" cy="1324099"/>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42900" algn="l" rtl="0">
              <a:lnSpc>
                <a:spcPct val="100000"/>
              </a:lnSpc>
              <a:spcBef>
                <a:spcPts val="360"/>
              </a:spcBef>
              <a:spcAft>
                <a:spcPts val="0"/>
              </a:spcAft>
              <a:buClr>
                <a:schemeClr val="dk1"/>
              </a:buClr>
              <a:buSzPts val="1800"/>
              <a:buFont typeface="Arial"/>
              <a:buChar char="•"/>
              <a:defRPr sz="3200" b="0" i="0" u="none" strike="noStrike" cap="none">
                <a:solidFill>
                  <a:schemeClr val="dk1"/>
                </a:solidFill>
                <a:latin typeface="Helvetica Neue"/>
                <a:ea typeface="Helvetica Neue"/>
                <a:cs typeface="Helvetica Neue"/>
                <a:sym typeface="Helvetica Neue"/>
              </a:defRPr>
            </a:lvl1pPr>
            <a:lvl2pPr marL="914400" marR="0" lvl="1" indent="-342900" algn="l" rtl="0">
              <a:lnSpc>
                <a:spcPct val="100000"/>
              </a:lnSpc>
              <a:spcBef>
                <a:spcPts val="360"/>
              </a:spcBef>
              <a:spcAft>
                <a:spcPts val="0"/>
              </a:spcAft>
              <a:buClr>
                <a:schemeClr val="dk1"/>
              </a:buClr>
              <a:buSzPts val="1800"/>
              <a:buFont typeface="Arial"/>
              <a:buChar char="–"/>
              <a:defRPr sz="2800" b="0" i="0" u="none" strike="noStrike" cap="none">
                <a:solidFill>
                  <a:schemeClr val="dk1"/>
                </a:solidFill>
                <a:latin typeface="Helvetica Neue"/>
                <a:ea typeface="Helvetica Neue"/>
                <a:cs typeface="Helvetica Neue"/>
                <a:sym typeface="Helvetica Neue"/>
              </a:defRPr>
            </a:lvl2pPr>
            <a:lvl3pPr marL="1371600" marR="0" lvl="2" indent="-342900" algn="l" rtl="0">
              <a:lnSpc>
                <a:spcPct val="100000"/>
              </a:lnSpc>
              <a:spcBef>
                <a:spcPts val="360"/>
              </a:spcBef>
              <a:spcAft>
                <a:spcPts val="0"/>
              </a:spcAft>
              <a:buClr>
                <a:schemeClr val="dk1"/>
              </a:buClr>
              <a:buSzPts val="1800"/>
              <a:buFont typeface="Arial"/>
              <a:buChar char="•"/>
              <a:defRPr sz="2400" b="0" i="0" u="none" strike="noStrike" cap="none">
                <a:solidFill>
                  <a:schemeClr val="dk1"/>
                </a:solidFill>
                <a:latin typeface="Helvetica Neue"/>
                <a:ea typeface="Helvetica Neue"/>
                <a:cs typeface="Helvetica Neue"/>
                <a:sym typeface="Helvetica Neue"/>
              </a:defRPr>
            </a:lvl3pPr>
            <a:lvl4pPr marL="1828800" marR="0" lvl="3"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Helvetica Neue"/>
                <a:ea typeface="Helvetica Neue"/>
                <a:cs typeface="Helvetica Neue"/>
                <a:sym typeface="Helvetica Neue"/>
              </a:defRPr>
            </a:lvl4pPr>
            <a:lvl5pPr marL="2286000" marR="0" lvl="4"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Helvetica Neue"/>
                <a:ea typeface="Helvetica Neue"/>
                <a:cs typeface="Helvetica Neue"/>
                <a:sym typeface="Helvetica Neue"/>
              </a:defRPr>
            </a:lvl5pPr>
            <a:lvl6pPr marL="2743200" marR="0" lvl="5"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6pPr>
            <a:lvl7pPr marL="3200400" marR="0" lvl="6"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7pPr>
            <a:lvl8pPr marL="3657600" marR="0" lvl="7"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8pPr>
            <a:lvl9pPr marL="4114800" marR="0" lvl="8"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9pPr>
          </a:lstStyle>
          <a:p>
            <a:pPr marL="0" indent="0">
              <a:spcBef>
                <a:spcPts val="0"/>
              </a:spcBef>
              <a:buClr>
                <a:srgbClr val="FFFFFF"/>
              </a:buClr>
              <a:buSzPct val="100000"/>
              <a:buFont typeface="Arial"/>
              <a:buNone/>
            </a:pPr>
            <a:r>
              <a:rPr lang="en-US" sz="3500" dirty="0">
                <a:solidFill>
                  <a:schemeClr val="bg1"/>
                </a:solidFill>
                <a:latin typeface="Arial"/>
                <a:ea typeface="Arial"/>
                <a:cs typeface="Arial"/>
                <a:sym typeface="Arial"/>
              </a:rPr>
              <a:t>Paul Roberts</a:t>
            </a:r>
          </a:p>
          <a:p>
            <a:pPr marL="0" indent="0">
              <a:spcBef>
                <a:spcPts val="0"/>
              </a:spcBef>
              <a:buClr>
                <a:srgbClr val="FFFFFF"/>
              </a:buClr>
              <a:buSzPct val="100000"/>
              <a:buFont typeface="Arial"/>
              <a:buNone/>
            </a:pPr>
            <a:r>
              <a:rPr lang="en-US" sz="3500" dirty="0">
                <a:solidFill>
                  <a:schemeClr val="bg1"/>
                </a:solidFill>
                <a:latin typeface="Arial"/>
                <a:ea typeface="Arial"/>
                <a:cs typeface="Arial"/>
                <a:sym typeface="Arial"/>
              </a:rPr>
              <a:t>proberts@mbari.org</a:t>
            </a:r>
          </a:p>
          <a:p>
            <a:pPr marL="0" indent="0">
              <a:spcBef>
                <a:spcPts val="375"/>
              </a:spcBef>
              <a:buClr>
                <a:srgbClr val="888888"/>
              </a:buClr>
              <a:buSzPct val="100000"/>
              <a:buFont typeface="Arial"/>
              <a:buNone/>
            </a:pPr>
            <a:endParaRPr lang="en-US" sz="3000" b="1" dirty="0">
              <a:solidFill>
                <a:srgbClr val="FFFFFF"/>
              </a:solidFill>
            </a:endParaRPr>
          </a:p>
        </p:txBody>
      </p:sp>
      <p:sp>
        <p:nvSpPr>
          <p:cNvPr id="26" name="Google Shape;153;p26">
            <a:extLst>
              <a:ext uri="{FF2B5EF4-FFF2-40B4-BE49-F238E27FC236}">
                <a16:creationId xmlns:a16="http://schemas.microsoft.com/office/drawing/2014/main" id="{794485AF-D9E0-F601-8474-6EF6F8CCCCA2}"/>
              </a:ext>
            </a:extLst>
          </p:cNvPr>
          <p:cNvSpPr txBox="1">
            <a:spLocks/>
          </p:cNvSpPr>
          <p:nvPr/>
        </p:nvSpPr>
        <p:spPr>
          <a:xfrm>
            <a:off x="914400" y="2696481"/>
            <a:ext cx="10363200" cy="1470025"/>
          </a:xfrm>
          <a:prstGeom prst="rect">
            <a:avLst/>
          </a:prstGeom>
          <a:noFill/>
          <a:ln>
            <a:noFill/>
          </a:ln>
        </p:spPr>
        <p:txBody>
          <a:bodyPr spcFirstLastPara="1" wrap="square" lIns="91425" tIns="45700" rIns="91425" bIns="45700" anchor="ctr" anchorCtr="0">
            <a:norm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1800"/>
              <a:buFont typeface="Helvetica Neue"/>
              <a:buNone/>
              <a:defRPr sz="4400" b="0" i="0" u="none" strike="noStrike" cap="none">
                <a:solidFill>
                  <a:schemeClr val="dk1"/>
                </a:solidFill>
                <a:latin typeface="Helvetica Neue"/>
                <a:ea typeface="Helvetica Neue"/>
                <a:cs typeface="Helvetica Neue"/>
                <a:sym typeface="Helvetica Neu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b="1" dirty="0">
                <a:solidFill>
                  <a:schemeClr val="lt1"/>
                </a:solidFill>
                <a:latin typeface="Arial"/>
                <a:ea typeface="Arial"/>
                <a:cs typeface="Arial"/>
                <a:sym typeface="Arial"/>
              </a:rPr>
              <a:t>Thank you!</a:t>
            </a:r>
            <a:endParaRPr lang="en-US" dirty="0"/>
          </a:p>
        </p:txBody>
      </p:sp>
    </p:spTree>
    <p:extLst>
      <p:ext uri="{BB962C8B-B14F-4D97-AF65-F5344CB8AC3E}">
        <p14:creationId xmlns:p14="http://schemas.microsoft.com/office/powerpoint/2010/main" val="33229141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62.3"/>
</p:tagLst>
</file>

<file path=ppt/theme/theme1.xml><?xml version="1.0" encoding="utf-8"?>
<a:theme xmlns:a="http://schemas.openxmlformats.org/drawingml/2006/main" name="helvetica">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helvetica">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F46216B-77A9-411A-B9D3-5023FCB70208}"/>
    </a:ext>
  </a:extLst>
</a:theme>
</file>

<file path=ppt/theme/theme5.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d9698d6-c9e8-43f7-84d2-2007920a3a6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3DA4428048BF94AB05D4586F5054DCC" ma:contentTypeVersion="8" ma:contentTypeDescription="Create a new document." ma:contentTypeScope="" ma:versionID="ac8bbedea9700041d7b55a001d080c83">
  <xsd:schema xmlns:xsd="http://www.w3.org/2001/XMLSchema" xmlns:xs="http://www.w3.org/2001/XMLSchema" xmlns:p="http://schemas.microsoft.com/office/2006/metadata/properties" xmlns:ns3="0d9698d6-c9e8-43f7-84d2-2007920a3a65" xmlns:ns4="44bd6209-4aab-43a5-9da8-cf2267b3932e" targetNamespace="http://schemas.microsoft.com/office/2006/metadata/properties" ma:root="true" ma:fieldsID="d0491401bdc88c7cd41cd917315f73ba" ns3:_="" ns4:_="">
    <xsd:import namespace="0d9698d6-c9e8-43f7-84d2-2007920a3a65"/>
    <xsd:import namespace="44bd6209-4aab-43a5-9da8-cf2267b3932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9698d6-c9e8-43f7-84d2-2007920a3a6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4bd6209-4aab-43a5-9da8-cf2267b3932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8CFFA46-A55D-4212-9E9A-42A70C6ADCE9}">
  <ds:schemaRefs>
    <ds:schemaRef ds:uri="44bd6209-4aab-43a5-9da8-cf2267b3932e"/>
    <ds:schemaRef ds:uri="http://schemas.microsoft.com/office/2006/metadata/properties"/>
    <ds:schemaRef ds:uri="http://purl.org/dc/elements/1.1/"/>
    <ds:schemaRef ds:uri="0d9698d6-c9e8-43f7-84d2-2007920a3a65"/>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EE7272D-ACC3-45CA-814E-8CEC5F2D5E00}">
  <ds:schemaRefs>
    <ds:schemaRef ds:uri="http://schemas.microsoft.com/sharepoint/v3/contenttype/forms"/>
  </ds:schemaRefs>
</ds:datastoreItem>
</file>

<file path=customXml/itemProps3.xml><?xml version="1.0" encoding="utf-8"?>
<ds:datastoreItem xmlns:ds="http://schemas.openxmlformats.org/officeDocument/2006/customXml" ds:itemID="{9F939088-E2FF-425F-B345-684E21A223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9698d6-c9e8-43f7-84d2-2007920a3a65"/>
    <ds:schemaRef ds:uri="44bd6209-4aab-43a5-9da8-cf2267b393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17432</TotalTime>
  <Words>992</Words>
  <Application>Microsoft Office PowerPoint</Application>
  <PresentationFormat>Widescreen</PresentationFormat>
  <Paragraphs>102</Paragraphs>
  <Slides>13</Slides>
  <Notes>11</Notes>
  <HiddenSlides>0</HiddenSlides>
  <MMClips>2</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13</vt:i4>
      </vt:variant>
    </vt:vector>
  </HeadingPairs>
  <TitlesOfParts>
    <vt:vector size="22" baseType="lpstr">
      <vt:lpstr>Arial</vt:lpstr>
      <vt:lpstr>Calibri</vt:lpstr>
      <vt:lpstr>Wingdings</vt:lpstr>
      <vt:lpstr>Calibri Light</vt:lpstr>
      <vt:lpstr>Helvetica Neue</vt:lpstr>
      <vt:lpstr>helvetica</vt:lpstr>
      <vt:lpstr>Simple Light</vt:lpstr>
      <vt:lpstr>1_helvetica</vt:lpstr>
      <vt:lpstr>Office Theme</vt:lpstr>
      <vt:lpstr>Mapping mesopelagic particle and plankton fields with a multi-camera array on a long-range AUV</vt:lpstr>
      <vt:lpstr>Biological Carbon Pump</vt:lpstr>
      <vt:lpstr>Platforms</vt:lpstr>
      <vt:lpstr>Chiton Imaging System</vt:lpstr>
      <vt:lpstr>Image Processing</vt:lpstr>
      <vt:lpstr>Image Processing</vt:lpstr>
      <vt:lpstr>Imaging Capabilities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Autonomous decision making with the EyeRIS imaging system</dc:title>
  <dc:creator>Eric Orenstein</dc:creator>
  <cp:lastModifiedBy>Paul Roberts</cp:lastModifiedBy>
  <cp:revision>76</cp:revision>
  <dcterms:created xsi:type="dcterms:W3CDTF">2015-04-15T22:44:51Z</dcterms:created>
  <dcterms:modified xsi:type="dcterms:W3CDTF">2024-02-13T04:58:35Z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0x01010033DA4428048BF94AB05D4586F5054DCC</vt:lpwstr>
  </property>
</Properties>
</file>