
<file path=[Content_Types].xml><?xml version="1.0" encoding="utf-8"?>
<Types xmlns="http://schemas.openxmlformats.org/package/2006/content-types">
  <Default Extension="png" ContentType="image/png"/>
  <Default Extension="jpeg" ContentType="image/jpeg"/>
  <Default Extension="mov" ContentType="video/quicktime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Default Extension="jpg" ContentType="image/jpeg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3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4"/>
    <p:sldMasterId id="2147483660" r:id="rId5"/>
    <p:sldMasterId id="2147483672" r:id="rId6"/>
    <p:sldMasterId id="2147483684" r:id="rId7"/>
  </p:sldMasterIdLst>
  <p:notesMasterIdLst>
    <p:notesMasterId r:id="rId33"/>
  </p:notesMasterIdLst>
  <p:sldIdLst>
    <p:sldId id="256" r:id="rId8"/>
    <p:sldId id="572" r:id="rId9"/>
    <p:sldId id="550" r:id="rId10"/>
    <p:sldId id="578" r:id="rId11"/>
    <p:sldId id="573" r:id="rId12"/>
    <p:sldId id="575" r:id="rId13"/>
    <p:sldId id="544" r:id="rId14"/>
    <p:sldId id="579" r:id="rId15"/>
    <p:sldId id="580" r:id="rId16"/>
    <p:sldId id="576" r:id="rId17"/>
    <p:sldId id="545" r:id="rId18"/>
    <p:sldId id="547" r:id="rId19"/>
    <p:sldId id="534" r:id="rId20"/>
    <p:sldId id="570" r:id="rId21"/>
    <p:sldId id="543" r:id="rId22"/>
    <p:sldId id="526" r:id="rId23"/>
    <p:sldId id="536" r:id="rId24"/>
    <p:sldId id="533" r:id="rId25"/>
    <p:sldId id="546" r:id="rId26"/>
    <p:sldId id="262" r:id="rId27"/>
    <p:sldId id="542" r:id="rId28"/>
    <p:sldId id="528" r:id="rId29"/>
    <p:sldId id="530" r:id="rId30"/>
    <p:sldId id="520" r:id="rId31"/>
    <p:sldId id="524" r:id="rId32"/>
  </p:sldIdLst>
  <p:sldSz cx="12192000" cy="6858000"/>
  <p:notesSz cx="6858000" cy="9144000"/>
  <p:embeddedFontLst>
    <p:embeddedFont>
      <p:font typeface="Calibri" panose="020F0502020204030204" pitchFamily="34" charset="0"/>
      <p:regular r:id="rId34"/>
      <p:bold r:id="rId35"/>
      <p:italic r:id="rId36"/>
      <p:boldItalic r:id="rId37"/>
    </p:embeddedFont>
    <p:embeddedFont>
      <p:font typeface="Calibri Light" panose="020F0302020204030204" pitchFamily="34" charset="0"/>
      <p:regular r:id="rId38"/>
      <p:italic r:id="rId39"/>
    </p:embeddedFont>
    <p:embeddedFont>
      <p:font typeface="Helvetica" panose="020B0604020202020204" pitchFamily="34" charset="0"/>
      <p:regular r:id="rId40"/>
      <p:bold r:id="rId41"/>
      <p:italic r:id="rId42"/>
      <p:boldItalic r:id="rId43"/>
    </p:embeddedFont>
    <p:embeddedFont>
      <p:font typeface="Helvetica Neue" panose="020B0604020202020204" charset="0"/>
      <p:regular r:id="rId44"/>
      <p:bold r:id="rId45"/>
      <p:italic r:id="rId46"/>
      <p:boldItalic r:id="rId4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2" pos="7582" userDrawn="1">
          <p15:clr>
            <a:srgbClr val="A4A3A4"/>
          </p15:clr>
        </p15:guide>
        <p15:guide id="3" orient="horz" pos="2160">
          <p15:clr>
            <a:srgbClr val="A4A3A4"/>
          </p15:clr>
        </p15:guide>
      </p15:sldGuideLst>
    </p:ext>
    <p:ext uri="http://customooxmlschemas.google.com/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48" roundtripDataSignature="AMtx7mhHXGOtUu7HlalCer1vCxYgskUd+A==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Kakani Katija" initials="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F8ED10"/>
    <a:srgbClr val="EDC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6"/>
    <p:restoredTop sz="75207"/>
  </p:normalViewPr>
  <p:slideViewPr>
    <p:cSldViewPr snapToGrid="0">
      <p:cViewPr varScale="1">
        <p:scale>
          <a:sx n="124" d="100"/>
          <a:sy n="124" d="100"/>
        </p:scale>
        <p:origin x="412" y="60"/>
      </p:cViewPr>
      <p:guideLst>
        <p:guide pos="7582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font" Target="fonts/font6.fntdata"/><Relationship Id="rId21" Type="http://schemas.openxmlformats.org/officeDocument/2006/relationships/slide" Target="slides/slide14.xml"/><Relationship Id="rId34" Type="http://schemas.openxmlformats.org/officeDocument/2006/relationships/font" Target="fonts/font1.fntdata"/><Relationship Id="rId42" Type="http://schemas.openxmlformats.org/officeDocument/2006/relationships/font" Target="fonts/font9.fntdata"/><Relationship Id="rId47" Type="http://schemas.openxmlformats.org/officeDocument/2006/relationships/font" Target="fonts/font14.fntdata"/><Relationship Id="rId50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font" Target="fonts/font4.fntdata"/><Relationship Id="rId40" Type="http://schemas.openxmlformats.org/officeDocument/2006/relationships/font" Target="fonts/font7.fntdata"/><Relationship Id="rId45" Type="http://schemas.openxmlformats.org/officeDocument/2006/relationships/font" Target="fonts/font12.fntdata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font" Target="fonts/font11.fntdata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font" Target="fonts/font2.fntdata"/><Relationship Id="rId43" Type="http://schemas.openxmlformats.org/officeDocument/2006/relationships/font" Target="fonts/font10.fntdata"/><Relationship Id="rId48" Type="http://customschemas.google.com/relationships/presentationmetadata" Target="metadata"/><Relationship Id="rId8" Type="http://schemas.openxmlformats.org/officeDocument/2006/relationships/slide" Target="slides/slide1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notesMaster" Target="notesMasters/notesMaster1.xml"/><Relationship Id="rId38" Type="http://schemas.openxmlformats.org/officeDocument/2006/relationships/font" Target="fonts/font5.fntdata"/><Relationship Id="rId46" Type="http://schemas.openxmlformats.org/officeDocument/2006/relationships/font" Target="fonts/font13.fntdata"/><Relationship Id="rId20" Type="http://schemas.openxmlformats.org/officeDocument/2006/relationships/slide" Target="slides/slide13.xml"/><Relationship Id="rId41" Type="http://schemas.openxmlformats.org/officeDocument/2006/relationships/font" Target="fonts/font8.fntdata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font" Target="fonts/font3.fntdata"/><Relationship Id="rId49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6" name="Google Shape;86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87" name="Google Shape;87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fld id="{00000000-1234-1234-1234-123412341234}" type="slidenum"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tabLst/>
                <a:defRPr/>
              </a:pPr>
              <a:t>1</a:t>
            </a:fld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1" name="Google Shape;101;p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US" baseline="0" dirty="0">
                <a:sym typeface="Wingdings"/>
              </a:rPr>
              <a:t>Biological carbon pump is a complex system that plays a critical role in bio-geo-chemical cycles in the ocean and carbon transport</a:t>
            </a: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US" baseline="0" dirty="0">
                <a:sym typeface="Wingdings"/>
              </a:rPr>
              <a:t>This is a video from an ROV dive in Monterey bay showing how in certain conditions the pump results in large flocs of marine snow</a:t>
            </a: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US" baseline="0" dirty="0">
                <a:sym typeface="Wingdings"/>
              </a:rPr>
              <a:t>Understanding sources and sinks of this snow is essential to be able to apportion rates and fluxes of carbon into and out of the marine environment</a:t>
            </a: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US" baseline="0" dirty="0">
                <a:sym typeface="Wingdings"/>
              </a:rPr>
              <a:t>To understand this we need to be able to answer questions like:</a:t>
            </a: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lang="en-US" baseline="0" dirty="0">
              <a:sym typeface="Wingdings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US" baseline="0" dirty="0">
                <a:sym typeface="Wingdings"/>
              </a:rPr>
              <a:t>Who/what is there</a:t>
            </a:r>
          </a:p>
        </p:txBody>
      </p:sp>
      <p:sp>
        <p:nvSpPr>
          <p:cNvPr id="102" name="Google Shape;102;p2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2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25908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Motivate this work by considering the tools and vehicles needed to monitor an ecosystem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Here’s an example from a recent field program at MBARI to study vertical migration of plankton in 2019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The main point here is that it takes an ensemble of approaches to study these processes in a synoptic way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Despite the great diversity of platforms, aside from ships, only a few can carry imaging systems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Of these approaches consider how many are now taking shape as autonomous vehicles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I've highlighted five unique kinds of vehicles here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dirty="0"/>
              <a:t>Dorado, fast short duration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dirty="0"/>
              <a:t>Long range AUV fast and powerful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dirty="0"/>
              <a:t>Spray glider longer endurance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dirty="0"/>
              <a:t>Wave Glider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dirty="0"/>
              <a:t>Sail drone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>
              <a:buFont typeface="Arial" panose="020B0604020202020204" pitchFamily="34" charset="0"/>
              <a:buNone/>
            </a:pPr>
            <a:r>
              <a:rPr lang="en-US" dirty="0"/>
              <a:t>Key challenge is to design imaging systems that can integrate with these platforms without changing there capabilities.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FDE5A6-6307-584C-93B2-15CE1F17D92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7377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4</a:t>
            </a:fld>
            <a:endParaRPr lang="en-US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99538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5</a:t>
            </a:fld>
            <a:endParaRPr lang="en-US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168265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low “lame” frame rate</a:t>
            </a:r>
          </a:p>
          <a:p>
            <a:r>
              <a:rPr lang="en-US" dirty="0"/>
              <a:t>Snapshot of volume how far are the volumes from </a:t>
            </a:r>
            <a:r>
              <a:rPr lang="en-US" dirty="0" err="1"/>
              <a:t>eachother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6</a:t>
            </a:fld>
            <a:endParaRPr lang="en-US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280155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e8b1a02983_0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e8b1a02983_0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1392744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e8b1a02983_0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e8b1a02983_0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657404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9" name="Google Shape;119;p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4765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•"/>
            </a:pPr>
            <a:r>
              <a:rPr lang="en-US" dirty="0"/>
              <a:t>Yo-yo deployments</a:t>
            </a:r>
          </a:p>
          <a:p>
            <a:pPr marL="24765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•"/>
            </a:pPr>
            <a:endParaRPr dirty="0"/>
          </a:p>
        </p:txBody>
      </p:sp>
      <p:sp>
        <p:nvSpPr>
          <p:cNvPr id="120" name="Google Shape;120;p2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13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6283292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>
          <a:extLst>
            <a:ext uri="{FF2B5EF4-FFF2-40B4-BE49-F238E27FC236}">
              <a16:creationId xmlns:a16="http://schemas.microsoft.com/office/drawing/2014/main" id="{DB3B769D-8487-064F-BC1F-203F670BFE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3:notes">
            <a:extLst>
              <a:ext uri="{FF2B5EF4-FFF2-40B4-BE49-F238E27FC236}">
                <a16:creationId xmlns:a16="http://schemas.microsoft.com/office/drawing/2014/main" id="{6ED4D438-94B7-C461-171B-065074DE58F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9" name="Google Shape;119;p23:notes">
            <a:extLst>
              <a:ext uri="{FF2B5EF4-FFF2-40B4-BE49-F238E27FC236}">
                <a16:creationId xmlns:a16="http://schemas.microsoft.com/office/drawing/2014/main" id="{7CB19D0E-07C5-04C1-B724-DA550AF419E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4765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•"/>
            </a:pPr>
            <a:r>
              <a:rPr lang="en-US" dirty="0"/>
              <a:t>Adaptive patch sampling?!</a:t>
            </a:r>
            <a:endParaRPr dirty="0"/>
          </a:p>
        </p:txBody>
      </p:sp>
      <p:sp>
        <p:nvSpPr>
          <p:cNvPr id="120" name="Google Shape;120;p23:notes">
            <a:extLst>
              <a:ext uri="{FF2B5EF4-FFF2-40B4-BE49-F238E27FC236}">
                <a16:creationId xmlns:a16="http://schemas.microsoft.com/office/drawing/2014/main" id="{03A71FD0-28CA-FBEF-6DB4-2099349D8094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fld id="{00000000-1234-1234-1234-123412341234}" type="slidenum"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tabLst/>
                <a:defRPr/>
              </a:pPr>
              <a:t>14</a:t>
            </a:fld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275379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Wingdings" panose="05000000000000000000" pitchFamily="2" charset="2"/>
              <a:buChar char="à"/>
            </a:pPr>
            <a:endParaRPr lang="en-US" baseline="0" dirty="0">
              <a:sym typeface="Wingding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98BB2C-D96E-274A-AE9A-8501482DCB52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6808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e8b1a02983_0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e8b1a02983_0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</a:pPr>
            <a:r>
              <a:rPr lang="en-US" dirty="0"/>
              <a:t>Schematically we have 5 main components. The vehicle, a camera, a human user, a machine learning model, and an interface between them</a:t>
            </a:r>
          </a:p>
          <a:p>
            <a:pPr marL="228600" lvl="0" indent="-228600" algn="l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dirty="0"/>
              <a:t>The human user sets some parameters for the computer follow via the </a:t>
            </a:r>
            <a:r>
              <a:rPr lang="en-US" dirty="0" err="1"/>
              <a:t>AyeRIS</a:t>
            </a:r>
            <a:r>
              <a:rPr lang="en-US" dirty="0"/>
              <a:t>-LRAUV interface.</a:t>
            </a:r>
          </a:p>
          <a:p>
            <a:pPr marL="228600" lvl="0" indent="-228600" algn="l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dirty="0"/>
              <a:t>Lets say this is a target class for the model to focus on </a:t>
            </a:r>
          </a:p>
          <a:p>
            <a:pPr marL="228600" lvl="0" indent="-228600" algn="l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dirty="0"/>
              <a:t>The camera starts collecting data and saving images to raw storage. </a:t>
            </a:r>
          </a:p>
          <a:p>
            <a:pPr marL="228600" lvl="0" indent="-228600" algn="l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dirty="0"/>
              <a:t>It also sends the image to the ML model</a:t>
            </a:r>
          </a:p>
          <a:p>
            <a:pPr marL="228600" lvl="0" indent="-228600" algn="l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dirty="0"/>
              <a:t>The model process the image getting bounding boxes, summary information on all classes, and statistics about the target.</a:t>
            </a:r>
          </a:p>
          <a:p>
            <a:pPr marL="228600" lvl="0" indent="-228600" algn="l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dirty="0"/>
              <a:t>These parameters are passed back to the controller. </a:t>
            </a:r>
          </a:p>
          <a:p>
            <a:pPr marL="228600" lvl="0" indent="-228600" algn="l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dirty="0"/>
              <a:t>If we find our target class at an elevated abundance, we’ll trigger a behavior change in the vehicle. </a:t>
            </a:r>
          </a:p>
          <a:p>
            <a:pPr marL="228600" lvl="0" indent="-228600" algn="l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Font typeface="+mj-lt"/>
              <a:buNone/>
            </a:pPr>
            <a:r>
              <a:rPr lang="en-US" dirty="0"/>
              <a:t>Now this is all well and good but…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e8b1a02983_0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e8b1a02983_0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Returning to our schematic, to make this a ‘supervised’ system we’ll close the loop by sending target pixels back to the human user from the interface.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Again, this is what is happening on the ROV. But to make this function on an AUV requires transmitting data to shore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We’ve started putting all these pieces together for autonomous operations with a new instrument developed here at MBARI that we are calling…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0221814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e8b1a02983_0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e8b1a02983_0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To keep the human-in-the-loop we have experimented with sending images while at depth via an acoustic modem on a Wave Glider that is tracking the LRAUV.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So far we’ve sent just the largest regions from the raw data back to shore.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Check out Ivan’s talk for loads more on this aspect of the project. 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161756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35" name="Google Shape;135;p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None/>
            </a:pPr>
            <a:r>
              <a:rPr lang="en-US" dirty="0"/>
              <a:t>….there remains a big outstanding question about how trustworthy these models are in the context of rapidly fluctuating environments like the ones we are trying to measure.</a:t>
            </a: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None/>
            </a:pPr>
            <a:endParaRPr lang="en-US" dirty="0"/>
          </a:p>
          <a:p>
            <a:pPr marL="17145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•"/>
            </a:pPr>
            <a:r>
              <a:rPr lang="en-US" dirty="0"/>
              <a:t>The discrepancy between a target population and training data is called a distribution shift. </a:t>
            </a:r>
          </a:p>
          <a:p>
            <a:pPr marL="17145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•"/>
            </a:pPr>
            <a:r>
              <a:rPr lang="en-US" dirty="0"/>
              <a:t>Just in the past few years, renewed attention in the ML community on the effect of distribution shifts on model fidelity.</a:t>
            </a:r>
            <a:endParaRPr dirty="0"/>
          </a:p>
          <a:p>
            <a:pPr marL="17145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•"/>
            </a:pPr>
            <a:r>
              <a:rPr lang="en-US" dirty="0"/>
              <a:t>Fundamentally what we want to measure are distributions shifts and have the system react to them. </a:t>
            </a:r>
          </a:p>
          <a:p>
            <a:pPr marL="17145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•"/>
            </a:pPr>
            <a:r>
              <a:rPr lang="en-US" dirty="0"/>
              <a:t>There is loads of active research into how to handle this. But for the moment we’ll ideally keep a human in the loop</a:t>
            </a:r>
          </a:p>
          <a:p>
            <a:pPr marL="628650" lvl="1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•"/>
            </a:pPr>
            <a:r>
              <a:rPr lang="en-US" dirty="0"/>
              <a:t>Indeed this is how the system currently running on the ROV operates.</a:t>
            </a:r>
          </a:p>
        </p:txBody>
      </p:sp>
      <p:sp>
        <p:nvSpPr>
          <p:cNvPr id="136" name="Google Shape;136;p2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20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Wingdings" panose="05000000000000000000" pitchFamily="2" charset="2"/>
              <a:buChar char="à"/>
            </a:pPr>
            <a:endParaRPr lang="en-US" baseline="0" dirty="0">
              <a:sym typeface="Wingding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98BB2C-D96E-274A-AE9A-8501482DCB52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7575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e8b1a02983_0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e8b1a02983_0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To get the whole system running as we’ve envisioned, we’ve started human annotation efforts to group the objects we’re seeing into recognizable classes. 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These annotations will in turn be used to train a classifier for future efforts with more intelligent systems running in the field. 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We have the computation horsepower on board to run a variety of classifiers in real time along with imaging.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Still need lots of experimentation to verify both the output and the systems behavior in the field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962410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 start with, we’ve implemented fairly standard particle detection approaches to grab regions of interest in real time on the vehicle. </a:t>
            </a:r>
          </a:p>
          <a:p>
            <a:endParaRPr lang="en-US" dirty="0"/>
          </a:p>
          <a:p>
            <a:r>
              <a:rPr lang="en-US" dirty="0"/>
              <a:t>So no learning in the loop yet, just getting foreground objects and computing average statistics in from each camera. </a:t>
            </a:r>
          </a:p>
          <a:p>
            <a:endParaRPr lang="en-US" dirty="0"/>
          </a:p>
          <a:p>
            <a:r>
              <a:rPr lang="en-US" dirty="0"/>
              <a:t>We’ll hoping to start triggering behavior changes based on particle size distributions next month.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23</a:t>
            </a:fld>
            <a:endParaRPr lang="en-US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8697875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Wingdings" panose="05000000000000000000" pitchFamily="2" charset="2"/>
              <a:buChar char="à"/>
            </a:pPr>
            <a:r>
              <a:rPr lang="en-US" baseline="0" dirty="0">
                <a:sym typeface="Wingdings"/>
              </a:rPr>
              <a:t>Image across scales. </a:t>
            </a:r>
          </a:p>
          <a:p>
            <a:pPr marL="171450" indent="-171450">
              <a:buFont typeface="Wingdings" panose="05000000000000000000" pitchFamily="2" charset="2"/>
              <a:buChar char="à"/>
            </a:pPr>
            <a:endParaRPr lang="en-US" baseline="0" dirty="0">
              <a:sym typeface="Wingdings"/>
            </a:endParaRPr>
          </a:p>
          <a:p>
            <a:pPr marL="171450" indent="-171450">
              <a:buFont typeface="Wingdings" panose="05000000000000000000" pitchFamily="2" charset="2"/>
              <a:buChar char="à"/>
            </a:pPr>
            <a:r>
              <a:rPr lang="en-US" baseline="0" dirty="0">
                <a:sym typeface="Wingdings"/>
              </a:rPr>
              <a:t>At the extremes, we have instruments like the Imaging </a:t>
            </a:r>
            <a:r>
              <a:rPr lang="en-US" baseline="0" dirty="0" err="1">
                <a:sym typeface="Wingdings"/>
              </a:rPr>
              <a:t>FlowCytobot</a:t>
            </a:r>
            <a:r>
              <a:rPr lang="en-US" baseline="0" dirty="0">
                <a:sym typeface="Wingdings"/>
              </a:rPr>
              <a:t> that samples densely in time at one spot. </a:t>
            </a:r>
          </a:p>
          <a:p>
            <a:pPr marL="171450" indent="-171450">
              <a:buFont typeface="Wingdings" panose="05000000000000000000" pitchFamily="2" charset="2"/>
              <a:buChar char="à"/>
            </a:pPr>
            <a:endParaRPr lang="en-US" baseline="0" dirty="0">
              <a:sym typeface="Wingdings"/>
            </a:endParaRPr>
          </a:p>
          <a:p>
            <a:pPr marL="171450" indent="-171450">
              <a:buFont typeface="Wingdings" panose="05000000000000000000" pitchFamily="2" charset="2"/>
              <a:buChar char="à"/>
            </a:pPr>
            <a:r>
              <a:rPr lang="en-US" baseline="0" dirty="0">
                <a:sym typeface="Wingdings"/>
              </a:rPr>
              <a:t>Satellite on the other hand, can sample broadly in space but cannot see far below the surface.</a:t>
            </a:r>
          </a:p>
          <a:p>
            <a:pPr marL="171450" indent="-171450">
              <a:buFont typeface="Wingdings" panose="05000000000000000000" pitchFamily="2" charset="2"/>
              <a:buChar char="à"/>
            </a:pPr>
            <a:endParaRPr lang="en-US" baseline="0" dirty="0">
              <a:sym typeface="Wingdings"/>
            </a:endParaRPr>
          </a:p>
          <a:p>
            <a:pPr marL="171450" indent="-171450">
              <a:buFont typeface="Wingdings" panose="05000000000000000000" pitchFamily="2" charset="2"/>
              <a:buChar char="à"/>
            </a:pPr>
            <a:r>
              <a:rPr lang="en-US" baseline="0" dirty="0">
                <a:sym typeface="Wingdings"/>
              </a:rPr>
              <a:t>And we’ve got lots of tools in-between.</a:t>
            </a:r>
          </a:p>
          <a:p>
            <a:pPr marL="171450" indent="-171450">
              <a:buFont typeface="Wingdings" panose="05000000000000000000" pitchFamily="2" charset="2"/>
              <a:buChar char="à"/>
            </a:pPr>
            <a:endParaRPr lang="en-US" baseline="0" dirty="0">
              <a:sym typeface="Wingding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98BB2C-D96E-274A-AE9A-8501482DCB52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68300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Wingdings" panose="05000000000000000000" pitchFamily="2" charset="2"/>
              <a:buChar char="à"/>
            </a:pPr>
            <a:r>
              <a:rPr lang="en-US" baseline="0" dirty="0">
                <a:sym typeface="Wingdings"/>
              </a:rPr>
              <a:t>There are loads of platforms out there</a:t>
            </a:r>
          </a:p>
          <a:p>
            <a:pPr marL="628650" lvl="1" indent="-171450">
              <a:buFont typeface="Wingdings" panose="05000000000000000000" pitchFamily="2" charset="2"/>
              <a:buChar char="à"/>
            </a:pPr>
            <a:r>
              <a:rPr lang="en-US" baseline="0" dirty="0">
                <a:sym typeface="Wingdings"/>
              </a:rPr>
              <a:t>Gliders</a:t>
            </a:r>
          </a:p>
          <a:p>
            <a:pPr marL="628650" lvl="1" indent="-171450">
              <a:buFont typeface="Wingdings" panose="05000000000000000000" pitchFamily="2" charset="2"/>
              <a:buChar char="à"/>
            </a:pPr>
            <a:r>
              <a:rPr lang="en-US" baseline="0" dirty="0">
                <a:sym typeface="Wingdings"/>
              </a:rPr>
              <a:t>Unmanned Surface Vehicles</a:t>
            </a:r>
          </a:p>
          <a:p>
            <a:pPr marL="628650" lvl="1" indent="-171450">
              <a:buFont typeface="Wingdings" panose="05000000000000000000" pitchFamily="2" charset="2"/>
              <a:buChar char="à"/>
            </a:pPr>
            <a:r>
              <a:rPr lang="en-US" baseline="0" dirty="0">
                <a:sym typeface="Wingdings"/>
              </a:rPr>
              <a:t>Moorings</a:t>
            </a:r>
          </a:p>
          <a:p>
            <a:pPr marL="628650" lvl="1" indent="-171450">
              <a:buFont typeface="Wingdings" panose="05000000000000000000" pitchFamily="2" charset="2"/>
              <a:buChar char="à"/>
            </a:pPr>
            <a:r>
              <a:rPr lang="en-US" baseline="0" dirty="0">
                <a:sym typeface="Wingdings"/>
              </a:rPr>
              <a:t>Benthic systems</a:t>
            </a:r>
          </a:p>
          <a:p>
            <a:pPr marL="628650" lvl="1" indent="-171450">
              <a:buFont typeface="Wingdings" panose="05000000000000000000" pitchFamily="2" charset="2"/>
              <a:buChar char="à"/>
            </a:pPr>
            <a:r>
              <a:rPr lang="en-US" baseline="0" dirty="0">
                <a:sym typeface="Wingdings"/>
              </a:rPr>
              <a:t>Shaped based instruments</a:t>
            </a:r>
          </a:p>
          <a:p>
            <a:pPr marL="628650" lvl="1" indent="-171450">
              <a:buFont typeface="Wingdings" panose="05000000000000000000" pitchFamily="2" charset="2"/>
              <a:buChar char="à"/>
            </a:pPr>
            <a:r>
              <a:rPr lang="en-US" baseline="0" dirty="0">
                <a:sym typeface="Wingdings"/>
              </a:rPr>
              <a:t>And the list goes on</a:t>
            </a:r>
          </a:p>
          <a:p>
            <a:pPr marL="171450" indent="-171450">
              <a:buFont typeface="Wingdings" panose="05000000000000000000" pitchFamily="2" charset="2"/>
              <a:buChar char="à"/>
            </a:pPr>
            <a:r>
              <a:rPr lang="en-US" baseline="0" dirty="0">
                <a:sym typeface="Wingdings"/>
              </a:rPr>
              <a:t>These give lots of insight into species distributions in all sorts of ways</a:t>
            </a:r>
          </a:p>
          <a:p>
            <a:pPr marL="171450" indent="-171450">
              <a:buFont typeface="Wingdings" panose="05000000000000000000" pitchFamily="2" charset="2"/>
              <a:buChar char="à"/>
            </a:pPr>
            <a:r>
              <a:rPr lang="en-US" baseline="0" dirty="0">
                <a:sym typeface="Wingdings"/>
              </a:rPr>
              <a:t>Many via bulk measurements</a:t>
            </a:r>
          </a:p>
          <a:p>
            <a:pPr marL="171450" indent="-171450">
              <a:buFont typeface="Wingdings" panose="05000000000000000000" pitchFamily="2" charset="2"/>
              <a:buChar char="à"/>
            </a:pPr>
            <a:r>
              <a:rPr lang="en-US" baseline="0" dirty="0">
                <a:sym typeface="Wingdings"/>
              </a:rPr>
              <a:t>Increasingly to get at every more fine slices of the spatial temporal want to put imaging system on these platforms</a:t>
            </a:r>
          </a:p>
          <a:p>
            <a:pPr marL="171450" indent="-171450">
              <a:buFont typeface="Wingdings" panose="05000000000000000000" pitchFamily="2" charset="2"/>
              <a:buChar char="à"/>
            </a:pPr>
            <a:r>
              <a:rPr lang="en-US" baseline="0" dirty="0">
                <a:sym typeface="Wingdings"/>
              </a:rPr>
              <a:t>We as a community have already started doing this, especially on ROVs [CLICK]</a:t>
            </a:r>
          </a:p>
          <a:p>
            <a:pPr marL="171450" indent="-171450">
              <a:buFont typeface="Wingdings" panose="05000000000000000000" pitchFamily="2" charset="2"/>
              <a:buChar char="à"/>
            </a:pPr>
            <a:r>
              <a:rPr lang="en-US" baseline="0" dirty="0">
                <a:sym typeface="Wingdings"/>
              </a:rPr>
              <a:t>But to really scale up our ability to sample and discover life in the ocean, we need better ways of informing image collection while at sea. </a:t>
            </a:r>
          </a:p>
          <a:p>
            <a:pPr marL="171450" indent="-171450">
              <a:buFont typeface="Wingdings" panose="05000000000000000000" pitchFamily="2" charset="2"/>
              <a:buChar char="à"/>
            </a:pPr>
            <a:r>
              <a:rPr lang="en-US" baseline="0" dirty="0">
                <a:sym typeface="Wingdings"/>
              </a:rPr>
              <a:t>We’ve already demonstrated this type of operation part…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98BB2C-D96E-274A-AE9A-8501482DCB52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951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2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12"/>
          <p:cNvSpPr txBox="1"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12"/>
          <p:cNvSpPr txBox="1">
            <a:spLocks noGrp="1"/>
          </p:cNvSpPr>
          <p:nvPr>
            <p:ph type="dt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2"/>
          <p:cNvSpPr txBox="1">
            <a:spLocks noGrp="1"/>
          </p:cNvSpPr>
          <p:nvPr>
            <p:ph type="ft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12"/>
          <p:cNvSpPr txBox="1">
            <a:spLocks noGrp="1"/>
          </p:cNvSpPr>
          <p:nvPr>
            <p:ph type="sldNum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11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11"/>
          <p:cNvSpPr txBox="1">
            <a:spLocks noGrp="1"/>
          </p:cNvSpPr>
          <p:nvPr>
            <p:ph type="body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0" name="Google Shape;30;p11"/>
          <p:cNvSpPr txBox="1">
            <a:spLocks noGrp="1"/>
          </p:cNvSpPr>
          <p:nvPr>
            <p:ph type="body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1" name="Google Shape;31;p11"/>
          <p:cNvSpPr txBox="1">
            <a:spLocks noGrp="1"/>
          </p:cNvSpPr>
          <p:nvPr>
            <p:ph type="dt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11"/>
          <p:cNvSpPr txBox="1">
            <a:spLocks noGrp="1"/>
          </p:cNvSpPr>
          <p:nvPr>
            <p:ph type="ft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11"/>
          <p:cNvSpPr txBox="1">
            <a:spLocks noGrp="1"/>
          </p:cNvSpPr>
          <p:nvPr>
            <p:ph type="sldNum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13"/>
          <p:cNvSpPr txBox="1"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Helvetica Neue"/>
              <a:buNone/>
              <a:defRPr sz="4000" b="1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13"/>
          <p:cNvSpPr txBox="1"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7" name="Google Shape;37;p13"/>
          <p:cNvSpPr txBox="1">
            <a:spLocks noGrp="1"/>
          </p:cNvSpPr>
          <p:nvPr>
            <p:ph type="dt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3"/>
          <p:cNvSpPr txBox="1">
            <a:spLocks noGrp="1"/>
          </p:cNvSpPr>
          <p:nvPr>
            <p:ph type="ft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13"/>
          <p:cNvSpPr txBox="1">
            <a:spLocks noGrp="1"/>
          </p:cNvSpPr>
          <p:nvPr>
            <p:ph type="sldNum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4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Helvetica Neue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14"/>
          <p:cNvSpPr txBox="1"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14"/>
          <p:cNvSpPr txBox="1">
            <a:spLocks noGrp="1"/>
          </p:cNvSpPr>
          <p:nvPr>
            <p:ph type="body" idx="2"/>
          </p:nvPr>
        </p:nvSpPr>
        <p:spPr>
          <a:xfrm>
            <a:off x="609600" y="2174875"/>
            <a:ext cx="5386917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14"/>
          <p:cNvSpPr txBox="1">
            <a:spLocks noGrp="1"/>
          </p:cNvSpPr>
          <p:nvPr>
            <p:ph type="body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14"/>
          <p:cNvSpPr txBox="1">
            <a:spLocks noGrp="1"/>
          </p:cNvSpPr>
          <p:nvPr>
            <p:ph type="body" idx="4"/>
          </p:nvPr>
        </p:nvSpPr>
        <p:spPr>
          <a:xfrm>
            <a:off x="6193368" y="2174875"/>
            <a:ext cx="5389033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14"/>
          <p:cNvSpPr txBox="1">
            <a:spLocks noGrp="1"/>
          </p:cNvSpPr>
          <p:nvPr>
            <p:ph type="dt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4"/>
          <p:cNvSpPr txBox="1">
            <a:spLocks noGrp="1"/>
          </p:cNvSpPr>
          <p:nvPr>
            <p:ph type="ft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4"/>
          <p:cNvSpPr txBox="1">
            <a:spLocks noGrp="1"/>
          </p:cNvSpPr>
          <p:nvPr>
            <p:ph type="sldNum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5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15"/>
          <p:cNvSpPr txBox="1">
            <a:spLocks noGrp="1"/>
          </p:cNvSpPr>
          <p:nvPr>
            <p:ph type="dt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15"/>
          <p:cNvSpPr txBox="1">
            <a:spLocks noGrp="1"/>
          </p:cNvSpPr>
          <p:nvPr>
            <p:ph type="ft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15"/>
          <p:cNvSpPr txBox="1">
            <a:spLocks noGrp="1"/>
          </p:cNvSpPr>
          <p:nvPr>
            <p:ph type="sldNum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6"/>
          <p:cNvSpPr txBox="1">
            <a:spLocks noGrp="1"/>
          </p:cNvSpPr>
          <p:nvPr>
            <p:ph type="dt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6"/>
          <p:cNvSpPr txBox="1">
            <a:spLocks noGrp="1"/>
          </p:cNvSpPr>
          <p:nvPr>
            <p:ph type="ft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16"/>
          <p:cNvSpPr txBox="1">
            <a:spLocks noGrp="1"/>
          </p:cNvSpPr>
          <p:nvPr>
            <p:ph type="sldNum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7"/>
          <p:cNvSpPr txBox="1"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Helvetica Neue"/>
              <a:buNone/>
              <a:defRPr sz="2000" b="1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7"/>
          <p:cNvSpPr txBox="1">
            <a:spLocks noGrp="1"/>
          </p:cNvSpPr>
          <p:nvPr>
            <p:ph type="body" idx="1"/>
          </p:nvPr>
        </p:nvSpPr>
        <p:spPr>
          <a:xfrm>
            <a:off x="4766733" y="273051"/>
            <a:ext cx="6815667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61" name="Google Shape;61;p17"/>
          <p:cNvSpPr txBox="1">
            <a:spLocks noGrp="1"/>
          </p:cNvSpPr>
          <p:nvPr>
            <p:ph type="body" idx="2"/>
          </p:nvPr>
        </p:nvSpPr>
        <p:spPr>
          <a:xfrm>
            <a:off x="609601" y="1435101"/>
            <a:ext cx="4011084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2" name="Google Shape;62;p17"/>
          <p:cNvSpPr txBox="1">
            <a:spLocks noGrp="1"/>
          </p:cNvSpPr>
          <p:nvPr>
            <p:ph type="dt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7"/>
          <p:cNvSpPr txBox="1">
            <a:spLocks noGrp="1"/>
          </p:cNvSpPr>
          <p:nvPr>
            <p:ph type="ft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17"/>
          <p:cNvSpPr txBox="1">
            <a:spLocks noGrp="1"/>
          </p:cNvSpPr>
          <p:nvPr>
            <p:ph type="sldNum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8"/>
          <p:cNvSpPr txBox="1"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Helvetica Neue"/>
              <a:buNone/>
              <a:defRPr sz="2000" b="1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8"/>
          <p:cNvSpPr>
            <a:spLocks noGrp="1"/>
          </p:cNvSpPr>
          <p:nvPr>
            <p:ph type="pic" idx="2"/>
          </p:nvPr>
        </p:nvSpPr>
        <p:spPr>
          <a:xfrm>
            <a:off x="2389717" y="612775"/>
            <a:ext cx="73152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8" name="Google Shape;68;p18"/>
          <p:cNvSpPr txBox="1">
            <a:spLocks noGrp="1"/>
          </p:cNvSpPr>
          <p:nvPr>
            <p:ph type="body" idx="1"/>
          </p:nvPr>
        </p:nvSpPr>
        <p:spPr>
          <a:xfrm>
            <a:off x="2389717" y="5367338"/>
            <a:ext cx="73152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9" name="Google Shape;69;p18"/>
          <p:cNvSpPr txBox="1">
            <a:spLocks noGrp="1"/>
          </p:cNvSpPr>
          <p:nvPr>
            <p:ph type="dt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8"/>
          <p:cNvSpPr txBox="1">
            <a:spLocks noGrp="1"/>
          </p:cNvSpPr>
          <p:nvPr>
            <p:ph type="ft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8"/>
          <p:cNvSpPr txBox="1">
            <a:spLocks noGrp="1"/>
          </p:cNvSpPr>
          <p:nvPr>
            <p:ph type="sldNum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9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9"/>
          <p:cNvSpPr txBox="1">
            <a:spLocks noGrp="1"/>
          </p:cNvSpPr>
          <p:nvPr>
            <p:ph type="body" idx="1"/>
          </p:nvPr>
        </p:nvSpPr>
        <p:spPr>
          <a:xfrm rot="5400000">
            <a:off x="3833019" y="-1623217"/>
            <a:ext cx="4525963" cy="1097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5" name="Google Shape;75;p19"/>
          <p:cNvSpPr txBox="1">
            <a:spLocks noGrp="1"/>
          </p:cNvSpPr>
          <p:nvPr>
            <p:ph type="dt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9"/>
          <p:cNvSpPr txBox="1">
            <a:spLocks noGrp="1"/>
          </p:cNvSpPr>
          <p:nvPr>
            <p:ph type="ft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19"/>
          <p:cNvSpPr txBox="1">
            <a:spLocks noGrp="1"/>
          </p:cNvSpPr>
          <p:nvPr>
            <p:ph type="sldNum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20"/>
          <p:cNvSpPr txBox="1">
            <a:spLocks noGrp="1"/>
          </p:cNvSpPr>
          <p:nvPr>
            <p:ph type="title"/>
          </p:nvPr>
        </p:nvSpPr>
        <p:spPr>
          <a:xfrm rot="5400000">
            <a:off x="7285037" y="1828802"/>
            <a:ext cx="5851525" cy="27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20"/>
          <p:cNvSpPr txBox="1">
            <a:spLocks noGrp="1"/>
          </p:cNvSpPr>
          <p:nvPr>
            <p:ph type="body" idx="1"/>
          </p:nvPr>
        </p:nvSpPr>
        <p:spPr>
          <a:xfrm rot="5400000">
            <a:off x="1697037" y="-812799"/>
            <a:ext cx="5851525" cy="802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1" name="Google Shape;81;p20"/>
          <p:cNvSpPr txBox="1">
            <a:spLocks noGrp="1"/>
          </p:cNvSpPr>
          <p:nvPr>
            <p:ph type="dt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20"/>
          <p:cNvSpPr txBox="1">
            <a:spLocks noGrp="1"/>
          </p:cNvSpPr>
          <p:nvPr>
            <p:ph type="ft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20"/>
          <p:cNvSpPr txBox="1">
            <a:spLocks noGrp="1"/>
          </p:cNvSpPr>
          <p:nvPr>
            <p:ph type="sldNum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415611" y="992767"/>
            <a:ext cx="11360800" cy="273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415600" y="3778833"/>
            <a:ext cx="11360800" cy="105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0256160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415600" y="2867800"/>
            <a:ext cx="113608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9083799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7374231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53332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marL="1219170" lvl="1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6443200" y="1536633"/>
            <a:ext cx="53332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marL="1219170" lvl="1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1076237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885280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415600" y="740800"/>
            <a:ext cx="3744000" cy="100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415600" y="1852800"/>
            <a:ext cx="3744000" cy="423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1pPr>
            <a:lvl2pPr marL="1219170" lvl="1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9300745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653667" y="600200"/>
            <a:ext cx="8490400" cy="545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683124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6096000" y="-167"/>
            <a:ext cx="6096000" cy="685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354000" y="1644233"/>
            <a:ext cx="5393600" cy="197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354000" y="3737433"/>
            <a:ext cx="5393600" cy="164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6586000" y="965433"/>
            <a:ext cx="5116000" cy="492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1133731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415600" y="5640767"/>
            <a:ext cx="7998400" cy="80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609585" lvl="0" indent="-30479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5921822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415600" y="1474833"/>
            <a:ext cx="11360800" cy="2618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415600" y="4202967"/>
            <a:ext cx="11360800" cy="173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57189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1007880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1634815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0"/>
          <p:cNvSpPr txBox="1"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10"/>
          <p:cNvSpPr txBox="1"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10"/>
          <p:cNvSpPr txBox="1">
            <a:spLocks noGrp="1"/>
          </p:cNvSpPr>
          <p:nvPr>
            <p:ph type="dt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10"/>
          <p:cNvSpPr txBox="1">
            <a:spLocks noGrp="1"/>
          </p:cNvSpPr>
          <p:nvPr>
            <p:ph type="ft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10"/>
          <p:cNvSpPr txBox="1">
            <a:spLocks noGrp="1"/>
          </p:cNvSpPr>
          <p:nvPr>
            <p:ph type="sldNum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629855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Title and Conten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2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12"/>
          <p:cNvSpPr txBox="1"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12"/>
          <p:cNvSpPr txBox="1">
            <a:spLocks noGrp="1"/>
          </p:cNvSpPr>
          <p:nvPr>
            <p:ph type="dt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2"/>
          <p:cNvSpPr txBox="1">
            <a:spLocks noGrp="1"/>
          </p:cNvSpPr>
          <p:nvPr>
            <p:ph type="ft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12"/>
          <p:cNvSpPr txBox="1">
            <a:spLocks noGrp="1"/>
          </p:cNvSpPr>
          <p:nvPr>
            <p:ph type="sldNum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820145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13"/>
          <p:cNvSpPr txBox="1"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Helvetica Neue"/>
              <a:buNone/>
              <a:defRPr sz="4000" b="1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13"/>
          <p:cNvSpPr txBox="1"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7" name="Google Shape;37;p13"/>
          <p:cNvSpPr txBox="1">
            <a:spLocks noGrp="1"/>
          </p:cNvSpPr>
          <p:nvPr>
            <p:ph type="dt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3"/>
          <p:cNvSpPr txBox="1">
            <a:spLocks noGrp="1"/>
          </p:cNvSpPr>
          <p:nvPr>
            <p:ph type="ft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13"/>
          <p:cNvSpPr txBox="1">
            <a:spLocks noGrp="1"/>
          </p:cNvSpPr>
          <p:nvPr>
            <p:ph type="sldNum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62270465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Comparison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4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Helvetica Neue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14"/>
          <p:cNvSpPr txBox="1"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14"/>
          <p:cNvSpPr txBox="1">
            <a:spLocks noGrp="1"/>
          </p:cNvSpPr>
          <p:nvPr>
            <p:ph type="body" idx="2"/>
          </p:nvPr>
        </p:nvSpPr>
        <p:spPr>
          <a:xfrm>
            <a:off x="609600" y="2174875"/>
            <a:ext cx="5386917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14"/>
          <p:cNvSpPr txBox="1">
            <a:spLocks noGrp="1"/>
          </p:cNvSpPr>
          <p:nvPr>
            <p:ph type="body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14"/>
          <p:cNvSpPr txBox="1">
            <a:spLocks noGrp="1"/>
          </p:cNvSpPr>
          <p:nvPr>
            <p:ph type="body" idx="4"/>
          </p:nvPr>
        </p:nvSpPr>
        <p:spPr>
          <a:xfrm>
            <a:off x="6193368" y="2174875"/>
            <a:ext cx="5389033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14"/>
          <p:cNvSpPr txBox="1">
            <a:spLocks noGrp="1"/>
          </p:cNvSpPr>
          <p:nvPr>
            <p:ph type="dt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4"/>
          <p:cNvSpPr txBox="1">
            <a:spLocks noGrp="1"/>
          </p:cNvSpPr>
          <p:nvPr>
            <p:ph type="ft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4"/>
          <p:cNvSpPr txBox="1">
            <a:spLocks noGrp="1"/>
          </p:cNvSpPr>
          <p:nvPr>
            <p:ph type="sldNum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6541432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5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15"/>
          <p:cNvSpPr txBox="1">
            <a:spLocks noGrp="1"/>
          </p:cNvSpPr>
          <p:nvPr>
            <p:ph type="dt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15"/>
          <p:cNvSpPr txBox="1">
            <a:spLocks noGrp="1"/>
          </p:cNvSpPr>
          <p:nvPr>
            <p:ph type="ft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15"/>
          <p:cNvSpPr txBox="1">
            <a:spLocks noGrp="1"/>
          </p:cNvSpPr>
          <p:nvPr>
            <p:ph type="sldNum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2612706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6"/>
          <p:cNvSpPr txBox="1">
            <a:spLocks noGrp="1"/>
          </p:cNvSpPr>
          <p:nvPr>
            <p:ph type="dt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6"/>
          <p:cNvSpPr txBox="1">
            <a:spLocks noGrp="1"/>
          </p:cNvSpPr>
          <p:nvPr>
            <p:ph type="ft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16"/>
          <p:cNvSpPr txBox="1">
            <a:spLocks noGrp="1"/>
          </p:cNvSpPr>
          <p:nvPr>
            <p:ph type="sldNum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7479415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Content with Caption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7"/>
          <p:cNvSpPr txBox="1"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Helvetica Neue"/>
              <a:buNone/>
              <a:defRPr sz="2000" b="1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7"/>
          <p:cNvSpPr txBox="1">
            <a:spLocks noGrp="1"/>
          </p:cNvSpPr>
          <p:nvPr>
            <p:ph type="body" idx="1"/>
          </p:nvPr>
        </p:nvSpPr>
        <p:spPr>
          <a:xfrm>
            <a:off x="4766733" y="273051"/>
            <a:ext cx="6815667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61" name="Google Shape;61;p17"/>
          <p:cNvSpPr txBox="1">
            <a:spLocks noGrp="1"/>
          </p:cNvSpPr>
          <p:nvPr>
            <p:ph type="body" idx="2"/>
          </p:nvPr>
        </p:nvSpPr>
        <p:spPr>
          <a:xfrm>
            <a:off x="609601" y="1435101"/>
            <a:ext cx="4011084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2" name="Google Shape;62;p17"/>
          <p:cNvSpPr txBox="1">
            <a:spLocks noGrp="1"/>
          </p:cNvSpPr>
          <p:nvPr>
            <p:ph type="dt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7"/>
          <p:cNvSpPr txBox="1">
            <a:spLocks noGrp="1"/>
          </p:cNvSpPr>
          <p:nvPr>
            <p:ph type="ft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17"/>
          <p:cNvSpPr txBox="1">
            <a:spLocks noGrp="1"/>
          </p:cNvSpPr>
          <p:nvPr>
            <p:ph type="sldNum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1471377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 with Caption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8"/>
          <p:cNvSpPr txBox="1"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Helvetica Neue"/>
              <a:buNone/>
              <a:defRPr sz="2000" b="1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8"/>
          <p:cNvSpPr>
            <a:spLocks noGrp="1"/>
          </p:cNvSpPr>
          <p:nvPr>
            <p:ph type="pic" idx="2"/>
          </p:nvPr>
        </p:nvSpPr>
        <p:spPr>
          <a:xfrm>
            <a:off x="2389717" y="612775"/>
            <a:ext cx="73152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8" name="Google Shape;68;p18"/>
          <p:cNvSpPr txBox="1">
            <a:spLocks noGrp="1"/>
          </p:cNvSpPr>
          <p:nvPr>
            <p:ph type="body" idx="1"/>
          </p:nvPr>
        </p:nvSpPr>
        <p:spPr>
          <a:xfrm>
            <a:off x="2389717" y="5367338"/>
            <a:ext cx="73152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9" name="Google Shape;69;p18"/>
          <p:cNvSpPr txBox="1">
            <a:spLocks noGrp="1"/>
          </p:cNvSpPr>
          <p:nvPr>
            <p:ph type="dt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8"/>
          <p:cNvSpPr txBox="1">
            <a:spLocks noGrp="1"/>
          </p:cNvSpPr>
          <p:nvPr>
            <p:ph type="ft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8"/>
          <p:cNvSpPr txBox="1">
            <a:spLocks noGrp="1"/>
          </p:cNvSpPr>
          <p:nvPr>
            <p:ph type="sldNum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5130155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Title and Vertical Text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9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9"/>
          <p:cNvSpPr txBox="1">
            <a:spLocks noGrp="1"/>
          </p:cNvSpPr>
          <p:nvPr>
            <p:ph type="body" idx="1"/>
          </p:nvPr>
        </p:nvSpPr>
        <p:spPr>
          <a:xfrm rot="5400000">
            <a:off x="3833019" y="-1623217"/>
            <a:ext cx="4525963" cy="1097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5" name="Google Shape;75;p19"/>
          <p:cNvSpPr txBox="1">
            <a:spLocks noGrp="1"/>
          </p:cNvSpPr>
          <p:nvPr>
            <p:ph type="dt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9"/>
          <p:cNvSpPr txBox="1">
            <a:spLocks noGrp="1"/>
          </p:cNvSpPr>
          <p:nvPr>
            <p:ph type="ft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19"/>
          <p:cNvSpPr txBox="1">
            <a:spLocks noGrp="1"/>
          </p:cNvSpPr>
          <p:nvPr>
            <p:ph type="sldNum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0059250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 Title and Text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20"/>
          <p:cNvSpPr txBox="1">
            <a:spLocks noGrp="1"/>
          </p:cNvSpPr>
          <p:nvPr>
            <p:ph type="title"/>
          </p:nvPr>
        </p:nvSpPr>
        <p:spPr>
          <a:xfrm rot="5400000">
            <a:off x="7285037" y="1828802"/>
            <a:ext cx="5851525" cy="27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20"/>
          <p:cNvSpPr txBox="1">
            <a:spLocks noGrp="1"/>
          </p:cNvSpPr>
          <p:nvPr>
            <p:ph type="body" idx="1"/>
          </p:nvPr>
        </p:nvSpPr>
        <p:spPr>
          <a:xfrm rot="5400000">
            <a:off x="1697037" y="-812799"/>
            <a:ext cx="5851525" cy="802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1" name="Google Shape;81;p20"/>
          <p:cNvSpPr txBox="1">
            <a:spLocks noGrp="1"/>
          </p:cNvSpPr>
          <p:nvPr>
            <p:ph type="dt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20"/>
          <p:cNvSpPr txBox="1">
            <a:spLocks noGrp="1"/>
          </p:cNvSpPr>
          <p:nvPr>
            <p:ph type="ft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20"/>
          <p:cNvSpPr txBox="1">
            <a:spLocks noGrp="1"/>
          </p:cNvSpPr>
          <p:nvPr>
            <p:ph type="sldNum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400243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40611-2795-B44A-8A14-377479AA6D81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3D657-85ED-4D4C-BA5A-3DEC99F9B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95153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40611-2795-B44A-8A14-377479AA6D81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3D657-85ED-4D4C-BA5A-3DEC99F9B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05380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40611-2795-B44A-8A14-377479AA6D81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3D657-85ED-4D4C-BA5A-3DEC99F9B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11759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40611-2795-B44A-8A14-377479AA6D81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3D657-85ED-4D4C-BA5A-3DEC99F9B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26479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40611-2795-B44A-8A14-377479AA6D81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3D657-85ED-4D4C-BA5A-3DEC99F9B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99253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40611-2795-B44A-8A14-377479AA6D81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3D657-85ED-4D4C-BA5A-3DEC99F9B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16228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40611-2795-B44A-8A14-377479AA6D81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3D657-85ED-4D4C-BA5A-3DEC99F9B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33294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40611-2795-B44A-8A14-377479AA6D81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3D657-85ED-4D4C-BA5A-3DEC99F9B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17716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40611-2795-B44A-8A14-377479AA6D81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3D657-85ED-4D4C-BA5A-3DEC99F9B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23517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40611-2795-B44A-8A14-377479AA6D81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3D657-85ED-4D4C-BA5A-3DEC99F9B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36830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40611-2795-B44A-8A14-377479AA6D81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3D657-85ED-4D4C-BA5A-3DEC99F9B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28282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11" Type="http://schemas.openxmlformats.org/officeDocument/2006/relationships/theme" Target="../theme/theme3.xml"/><Relationship Id="rId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31.xml"/><Relationship Id="rId4" Type="http://schemas.openxmlformats.org/officeDocument/2006/relationships/slideLayout" Target="../slideLayouts/slideLayout25.xml"/><Relationship Id="rId9" Type="http://schemas.openxmlformats.org/officeDocument/2006/relationships/slideLayout" Target="../slideLayouts/slideLayout30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41.xml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9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Helvetica Neue"/>
              <a:buNone/>
              <a:defRPr sz="4400" b="0" i="0" u="none" strike="noStrike" cap="non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Google Shape;11;p9"/>
          <p:cNvSpPr txBox="1"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  <a:lvl2pPr marL="914400" marR="0" lvl="1" indent="-4064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2pPr>
            <a:lvl3pPr marL="1371600" marR="0" lvl="2" indent="-3810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2" name="Google Shape;12;p9"/>
          <p:cNvSpPr txBox="1">
            <a:spLocks noGrp="1"/>
          </p:cNvSpPr>
          <p:nvPr>
            <p:ph type="dt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3" name="Google Shape;13;p9"/>
          <p:cNvSpPr txBox="1">
            <a:spLocks noGrp="1"/>
          </p:cNvSpPr>
          <p:nvPr>
            <p:ph type="ft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4" name="Google Shape;14;p9"/>
          <p:cNvSpPr txBox="1">
            <a:spLocks noGrp="1"/>
          </p:cNvSpPr>
          <p:nvPr>
            <p:ph type="sldNum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333">
                <a:solidFill>
                  <a:schemeClr val="dk2"/>
                </a:solidFill>
              </a:defRPr>
            </a:lvl1pPr>
            <a:lvl2pPr lvl="1" algn="r">
              <a:buNone/>
              <a:defRPr sz="1333">
                <a:solidFill>
                  <a:schemeClr val="dk2"/>
                </a:solidFill>
              </a:defRPr>
            </a:lvl2pPr>
            <a:lvl3pPr lvl="2" algn="r">
              <a:buNone/>
              <a:defRPr sz="1333">
                <a:solidFill>
                  <a:schemeClr val="dk2"/>
                </a:solidFill>
              </a:defRPr>
            </a:lvl3pPr>
            <a:lvl4pPr lvl="3" algn="r">
              <a:buNone/>
              <a:defRPr sz="1333">
                <a:solidFill>
                  <a:schemeClr val="dk2"/>
                </a:solidFill>
              </a:defRPr>
            </a:lvl4pPr>
            <a:lvl5pPr lvl="4" algn="r">
              <a:buNone/>
              <a:defRPr sz="1333">
                <a:solidFill>
                  <a:schemeClr val="dk2"/>
                </a:solidFill>
              </a:defRPr>
            </a:lvl5pPr>
            <a:lvl6pPr lvl="5" algn="r">
              <a:buNone/>
              <a:defRPr sz="1333">
                <a:solidFill>
                  <a:schemeClr val="dk2"/>
                </a:solidFill>
              </a:defRPr>
            </a:lvl6pPr>
            <a:lvl7pPr lvl="6" algn="r">
              <a:buNone/>
              <a:defRPr sz="1333">
                <a:solidFill>
                  <a:schemeClr val="dk2"/>
                </a:solidFill>
              </a:defRPr>
            </a:lvl7pPr>
            <a:lvl8pPr lvl="7" algn="r">
              <a:buNone/>
              <a:defRPr sz="1333">
                <a:solidFill>
                  <a:schemeClr val="dk2"/>
                </a:solidFill>
              </a:defRPr>
            </a:lvl8pPr>
            <a:lvl9pPr lvl="8" algn="r">
              <a:buNone/>
              <a:defRPr sz="1333">
                <a:solidFill>
                  <a:schemeClr val="dk2"/>
                </a:solidFill>
              </a:defRPr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234287041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9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Helvetica Neue"/>
              <a:buNone/>
              <a:defRPr sz="4400" b="0" i="0" u="none" strike="noStrike" cap="non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Google Shape;11;p9"/>
          <p:cNvSpPr txBox="1"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  <a:lvl2pPr marL="914400" marR="0" lvl="1" indent="-4064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2pPr>
            <a:lvl3pPr marL="1371600" marR="0" lvl="2" indent="-3810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2" name="Google Shape;12;p9"/>
          <p:cNvSpPr txBox="1">
            <a:spLocks noGrp="1"/>
          </p:cNvSpPr>
          <p:nvPr>
            <p:ph type="dt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3" name="Google Shape;13;p9"/>
          <p:cNvSpPr txBox="1">
            <a:spLocks noGrp="1"/>
          </p:cNvSpPr>
          <p:nvPr>
            <p:ph type="ft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4" name="Google Shape;14;p9"/>
          <p:cNvSpPr txBox="1">
            <a:spLocks noGrp="1"/>
          </p:cNvSpPr>
          <p:nvPr>
            <p:ph type="sldNum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33290970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640611-2795-B44A-8A14-377479AA6D81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3D657-85ED-4D4C-BA5A-3DEC99F9B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5602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jp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jpe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8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12.png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23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4.png"/><Relationship Id="rId5" Type="http://schemas.openxmlformats.org/officeDocument/2006/relationships/image" Target="../media/image12.pn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3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1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4.gi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8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14198939-9D62-4FAF-874A-AB4E0BB1AEC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08"/>
          <a:stretch/>
        </p:blipFill>
        <p:spPr>
          <a:xfrm>
            <a:off x="-2" y="-251578"/>
            <a:ext cx="12192000" cy="710957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95C02710-4BE1-3843-8652-09B749818E44}"/>
              </a:ext>
            </a:extLst>
          </p:cNvPr>
          <p:cNvSpPr/>
          <p:nvPr/>
        </p:nvSpPr>
        <p:spPr>
          <a:xfrm>
            <a:off x="-3" y="-83496"/>
            <a:ext cx="12192000" cy="6858000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</p:txBody>
      </p:sp>
      <p:sp>
        <p:nvSpPr>
          <p:cNvPr id="89" name="Google Shape;89;p1"/>
          <p:cNvSpPr txBox="1">
            <a:spLocks noGrp="1"/>
          </p:cNvSpPr>
          <p:nvPr>
            <p:ph type="ctrTitle"/>
          </p:nvPr>
        </p:nvSpPr>
        <p:spPr>
          <a:xfrm>
            <a:off x="-2" y="0"/>
            <a:ext cx="11567887" cy="3186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lvl="0" algn="l">
              <a:buClr>
                <a:schemeClr val="lt1"/>
              </a:buClr>
              <a:buSzPts val="4000"/>
            </a:pPr>
            <a:r>
              <a:rPr lang="en-GB" sz="5400" b="1" dirty="0">
                <a:solidFill>
                  <a:schemeClr val="bg1"/>
                </a:solidFill>
                <a:latin typeface="+mj-lt"/>
              </a:rPr>
              <a:t>Mapping mesopelagic particle and plankton fields with a multi-camera array on a long-range AUV</a:t>
            </a:r>
            <a:endParaRPr lang="en-GB" sz="54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90" name="Google Shape;90;p1"/>
          <p:cNvSpPr txBox="1">
            <a:spLocks noGrp="1"/>
          </p:cNvSpPr>
          <p:nvPr>
            <p:ph type="subTitle" idx="1"/>
          </p:nvPr>
        </p:nvSpPr>
        <p:spPr>
          <a:xfrm>
            <a:off x="-1" y="5533901"/>
            <a:ext cx="7787641" cy="13240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7500" lnSpcReduction="20000"/>
          </a:bodyPr>
          <a:lstStyle/>
          <a:p>
            <a:pPr marL="0" indent="0" algn="l">
              <a:spcBef>
                <a:spcPts val="0"/>
              </a:spcBef>
              <a:buClr>
                <a:srgbClr val="FFFFFF"/>
              </a:buClr>
              <a:buSzPct val="100000"/>
            </a:pPr>
            <a:r>
              <a:rPr lang="en-US" sz="3500" b="1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Eric Orenstein, Paul Roberts*, Brett Hobson, Alana Sherman, Colleen Durkin, Henry Ruhl, Kakani Katija</a:t>
            </a:r>
            <a:endParaRPr lang="en-US" dirty="0">
              <a:solidFill>
                <a:schemeClr val="bg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0000"/>
              </a:lnSpc>
              <a:spcBef>
                <a:spcPts val="262"/>
              </a:spcBef>
              <a:spcAft>
                <a:spcPts val="0"/>
              </a:spcAft>
              <a:buClr>
                <a:srgbClr val="FFFFFF"/>
              </a:buClr>
              <a:buSzPct val="100000"/>
              <a:buNone/>
            </a:pPr>
            <a:r>
              <a:rPr lang="en-US" sz="2100" b="1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OSM2024 – Feb. 22, 2024</a:t>
            </a:r>
            <a:endParaRPr lang="en-US" sz="3000" b="1" dirty="0">
              <a:solidFill>
                <a:schemeClr val="bg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0000"/>
              </a:lnSpc>
              <a:spcBef>
                <a:spcPts val="375"/>
              </a:spcBef>
              <a:spcAft>
                <a:spcPts val="0"/>
              </a:spcAft>
              <a:buClr>
                <a:srgbClr val="888888"/>
              </a:buClr>
              <a:buSzPct val="100000"/>
              <a:buNone/>
            </a:pPr>
            <a:endParaRPr sz="3000" b="1" dirty="0">
              <a:solidFill>
                <a:srgbClr val="FFFFFF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60A9E60-3A05-9F48-8BDD-9C94CFC8DD13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51579" y="5733743"/>
            <a:ext cx="2124147" cy="38975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685C87F-900C-334F-84C0-BDAEBB5005A7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4873" y="6199199"/>
            <a:ext cx="2075542" cy="522646"/>
          </a:xfrm>
          <a:prstGeom prst="rect">
            <a:avLst/>
          </a:prstGeom>
          <a:solidFill>
            <a:schemeClr val="bg1"/>
          </a:solidFill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910393C8-BE89-9A4E-AE30-AB5E7790806A}"/>
              </a:ext>
            </a:extLst>
          </p:cNvPr>
          <p:cNvGrpSpPr/>
          <p:nvPr/>
        </p:nvGrpSpPr>
        <p:grpSpPr>
          <a:xfrm>
            <a:off x="10216055" y="5699876"/>
            <a:ext cx="2104008" cy="1062871"/>
            <a:chOff x="298684" y="5791855"/>
            <a:chExt cx="2104008" cy="1062871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E78A7B28-5D7B-774F-9745-6D456526109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t="31413" b="31902"/>
            <a:stretch/>
          </p:blipFill>
          <p:spPr>
            <a:xfrm>
              <a:off x="298684" y="5791855"/>
              <a:ext cx="2104008" cy="771851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ACDD4AC-3B92-4146-8602-319FAF1C744E}"/>
                </a:ext>
              </a:extLst>
            </p:cNvPr>
            <p:cNvSpPr txBox="1"/>
            <p:nvPr/>
          </p:nvSpPr>
          <p:spPr>
            <a:xfrm>
              <a:off x="597924" y="6485394"/>
              <a:ext cx="150552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Arial"/>
                  <a:sym typeface="Arial"/>
                </a:rPr>
                <a:t>Grant #: </a:t>
              </a: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Arial"/>
                  <a:sym typeface="Arial"/>
                </a:rPr>
                <a:t>7583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edia1">
            <a:hlinkClick r:id="" action="ppaction://media"/>
            <a:extLst>
              <a:ext uri="{FF2B5EF4-FFF2-40B4-BE49-F238E27FC236}">
                <a16:creationId xmlns:a16="http://schemas.microsoft.com/office/drawing/2014/main" id="{01860D44-1BCC-4D2A-98AD-648FAB5EAA1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" name="Google Shape;104;p21"/>
          <p:cNvSpPr txBox="1">
            <a:spLocks noGrp="1"/>
          </p:cNvSpPr>
          <p:nvPr>
            <p:ph type="title"/>
          </p:nvPr>
        </p:nvSpPr>
        <p:spPr>
          <a:xfrm>
            <a:off x="228600" y="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Helvetica Neue"/>
              <a:buNone/>
            </a:pPr>
            <a:r>
              <a:rPr lang="en-US" sz="4000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Biological Carbon Pump</a:t>
            </a:r>
            <a:endParaRPr sz="4000"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645EE9-2CBB-4CD3-A719-7B9E8FBEC696}"/>
              </a:ext>
            </a:extLst>
          </p:cNvPr>
          <p:cNvSpPr txBox="1"/>
          <p:nvPr/>
        </p:nvSpPr>
        <p:spPr>
          <a:xfrm>
            <a:off x="7291874" y="736081"/>
            <a:ext cx="39095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Who/what is there?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DE8F5A0-6445-4E41-BF50-5F8A58FBC335}"/>
              </a:ext>
            </a:extLst>
          </p:cNvPr>
          <p:cNvSpPr txBox="1"/>
          <p:nvPr/>
        </p:nvSpPr>
        <p:spPr>
          <a:xfrm>
            <a:off x="7348148" y="1850029"/>
            <a:ext cx="39095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How many?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1A483ED-33FE-41E6-BC8A-13FF1DF472FD}"/>
              </a:ext>
            </a:extLst>
          </p:cNvPr>
          <p:cNvSpPr txBox="1"/>
          <p:nvPr/>
        </p:nvSpPr>
        <p:spPr>
          <a:xfrm>
            <a:off x="7348148" y="2963977"/>
            <a:ext cx="42707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Size and orientation?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2194933-B1DA-4F98-A26B-7859C28E2174}"/>
              </a:ext>
            </a:extLst>
          </p:cNvPr>
          <p:cNvSpPr txBox="1"/>
          <p:nvPr/>
        </p:nvSpPr>
        <p:spPr>
          <a:xfrm>
            <a:off x="7348148" y="4274757"/>
            <a:ext cx="427071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Variability in space and time?</a:t>
            </a:r>
          </a:p>
        </p:txBody>
      </p:sp>
    </p:spTree>
    <p:extLst>
      <p:ext uri="{BB962C8B-B14F-4D97-AF65-F5344CB8AC3E}">
        <p14:creationId xmlns:p14="http://schemas.microsoft.com/office/powerpoint/2010/main" val="3219567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76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8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1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mbari-annualreport.s3.amazonaws.com/uploads/CANON-illustration-111219.jpg">
            <a:extLst>
              <a:ext uri="{FF2B5EF4-FFF2-40B4-BE49-F238E27FC236}">
                <a16:creationId xmlns:a16="http://schemas.microsoft.com/office/drawing/2014/main" id="{90C98679-0E57-4B39-A9CD-0349D82BFD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6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C80B8A-E456-496F-989B-B579C7AD67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15153"/>
            <a:ext cx="12192000" cy="740664"/>
          </a:xfrm>
        </p:spPr>
        <p:txBody>
          <a:bodyPr>
            <a:noAutofit/>
          </a:bodyPr>
          <a:lstStyle/>
          <a:p>
            <a:pPr algn="l"/>
            <a:r>
              <a:rPr lang="en-US" sz="4000" i="1" dirty="0">
                <a:solidFill>
                  <a:schemeClr val="bg1"/>
                </a:solidFill>
              </a:rPr>
              <a:t>Platforms</a:t>
            </a:r>
            <a:endParaRPr lang="en-US" sz="4000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BDC196-DC20-4DB9-A80B-7CE2504F0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3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C05FB6-C82D-4043-A952-C1EAD99D901B}"/>
              </a:ext>
            </a:extLst>
          </p:cNvPr>
          <p:cNvSpPr txBox="1"/>
          <p:nvPr/>
        </p:nvSpPr>
        <p:spPr>
          <a:xfrm>
            <a:off x="150607" y="6356351"/>
            <a:ext cx="4636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Illustration: David Fierstein © MBARI 2019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2DDB5634-2912-4D6A-94F4-243CBD553008}"/>
              </a:ext>
            </a:extLst>
          </p:cNvPr>
          <p:cNvSpPr/>
          <p:nvPr/>
        </p:nvSpPr>
        <p:spPr>
          <a:xfrm>
            <a:off x="5705857" y="2275687"/>
            <a:ext cx="1331366" cy="740665"/>
          </a:xfrm>
          <a:prstGeom prst="ellipse">
            <a:avLst/>
          </a:prstGeom>
          <a:solidFill>
            <a:srgbClr val="F98613">
              <a:alpha val="20000"/>
            </a:srgb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8FDE63E-7C0C-4ED3-9E90-39FE6D3041A3}"/>
              </a:ext>
            </a:extLst>
          </p:cNvPr>
          <p:cNvSpPr/>
          <p:nvPr/>
        </p:nvSpPr>
        <p:spPr>
          <a:xfrm>
            <a:off x="5647335" y="4336222"/>
            <a:ext cx="1570329" cy="886831"/>
          </a:xfrm>
          <a:prstGeom prst="ellipse">
            <a:avLst/>
          </a:prstGeom>
          <a:solidFill>
            <a:srgbClr val="F98613">
              <a:alpha val="20000"/>
            </a:srgb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A46A50-FF6A-4ED6-A4AD-4327FA8262E8}"/>
              </a:ext>
            </a:extLst>
          </p:cNvPr>
          <p:cNvSpPr/>
          <p:nvPr/>
        </p:nvSpPr>
        <p:spPr>
          <a:xfrm>
            <a:off x="3890467" y="5484956"/>
            <a:ext cx="1552041" cy="945105"/>
          </a:xfrm>
          <a:prstGeom prst="ellipse">
            <a:avLst/>
          </a:prstGeom>
          <a:solidFill>
            <a:srgbClr val="F98613">
              <a:alpha val="20000"/>
            </a:srgb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275128A-0047-4E09-BB8B-8F9F42A4D35A}"/>
              </a:ext>
            </a:extLst>
          </p:cNvPr>
          <p:cNvSpPr/>
          <p:nvPr/>
        </p:nvSpPr>
        <p:spPr>
          <a:xfrm>
            <a:off x="4818887" y="2756977"/>
            <a:ext cx="1179577" cy="672024"/>
          </a:xfrm>
          <a:prstGeom prst="ellipse">
            <a:avLst/>
          </a:prstGeom>
          <a:solidFill>
            <a:srgbClr val="F98613">
              <a:alpha val="20000"/>
            </a:srgb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996FE9A-1930-4B58-9E50-57BC4A769E3A}"/>
              </a:ext>
            </a:extLst>
          </p:cNvPr>
          <p:cNvSpPr/>
          <p:nvPr/>
        </p:nvSpPr>
        <p:spPr>
          <a:xfrm>
            <a:off x="4255008" y="1299944"/>
            <a:ext cx="1450849" cy="1231115"/>
          </a:xfrm>
          <a:prstGeom prst="ellipse">
            <a:avLst/>
          </a:prstGeom>
          <a:solidFill>
            <a:srgbClr val="F98613">
              <a:alpha val="20000"/>
            </a:srgb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71487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FDA6192-164D-408E-93CD-92E7D68A633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1824" b="1"/>
          <a:stretch/>
        </p:blipFill>
        <p:spPr>
          <a:xfrm>
            <a:off x="7137724" y="274638"/>
            <a:ext cx="4727214" cy="293840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F1E984D-9BA0-4D77-B3E2-D6C6915E833A}"/>
              </a:ext>
            </a:extLst>
          </p:cNvPr>
          <p:cNvSpPr txBox="1"/>
          <p:nvPr/>
        </p:nvSpPr>
        <p:spPr>
          <a:xfrm>
            <a:off x="534969" y="1608360"/>
            <a:ext cx="556102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</a:rPr>
              <a:t>140 megapixels per “frame” at up to 4 frames per second (560 MB/s data rate)</a:t>
            </a: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</a:rPr>
              <a:t>50 um pixel size in object space</a:t>
            </a: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</a:rPr>
              <a:t>2-10 liter </a:t>
            </a:r>
            <a:r>
              <a:rPr lang="en-US" sz="1800" dirty="0" err="1">
                <a:solidFill>
                  <a:schemeClr val="bg1"/>
                </a:solidFill>
              </a:rPr>
              <a:t>multiview</a:t>
            </a:r>
            <a:r>
              <a:rPr lang="en-US" sz="1800" dirty="0">
                <a:solidFill>
                  <a:schemeClr val="bg1"/>
                </a:solidFill>
              </a:rPr>
              <a:t> imaged volume</a:t>
            </a: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</a:rPr>
              <a:t>Objects can be triangulated to obtain 3D position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340F8E9-C8DE-48D9-8798-038FFC458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algn="l"/>
            <a:r>
              <a:rPr lang="en-US" dirty="0">
                <a:solidFill>
                  <a:schemeClr val="bg1"/>
                </a:solidFill>
              </a:rPr>
              <a:t>Chiton Imaging System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DDD8B07-DE3B-469B-A182-40205149EF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601" y="3412948"/>
            <a:ext cx="2555304" cy="2686536"/>
          </a:xfrm>
          <a:prstGeom prst="rect">
            <a:avLst/>
          </a:prstGeom>
        </p:spPr>
      </p:pic>
      <p:grpSp>
        <p:nvGrpSpPr>
          <p:cNvPr id="43" name="Group 42">
            <a:extLst>
              <a:ext uri="{FF2B5EF4-FFF2-40B4-BE49-F238E27FC236}">
                <a16:creationId xmlns:a16="http://schemas.microsoft.com/office/drawing/2014/main" id="{CC5741A0-7D60-44C4-99FE-A3157778E1B0}"/>
              </a:ext>
            </a:extLst>
          </p:cNvPr>
          <p:cNvGrpSpPr/>
          <p:nvPr/>
        </p:nvGrpSpPr>
        <p:grpSpPr>
          <a:xfrm>
            <a:off x="3551905" y="3428998"/>
            <a:ext cx="3239314" cy="2702894"/>
            <a:chOff x="3233405" y="3428998"/>
            <a:chExt cx="3930005" cy="3279209"/>
          </a:xfrm>
        </p:grpSpPr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740D7CBD-F070-4FB1-A8B6-FBEC6DE4CBA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233405" y="3428998"/>
              <a:ext cx="3930005" cy="3220421"/>
            </a:xfrm>
            <a:prstGeom prst="rect">
              <a:avLst/>
            </a:prstGeom>
          </p:spPr>
        </p:pic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3770B000-64D9-42A4-B373-C0D78805BC5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503373" y="3556903"/>
              <a:ext cx="1281544" cy="0"/>
            </a:xfrm>
            <a:prstGeom prst="straightConnector1">
              <a:avLst/>
            </a:prstGeom>
            <a:ln w="38100">
              <a:solidFill>
                <a:schemeClr val="accent3">
                  <a:lumMod val="60000"/>
                  <a:lumOff val="40000"/>
                </a:schemeClr>
              </a:solidFill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8C63E884-3FC8-40EE-84EC-5584D2C92643}"/>
                </a:ext>
              </a:extLst>
            </p:cNvPr>
            <p:cNvSpPr/>
            <p:nvPr/>
          </p:nvSpPr>
          <p:spPr>
            <a:xfrm>
              <a:off x="4733615" y="3513156"/>
              <a:ext cx="821059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dirty="0">
                  <a:solidFill>
                    <a:schemeClr val="tx1">
                      <a:lumMod val="65000"/>
                      <a:lumOff val="35000"/>
                    </a:schemeClr>
                  </a:solidFill>
                </a:rPr>
                <a:t>18.2 cm</a:t>
              </a:r>
            </a:p>
          </p:txBody>
        </p: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4683D13F-076E-4233-93A6-42509638765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606289" y="6440426"/>
              <a:ext cx="3075709" cy="0"/>
            </a:xfrm>
            <a:prstGeom prst="straightConnector1">
              <a:avLst/>
            </a:prstGeom>
            <a:ln w="38100">
              <a:solidFill>
                <a:schemeClr val="accent3">
                  <a:lumMod val="60000"/>
                  <a:lumOff val="40000"/>
                </a:schemeClr>
              </a:solidFill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5F864AD8-1831-4E38-88B1-01BB771A6D96}"/>
                </a:ext>
              </a:extLst>
            </p:cNvPr>
            <p:cNvSpPr/>
            <p:nvPr/>
          </p:nvSpPr>
          <p:spPr>
            <a:xfrm>
              <a:off x="4787877" y="6400430"/>
              <a:ext cx="821059" cy="30777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r>
                <a:rPr lang="en-US" dirty="0">
                  <a:solidFill>
                    <a:schemeClr val="tx1">
                      <a:lumMod val="65000"/>
                      <a:lumOff val="35000"/>
                    </a:schemeClr>
                  </a:solidFill>
                </a:rPr>
                <a:t>44.6 cm</a:t>
              </a:r>
            </a:p>
          </p:txBody>
        </p:sp>
        <p:cxnSp>
          <p:nvCxnSpPr>
            <p:cNvPr id="39" name="Straight Arrow Connector 38">
              <a:extLst>
                <a:ext uri="{FF2B5EF4-FFF2-40B4-BE49-F238E27FC236}">
                  <a16:creationId xmlns:a16="http://schemas.microsoft.com/office/drawing/2014/main" id="{99E03A80-C689-486C-87C8-AC48E5B7E9D5}"/>
                </a:ext>
              </a:extLst>
            </p:cNvPr>
            <p:cNvCxnSpPr>
              <a:cxnSpLocks/>
            </p:cNvCxnSpPr>
            <p:nvPr/>
          </p:nvCxnSpPr>
          <p:spPr>
            <a:xfrm>
              <a:off x="3352148" y="4014277"/>
              <a:ext cx="0" cy="1518514"/>
            </a:xfrm>
            <a:prstGeom prst="straightConnector1">
              <a:avLst/>
            </a:prstGeom>
            <a:ln w="38100">
              <a:solidFill>
                <a:schemeClr val="accent3">
                  <a:lumMod val="60000"/>
                  <a:lumOff val="40000"/>
                </a:schemeClr>
              </a:solidFill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1F5E28A8-EC79-4EFD-841E-567098F552ED}"/>
                </a:ext>
              </a:extLst>
            </p:cNvPr>
            <p:cNvSpPr/>
            <p:nvPr/>
          </p:nvSpPr>
          <p:spPr>
            <a:xfrm rot="16200000">
              <a:off x="3102435" y="4619646"/>
              <a:ext cx="821059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dirty="0">
                  <a:solidFill>
                    <a:schemeClr val="tx1">
                      <a:lumMod val="65000"/>
                      <a:lumOff val="35000"/>
                    </a:schemeClr>
                  </a:solidFill>
                </a:rPr>
                <a:t>22.3 cm</a:t>
              </a:r>
            </a:p>
          </p:txBody>
        </p:sp>
        <p:cxnSp>
          <p:nvCxnSpPr>
            <p:cNvPr id="41" name="Straight Arrow Connector 40">
              <a:extLst>
                <a:ext uri="{FF2B5EF4-FFF2-40B4-BE49-F238E27FC236}">
                  <a16:creationId xmlns:a16="http://schemas.microsoft.com/office/drawing/2014/main" id="{E01B3E2D-F44C-4C51-BC5B-5224464A7C87}"/>
                </a:ext>
              </a:extLst>
            </p:cNvPr>
            <p:cNvCxnSpPr>
              <a:cxnSpLocks/>
            </p:cNvCxnSpPr>
            <p:nvPr/>
          </p:nvCxnSpPr>
          <p:spPr>
            <a:xfrm>
              <a:off x="6883850" y="4539723"/>
              <a:ext cx="0" cy="998969"/>
            </a:xfrm>
            <a:prstGeom prst="straightConnector1">
              <a:avLst/>
            </a:prstGeom>
            <a:ln w="38100">
              <a:solidFill>
                <a:schemeClr val="accent3">
                  <a:lumMod val="60000"/>
                  <a:lumOff val="40000"/>
                </a:schemeClr>
              </a:solidFill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3D546136-71B7-46EB-A393-80F16C5F7A03}"/>
                </a:ext>
              </a:extLst>
            </p:cNvPr>
            <p:cNvSpPr/>
            <p:nvPr/>
          </p:nvSpPr>
          <p:spPr>
            <a:xfrm rot="16200000">
              <a:off x="6319433" y="4857348"/>
              <a:ext cx="821059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dirty="0">
                  <a:solidFill>
                    <a:schemeClr val="tx1">
                      <a:lumMod val="65000"/>
                      <a:lumOff val="35000"/>
                    </a:schemeClr>
                  </a:solidFill>
                </a:rPr>
                <a:t>14.5 cm</a:t>
              </a:r>
            </a:p>
          </p:txBody>
        </p:sp>
      </p:grpSp>
      <p:sp>
        <p:nvSpPr>
          <p:cNvPr id="44" name="Slide Number Placeholder 3">
            <a:extLst>
              <a:ext uri="{FF2B5EF4-FFF2-40B4-BE49-F238E27FC236}">
                <a16:creationId xmlns:a16="http://schemas.microsoft.com/office/drawing/2014/main" id="{E34F7B2E-123E-4340-AC21-C9B13F9089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</p:spPr>
        <p:txBody>
          <a:bodyPr/>
          <a:lstStyle/>
          <a:p>
            <a:fld id="{0FB56013-B943-42BA-886F-6F9D4EB85E9D}" type="slidenum">
              <a:rPr lang="en-US" smtClean="0"/>
              <a:t>4</a:t>
            </a:fld>
            <a:endParaRPr lang="en-US" dirty="0"/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08CAAF56-E913-42D8-8B0B-84B50F79A6F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08"/>
          <a:stretch/>
        </p:blipFill>
        <p:spPr>
          <a:xfrm>
            <a:off x="7137724" y="3410188"/>
            <a:ext cx="4714213" cy="2749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388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EE4F37F5-24CB-474B-8B1B-908AE80AB5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-2" y="-1"/>
            <a:ext cx="12192001" cy="817581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C2637E7-4693-49EF-931B-BC9A359852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0" y="0"/>
            <a:ext cx="12192000" cy="8175812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94492179-DB03-4625-96E9-C3FEF97CD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algn="l"/>
            <a:r>
              <a:rPr lang="en-US" dirty="0">
                <a:solidFill>
                  <a:schemeClr val="bg1"/>
                </a:solidFill>
              </a:rPr>
              <a:t>Image Processing</a:t>
            </a:r>
          </a:p>
        </p:txBody>
      </p:sp>
    </p:spTree>
    <p:extLst>
      <p:ext uri="{BB962C8B-B14F-4D97-AF65-F5344CB8AC3E}">
        <p14:creationId xmlns:p14="http://schemas.microsoft.com/office/powerpoint/2010/main" val="241678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3">
            <a:extLst>
              <a:ext uri="{FF2B5EF4-FFF2-40B4-BE49-F238E27FC236}">
                <a16:creationId xmlns:a16="http://schemas.microsoft.com/office/drawing/2014/main" id="{29ED658A-0D96-403F-A5B5-76A2C7445811}"/>
              </a:ext>
            </a:extLst>
          </p:cNvPr>
          <p:cNvPicPr/>
          <p:nvPr/>
        </p:nvPicPr>
        <p:blipFill>
          <a:blip r:embed="rId3"/>
          <a:stretch/>
        </p:blipFill>
        <p:spPr>
          <a:xfrm>
            <a:off x="5903982" y="25543"/>
            <a:ext cx="6278119" cy="3539590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  <p:pic>
        <p:nvPicPr>
          <p:cNvPr id="31" name="Picture 3">
            <a:extLst>
              <a:ext uri="{FF2B5EF4-FFF2-40B4-BE49-F238E27FC236}">
                <a16:creationId xmlns:a16="http://schemas.microsoft.com/office/drawing/2014/main" id="{08D0C9D3-1A23-4C27-B46C-CF95AFEADAFB}"/>
              </a:ext>
            </a:extLst>
          </p:cNvPr>
          <p:cNvPicPr/>
          <p:nvPr/>
        </p:nvPicPr>
        <p:blipFill rotWithShape="1">
          <a:blip r:embed="rId4"/>
          <a:srcRect r="10762"/>
          <a:stretch/>
        </p:blipFill>
        <p:spPr>
          <a:xfrm>
            <a:off x="5903982" y="2361905"/>
            <a:ext cx="6265013" cy="3497685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  <p:pic>
        <p:nvPicPr>
          <p:cNvPr id="33" name="Picture 3">
            <a:extLst>
              <a:ext uri="{FF2B5EF4-FFF2-40B4-BE49-F238E27FC236}">
                <a16:creationId xmlns:a16="http://schemas.microsoft.com/office/drawing/2014/main" id="{398728BD-A48C-4316-AD7D-F727B74599F4}"/>
              </a:ext>
            </a:extLst>
          </p:cNvPr>
          <p:cNvPicPr/>
          <p:nvPr/>
        </p:nvPicPr>
        <p:blipFill>
          <a:blip r:embed="rId5"/>
          <a:stretch/>
        </p:blipFill>
        <p:spPr>
          <a:xfrm>
            <a:off x="5903982" y="4370352"/>
            <a:ext cx="6265013" cy="3556868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E8CEB6-0AF7-4CF8-A011-68EA8BB66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solidFill>
                  <a:schemeClr val="bg1"/>
                </a:solidFill>
              </a:rPr>
              <a:t>Imaging Capabilities</a:t>
            </a:r>
            <a:br>
              <a:rPr lang="en-US" dirty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34" name="Picture 2" descr="https://www.frontiersin.org/files/Articles/435670/fmars-06-00196-HTML/image_m/fmars-06-00196-g001.jpg">
            <a:extLst>
              <a:ext uri="{FF2B5EF4-FFF2-40B4-BE49-F238E27FC236}">
                <a16:creationId xmlns:a16="http://schemas.microsoft.com/office/drawing/2014/main" id="{405FF385-19C4-4CC0-9BF6-FDA3042DC4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2819344"/>
            <a:ext cx="3917781" cy="3267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A6F6187E-CFBF-4A15-A337-4DC6008917EA}"/>
              </a:ext>
            </a:extLst>
          </p:cNvPr>
          <p:cNvSpPr txBox="1"/>
          <p:nvPr/>
        </p:nvSpPr>
        <p:spPr>
          <a:xfrm>
            <a:off x="609600" y="6086722"/>
            <a:ext cx="46365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Lombard et al. 2019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356495C-5312-44D1-95AF-7978CD9B7E28}"/>
              </a:ext>
            </a:extLst>
          </p:cNvPr>
          <p:cNvSpPr txBox="1"/>
          <p:nvPr/>
        </p:nvSpPr>
        <p:spPr>
          <a:xfrm>
            <a:off x="536164" y="1218905"/>
            <a:ext cx="556102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</a:rPr>
              <a:t>Detection of objects: 2 mm to 20 cm</a:t>
            </a: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</a:rPr>
              <a:t>Detection of particles: 0.4 mm to 20 cm</a:t>
            </a:r>
            <a:endParaRPr lang="en-US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37" name="TextBox 6">
            <a:extLst>
              <a:ext uri="{FF2B5EF4-FFF2-40B4-BE49-F238E27FC236}">
                <a16:creationId xmlns:a16="http://schemas.microsoft.com/office/drawing/2014/main" id="{04507042-E59D-45A3-BBBE-1A25D37D3A13}"/>
              </a:ext>
            </a:extLst>
          </p:cNvPr>
          <p:cNvSpPr/>
          <p:nvPr/>
        </p:nvSpPr>
        <p:spPr>
          <a:xfrm>
            <a:off x="11082054" y="6116381"/>
            <a:ext cx="1553400" cy="36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800" b="0" strike="noStrike" spc="-1">
                <a:solidFill>
                  <a:srgbClr val="FFFFFF"/>
                </a:solidFill>
                <a:latin typeface="Arial"/>
              </a:rPr>
              <a:t>5 mm</a:t>
            </a:r>
            <a:endParaRPr lang="en-US" sz="1800" b="0" strike="noStrike" spc="-1">
              <a:latin typeface="Arial"/>
            </a:endParaRPr>
          </a:p>
        </p:txBody>
      </p:sp>
      <p:sp>
        <p:nvSpPr>
          <p:cNvPr id="38" name="Straight Connector 16">
            <a:extLst>
              <a:ext uri="{FF2B5EF4-FFF2-40B4-BE49-F238E27FC236}">
                <a16:creationId xmlns:a16="http://schemas.microsoft.com/office/drawing/2014/main" id="{C7826D72-B276-40D7-9516-2C600FE113EC}"/>
              </a:ext>
            </a:extLst>
          </p:cNvPr>
          <p:cNvSpPr/>
          <p:nvPr/>
        </p:nvSpPr>
        <p:spPr>
          <a:xfrm flipH="1">
            <a:off x="11185014" y="6485381"/>
            <a:ext cx="506880" cy="0"/>
          </a:xfrm>
          <a:prstGeom prst="line">
            <a:avLst/>
          </a:prstGeom>
          <a:ln w="4762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39" name="TextBox 4">
            <a:extLst>
              <a:ext uri="{FF2B5EF4-FFF2-40B4-BE49-F238E27FC236}">
                <a16:creationId xmlns:a16="http://schemas.microsoft.com/office/drawing/2014/main" id="{B016CD20-84CC-4537-864F-B571D1AD797B}"/>
              </a:ext>
            </a:extLst>
          </p:cNvPr>
          <p:cNvSpPr/>
          <p:nvPr/>
        </p:nvSpPr>
        <p:spPr>
          <a:xfrm>
            <a:off x="11003088" y="3821924"/>
            <a:ext cx="1553400" cy="36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800" b="0" strike="noStrike" spc="-1">
                <a:solidFill>
                  <a:srgbClr val="FFFFFF"/>
                </a:solidFill>
                <a:latin typeface="Arial"/>
              </a:rPr>
              <a:t>10 mm</a:t>
            </a:r>
            <a:endParaRPr lang="en-US" sz="1800" b="0" strike="noStrike" spc="-1">
              <a:latin typeface="Arial"/>
            </a:endParaRPr>
          </a:p>
        </p:txBody>
      </p:sp>
      <p:sp>
        <p:nvSpPr>
          <p:cNvPr id="40" name="Straight Connector 5">
            <a:extLst>
              <a:ext uri="{FF2B5EF4-FFF2-40B4-BE49-F238E27FC236}">
                <a16:creationId xmlns:a16="http://schemas.microsoft.com/office/drawing/2014/main" id="{398BF527-576D-456E-99D0-D2318742CE2E}"/>
              </a:ext>
            </a:extLst>
          </p:cNvPr>
          <p:cNvSpPr/>
          <p:nvPr/>
        </p:nvSpPr>
        <p:spPr>
          <a:xfrm flipH="1">
            <a:off x="11106048" y="4190924"/>
            <a:ext cx="506880" cy="0"/>
          </a:xfrm>
          <a:prstGeom prst="line">
            <a:avLst/>
          </a:prstGeom>
          <a:ln w="4762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41" name="TextBox 4">
            <a:extLst>
              <a:ext uri="{FF2B5EF4-FFF2-40B4-BE49-F238E27FC236}">
                <a16:creationId xmlns:a16="http://schemas.microsoft.com/office/drawing/2014/main" id="{568BAC8B-EB58-4E95-8D32-912973A750AC}"/>
              </a:ext>
            </a:extLst>
          </p:cNvPr>
          <p:cNvSpPr/>
          <p:nvPr/>
        </p:nvSpPr>
        <p:spPr>
          <a:xfrm>
            <a:off x="11003088" y="1774597"/>
            <a:ext cx="1553400" cy="36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800" b="0" strike="noStrike" spc="-1">
                <a:solidFill>
                  <a:srgbClr val="FFFFFF"/>
                </a:solidFill>
                <a:latin typeface="Arial"/>
              </a:rPr>
              <a:t>20 mm</a:t>
            </a:r>
            <a:endParaRPr lang="en-US" sz="1800" b="0" strike="noStrike" spc="-1">
              <a:latin typeface="Arial"/>
            </a:endParaRPr>
          </a:p>
        </p:txBody>
      </p:sp>
      <p:sp>
        <p:nvSpPr>
          <p:cNvPr id="42" name="Straight Connector 5">
            <a:extLst>
              <a:ext uri="{FF2B5EF4-FFF2-40B4-BE49-F238E27FC236}">
                <a16:creationId xmlns:a16="http://schemas.microsoft.com/office/drawing/2014/main" id="{6A6C0D18-0B15-4055-8422-434BAF67F762}"/>
              </a:ext>
            </a:extLst>
          </p:cNvPr>
          <p:cNvSpPr/>
          <p:nvPr/>
        </p:nvSpPr>
        <p:spPr>
          <a:xfrm flipH="1">
            <a:off x="11106048" y="2143957"/>
            <a:ext cx="660240" cy="0"/>
          </a:xfrm>
          <a:prstGeom prst="line">
            <a:avLst/>
          </a:prstGeom>
          <a:ln w="4762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9582592-1144-4DE4-8E4D-314CB6B78778}"/>
              </a:ext>
            </a:extLst>
          </p:cNvPr>
          <p:cNvCxnSpPr/>
          <p:nvPr/>
        </p:nvCxnSpPr>
        <p:spPr>
          <a:xfrm>
            <a:off x="2856216" y="4370352"/>
            <a:ext cx="1078786" cy="0"/>
          </a:xfrm>
          <a:prstGeom prst="line">
            <a:avLst/>
          </a:prstGeom>
          <a:ln w="19050">
            <a:solidFill>
              <a:srgbClr val="00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55AB651-06C2-4844-A00F-7943DFC871F9}"/>
              </a:ext>
            </a:extLst>
          </p:cNvPr>
          <p:cNvCxnSpPr/>
          <p:nvPr/>
        </p:nvCxnSpPr>
        <p:spPr>
          <a:xfrm flipV="1">
            <a:off x="3955551" y="1417638"/>
            <a:ext cx="1803114" cy="2952714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A7CCC3DC-26FA-462E-AB5C-AD9234177CFD}"/>
              </a:ext>
            </a:extLst>
          </p:cNvPr>
          <p:cNvCxnSpPr>
            <a:cxnSpLocks/>
          </p:cNvCxnSpPr>
          <p:nvPr/>
        </p:nvCxnSpPr>
        <p:spPr>
          <a:xfrm>
            <a:off x="2856216" y="4370352"/>
            <a:ext cx="2953820" cy="1770464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333ECE0F-AE54-4410-A3A5-D7C4C796BC5D}"/>
              </a:ext>
            </a:extLst>
          </p:cNvPr>
          <p:cNvSpPr txBox="1"/>
          <p:nvPr/>
        </p:nvSpPr>
        <p:spPr>
          <a:xfrm>
            <a:off x="2896242" y="4089126"/>
            <a:ext cx="17037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Chiton</a:t>
            </a:r>
          </a:p>
        </p:txBody>
      </p:sp>
    </p:spTree>
    <p:extLst>
      <p:ext uri="{BB962C8B-B14F-4D97-AF65-F5344CB8AC3E}">
        <p14:creationId xmlns:p14="http://schemas.microsoft.com/office/powerpoint/2010/main" val="934432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878171-C7C6-FD97-7A9D-CC8DBC2F45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122;p23">
            <a:extLst>
              <a:ext uri="{FF2B5EF4-FFF2-40B4-BE49-F238E27FC236}">
                <a16:creationId xmlns:a16="http://schemas.microsoft.com/office/drawing/2014/main" id="{1812F9D5-AE6C-45F5-8C97-92661FCF7C0E}"/>
              </a:ext>
            </a:extLst>
          </p:cNvPr>
          <p:cNvSpPr txBox="1">
            <a:spLocks/>
          </p:cNvSpPr>
          <p:nvPr/>
        </p:nvSpPr>
        <p:spPr>
          <a:xfrm>
            <a:off x="381000" y="15240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white"/>
              </a:buClr>
              <a:buSzPts val="4400"/>
              <a:buFont typeface="Helvetica Neue"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Application Examples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8855466-0937-4FB3-A314-3EE76034CDF2}"/>
              </a:ext>
            </a:extLst>
          </p:cNvPr>
          <p:cNvSpPr/>
          <p:nvPr/>
        </p:nvSpPr>
        <p:spPr>
          <a:xfrm>
            <a:off x="207184" y="1480758"/>
            <a:ext cx="5450609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Deployed on LRAUV </a:t>
            </a:r>
            <a:r>
              <a:rPr lang="en-US" sz="2400" dirty="0" err="1">
                <a:solidFill>
                  <a:schemeClr val="tx1"/>
                </a:solidFill>
              </a:rPr>
              <a:t>Galene</a:t>
            </a:r>
            <a:r>
              <a:rPr lang="en-US" sz="2400" dirty="0">
                <a:solidFill>
                  <a:schemeClr val="tx1"/>
                </a:solidFill>
              </a:rPr>
              <a:t> in Monterey Bay During 2022 field season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Quantifying particle spectral slope along AUV transects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Detecting krill patches during vehicle transects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5CB8144-E165-44D3-B284-0985144D97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6958" y="1389666"/>
            <a:ext cx="5450609" cy="4078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94051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9">
            <a:extLst>
              <a:ext uri="{FF2B5EF4-FFF2-40B4-BE49-F238E27FC236}">
                <a16:creationId xmlns:a16="http://schemas.microsoft.com/office/drawing/2014/main" id="{8AB45CDD-A953-47A2-A783-C865C9682D65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726040" y="1978751"/>
            <a:ext cx="10087259" cy="5103960"/>
          </a:xfrm>
          <a:prstGeom prst="rect">
            <a:avLst/>
          </a:prstGeom>
          <a:ln w="0">
            <a:noFill/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0BD5653-B728-427D-A9E2-BA20BD958C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8904" y="113016"/>
            <a:ext cx="2985900" cy="1985323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C4EC27A9-4085-4AF1-A251-5216F6B8A833}"/>
              </a:ext>
            </a:extLst>
          </p:cNvPr>
          <p:cNvCxnSpPr/>
          <p:nvPr/>
        </p:nvCxnSpPr>
        <p:spPr>
          <a:xfrm flipH="1">
            <a:off x="9847780" y="1253447"/>
            <a:ext cx="1787703" cy="457200"/>
          </a:xfrm>
          <a:prstGeom prst="straightConnector1">
            <a:avLst/>
          </a:prstGeom>
          <a:ln w="28575">
            <a:solidFill>
              <a:schemeClr val="accent4">
                <a:lumMod val="60000"/>
                <a:lumOff val="40000"/>
              </a:schemeClr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6AB5B1CF-C48B-4CF6-BBF1-DB5EEFFC803B}"/>
              </a:ext>
            </a:extLst>
          </p:cNvPr>
          <p:cNvSpPr/>
          <p:nvPr/>
        </p:nvSpPr>
        <p:spPr>
          <a:xfrm rot="20610149">
            <a:off x="10255311" y="1121164"/>
            <a:ext cx="141099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>
                <a:solidFill>
                  <a:schemeClr val="tx1"/>
                </a:solidFill>
              </a:rPr>
              <a:t>50 km</a:t>
            </a:r>
          </a:p>
        </p:txBody>
      </p:sp>
      <p:sp>
        <p:nvSpPr>
          <p:cNvPr id="6" name="Google Shape;122;p23">
            <a:extLst>
              <a:ext uri="{FF2B5EF4-FFF2-40B4-BE49-F238E27FC236}">
                <a16:creationId xmlns:a16="http://schemas.microsoft.com/office/drawing/2014/main" id="{DF07F073-7942-4AD1-9919-197E8131A352}"/>
              </a:ext>
            </a:extLst>
          </p:cNvPr>
          <p:cNvSpPr txBox="1">
            <a:spLocks/>
          </p:cNvSpPr>
          <p:nvPr/>
        </p:nvSpPr>
        <p:spPr>
          <a:xfrm>
            <a:off x="381000" y="15240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white"/>
              </a:buClr>
              <a:buSzPts val="4400"/>
              <a:buFont typeface="Helvetica Neue"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Transects of Particle Statistics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5D1A965-9ABA-40A8-AF10-66AE1C61EFBE}"/>
              </a:ext>
            </a:extLst>
          </p:cNvPr>
          <p:cNvCxnSpPr>
            <a:cxnSpLocks/>
          </p:cNvCxnSpPr>
          <p:nvPr/>
        </p:nvCxnSpPr>
        <p:spPr>
          <a:xfrm flipH="1">
            <a:off x="2018872" y="2337371"/>
            <a:ext cx="6421348" cy="0"/>
          </a:xfrm>
          <a:prstGeom prst="straightConnector1">
            <a:avLst/>
          </a:prstGeom>
          <a:ln w="28575">
            <a:solidFill>
              <a:schemeClr val="accent4">
                <a:lumMod val="60000"/>
                <a:lumOff val="40000"/>
              </a:schemeClr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9354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22;p23">
            <a:extLst>
              <a:ext uri="{FF2B5EF4-FFF2-40B4-BE49-F238E27FC236}">
                <a16:creationId xmlns:a16="http://schemas.microsoft.com/office/drawing/2014/main" id="{8CBC4DCC-FAE7-4E11-9389-9652399C41FC}"/>
              </a:ext>
            </a:extLst>
          </p:cNvPr>
          <p:cNvSpPr txBox="1">
            <a:spLocks/>
          </p:cNvSpPr>
          <p:nvPr/>
        </p:nvSpPr>
        <p:spPr>
          <a:xfrm>
            <a:off x="381000" y="15240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white"/>
              </a:buClr>
              <a:buSzPts val="4400"/>
              <a:buFont typeface="Helvetica Neue"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Integration </a:t>
            </a:r>
            <a:r>
              <a:rPr lang="en-US" sz="4000" dirty="0">
                <a:solidFill>
                  <a:prstClr val="white"/>
                </a:solidFill>
                <a:latin typeface="Arial"/>
                <a:ea typeface="Arial"/>
                <a:cs typeface="Arial"/>
              </a:rPr>
              <a:t>Into Standard Data Products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E891A3-6101-4C5D-8314-46474EC0B8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0466" y="1215798"/>
            <a:ext cx="9600344" cy="5357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1588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122;p23">
            <a:extLst>
              <a:ext uri="{FF2B5EF4-FFF2-40B4-BE49-F238E27FC236}">
                <a16:creationId xmlns:a16="http://schemas.microsoft.com/office/drawing/2014/main" id="{9B140CA1-CF60-446E-BDA2-970733D8C32E}"/>
              </a:ext>
            </a:extLst>
          </p:cNvPr>
          <p:cNvSpPr txBox="1">
            <a:spLocks/>
          </p:cNvSpPr>
          <p:nvPr/>
        </p:nvSpPr>
        <p:spPr>
          <a:xfrm>
            <a:off x="381000" y="15240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white"/>
              </a:buClr>
              <a:buSzPts val="4400"/>
              <a:buFont typeface="Helvetica Neue"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Krill Detection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AEF659-23C5-4230-88D4-EE9385C508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2410486"/>
            <a:ext cx="5423349" cy="4192452"/>
          </a:xfrm>
          <a:prstGeom prst="rect">
            <a:avLst/>
          </a:prstGeom>
        </p:spPr>
      </p:pic>
      <p:pic>
        <p:nvPicPr>
          <p:cNvPr id="6" name="trimmed-slow.mov">
            <a:hlinkClick r:id="" action="ppaction://media"/>
            <a:extLst>
              <a:ext uri="{FF2B5EF4-FFF2-40B4-BE49-F238E27FC236}">
                <a16:creationId xmlns:a16="http://schemas.microsoft.com/office/drawing/2014/main" id="{233001FC-A37C-4E0F-8D6E-21D4602FDCC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67400" y="2591180"/>
            <a:ext cx="6129703" cy="38310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7C4731B-E586-465A-9CBC-42EB4B3ADC2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33412" y="152400"/>
            <a:ext cx="3487862" cy="2209656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42F9BADD-3F36-482D-9B92-6EBC63A89B21}"/>
              </a:ext>
            </a:extLst>
          </p:cNvPr>
          <p:cNvSpPr/>
          <p:nvPr/>
        </p:nvSpPr>
        <p:spPr>
          <a:xfrm>
            <a:off x="9051532" y="919371"/>
            <a:ext cx="323636" cy="323636"/>
          </a:xfrm>
          <a:prstGeom prst="ellipse">
            <a:avLst/>
          </a:prstGeom>
          <a:solidFill>
            <a:srgbClr val="EDC51B">
              <a:alpha val="38039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CD922D-8E00-4951-AC60-2800BF9053DE}"/>
              </a:ext>
            </a:extLst>
          </p:cNvPr>
          <p:cNvSpPr/>
          <p:nvPr/>
        </p:nvSpPr>
        <p:spPr>
          <a:xfrm>
            <a:off x="3561403" y="5934617"/>
            <a:ext cx="161818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tx1"/>
                </a:solidFill>
              </a:rPr>
              <a:t>Krill Detections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A72C31D-23D7-4BF3-85A8-7FBFC0933EAF}"/>
              </a:ext>
            </a:extLst>
          </p:cNvPr>
          <p:cNvSpPr/>
          <p:nvPr/>
        </p:nvSpPr>
        <p:spPr>
          <a:xfrm>
            <a:off x="3498352" y="4034052"/>
            <a:ext cx="161818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tx1"/>
                </a:solidFill>
              </a:rPr>
              <a:t>Total Particle Counts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A6B6845A-EA06-472F-9DD9-B8D16081C573}"/>
              </a:ext>
            </a:extLst>
          </p:cNvPr>
          <p:cNvSpPr/>
          <p:nvPr/>
        </p:nvSpPr>
        <p:spPr>
          <a:xfrm>
            <a:off x="1171254" y="2691829"/>
            <a:ext cx="863029" cy="3519787"/>
          </a:xfrm>
          <a:prstGeom prst="roundRect">
            <a:avLst>
              <a:gd name="adj" fmla="val 5953"/>
            </a:avLst>
          </a:prstGeom>
          <a:solidFill>
            <a:srgbClr val="F8ED10">
              <a:alpha val="2588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9B0184F-BA18-4F5A-9F8F-8B9121DD570D}"/>
              </a:ext>
            </a:extLst>
          </p:cNvPr>
          <p:cNvSpPr/>
          <p:nvPr/>
        </p:nvSpPr>
        <p:spPr>
          <a:xfrm>
            <a:off x="2731214" y="2691829"/>
            <a:ext cx="767138" cy="3519787"/>
          </a:xfrm>
          <a:prstGeom prst="roundRect">
            <a:avLst>
              <a:gd name="adj" fmla="val 5953"/>
            </a:avLst>
          </a:prstGeom>
          <a:solidFill>
            <a:srgbClr val="F8ED10">
              <a:alpha val="2588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C22AFCC-072F-492C-AC98-6518BF28A9C4}"/>
              </a:ext>
            </a:extLst>
          </p:cNvPr>
          <p:cNvSpPr/>
          <p:nvPr/>
        </p:nvSpPr>
        <p:spPr>
          <a:xfrm>
            <a:off x="1108203" y="5736619"/>
            <a:ext cx="86303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tx1"/>
                </a:solidFill>
              </a:rPr>
              <a:t>No Imaging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80F69F7-12F0-4C96-AF70-B724A4106912}"/>
              </a:ext>
            </a:extLst>
          </p:cNvPr>
          <p:cNvSpPr/>
          <p:nvPr/>
        </p:nvSpPr>
        <p:spPr>
          <a:xfrm>
            <a:off x="2698436" y="5749951"/>
            <a:ext cx="86303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tx1"/>
                </a:solidFill>
              </a:rPr>
              <a:t>No Imaging</a:t>
            </a:r>
          </a:p>
        </p:txBody>
      </p:sp>
    </p:spTree>
    <p:extLst>
      <p:ext uri="{BB962C8B-B14F-4D97-AF65-F5344CB8AC3E}">
        <p14:creationId xmlns:p14="http://schemas.microsoft.com/office/powerpoint/2010/main" val="4199145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59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131;p24">
            <a:extLst>
              <a:ext uri="{FF2B5EF4-FFF2-40B4-BE49-F238E27FC236}">
                <a16:creationId xmlns:a16="http://schemas.microsoft.com/office/drawing/2014/main" id="{285F0659-56C4-4C4D-8610-5B67FF48D027}"/>
              </a:ext>
            </a:extLst>
          </p:cNvPr>
          <p:cNvSpPr txBox="1">
            <a:spLocks/>
          </p:cNvSpPr>
          <p:nvPr/>
        </p:nvSpPr>
        <p:spPr>
          <a:xfrm>
            <a:off x="228600" y="14515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buClr>
                <a:schemeClr val="lt1"/>
              </a:buClr>
              <a:buSzPts val="4400"/>
              <a:buFont typeface="Helvetica Neue"/>
              <a:buNone/>
            </a:pPr>
            <a:r>
              <a:rPr lang="en-US" sz="4400" dirty="0">
                <a:solidFill>
                  <a:schemeClr val="lt1"/>
                </a:solidFill>
              </a:rPr>
              <a:t>Future work</a:t>
            </a:r>
            <a:endParaRPr lang="en-US" sz="4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E5282D-77B2-E64F-A8ED-2BFE26FAA3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322" y="1378453"/>
            <a:ext cx="9350998" cy="3846689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52C40A12-4893-274C-8785-F2D102AE0C1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548" r="82857" b="60873"/>
          <a:stretch/>
        </p:blipFill>
        <p:spPr>
          <a:xfrm>
            <a:off x="4112464" y="2601189"/>
            <a:ext cx="8193836" cy="3186492"/>
          </a:xfrm>
          <a:prstGeom prst="rect">
            <a:avLst/>
          </a:prstGeom>
        </p:spPr>
      </p:pic>
      <p:sp>
        <p:nvSpPr>
          <p:cNvPr id="7" name="Google Shape;115;p22">
            <a:extLst>
              <a:ext uri="{FF2B5EF4-FFF2-40B4-BE49-F238E27FC236}">
                <a16:creationId xmlns:a16="http://schemas.microsoft.com/office/drawing/2014/main" id="{6D0C430A-4274-6640-B1A8-B5F7B6251055}"/>
              </a:ext>
            </a:extLst>
          </p:cNvPr>
          <p:cNvSpPr txBox="1"/>
          <p:nvPr/>
        </p:nvSpPr>
        <p:spPr>
          <a:xfrm>
            <a:off x="0" y="5787681"/>
            <a:ext cx="11843657" cy="46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>
              <a:buClr>
                <a:schemeClr val="lt1"/>
              </a:buClr>
              <a:buSzPts val="2400"/>
            </a:pPr>
            <a:r>
              <a:rPr lang="en-US" sz="2400" dirty="0" err="1">
                <a:solidFill>
                  <a:schemeClr val="lt1"/>
                </a:solidFill>
              </a:rPr>
              <a:t>Masmitja</a:t>
            </a:r>
            <a:r>
              <a:rPr lang="en-US" sz="2400" dirty="0">
                <a:solidFill>
                  <a:schemeClr val="lt1"/>
                </a:solidFill>
              </a:rPr>
              <a:t> et al., 2023 – </a:t>
            </a:r>
            <a:r>
              <a:rPr lang="en-US" sz="2400" i="1" dirty="0">
                <a:solidFill>
                  <a:schemeClr val="lt1"/>
                </a:solidFill>
              </a:rPr>
              <a:t>Sci. Robotics</a:t>
            </a:r>
            <a:endParaRPr sz="1400" b="0" i="1" u="none" strike="noStrike" cap="none" dirty="0">
              <a:solidFill>
                <a:schemeClr val="bg1"/>
              </a:solidFill>
              <a:sym typeface="Arial"/>
            </a:endParaRP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353CBD14-2FEA-8E2D-5F87-A61B82284385}"/>
              </a:ext>
            </a:extLst>
          </p:cNvPr>
          <p:cNvPicPr/>
          <p:nvPr/>
        </p:nvPicPr>
        <p:blipFill>
          <a:blip r:embed="rId5"/>
          <a:stretch/>
        </p:blipFill>
        <p:spPr>
          <a:xfrm>
            <a:off x="0" y="25560"/>
            <a:ext cx="12191760" cy="6806520"/>
          </a:xfrm>
          <a:prstGeom prst="rect">
            <a:avLst/>
          </a:prstGeom>
          <a:ln w="0">
            <a:noFill/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8215F1F-91B6-7AD1-BEA9-ED0B98D5222B}"/>
              </a:ext>
            </a:extLst>
          </p:cNvPr>
          <p:cNvSpPr/>
          <p:nvPr/>
        </p:nvSpPr>
        <p:spPr>
          <a:xfrm>
            <a:off x="-12700" y="-1815"/>
            <a:ext cx="12192000" cy="6858000"/>
          </a:xfrm>
          <a:prstGeom prst="rect">
            <a:avLst/>
          </a:prstGeom>
          <a:solidFill>
            <a:schemeClr val="tx1">
              <a:alpha val="70066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Google Shape;105;p21">
            <a:extLst>
              <a:ext uri="{FF2B5EF4-FFF2-40B4-BE49-F238E27FC236}">
                <a16:creationId xmlns:a16="http://schemas.microsoft.com/office/drawing/2014/main" id="{20EE4941-CF70-93AA-DC11-276F7E9845C9}"/>
              </a:ext>
            </a:extLst>
          </p:cNvPr>
          <p:cNvSpPr txBox="1">
            <a:spLocks/>
          </p:cNvSpPr>
          <p:nvPr/>
        </p:nvSpPr>
        <p:spPr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  <a:lvl2pPr marL="914400" marR="0" lvl="1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2pPr>
            <a:lvl3pPr marL="1371600" marR="0" lvl="2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3pPr>
            <a:lvl4pPr marL="1828800" marR="0" lvl="3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4pPr>
            <a:lvl5pPr marL="2286000" marR="0" lvl="4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5pPr>
            <a:lvl6pPr marL="2743200" marR="0" lvl="5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Font typeface="Arial"/>
              <a:buChar char="•"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Chiton on</a:t>
            </a:r>
            <a:r>
              <a:rPr kumimoji="0" lang="en-US" sz="3200" b="0" i="0" u="none" strike="noStrike" kern="0" cap="none" spc="0" normalizeH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 the LRAUV enables dense sampling of particle size slopes over large areas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Font typeface="Arial"/>
              <a:buChar char="•"/>
              <a:tabLst/>
              <a:defRPr/>
            </a:pPr>
            <a:r>
              <a:rPr lang="en-US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Coarse on-board classification in the experimental phase</a:t>
            </a:r>
          </a:p>
          <a:p>
            <a:pPr marL="342900">
              <a:spcBef>
                <a:spcPts val="0"/>
              </a:spcBef>
              <a:buClr>
                <a:srgbClr val="FFFFFF"/>
              </a:buClr>
              <a:buSzPts val="3200"/>
              <a:defRPr/>
            </a:pPr>
            <a:r>
              <a:rPr lang="en-US" noProof="0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On-going work to classify particles on shore</a:t>
            </a:r>
            <a:endParaRPr kumimoji="0" lang="en-US" b="0" i="0" u="none" strike="noStrike" kern="0" cap="none" spc="0" normalizeH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Font typeface="Arial"/>
              <a:buChar char="•"/>
              <a:tabLst/>
              <a:defRPr/>
            </a:pPr>
            <a:r>
              <a:rPr lang="en-US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Fully leveraging </a:t>
            </a:r>
            <a:r>
              <a:rPr lang="en-US" baseline="0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3D</a:t>
            </a:r>
            <a:r>
              <a:rPr lang="en-US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localization will enable improved size estimates and distance measurements</a:t>
            </a: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Google Shape;104;p21">
            <a:extLst>
              <a:ext uri="{FF2B5EF4-FFF2-40B4-BE49-F238E27FC236}">
                <a16:creationId xmlns:a16="http://schemas.microsoft.com/office/drawing/2014/main" id="{5AE29C3B-3657-AA8F-AA0C-0FD780458575}"/>
              </a:ext>
            </a:extLst>
          </p:cNvPr>
          <p:cNvSpPr txBox="1">
            <a:spLocks/>
          </p:cNvSpPr>
          <p:nvPr/>
        </p:nvSpPr>
        <p:spPr>
          <a:xfrm>
            <a:off x="215900" y="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None/>
              <a:defRPr sz="4400" b="0" i="0" u="none" strike="noStrike" cap="non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buClr>
                <a:srgbClr val="FFFFFF"/>
              </a:buClr>
              <a:buSzPts val="4400"/>
            </a:pPr>
            <a:r>
              <a:rPr lang="en-US" sz="4000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Summary and the future</a:t>
            </a:r>
            <a:endParaRPr lang="en-US" sz="40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2375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 animBg="1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131;p24">
            <a:extLst>
              <a:ext uri="{FF2B5EF4-FFF2-40B4-BE49-F238E27FC236}">
                <a16:creationId xmlns:a16="http://schemas.microsoft.com/office/drawing/2014/main" id="{285F0659-56C4-4C4D-8610-5B67FF48D027}"/>
              </a:ext>
            </a:extLst>
          </p:cNvPr>
          <p:cNvSpPr txBox="1">
            <a:spLocks/>
          </p:cNvSpPr>
          <p:nvPr/>
        </p:nvSpPr>
        <p:spPr>
          <a:xfrm>
            <a:off x="228600" y="14515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buClr>
                <a:schemeClr val="lt1"/>
              </a:buClr>
              <a:buSzPts val="4400"/>
              <a:buFont typeface="Helvetica Neue"/>
              <a:buNone/>
            </a:pPr>
            <a:r>
              <a:rPr lang="en-US" sz="4400" dirty="0">
                <a:solidFill>
                  <a:schemeClr val="lt1"/>
                </a:solidFill>
              </a:rPr>
              <a:t>Future work</a:t>
            </a:r>
            <a:endParaRPr lang="en-US" sz="4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E5282D-77B2-E64F-A8ED-2BFE26FAA3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322" y="1378453"/>
            <a:ext cx="9350998" cy="3846689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52C40A12-4893-274C-8785-F2D102AE0C1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548" r="82857" b="60873"/>
          <a:stretch/>
        </p:blipFill>
        <p:spPr>
          <a:xfrm>
            <a:off x="4112464" y="2601189"/>
            <a:ext cx="8193836" cy="3186492"/>
          </a:xfrm>
          <a:prstGeom prst="rect">
            <a:avLst/>
          </a:prstGeom>
        </p:spPr>
      </p:pic>
      <p:sp>
        <p:nvSpPr>
          <p:cNvPr id="7" name="Google Shape;115;p22">
            <a:extLst>
              <a:ext uri="{FF2B5EF4-FFF2-40B4-BE49-F238E27FC236}">
                <a16:creationId xmlns:a16="http://schemas.microsoft.com/office/drawing/2014/main" id="{6D0C430A-4274-6640-B1A8-B5F7B6251055}"/>
              </a:ext>
            </a:extLst>
          </p:cNvPr>
          <p:cNvSpPr txBox="1"/>
          <p:nvPr/>
        </p:nvSpPr>
        <p:spPr>
          <a:xfrm>
            <a:off x="0" y="5787681"/>
            <a:ext cx="11843657" cy="46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>
              <a:buClr>
                <a:schemeClr val="lt1"/>
              </a:buClr>
              <a:buSzPts val="2400"/>
            </a:pPr>
            <a:r>
              <a:rPr lang="en-US" sz="2400" dirty="0" err="1">
                <a:solidFill>
                  <a:schemeClr val="lt1"/>
                </a:solidFill>
              </a:rPr>
              <a:t>Masmitja</a:t>
            </a:r>
            <a:r>
              <a:rPr lang="en-US" sz="2400" dirty="0">
                <a:solidFill>
                  <a:schemeClr val="lt1"/>
                </a:solidFill>
              </a:rPr>
              <a:t> et al., 2023 – </a:t>
            </a:r>
            <a:r>
              <a:rPr lang="en-US" sz="2400" i="1" dirty="0">
                <a:solidFill>
                  <a:schemeClr val="lt1"/>
                </a:solidFill>
              </a:rPr>
              <a:t>Sci. Robotics</a:t>
            </a:r>
            <a:endParaRPr sz="1400" b="0" i="1" u="none" strike="noStrike" cap="none" dirty="0">
              <a:solidFill>
                <a:schemeClr val="bg1"/>
              </a:solidFill>
              <a:sym typeface="Arial"/>
            </a:endParaRP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353CBD14-2FEA-8E2D-5F87-A61B82284385}"/>
              </a:ext>
            </a:extLst>
          </p:cNvPr>
          <p:cNvPicPr/>
          <p:nvPr/>
        </p:nvPicPr>
        <p:blipFill>
          <a:blip r:embed="rId5"/>
          <a:stretch/>
        </p:blipFill>
        <p:spPr>
          <a:xfrm>
            <a:off x="0" y="25560"/>
            <a:ext cx="12191760" cy="6806520"/>
          </a:xfrm>
          <a:prstGeom prst="rect">
            <a:avLst/>
          </a:prstGeom>
          <a:ln w="0">
            <a:noFill/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8215F1F-91B6-7AD1-BEA9-ED0B98D5222B}"/>
              </a:ext>
            </a:extLst>
          </p:cNvPr>
          <p:cNvSpPr/>
          <p:nvPr/>
        </p:nvSpPr>
        <p:spPr>
          <a:xfrm>
            <a:off x="-12700" y="-1815"/>
            <a:ext cx="12192000" cy="6858000"/>
          </a:xfrm>
          <a:prstGeom prst="rect">
            <a:avLst/>
          </a:prstGeom>
          <a:solidFill>
            <a:srgbClr val="000000">
              <a:alpha val="50196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FBF4DBE3-5CE7-8523-48C3-F4E54D7213D5}"/>
              </a:ext>
            </a:extLst>
          </p:cNvPr>
          <p:cNvGrpSpPr/>
          <p:nvPr/>
        </p:nvGrpSpPr>
        <p:grpSpPr>
          <a:xfrm>
            <a:off x="6808804" y="5452610"/>
            <a:ext cx="2104008" cy="1062871"/>
            <a:chOff x="298684" y="5791855"/>
            <a:chExt cx="2104008" cy="1062871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1F4F27C1-AD90-D5EA-9F92-5AFC5A6AADF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t="31413" b="31902"/>
            <a:stretch/>
          </p:blipFill>
          <p:spPr>
            <a:xfrm>
              <a:off x="298684" y="5791855"/>
              <a:ext cx="2104008" cy="771851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5247AEA6-AE5E-581C-CF08-335998974234}"/>
                </a:ext>
              </a:extLst>
            </p:cNvPr>
            <p:cNvSpPr txBox="1"/>
            <p:nvPr/>
          </p:nvSpPr>
          <p:spPr>
            <a:xfrm>
              <a:off x="597924" y="6485394"/>
              <a:ext cx="150552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ClrTx/>
                <a:buFontTx/>
                <a:buNone/>
              </a:pPr>
              <a:r>
                <a:rPr lang="en-US" sz="1800" kern="1200" dirty="0">
                  <a:solidFill>
                    <a:prstClr val="white"/>
                  </a:solidFill>
                  <a:latin typeface="Calibri"/>
                  <a:ea typeface="+mn-ea"/>
                  <a:cs typeface="+mn-cs"/>
                </a:rPr>
                <a:t>Grant #: </a:t>
              </a:r>
              <a:r>
                <a:rPr lang="en-US" sz="1800" b="1" kern="1200" dirty="0">
                  <a:solidFill>
                    <a:prstClr val="white"/>
                  </a:solidFill>
                  <a:latin typeface="Calibri"/>
                  <a:ea typeface="+mn-ea"/>
                  <a:cs typeface="+mn-cs"/>
                </a:rPr>
                <a:t>7583</a:t>
              </a:r>
              <a:endParaRPr lang="en-US" sz="1800" kern="1200" dirty="0">
                <a:solidFill>
                  <a:prstClr val="white"/>
                </a:solidFill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08161B64-BEB1-8F28-F68C-373CFACA37D7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20646" y="5190088"/>
            <a:ext cx="2584152" cy="47415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8440CFD-D098-752D-11D6-123BB49B91A0}"/>
              </a:ext>
            </a:extLst>
          </p:cNvPr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0454" y="5927129"/>
            <a:ext cx="3004536" cy="756577"/>
          </a:xfrm>
          <a:prstGeom prst="rect">
            <a:avLst/>
          </a:prstGeom>
        </p:spPr>
      </p:pic>
      <p:sp>
        <p:nvSpPr>
          <p:cNvPr id="13" name="Google Shape;90;p1">
            <a:extLst>
              <a:ext uri="{FF2B5EF4-FFF2-40B4-BE49-F238E27FC236}">
                <a16:creationId xmlns:a16="http://schemas.microsoft.com/office/drawing/2014/main" id="{0FB73291-0523-33C9-E056-7861341B9F8B}"/>
              </a:ext>
            </a:extLst>
          </p:cNvPr>
          <p:cNvSpPr txBox="1">
            <a:spLocks/>
          </p:cNvSpPr>
          <p:nvPr/>
        </p:nvSpPr>
        <p:spPr>
          <a:xfrm>
            <a:off x="177010" y="5265079"/>
            <a:ext cx="6464464" cy="13240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  <a:lvl2pPr marL="914400" marR="0" lvl="1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2pPr>
            <a:lvl3pPr marL="1371600" marR="0" lvl="2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3pPr>
            <a:lvl4pPr marL="1828800" marR="0" lvl="3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4pPr>
            <a:lvl5pPr marL="2286000" marR="0" lvl="4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5pPr>
            <a:lvl6pPr marL="2743200" marR="0" lvl="5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indent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</a:pPr>
            <a:r>
              <a:rPr lang="en-US" sz="350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Paul Roberts</a:t>
            </a:r>
          </a:p>
          <a:p>
            <a:pPr marL="0" indent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</a:pPr>
            <a:r>
              <a:rPr lang="en-US" sz="350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proberts@mbari.org</a:t>
            </a:r>
          </a:p>
          <a:p>
            <a:pPr marL="0" indent="0">
              <a:spcBef>
                <a:spcPts val="375"/>
              </a:spcBef>
              <a:buClr>
                <a:srgbClr val="888888"/>
              </a:buClr>
              <a:buSzPct val="100000"/>
              <a:buFont typeface="Arial"/>
              <a:buNone/>
            </a:pPr>
            <a:endParaRPr lang="en-US" sz="3000" b="1" dirty="0">
              <a:solidFill>
                <a:srgbClr val="FFFFFF"/>
              </a:solidFill>
            </a:endParaRPr>
          </a:p>
        </p:txBody>
      </p:sp>
      <p:sp>
        <p:nvSpPr>
          <p:cNvPr id="26" name="Google Shape;153;p26">
            <a:extLst>
              <a:ext uri="{FF2B5EF4-FFF2-40B4-BE49-F238E27FC236}">
                <a16:creationId xmlns:a16="http://schemas.microsoft.com/office/drawing/2014/main" id="{794485AF-D9E0-F601-8474-6EF6F8CCCCA2}"/>
              </a:ext>
            </a:extLst>
          </p:cNvPr>
          <p:cNvSpPr txBox="1">
            <a:spLocks/>
          </p:cNvSpPr>
          <p:nvPr/>
        </p:nvSpPr>
        <p:spPr>
          <a:xfrm>
            <a:off x="914400" y="2696481"/>
            <a:ext cx="103632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None/>
              <a:defRPr sz="4400" b="0" i="0" u="none" strike="noStrike" cap="non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US" b="1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Thank you!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29141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EF80F39-2A58-EA10-D247-E6AA728FD7B1}"/>
              </a:ext>
            </a:extLst>
          </p:cNvPr>
          <p:cNvSpPr/>
          <p:nvPr/>
        </p:nvSpPr>
        <p:spPr>
          <a:xfrm>
            <a:off x="-1182" y="379734"/>
            <a:ext cx="12192000" cy="6509208"/>
          </a:xfrm>
          <a:prstGeom prst="rect">
            <a:avLst/>
          </a:prstGeom>
          <a:gradFill>
            <a:gsLst>
              <a:gs pos="15000">
                <a:schemeClr val="bg2">
                  <a:lumMod val="20000"/>
                  <a:lumOff val="80000"/>
                </a:schemeClr>
              </a:gs>
              <a:gs pos="35000">
                <a:schemeClr val="accent1">
                  <a:lumMod val="45000"/>
                  <a:lumOff val="55000"/>
                </a:schemeClr>
              </a:gs>
              <a:gs pos="58000">
                <a:schemeClr val="bg2"/>
              </a:gs>
              <a:gs pos="100000">
                <a:schemeClr val="tx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B8E8105-5264-CF4C-9DDF-68265B8457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1628"/>
            <a:ext cx="1828800" cy="547045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B3335792-3349-5548-AA35-C389CC77E03C}"/>
              </a:ext>
            </a:extLst>
          </p:cNvPr>
          <p:cNvCxnSpPr>
            <a:cxnSpLocks/>
          </p:cNvCxnSpPr>
          <p:nvPr/>
        </p:nvCxnSpPr>
        <p:spPr>
          <a:xfrm>
            <a:off x="4740464" y="1761216"/>
            <a:ext cx="1344168" cy="4432194"/>
          </a:xfrm>
          <a:prstGeom prst="straightConnector1">
            <a:avLst/>
          </a:prstGeom>
          <a:ln w="38100">
            <a:solidFill>
              <a:srgbClr val="7030A0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88E04BA-BAA2-2546-9325-7D857492E064}"/>
              </a:ext>
            </a:extLst>
          </p:cNvPr>
          <p:cNvCxnSpPr>
            <a:cxnSpLocks/>
          </p:cNvCxnSpPr>
          <p:nvPr/>
        </p:nvCxnSpPr>
        <p:spPr>
          <a:xfrm>
            <a:off x="597973" y="603944"/>
            <a:ext cx="2753727" cy="5589466"/>
          </a:xfrm>
          <a:prstGeom prst="straightConnector1">
            <a:avLst/>
          </a:prstGeom>
          <a:ln w="38100">
            <a:solidFill>
              <a:srgbClr val="7030A0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AFB7E640-7BFD-E4E9-21EB-A5802CD1D4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729399">
            <a:off x="815852" y="2529715"/>
            <a:ext cx="1828800" cy="547045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C41901DC-63DE-CDB9-D4E6-DF311DD713EB}"/>
              </a:ext>
            </a:extLst>
          </p:cNvPr>
          <p:cNvCxnSpPr>
            <a:cxnSpLocks/>
          </p:cNvCxnSpPr>
          <p:nvPr/>
        </p:nvCxnSpPr>
        <p:spPr>
          <a:xfrm flipV="1">
            <a:off x="6126053" y="1719594"/>
            <a:ext cx="1344168" cy="4432194"/>
          </a:xfrm>
          <a:prstGeom prst="straightConnector1">
            <a:avLst/>
          </a:prstGeom>
          <a:ln w="38100">
            <a:solidFill>
              <a:srgbClr val="7030A0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9" name="Picture 38">
            <a:extLst>
              <a:ext uri="{FF2B5EF4-FFF2-40B4-BE49-F238E27FC236}">
                <a16:creationId xmlns:a16="http://schemas.microsoft.com/office/drawing/2014/main" id="{4DAF4EE1-D8DF-2C4E-70E7-53117C6B63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2018" y="181628"/>
            <a:ext cx="1828800" cy="547045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20D1AC76-67DB-F54D-94EA-9F57EE1BE9F2}"/>
              </a:ext>
            </a:extLst>
          </p:cNvPr>
          <p:cNvCxnSpPr>
            <a:cxnSpLocks/>
          </p:cNvCxnSpPr>
          <p:nvPr/>
        </p:nvCxnSpPr>
        <p:spPr>
          <a:xfrm flipV="1">
            <a:off x="3388037" y="1761216"/>
            <a:ext cx="1344218" cy="4432194"/>
          </a:xfrm>
          <a:prstGeom prst="straightConnector1">
            <a:avLst/>
          </a:prstGeom>
          <a:ln w="38100">
            <a:solidFill>
              <a:srgbClr val="7030A0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3" name="Picture 42">
            <a:extLst>
              <a:ext uri="{FF2B5EF4-FFF2-40B4-BE49-F238E27FC236}">
                <a16:creationId xmlns:a16="http://schemas.microsoft.com/office/drawing/2014/main" id="{B59D3808-C7FC-93CF-6AA5-8CB2F211BF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7094339">
            <a:off x="3183548" y="3511675"/>
            <a:ext cx="1828800" cy="547045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922632CD-AA7C-63DB-B3EF-0CAFEE719C40}"/>
              </a:ext>
            </a:extLst>
          </p:cNvPr>
          <p:cNvCxnSpPr>
            <a:cxnSpLocks/>
          </p:cNvCxnSpPr>
          <p:nvPr/>
        </p:nvCxnSpPr>
        <p:spPr>
          <a:xfrm>
            <a:off x="7506608" y="1740405"/>
            <a:ext cx="1344168" cy="4434840"/>
          </a:xfrm>
          <a:prstGeom prst="straightConnector1">
            <a:avLst/>
          </a:prstGeom>
          <a:ln w="38100">
            <a:solidFill>
              <a:srgbClr val="7030A0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4" name="Picture 43">
            <a:extLst>
              <a:ext uri="{FF2B5EF4-FFF2-40B4-BE49-F238E27FC236}">
                <a16:creationId xmlns:a16="http://schemas.microsoft.com/office/drawing/2014/main" id="{27E15C66-4235-FC7E-1195-99910ECD8D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4289304">
            <a:off x="7237846" y="3502227"/>
            <a:ext cx="1828800" cy="547045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C1DB8228-1743-06EC-B3FF-B9205358695D}"/>
              </a:ext>
            </a:extLst>
          </p:cNvPr>
          <p:cNvCxnSpPr>
            <a:cxnSpLocks/>
          </p:cNvCxnSpPr>
          <p:nvPr/>
        </p:nvCxnSpPr>
        <p:spPr>
          <a:xfrm flipV="1">
            <a:off x="8873498" y="566875"/>
            <a:ext cx="2752344" cy="5586984"/>
          </a:xfrm>
          <a:prstGeom prst="straightConnector1">
            <a:avLst/>
          </a:prstGeom>
          <a:ln w="38100">
            <a:solidFill>
              <a:srgbClr val="7030A0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5" name="Picture 44">
            <a:extLst>
              <a:ext uri="{FF2B5EF4-FFF2-40B4-BE49-F238E27FC236}">
                <a16:creationId xmlns:a16="http://schemas.microsoft.com/office/drawing/2014/main" id="{5B3315E9-2F2F-9150-9BBB-9405F9B797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7727722">
            <a:off x="9561111" y="2523318"/>
            <a:ext cx="1828800" cy="547045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2483495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21">
          <a:extLst>
            <a:ext uri="{FF2B5EF4-FFF2-40B4-BE49-F238E27FC236}">
              <a16:creationId xmlns:a16="http://schemas.microsoft.com/office/drawing/2014/main" id="{E87DA9E3-4212-08AD-93E2-4664EC9532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9AF8FBC-2521-4448-F351-E62FD8147BFE}"/>
              </a:ext>
            </a:extLst>
          </p:cNvPr>
          <p:cNvSpPr/>
          <p:nvPr/>
        </p:nvSpPr>
        <p:spPr>
          <a:xfrm>
            <a:off x="-1182" y="379734"/>
            <a:ext cx="12192000" cy="6509208"/>
          </a:xfrm>
          <a:prstGeom prst="rect">
            <a:avLst/>
          </a:prstGeom>
          <a:gradFill>
            <a:gsLst>
              <a:gs pos="15000">
                <a:schemeClr val="bg2">
                  <a:lumMod val="20000"/>
                  <a:lumOff val="80000"/>
                </a:schemeClr>
              </a:gs>
              <a:gs pos="35000">
                <a:schemeClr val="accent1">
                  <a:lumMod val="45000"/>
                  <a:lumOff val="55000"/>
                </a:schemeClr>
              </a:gs>
              <a:gs pos="58000">
                <a:schemeClr val="bg2"/>
              </a:gs>
              <a:gs pos="100000">
                <a:schemeClr val="tx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695177E-F927-5E99-9921-83BC2385B4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1628"/>
            <a:ext cx="1828800" cy="547045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D95CB668-400B-E82A-A5FF-246E06CA1CE0}"/>
              </a:ext>
            </a:extLst>
          </p:cNvPr>
          <p:cNvCxnSpPr>
            <a:cxnSpLocks/>
          </p:cNvCxnSpPr>
          <p:nvPr/>
        </p:nvCxnSpPr>
        <p:spPr>
          <a:xfrm>
            <a:off x="4740464" y="1761216"/>
            <a:ext cx="715855" cy="2356011"/>
          </a:xfrm>
          <a:prstGeom prst="straightConnector1">
            <a:avLst/>
          </a:prstGeom>
          <a:ln w="38100">
            <a:solidFill>
              <a:srgbClr val="7030A0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A870E34-65A8-639F-C3C2-410877482526}"/>
              </a:ext>
            </a:extLst>
          </p:cNvPr>
          <p:cNvCxnSpPr>
            <a:cxnSpLocks/>
          </p:cNvCxnSpPr>
          <p:nvPr/>
        </p:nvCxnSpPr>
        <p:spPr>
          <a:xfrm>
            <a:off x="597973" y="603944"/>
            <a:ext cx="2753727" cy="5589466"/>
          </a:xfrm>
          <a:prstGeom prst="straightConnector1">
            <a:avLst/>
          </a:prstGeom>
          <a:ln w="38100">
            <a:solidFill>
              <a:srgbClr val="7030A0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EEED2F2A-ED24-7423-7B84-B77C5C424F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729399">
            <a:off x="815852" y="2529715"/>
            <a:ext cx="1828800" cy="547045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A1A01DF6-CE56-66D1-6E16-63C9144DD75E}"/>
              </a:ext>
            </a:extLst>
          </p:cNvPr>
          <p:cNvCxnSpPr>
            <a:cxnSpLocks/>
          </p:cNvCxnSpPr>
          <p:nvPr/>
        </p:nvCxnSpPr>
        <p:spPr>
          <a:xfrm>
            <a:off x="5359400" y="4034413"/>
            <a:ext cx="3897020" cy="0"/>
          </a:xfrm>
          <a:prstGeom prst="straightConnector1">
            <a:avLst/>
          </a:prstGeom>
          <a:ln w="38100">
            <a:solidFill>
              <a:srgbClr val="7030A0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0F512A77-68A0-10AA-10FB-4C15FE4252A9}"/>
              </a:ext>
            </a:extLst>
          </p:cNvPr>
          <p:cNvCxnSpPr>
            <a:cxnSpLocks/>
          </p:cNvCxnSpPr>
          <p:nvPr/>
        </p:nvCxnSpPr>
        <p:spPr>
          <a:xfrm flipV="1">
            <a:off x="3388037" y="1761216"/>
            <a:ext cx="1344218" cy="4432194"/>
          </a:xfrm>
          <a:prstGeom prst="straightConnector1">
            <a:avLst/>
          </a:prstGeom>
          <a:ln w="38100">
            <a:solidFill>
              <a:srgbClr val="7030A0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3" name="Picture 42">
            <a:extLst>
              <a:ext uri="{FF2B5EF4-FFF2-40B4-BE49-F238E27FC236}">
                <a16:creationId xmlns:a16="http://schemas.microsoft.com/office/drawing/2014/main" id="{52B72FDB-F42A-F98B-62AE-20184B4FC8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4326398">
            <a:off x="4213706" y="2736200"/>
            <a:ext cx="1828800" cy="547045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ECCEB8B8-6F02-4BA2-5694-C3359737B6EE}"/>
              </a:ext>
            </a:extLst>
          </p:cNvPr>
          <p:cNvCxnSpPr>
            <a:cxnSpLocks/>
          </p:cNvCxnSpPr>
          <p:nvPr/>
        </p:nvCxnSpPr>
        <p:spPr>
          <a:xfrm flipV="1">
            <a:off x="9876798" y="1530550"/>
            <a:ext cx="2277604" cy="4623309"/>
          </a:xfrm>
          <a:prstGeom prst="straightConnector1">
            <a:avLst/>
          </a:prstGeom>
          <a:ln w="38100">
            <a:solidFill>
              <a:srgbClr val="7030A0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5" name="Picture 44">
            <a:extLst>
              <a:ext uri="{FF2B5EF4-FFF2-40B4-BE49-F238E27FC236}">
                <a16:creationId xmlns:a16="http://schemas.microsoft.com/office/drawing/2014/main" id="{F8ABF0CD-49F8-F4AA-5D7B-AE08B0EAE1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7727722">
            <a:off x="10094511" y="3539318"/>
            <a:ext cx="1828800" cy="547045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970DF08E-8403-02B6-C02F-98E87642503D}"/>
              </a:ext>
            </a:extLst>
          </p:cNvPr>
          <p:cNvGrpSpPr/>
          <p:nvPr/>
        </p:nvGrpSpPr>
        <p:grpSpPr>
          <a:xfrm>
            <a:off x="5134750" y="3523326"/>
            <a:ext cx="3784123" cy="966834"/>
            <a:chOff x="5134750" y="2786726"/>
            <a:chExt cx="3784123" cy="966834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E2BFF0D2-EA36-1BC5-3821-CAF66611176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134750" y="2831208"/>
              <a:ext cx="954582" cy="336838"/>
            </a:xfrm>
            <a:prstGeom prst="rect">
              <a:avLst/>
            </a:prstGeom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6683C1B4-23A7-33E3-70A8-7A834A0C2A8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422360">
              <a:off x="5287543" y="3415528"/>
              <a:ext cx="954582" cy="336838"/>
            </a:xfrm>
            <a:prstGeom prst="rect">
              <a:avLst/>
            </a:prstGeom>
          </p:spPr>
        </p:pic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39A34CBA-9921-3250-6280-6527818BFB1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130753" y="2786726"/>
              <a:ext cx="954582" cy="336838"/>
            </a:xfrm>
            <a:prstGeom prst="rect">
              <a:avLst/>
            </a:prstGeom>
          </p:spPr>
        </p:pic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D155155A-A206-5336-CED2-1986ADDF980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149976">
              <a:off x="5643728" y="3212208"/>
              <a:ext cx="954582" cy="336838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60A0B538-7574-C7ED-ABC4-D55543E1979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716209">
              <a:off x="7964291" y="2940088"/>
              <a:ext cx="954582" cy="336838"/>
            </a:xfrm>
            <a:prstGeom prst="rect">
              <a:avLst/>
            </a:prstGeom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C00FF369-0A5B-55FB-8D31-38B2CEC2662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536172">
              <a:off x="7033257" y="3339739"/>
              <a:ext cx="954582" cy="219051"/>
            </a:xfrm>
            <a:prstGeom prst="rect">
              <a:avLst/>
            </a:prstGeom>
          </p:spPr>
        </p:pic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D68B004F-5A7A-8798-6D02-2EB48BFF8AC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559358">
              <a:off x="7462767" y="3031262"/>
              <a:ext cx="954582" cy="336838"/>
            </a:xfrm>
            <a:prstGeom prst="rect">
              <a:avLst/>
            </a:prstGeom>
          </p:spPr>
        </p:pic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B0E58C8E-D409-E8F6-2D11-70AE0F8BA41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321529" y="3416722"/>
              <a:ext cx="954582" cy="336838"/>
            </a:xfrm>
            <a:prstGeom prst="rect">
              <a:avLst/>
            </a:prstGeom>
          </p:spPr>
        </p:pic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0AC1A5C8-61C6-7185-52B0-DC2F2D1BADD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0155903">
              <a:off x="6715046" y="2912152"/>
              <a:ext cx="954582" cy="336838"/>
            </a:xfrm>
            <a:prstGeom prst="rect">
              <a:avLst/>
            </a:prstGeom>
          </p:spPr>
        </p:pic>
      </p:grpSp>
      <p:pic>
        <p:nvPicPr>
          <p:cNvPr id="44" name="Picture 43">
            <a:extLst>
              <a:ext uri="{FF2B5EF4-FFF2-40B4-BE49-F238E27FC236}">
                <a16:creationId xmlns:a16="http://schemas.microsoft.com/office/drawing/2014/main" id="{5596E7DC-E173-131F-161F-030DE7B173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7253" y="3767057"/>
            <a:ext cx="1828800" cy="547045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0458DCEE-FD0E-264F-0BC6-77C33568168E}"/>
              </a:ext>
            </a:extLst>
          </p:cNvPr>
          <p:cNvCxnSpPr>
            <a:cxnSpLocks/>
          </p:cNvCxnSpPr>
          <p:nvPr/>
        </p:nvCxnSpPr>
        <p:spPr>
          <a:xfrm>
            <a:off x="9251828" y="4092493"/>
            <a:ext cx="635115" cy="2090281"/>
          </a:xfrm>
          <a:prstGeom prst="straightConnector1">
            <a:avLst/>
          </a:prstGeom>
          <a:ln w="38100">
            <a:solidFill>
              <a:srgbClr val="7030A0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8555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82880" y="9255"/>
            <a:ext cx="10972800" cy="1143000"/>
          </a:xfrm>
        </p:spPr>
        <p:txBody>
          <a:bodyPr>
            <a:normAutofit/>
          </a:bodyPr>
          <a:lstStyle/>
          <a:p>
            <a:pPr algn="l"/>
            <a:r>
              <a:rPr lang="en-US" sz="4000" dirty="0">
                <a:solidFill>
                  <a:schemeClr val="bg1"/>
                </a:solidFill>
                <a:latin typeface="+mj-lt"/>
              </a:rPr>
              <a:t>Adaptive sampling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0BD2C0F8-F35E-65DB-0A53-927F0493865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993" b="2667"/>
          <a:stretch/>
        </p:blipFill>
        <p:spPr bwMode="auto">
          <a:xfrm>
            <a:off x="3932391" y="1076632"/>
            <a:ext cx="4327218" cy="5598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4F0872D-2CCA-6C69-75C0-6728107BA8AB}"/>
              </a:ext>
            </a:extLst>
          </p:cNvPr>
          <p:cNvSpPr txBox="1"/>
          <p:nvPr/>
        </p:nvSpPr>
        <p:spPr>
          <a:xfrm>
            <a:off x="5360739" y="6398121"/>
            <a:ext cx="289793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1200" dirty="0">
                <a:solidFill>
                  <a:schemeClr val="bg1"/>
                </a:solidFill>
                <a:latin typeface="Helvetica"/>
                <a:cs typeface="Helvetica"/>
              </a:rPr>
              <a:t>Zhang et al., 2021 – </a:t>
            </a:r>
            <a:r>
              <a:rPr lang="en-US" sz="1200" i="1" dirty="0">
                <a:solidFill>
                  <a:schemeClr val="bg1"/>
                </a:solidFill>
                <a:latin typeface="Helvetica"/>
                <a:cs typeface="Helvetica"/>
              </a:rPr>
              <a:t>Sci. Robotics</a:t>
            </a:r>
            <a:endParaRPr lang="en-US" sz="1200" i="1" dirty="0"/>
          </a:p>
        </p:txBody>
      </p:sp>
    </p:spTree>
    <p:extLst>
      <p:ext uri="{BB962C8B-B14F-4D97-AF65-F5344CB8AC3E}">
        <p14:creationId xmlns:p14="http://schemas.microsoft.com/office/powerpoint/2010/main" val="1935666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15"/>
          <p:cNvSpPr/>
          <p:nvPr/>
        </p:nvSpPr>
        <p:spPr>
          <a:xfrm>
            <a:off x="4637776" y="4291565"/>
            <a:ext cx="4244653" cy="1857162"/>
          </a:xfrm>
          <a:prstGeom prst="roundRect">
            <a:avLst>
              <a:gd name="adj" fmla="val 16667"/>
            </a:avLst>
          </a:prstGeom>
          <a:solidFill>
            <a:srgbClr val="D9D2E9"/>
          </a:solidFill>
          <a:ln w="9525" cap="flat" cmpd="sng">
            <a:solidFill>
              <a:srgbClr val="59595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/>
            <a:endParaRPr sz="1067"/>
          </a:p>
        </p:txBody>
      </p:sp>
      <p:sp>
        <p:nvSpPr>
          <p:cNvPr id="153" name="Google Shape;153;p15"/>
          <p:cNvSpPr txBox="1"/>
          <p:nvPr/>
        </p:nvSpPr>
        <p:spPr>
          <a:xfrm>
            <a:off x="5253029" y="5184741"/>
            <a:ext cx="2788066" cy="2336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/>
            <a:r>
              <a:rPr lang="en" sz="1600" dirty="0"/>
              <a:t>Camera-Vehicle Interface</a:t>
            </a:r>
            <a:endParaRPr sz="1600" dirty="0"/>
          </a:p>
        </p:txBody>
      </p:sp>
      <p:sp>
        <p:nvSpPr>
          <p:cNvPr id="177" name="Google Shape;177;p15"/>
          <p:cNvSpPr/>
          <p:nvPr/>
        </p:nvSpPr>
        <p:spPr>
          <a:xfrm>
            <a:off x="4156807" y="1289917"/>
            <a:ext cx="1185017" cy="669157"/>
          </a:xfrm>
          <a:prstGeom prst="roundRect">
            <a:avLst>
              <a:gd name="adj" fmla="val 16667"/>
            </a:avLst>
          </a:prstGeom>
          <a:solidFill>
            <a:srgbClr val="B6D7A8"/>
          </a:solidFill>
          <a:ln w="9525" cap="flat" cmpd="sng">
            <a:solidFill>
              <a:srgbClr val="59595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 defTabSz="1219170"/>
            <a:r>
              <a:rPr lang="en" sz="1800" dirty="0"/>
              <a:t>Camera</a:t>
            </a:r>
            <a:endParaRPr sz="1800" dirty="0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86FD90F9-6EC2-A74D-A7D8-23CAE7D25B4B}"/>
              </a:ext>
            </a:extLst>
          </p:cNvPr>
          <p:cNvGrpSpPr/>
          <p:nvPr/>
        </p:nvGrpSpPr>
        <p:grpSpPr>
          <a:xfrm>
            <a:off x="602532" y="1442647"/>
            <a:ext cx="3554275" cy="367966"/>
            <a:chOff x="602532" y="1442647"/>
            <a:chExt cx="3554275" cy="367966"/>
          </a:xfrm>
        </p:grpSpPr>
        <p:cxnSp>
          <p:nvCxnSpPr>
            <p:cNvPr id="185" name="Google Shape;185;p15"/>
            <p:cNvCxnSpPr>
              <a:cxnSpLocks/>
              <a:stCxn id="177" idx="1"/>
              <a:endCxn id="184" idx="4"/>
            </p:cNvCxnSpPr>
            <p:nvPr/>
          </p:nvCxnSpPr>
          <p:spPr>
            <a:xfrm flipH="1" flipV="1">
              <a:off x="2935528" y="1622749"/>
              <a:ext cx="1221279" cy="1747"/>
            </a:xfrm>
            <a:prstGeom prst="straightConnector1">
              <a:avLst/>
            </a:prstGeom>
            <a:noFill/>
            <a:ln w="57150" cap="flat" cmpd="sng">
              <a:solidFill>
                <a:srgbClr val="595959"/>
              </a:solidFill>
              <a:prstDash val="solid"/>
              <a:round/>
              <a:headEnd type="none" w="med" len="med"/>
              <a:tailEnd type="triangle" w="med" len="med"/>
            </a:ln>
          </p:spPr>
        </p:cxnSp>
        <p:sp>
          <p:nvSpPr>
            <p:cNvPr id="184" name="Google Shape;184;p15"/>
            <p:cNvSpPr/>
            <p:nvPr/>
          </p:nvSpPr>
          <p:spPr>
            <a:xfrm>
              <a:off x="2430599" y="1442647"/>
              <a:ext cx="504929" cy="360203"/>
            </a:xfrm>
            <a:prstGeom prst="flowChartMagneticDrum">
              <a:avLst/>
            </a:prstGeom>
            <a:solidFill>
              <a:srgbClr val="EEEEEE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/>
              <a:endParaRPr sz="1867"/>
            </a:p>
          </p:txBody>
        </p:sp>
        <p:sp>
          <p:nvSpPr>
            <p:cNvPr id="186" name="Google Shape;186;p15"/>
            <p:cNvSpPr txBox="1"/>
            <p:nvPr/>
          </p:nvSpPr>
          <p:spPr>
            <a:xfrm>
              <a:off x="602532" y="1444763"/>
              <a:ext cx="2131382" cy="36585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/>
              <a:r>
                <a:rPr lang="en" sz="1600" dirty="0">
                  <a:solidFill>
                    <a:schemeClr val="bg1"/>
                  </a:solidFill>
                </a:rPr>
                <a:t>Raw Data </a:t>
              </a:r>
              <a:r>
                <a:rPr lang="en-US" sz="1600" dirty="0">
                  <a:solidFill>
                    <a:schemeClr val="bg1"/>
                  </a:solidFill>
                </a:rPr>
                <a:t>Storage</a:t>
              </a:r>
            </a:p>
          </p:txBody>
        </p:sp>
      </p:grpSp>
      <p:grpSp>
        <p:nvGrpSpPr>
          <p:cNvPr id="82" name="Group 81">
            <a:extLst>
              <a:ext uri="{FF2B5EF4-FFF2-40B4-BE49-F238E27FC236}">
                <a16:creationId xmlns:a16="http://schemas.microsoft.com/office/drawing/2014/main" id="{DD10E072-9043-A44B-8AA5-A65C7CAF3ED1}"/>
              </a:ext>
            </a:extLst>
          </p:cNvPr>
          <p:cNvGrpSpPr/>
          <p:nvPr/>
        </p:nvGrpSpPr>
        <p:grpSpPr>
          <a:xfrm>
            <a:off x="2786717" y="4271449"/>
            <a:ext cx="2594914" cy="866758"/>
            <a:chOff x="2786717" y="4271449"/>
            <a:chExt cx="2594914" cy="866758"/>
          </a:xfrm>
        </p:grpSpPr>
        <p:sp>
          <p:nvSpPr>
            <p:cNvPr id="165" name="Google Shape;165;p15"/>
            <p:cNvSpPr/>
            <p:nvPr/>
          </p:nvSpPr>
          <p:spPr>
            <a:xfrm>
              <a:off x="3927735" y="4626143"/>
              <a:ext cx="1453896" cy="512064"/>
            </a:xfrm>
            <a:prstGeom prst="roundRect">
              <a:avLst>
                <a:gd name="adj" fmla="val 16667"/>
              </a:avLst>
            </a:prstGeom>
            <a:solidFill>
              <a:srgbClr val="CFE2F3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 defTabSz="1219170"/>
              <a:r>
                <a:rPr lang="en-US" dirty="0"/>
                <a:t>Behavior Trigger</a:t>
              </a:r>
            </a:p>
          </p:txBody>
        </p:sp>
        <p:cxnSp>
          <p:nvCxnSpPr>
            <p:cNvPr id="220" name="Google Shape;220;p15"/>
            <p:cNvCxnSpPr>
              <a:cxnSpLocks/>
              <a:stCxn id="165" idx="1"/>
              <a:endCxn id="38" idx="3"/>
            </p:cNvCxnSpPr>
            <p:nvPr/>
          </p:nvCxnSpPr>
          <p:spPr>
            <a:xfrm rot="10800000">
              <a:off x="2786717" y="4271449"/>
              <a:ext cx="1141019" cy="610727"/>
            </a:xfrm>
            <a:prstGeom prst="curvedConnector3">
              <a:avLst>
                <a:gd name="adj1" fmla="val 50000"/>
              </a:avLst>
            </a:prstGeom>
            <a:noFill/>
            <a:ln w="57150" cap="flat" cmpd="sng">
              <a:solidFill>
                <a:srgbClr val="595959"/>
              </a:solidFill>
              <a:prstDash val="sysDot"/>
              <a:round/>
              <a:headEnd type="none" w="med" len="med"/>
              <a:tailEnd type="triangle" w="med" len="med"/>
            </a:ln>
          </p:spPr>
        </p:cxnSp>
      </p:grpSp>
      <p:sp>
        <p:nvSpPr>
          <p:cNvPr id="255" name="Google Shape;318;p17">
            <a:extLst>
              <a:ext uri="{FF2B5EF4-FFF2-40B4-BE49-F238E27FC236}">
                <a16:creationId xmlns:a16="http://schemas.microsoft.com/office/drawing/2014/main" id="{B12AC9FE-77F7-924C-9E75-DFC480BB945D}"/>
              </a:ext>
            </a:extLst>
          </p:cNvPr>
          <p:cNvSpPr/>
          <p:nvPr/>
        </p:nvSpPr>
        <p:spPr>
          <a:xfrm>
            <a:off x="6841207" y="744071"/>
            <a:ext cx="2103312" cy="2694509"/>
          </a:xfrm>
          <a:prstGeom prst="roundRect">
            <a:avLst>
              <a:gd name="adj" fmla="val 10052"/>
            </a:avLst>
          </a:prstGeom>
          <a:solidFill>
            <a:srgbClr val="FCE5CD"/>
          </a:solidFill>
          <a:ln w="9525" cap="flat" cmpd="sng">
            <a:solidFill>
              <a:srgbClr val="59595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800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CDC6D91D-D174-E246-BF56-6011248D9B4F}"/>
              </a:ext>
            </a:extLst>
          </p:cNvPr>
          <p:cNvGrpSpPr/>
          <p:nvPr/>
        </p:nvGrpSpPr>
        <p:grpSpPr>
          <a:xfrm>
            <a:off x="5341824" y="1439618"/>
            <a:ext cx="1739374" cy="382523"/>
            <a:chOff x="5341824" y="1439618"/>
            <a:chExt cx="1739374" cy="382523"/>
          </a:xfrm>
        </p:grpSpPr>
        <p:cxnSp>
          <p:nvCxnSpPr>
            <p:cNvPr id="178" name="Google Shape;178;p15"/>
            <p:cNvCxnSpPr>
              <a:cxnSpLocks/>
              <a:stCxn id="256" idx="1"/>
              <a:endCxn id="177" idx="3"/>
            </p:cNvCxnSpPr>
            <p:nvPr/>
          </p:nvCxnSpPr>
          <p:spPr>
            <a:xfrm flipH="1" flipV="1">
              <a:off x="5341824" y="1624496"/>
              <a:ext cx="1221279" cy="6384"/>
            </a:xfrm>
            <a:prstGeom prst="straightConnector1">
              <a:avLst/>
            </a:prstGeom>
            <a:noFill/>
            <a:ln w="57150" cap="flat" cmpd="sng">
              <a:solidFill>
                <a:srgbClr val="B6D7A8"/>
              </a:solidFill>
              <a:prstDash val="solid"/>
              <a:round/>
              <a:headEnd type="triangle" w="med" len="med"/>
              <a:tailEnd type="none" w="med" len="med"/>
            </a:ln>
          </p:spPr>
        </p:cxnSp>
        <p:sp>
          <p:nvSpPr>
            <p:cNvPr id="256" name="Google Shape;319;p17">
              <a:extLst>
                <a:ext uri="{FF2B5EF4-FFF2-40B4-BE49-F238E27FC236}">
                  <a16:creationId xmlns:a16="http://schemas.microsoft.com/office/drawing/2014/main" id="{1C1790B8-A158-7340-A775-BB1450767C61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563103" y="1439618"/>
              <a:ext cx="518095" cy="382523"/>
            </a:xfrm>
            <a:prstGeom prst="roundRect">
              <a:avLst>
                <a:gd name="adj" fmla="val 16667"/>
              </a:avLst>
            </a:prstGeom>
            <a:solidFill>
              <a:srgbClr val="CFE2F3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"/>
            </a:p>
          </p:txBody>
        </p:sp>
      </p:grpSp>
      <p:sp>
        <p:nvSpPr>
          <p:cNvPr id="260" name="Google Shape;344;p17">
            <a:extLst>
              <a:ext uri="{FF2B5EF4-FFF2-40B4-BE49-F238E27FC236}">
                <a16:creationId xmlns:a16="http://schemas.microsoft.com/office/drawing/2014/main" id="{E00D9E15-1E8C-034A-B221-2D670A9B539C}"/>
              </a:ext>
            </a:extLst>
          </p:cNvPr>
          <p:cNvSpPr txBox="1"/>
          <p:nvPr/>
        </p:nvSpPr>
        <p:spPr>
          <a:xfrm>
            <a:off x="6817276" y="594523"/>
            <a:ext cx="2103312" cy="1028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/>
              <a:t>Processing model</a:t>
            </a:r>
            <a:endParaRPr sz="1800" dirty="0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700C41D7-816B-C14C-B003-B6DC9335DFF1}"/>
              </a:ext>
            </a:extLst>
          </p:cNvPr>
          <p:cNvGrpSpPr/>
          <p:nvPr/>
        </p:nvGrpSpPr>
        <p:grpSpPr>
          <a:xfrm>
            <a:off x="8203303" y="1346823"/>
            <a:ext cx="1479922" cy="1788646"/>
            <a:chOff x="8203303" y="1346823"/>
            <a:chExt cx="1479922" cy="1788646"/>
          </a:xfrm>
        </p:grpSpPr>
        <p:sp>
          <p:nvSpPr>
            <p:cNvPr id="257" name="Google Shape;337;p17">
              <a:extLst>
                <a:ext uri="{FF2B5EF4-FFF2-40B4-BE49-F238E27FC236}">
                  <a16:creationId xmlns:a16="http://schemas.microsoft.com/office/drawing/2014/main" id="{AD1FF22C-F469-094C-8E83-436B793050FA}"/>
                </a:ext>
              </a:extLst>
            </p:cNvPr>
            <p:cNvSpPr/>
            <p:nvPr/>
          </p:nvSpPr>
          <p:spPr>
            <a:xfrm>
              <a:off x="8215573" y="1986264"/>
              <a:ext cx="1453896" cy="512064"/>
            </a:xfrm>
            <a:prstGeom prst="roundRect">
              <a:avLst>
                <a:gd name="adj" fmla="val 16667"/>
              </a:avLst>
            </a:prstGeom>
            <a:solidFill>
              <a:srgbClr val="CFE2F3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dirty="0"/>
                <a:t>Summary</a:t>
              </a:r>
            </a:p>
          </p:txBody>
        </p:sp>
        <p:sp>
          <p:nvSpPr>
            <p:cNvPr id="258" name="Google Shape;340;p17">
              <a:extLst>
                <a:ext uri="{FF2B5EF4-FFF2-40B4-BE49-F238E27FC236}">
                  <a16:creationId xmlns:a16="http://schemas.microsoft.com/office/drawing/2014/main" id="{9EA198E6-37EB-914E-8E5B-EEF965E07EC7}"/>
                </a:ext>
              </a:extLst>
            </p:cNvPr>
            <p:cNvSpPr/>
            <p:nvPr/>
          </p:nvSpPr>
          <p:spPr>
            <a:xfrm>
              <a:off x="8203303" y="1346823"/>
              <a:ext cx="1449800" cy="514363"/>
            </a:xfrm>
            <a:prstGeom prst="roundRect">
              <a:avLst>
                <a:gd name="adj" fmla="val 16667"/>
              </a:avLst>
            </a:prstGeom>
            <a:solidFill>
              <a:srgbClr val="CFE2F3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dirty="0"/>
                <a:t>Boxes</a:t>
              </a:r>
            </a:p>
          </p:txBody>
        </p:sp>
        <p:sp>
          <p:nvSpPr>
            <p:cNvPr id="264" name="Google Shape;337;p17">
              <a:extLst>
                <a:ext uri="{FF2B5EF4-FFF2-40B4-BE49-F238E27FC236}">
                  <a16:creationId xmlns:a16="http://schemas.microsoft.com/office/drawing/2014/main" id="{99C0E2C0-B6D3-6144-9E74-7B2171AD2925}"/>
                </a:ext>
              </a:extLst>
            </p:cNvPr>
            <p:cNvSpPr/>
            <p:nvPr/>
          </p:nvSpPr>
          <p:spPr>
            <a:xfrm>
              <a:off x="8229329" y="2623405"/>
              <a:ext cx="1453896" cy="512064"/>
            </a:xfrm>
            <a:prstGeom prst="roundRect">
              <a:avLst>
                <a:gd name="adj" fmla="val 16667"/>
              </a:avLst>
            </a:prstGeom>
            <a:solidFill>
              <a:srgbClr val="CFE2F3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dirty="0"/>
                <a:t>Target Summary</a:t>
              </a:r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C7B421A5-99B7-4340-B2E3-C3CA0EB8F0EB}"/>
              </a:ext>
            </a:extLst>
          </p:cNvPr>
          <p:cNvGrpSpPr/>
          <p:nvPr/>
        </p:nvGrpSpPr>
        <p:grpSpPr>
          <a:xfrm>
            <a:off x="6900901" y="1604005"/>
            <a:ext cx="2782324" cy="2895032"/>
            <a:chOff x="6900901" y="1604005"/>
            <a:chExt cx="2782324" cy="2895032"/>
          </a:xfrm>
        </p:grpSpPr>
        <p:sp>
          <p:nvSpPr>
            <p:cNvPr id="266" name="Google Shape;341;p17">
              <a:extLst>
                <a:ext uri="{FF2B5EF4-FFF2-40B4-BE49-F238E27FC236}">
                  <a16:creationId xmlns:a16="http://schemas.microsoft.com/office/drawing/2014/main" id="{3FD0585A-7D09-9541-81CE-A7539C8CC0C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900901" y="4114989"/>
              <a:ext cx="520160" cy="384048"/>
            </a:xfrm>
            <a:prstGeom prst="roundRect">
              <a:avLst>
                <a:gd name="adj" fmla="val 16667"/>
              </a:avLst>
            </a:prstGeom>
            <a:solidFill>
              <a:srgbClr val="CFE2F3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" dirty="0"/>
            </a:p>
          </p:txBody>
        </p:sp>
        <p:sp>
          <p:nvSpPr>
            <p:cNvPr id="267" name="Google Shape;341;p17">
              <a:extLst>
                <a:ext uri="{FF2B5EF4-FFF2-40B4-BE49-F238E27FC236}">
                  <a16:creationId xmlns:a16="http://schemas.microsoft.com/office/drawing/2014/main" id="{DF1A6DFC-73A4-4142-966A-5931B3E8BE4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7532271" y="4114989"/>
              <a:ext cx="520160" cy="384048"/>
            </a:xfrm>
            <a:prstGeom prst="roundRect">
              <a:avLst>
                <a:gd name="adj" fmla="val 16667"/>
              </a:avLst>
            </a:prstGeom>
            <a:solidFill>
              <a:srgbClr val="CFE2F3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" dirty="0"/>
            </a:p>
          </p:txBody>
        </p:sp>
        <p:sp>
          <p:nvSpPr>
            <p:cNvPr id="268" name="Google Shape;341;p17">
              <a:extLst>
                <a:ext uri="{FF2B5EF4-FFF2-40B4-BE49-F238E27FC236}">
                  <a16:creationId xmlns:a16="http://schemas.microsoft.com/office/drawing/2014/main" id="{90C0DA63-FF5B-7C45-8060-B77682C4C29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8163642" y="4114989"/>
              <a:ext cx="520160" cy="384048"/>
            </a:xfrm>
            <a:prstGeom prst="roundRect">
              <a:avLst>
                <a:gd name="adj" fmla="val 16667"/>
              </a:avLst>
            </a:prstGeom>
            <a:solidFill>
              <a:srgbClr val="CFE2F3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" dirty="0"/>
            </a:p>
          </p:txBody>
        </p:sp>
        <p:cxnSp>
          <p:nvCxnSpPr>
            <p:cNvPr id="269" name="Google Shape;220;p15">
              <a:extLst>
                <a:ext uri="{FF2B5EF4-FFF2-40B4-BE49-F238E27FC236}">
                  <a16:creationId xmlns:a16="http://schemas.microsoft.com/office/drawing/2014/main" id="{4A7AACD9-53F8-F742-8090-241D0596EFC8}"/>
                </a:ext>
              </a:extLst>
            </p:cNvPr>
            <p:cNvCxnSpPr>
              <a:cxnSpLocks/>
              <a:stCxn id="258" idx="3"/>
              <a:endCxn id="268" idx="0"/>
            </p:cNvCxnSpPr>
            <p:nvPr/>
          </p:nvCxnSpPr>
          <p:spPr>
            <a:xfrm flipH="1">
              <a:off x="8423722" y="1604005"/>
              <a:ext cx="1229381" cy="2510984"/>
            </a:xfrm>
            <a:prstGeom prst="curvedConnector4">
              <a:avLst>
                <a:gd name="adj1" fmla="val -73139"/>
                <a:gd name="adj2" fmla="val 88502"/>
              </a:avLst>
            </a:prstGeom>
            <a:noFill/>
            <a:ln w="57150" cap="flat" cmpd="sng">
              <a:solidFill>
                <a:srgbClr val="595959"/>
              </a:solidFill>
              <a:prstDash val="sysDot"/>
              <a:round/>
              <a:headEnd type="none" w="med" len="med"/>
              <a:tailEnd type="triangle" w="med" len="med"/>
            </a:ln>
          </p:spPr>
        </p:cxnSp>
        <p:cxnSp>
          <p:nvCxnSpPr>
            <p:cNvPr id="270" name="Google Shape;220;p15">
              <a:extLst>
                <a:ext uri="{FF2B5EF4-FFF2-40B4-BE49-F238E27FC236}">
                  <a16:creationId xmlns:a16="http://schemas.microsoft.com/office/drawing/2014/main" id="{FA74BFA7-A8CB-004C-95C5-E3622BD1CF8B}"/>
                </a:ext>
              </a:extLst>
            </p:cNvPr>
            <p:cNvCxnSpPr>
              <a:cxnSpLocks/>
              <a:stCxn id="257" idx="3"/>
              <a:endCxn id="267" idx="0"/>
            </p:cNvCxnSpPr>
            <p:nvPr/>
          </p:nvCxnSpPr>
          <p:spPr>
            <a:xfrm flipH="1">
              <a:off x="7792351" y="2242296"/>
              <a:ext cx="1877118" cy="1872693"/>
            </a:xfrm>
            <a:prstGeom prst="curvedConnector4">
              <a:avLst>
                <a:gd name="adj1" fmla="val -33287"/>
                <a:gd name="adj2" fmla="val 80435"/>
              </a:avLst>
            </a:prstGeom>
            <a:noFill/>
            <a:ln w="57150" cap="flat" cmpd="sng">
              <a:solidFill>
                <a:srgbClr val="595959"/>
              </a:solidFill>
              <a:prstDash val="sysDot"/>
              <a:round/>
              <a:headEnd type="none" w="med" len="med"/>
              <a:tailEnd type="triangle" w="med" len="med"/>
            </a:ln>
          </p:spPr>
        </p:cxnSp>
        <p:cxnSp>
          <p:nvCxnSpPr>
            <p:cNvPr id="271" name="Google Shape;220;p15">
              <a:extLst>
                <a:ext uri="{FF2B5EF4-FFF2-40B4-BE49-F238E27FC236}">
                  <a16:creationId xmlns:a16="http://schemas.microsoft.com/office/drawing/2014/main" id="{CA2FCBB7-AB6B-024C-AA62-E49F8AF4A1BD}"/>
                </a:ext>
              </a:extLst>
            </p:cNvPr>
            <p:cNvCxnSpPr>
              <a:cxnSpLocks/>
              <a:stCxn id="264" idx="3"/>
              <a:endCxn id="266" idx="0"/>
            </p:cNvCxnSpPr>
            <p:nvPr/>
          </p:nvCxnSpPr>
          <p:spPr>
            <a:xfrm flipH="1">
              <a:off x="7160981" y="2879437"/>
              <a:ext cx="2522244" cy="1235552"/>
            </a:xfrm>
            <a:prstGeom prst="curvedConnector4">
              <a:avLst>
                <a:gd name="adj1" fmla="val -9063"/>
                <a:gd name="adj2" fmla="val 60361"/>
              </a:avLst>
            </a:prstGeom>
            <a:noFill/>
            <a:ln w="57150" cap="flat" cmpd="sng">
              <a:solidFill>
                <a:srgbClr val="595959"/>
              </a:solidFill>
              <a:prstDash val="sysDot"/>
              <a:round/>
              <a:headEnd type="none" w="med" len="med"/>
              <a:tailEnd type="triangle" w="med" len="med"/>
            </a:ln>
          </p:spPr>
        </p:cxnSp>
      </p:grpSp>
      <p:grpSp>
        <p:nvGrpSpPr>
          <p:cNvPr id="80" name="Group 79">
            <a:extLst>
              <a:ext uri="{FF2B5EF4-FFF2-40B4-BE49-F238E27FC236}">
                <a16:creationId xmlns:a16="http://schemas.microsoft.com/office/drawing/2014/main" id="{3F3BB3A0-0C98-F245-AB7B-94166BAA5964}"/>
              </a:ext>
            </a:extLst>
          </p:cNvPr>
          <p:cNvGrpSpPr/>
          <p:nvPr/>
        </p:nvGrpSpPr>
        <p:grpSpPr>
          <a:xfrm>
            <a:off x="5077687" y="3245826"/>
            <a:ext cx="2644368" cy="1305678"/>
            <a:chOff x="5077687" y="3245826"/>
            <a:chExt cx="2644368" cy="1305678"/>
          </a:xfrm>
        </p:grpSpPr>
        <p:sp>
          <p:nvSpPr>
            <p:cNvPr id="259" name="Google Shape;341;p17">
              <a:extLst>
                <a:ext uri="{FF2B5EF4-FFF2-40B4-BE49-F238E27FC236}">
                  <a16:creationId xmlns:a16="http://schemas.microsoft.com/office/drawing/2014/main" id="{62359852-647B-BC42-8CB8-39B20F708C98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7201895" y="3245826"/>
              <a:ext cx="520160" cy="384048"/>
            </a:xfrm>
            <a:prstGeom prst="roundRect">
              <a:avLst>
                <a:gd name="adj" fmla="val 16667"/>
              </a:avLst>
            </a:prstGeom>
            <a:solidFill>
              <a:srgbClr val="CFE2F3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"/>
            </a:p>
          </p:txBody>
        </p:sp>
        <p:sp>
          <p:nvSpPr>
            <p:cNvPr id="265" name="Google Shape;165;p15">
              <a:extLst>
                <a:ext uri="{FF2B5EF4-FFF2-40B4-BE49-F238E27FC236}">
                  <a16:creationId xmlns:a16="http://schemas.microsoft.com/office/drawing/2014/main" id="{7F213C63-442D-4741-8973-92F482A43FCA}"/>
                </a:ext>
              </a:extLst>
            </p:cNvPr>
            <p:cNvSpPr/>
            <p:nvPr/>
          </p:nvSpPr>
          <p:spPr>
            <a:xfrm>
              <a:off x="5077687" y="4039440"/>
              <a:ext cx="1453896" cy="512064"/>
            </a:xfrm>
            <a:prstGeom prst="roundRect">
              <a:avLst>
                <a:gd name="adj" fmla="val 16667"/>
              </a:avLst>
            </a:prstGeom>
            <a:solidFill>
              <a:srgbClr val="CFE2F3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 defTabSz="1219170"/>
              <a:r>
                <a:rPr lang="en" dirty="0"/>
                <a:t>Target Organism</a:t>
              </a:r>
              <a:endParaRPr dirty="0"/>
            </a:p>
          </p:txBody>
        </p:sp>
        <p:cxnSp>
          <p:nvCxnSpPr>
            <p:cNvPr id="272" name="Google Shape;220;p15">
              <a:extLst>
                <a:ext uri="{FF2B5EF4-FFF2-40B4-BE49-F238E27FC236}">
                  <a16:creationId xmlns:a16="http://schemas.microsoft.com/office/drawing/2014/main" id="{67B2B2D5-4E05-044B-AD2B-6D68B7399AD1}"/>
                </a:ext>
              </a:extLst>
            </p:cNvPr>
            <p:cNvCxnSpPr>
              <a:cxnSpLocks/>
              <a:stCxn id="265" idx="0"/>
              <a:endCxn id="259" idx="2"/>
            </p:cNvCxnSpPr>
            <p:nvPr/>
          </p:nvCxnSpPr>
          <p:spPr>
            <a:xfrm rot="5400000" flipH="1" flipV="1">
              <a:off x="6428522" y="3005987"/>
              <a:ext cx="409566" cy="1657340"/>
            </a:xfrm>
            <a:prstGeom prst="curvedConnector3">
              <a:avLst>
                <a:gd name="adj1" fmla="val 50000"/>
              </a:avLst>
            </a:prstGeom>
            <a:noFill/>
            <a:ln w="57150" cap="flat" cmpd="sng">
              <a:solidFill>
                <a:srgbClr val="595959"/>
              </a:solidFill>
              <a:prstDash val="sysDot"/>
              <a:round/>
              <a:headEnd type="none" w="med" len="med"/>
              <a:tailEnd type="triangle" w="med" len="med"/>
            </a:ln>
          </p:spPr>
        </p:cxnSp>
      </p:grpSp>
      <p:pic>
        <p:nvPicPr>
          <p:cNvPr id="38" name="Picture 37">
            <a:extLst>
              <a:ext uri="{FF2B5EF4-FFF2-40B4-BE49-F238E27FC236}">
                <a16:creationId xmlns:a16="http://schemas.microsoft.com/office/drawing/2014/main" id="{7127F201-F960-EE4E-B7FE-931AC8021D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263152">
            <a:off x="404409" y="4370458"/>
            <a:ext cx="2474691" cy="740249"/>
          </a:xfrm>
          <a:prstGeom prst="rect">
            <a:avLst/>
          </a:prstGeom>
        </p:spPr>
      </p:pic>
      <p:sp>
        <p:nvSpPr>
          <p:cNvPr id="275" name="Google Shape;352;p17">
            <a:extLst>
              <a:ext uri="{FF2B5EF4-FFF2-40B4-BE49-F238E27FC236}">
                <a16:creationId xmlns:a16="http://schemas.microsoft.com/office/drawing/2014/main" id="{2CCCD0BD-C041-354A-B0AD-A7C08CAFACB2}"/>
              </a:ext>
            </a:extLst>
          </p:cNvPr>
          <p:cNvSpPr/>
          <p:nvPr/>
        </p:nvSpPr>
        <p:spPr>
          <a:xfrm>
            <a:off x="10232132" y="4903566"/>
            <a:ext cx="1453896" cy="975427"/>
          </a:xfrm>
          <a:prstGeom prst="roundRect">
            <a:avLst>
              <a:gd name="adj" fmla="val 16667"/>
            </a:avLst>
          </a:prstGeom>
          <a:solidFill>
            <a:srgbClr val="EAD1DC"/>
          </a:solidFill>
          <a:ln w="9525" cap="flat" cmpd="sng">
            <a:solidFill>
              <a:srgbClr val="59595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/>
              <a:t>User</a:t>
            </a:r>
            <a:endParaRPr sz="1600" dirty="0"/>
          </a:p>
        </p:txBody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ABBA2636-B5EE-764E-BC34-F1C353EF47F4}"/>
              </a:ext>
            </a:extLst>
          </p:cNvPr>
          <p:cNvGrpSpPr/>
          <p:nvPr/>
        </p:nvGrpSpPr>
        <p:grpSpPr>
          <a:xfrm>
            <a:off x="7021498" y="5878993"/>
            <a:ext cx="3937582" cy="512064"/>
            <a:chOff x="7021498" y="5878993"/>
            <a:chExt cx="3937582" cy="512064"/>
          </a:xfrm>
        </p:grpSpPr>
        <p:sp>
          <p:nvSpPr>
            <p:cNvPr id="274" name="Google Shape;165;p15">
              <a:extLst>
                <a:ext uri="{FF2B5EF4-FFF2-40B4-BE49-F238E27FC236}">
                  <a16:creationId xmlns:a16="http://schemas.microsoft.com/office/drawing/2014/main" id="{D62ABD57-D853-BB42-A062-715BCBF4337A}"/>
                </a:ext>
              </a:extLst>
            </p:cNvPr>
            <p:cNvSpPr/>
            <p:nvPr/>
          </p:nvSpPr>
          <p:spPr>
            <a:xfrm>
              <a:off x="7021498" y="5878993"/>
              <a:ext cx="1453896" cy="512064"/>
            </a:xfrm>
            <a:prstGeom prst="roundRect">
              <a:avLst>
                <a:gd name="adj" fmla="val 16667"/>
              </a:avLst>
            </a:prstGeom>
            <a:solidFill>
              <a:srgbClr val="CFE2F3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 defTabSz="1219170"/>
              <a:r>
                <a:rPr lang="en-US" dirty="0"/>
                <a:t>Control</a:t>
              </a:r>
            </a:p>
          </p:txBody>
        </p:sp>
        <p:cxnSp>
          <p:nvCxnSpPr>
            <p:cNvPr id="277" name="Google Shape;220;p15">
              <a:extLst>
                <a:ext uri="{FF2B5EF4-FFF2-40B4-BE49-F238E27FC236}">
                  <a16:creationId xmlns:a16="http://schemas.microsoft.com/office/drawing/2014/main" id="{A12B2D7E-9A1F-644C-945A-B0839B4D3444}"/>
                </a:ext>
              </a:extLst>
            </p:cNvPr>
            <p:cNvCxnSpPr>
              <a:cxnSpLocks/>
              <a:stCxn id="275" idx="2"/>
              <a:endCxn id="274" idx="2"/>
            </p:cNvCxnSpPr>
            <p:nvPr/>
          </p:nvCxnSpPr>
          <p:spPr>
            <a:xfrm rot="5400000">
              <a:off x="9097731" y="4529708"/>
              <a:ext cx="512064" cy="3210634"/>
            </a:xfrm>
            <a:prstGeom prst="curvedConnector3">
              <a:avLst>
                <a:gd name="adj1" fmla="val 144643"/>
              </a:avLst>
            </a:prstGeom>
            <a:noFill/>
            <a:ln w="57150" cap="flat" cmpd="sng">
              <a:solidFill>
                <a:srgbClr val="595959"/>
              </a:solidFill>
              <a:prstDash val="sysDot"/>
              <a:round/>
              <a:headEnd type="none" w="med" len="med"/>
              <a:tailEnd type="triangle" w="med" len="med"/>
            </a:ln>
          </p:spPr>
        </p:cxnSp>
      </p:grpSp>
      <p:sp>
        <p:nvSpPr>
          <p:cNvPr id="280" name="Google Shape;131;p24">
            <a:extLst>
              <a:ext uri="{FF2B5EF4-FFF2-40B4-BE49-F238E27FC236}">
                <a16:creationId xmlns:a16="http://schemas.microsoft.com/office/drawing/2014/main" id="{66F4D96D-8918-644A-8E5D-5BFA555CC818}"/>
              </a:ext>
            </a:extLst>
          </p:cNvPr>
          <p:cNvSpPr txBox="1">
            <a:spLocks/>
          </p:cNvSpPr>
          <p:nvPr/>
        </p:nvSpPr>
        <p:spPr>
          <a:xfrm>
            <a:off x="228600" y="14515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buClr>
                <a:schemeClr val="lt1"/>
              </a:buClr>
              <a:buSzPts val="4400"/>
              <a:buFont typeface="Helvetica Neue"/>
              <a:buNone/>
            </a:pPr>
            <a:r>
              <a:rPr lang="en-US" sz="4000" dirty="0">
                <a:solidFill>
                  <a:schemeClr val="lt1"/>
                </a:solidFill>
              </a:rPr>
              <a:t>Autonomous decisions</a:t>
            </a:r>
            <a:endParaRPr lang="en-US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8" grpId="0" animBg="1"/>
      <p:bldP spid="177" grpId="0" animBg="1"/>
      <p:bldP spid="255" grpId="0" animBg="1"/>
      <p:bldP spid="27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22;p23">
            <a:extLst>
              <a:ext uri="{FF2B5EF4-FFF2-40B4-BE49-F238E27FC236}">
                <a16:creationId xmlns:a16="http://schemas.microsoft.com/office/drawing/2014/main" id="{116A39FA-5A82-C819-1B96-F5C05C5A4FCF}"/>
              </a:ext>
            </a:extLst>
          </p:cNvPr>
          <p:cNvSpPr txBox="1">
            <a:spLocks/>
          </p:cNvSpPr>
          <p:nvPr/>
        </p:nvSpPr>
        <p:spPr>
          <a:xfrm>
            <a:off x="228600" y="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0"/>
              </a:spcBef>
              <a:buClr>
                <a:schemeClr val="lt1"/>
              </a:buClr>
              <a:buSzPts val="4400"/>
              <a:buFont typeface="Helvetica Neue"/>
              <a:buNone/>
            </a:pPr>
            <a:r>
              <a:rPr lang="en-US" sz="4000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Blue Whale Observatory</a:t>
            </a:r>
            <a:endParaRPr lang="en-US" sz="4000" dirty="0"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A898F47-718A-3135-6C54-14C41055752F}"/>
              </a:ext>
            </a:extLst>
          </p:cNvPr>
          <p:cNvGrpSpPr/>
          <p:nvPr/>
        </p:nvGrpSpPr>
        <p:grpSpPr>
          <a:xfrm>
            <a:off x="157587" y="1524964"/>
            <a:ext cx="3288953" cy="3809880"/>
            <a:chOff x="354360" y="1143000"/>
            <a:chExt cx="3288953" cy="3809880"/>
          </a:xfrm>
        </p:grpSpPr>
        <p:pic>
          <p:nvPicPr>
            <p:cNvPr id="4" name="Main graphic">
              <a:extLst>
                <a:ext uri="{FF2B5EF4-FFF2-40B4-BE49-F238E27FC236}">
                  <a16:creationId xmlns:a16="http://schemas.microsoft.com/office/drawing/2014/main" id="{499B4381-C1B6-5EF9-B733-DB0633142AA2}"/>
                </a:ext>
              </a:extLst>
            </p:cNvPr>
            <p:cNvPicPr/>
            <p:nvPr/>
          </p:nvPicPr>
          <p:blipFill rotWithShape="1">
            <a:blip r:embed="rId2"/>
            <a:srcRect r="42718"/>
            <a:stretch/>
          </p:blipFill>
          <p:spPr>
            <a:xfrm>
              <a:off x="354360" y="1143000"/>
              <a:ext cx="3288953" cy="3809880"/>
            </a:xfrm>
            <a:prstGeom prst="rect">
              <a:avLst/>
            </a:prstGeom>
            <a:ln>
              <a:noFill/>
            </a:ln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E61B7947-0527-CE9B-41A9-DCA6AD7B3EBF}"/>
                </a:ext>
              </a:extLst>
            </p:cNvPr>
            <p:cNvSpPr/>
            <p:nvPr/>
          </p:nvSpPr>
          <p:spPr>
            <a:xfrm>
              <a:off x="3438144" y="3429000"/>
              <a:ext cx="205169" cy="4191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Main graphic">
            <a:extLst>
              <a:ext uri="{FF2B5EF4-FFF2-40B4-BE49-F238E27FC236}">
                <a16:creationId xmlns:a16="http://schemas.microsoft.com/office/drawing/2014/main" id="{43084E7A-7276-B44B-0D80-1F311D3D700A}"/>
              </a:ext>
            </a:extLst>
          </p:cNvPr>
          <p:cNvPicPr/>
          <p:nvPr/>
        </p:nvPicPr>
        <p:blipFill rotWithShape="1">
          <a:blip r:embed="rId2"/>
          <a:srcRect l="58361" b="40248"/>
          <a:stretch/>
        </p:blipFill>
        <p:spPr>
          <a:xfrm>
            <a:off x="3780438" y="2080552"/>
            <a:ext cx="2850084" cy="2713825"/>
          </a:xfrm>
          <a:prstGeom prst="rect">
            <a:avLst/>
          </a:prstGeom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C0EB33C-2613-29DE-7882-891385F1CF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4420" y="1738268"/>
            <a:ext cx="5058416" cy="33832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FB3A3E4-4F3E-BA3A-6F17-744E65516D9F}"/>
              </a:ext>
            </a:extLst>
          </p:cNvPr>
          <p:cNvSpPr txBox="1"/>
          <p:nvPr/>
        </p:nvSpPr>
        <p:spPr>
          <a:xfrm>
            <a:off x="7292054" y="6007261"/>
            <a:ext cx="47307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Adapted from: </a:t>
            </a:r>
            <a:r>
              <a:rPr lang="en-US" dirty="0" err="1">
                <a:solidFill>
                  <a:schemeClr val="tx1"/>
                </a:solidFill>
              </a:rPr>
              <a:t>Oestreich</a:t>
            </a:r>
            <a:r>
              <a:rPr lang="en-US" dirty="0">
                <a:solidFill>
                  <a:schemeClr val="tx1"/>
                </a:solidFill>
              </a:rPr>
              <a:t> et al., 2022 - Functional Ecology</a:t>
            </a:r>
          </a:p>
        </p:txBody>
      </p:sp>
    </p:spTree>
    <p:extLst>
      <p:ext uri="{BB962C8B-B14F-4D97-AF65-F5344CB8AC3E}">
        <p14:creationId xmlns:p14="http://schemas.microsoft.com/office/powerpoint/2010/main" val="67825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15"/>
          <p:cNvSpPr/>
          <p:nvPr/>
        </p:nvSpPr>
        <p:spPr>
          <a:xfrm>
            <a:off x="4637776" y="4291565"/>
            <a:ext cx="4244653" cy="1857162"/>
          </a:xfrm>
          <a:prstGeom prst="roundRect">
            <a:avLst>
              <a:gd name="adj" fmla="val 16667"/>
            </a:avLst>
          </a:prstGeom>
          <a:solidFill>
            <a:srgbClr val="D9D2E9"/>
          </a:solidFill>
          <a:ln w="9525" cap="flat" cmpd="sng">
            <a:solidFill>
              <a:srgbClr val="59595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/>
            <a:endParaRPr sz="1067"/>
          </a:p>
        </p:txBody>
      </p:sp>
      <p:sp>
        <p:nvSpPr>
          <p:cNvPr id="153" name="Google Shape;153;p15"/>
          <p:cNvSpPr txBox="1"/>
          <p:nvPr/>
        </p:nvSpPr>
        <p:spPr>
          <a:xfrm>
            <a:off x="5253029" y="5184741"/>
            <a:ext cx="2788066" cy="2336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/>
            <a:r>
              <a:rPr lang="en" sz="1600" dirty="0"/>
              <a:t>Camera-Vehicle Interface</a:t>
            </a:r>
            <a:endParaRPr sz="1600" dirty="0"/>
          </a:p>
        </p:txBody>
      </p:sp>
      <p:sp>
        <p:nvSpPr>
          <p:cNvPr id="177" name="Google Shape;177;p15"/>
          <p:cNvSpPr/>
          <p:nvPr/>
        </p:nvSpPr>
        <p:spPr>
          <a:xfrm>
            <a:off x="4156807" y="1289917"/>
            <a:ext cx="1185017" cy="669157"/>
          </a:xfrm>
          <a:prstGeom prst="roundRect">
            <a:avLst>
              <a:gd name="adj" fmla="val 16667"/>
            </a:avLst>
          </a:prstGeom>
          <a:solidFill>
            <a:srgbClr val="B6D7A8"/>
          </a:solidFill>
          <a:ln w="9525" cap="flat" cmpd="sng">
            <a:solidFill>
              <a:srgbClr val="59595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 defTabSz="1219170"/>
            <a:r>
              <a:rPr lang="en" sz="1800" dirty="0"/>
              <a:t>Camera</a:t>
            </a:r>
            <a:endParaRPr sz="1800" dirty="0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86FD90F9-6EC2-A74D-A7D8-23CAE7D25B4B}"/>
              </a:ext>
            </a:extLst>
          </p:cNvPr>
          <p:cNvGrpSpPr/>
          <p:nvPr/>
        </p:nvGrpSpPr>
        <p:grpSpPr>
          <a:xfrm>
            <a:off x="602532" y="1442647"/>
            <a:ext cx="3554275" cy="367966"/>
            <a:chOff x="602532" y="1442647"/>
            <a:chExt cx="3554275" cy="367966"/>
          </a:xfrm>
        </p:grpSpPr>
        <p:cxnSp>
          <p:nvCxnSpPr>
            <p:cNvPr id="185" name="Google Shape;185;p15"/>
            <p:cNvCxnSpPr>
              <a:cxnSpLocks/>
              <a:stCxn id="177" idx="1"/>
              <a:endCxn id="184" idx="4"/>
            </p:cNvCxnSpPr>
            <p:nvPr/>
          </p:nvCxnSpPr>
          <p:spPr>
            <a:xfrm flipH="1" flipV="1">
              <a:off x="2935528" y="1622749"/>
              <a:ext cx="1221279" cy="1747"/>
            </a:xfrm>
            <a:prstGeom prst="straightConnector1">
              <a:avLst/>
            </a:prstGeom>
            <a:noFill/>
            <a:ln w="57150" cap="flat" cmpd="sng">
              <a:solidFill>
                <a:srgbClr val="595959"/>
              </a:solidFill>
              <a:prstDash val="solid"/>
              <a:round/>
              <a:headEnd type="none" w="med" len="med"/>
              <a:tailEnd type="triangle" w="med" len="med"/>
            </a:ln>
          </p:spPr>
        </p:cxnSp>
        <p:sp>
          <p:nvSpPr>
            <p:cNvPr id="184" name="Google Shape;184;p15"/>
            <p:cNvSpPr/>
            <p:nvPr/>
          </p:nvSpPr>
          <p:spPr>
            <a:xfrm>
              <a:off x="2430599" y="1442647"/>
              <a:ext cx="504929" cy="360203"/>
            </a:xfrm>
            <a:prstGeom prst="flowChartMagneticDrum">
              <a:avLst/>
            </a:prstGeom>
            <a:solidFill>
              <a:srgbClr val="EEEEEE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/>
              <a:endParaRPr sz="1867"/>
            </a:p>
          </p:txBody>
        </p:sp>
        <p:sp>
          <p:nvSpPr>
            <p:cNvPr id="186" name="Google Shape;186;p15"/>
            <p:cNvSpPr txBox="1"/>
            <p:nvPr/>
          </p:nvSpPr>
          <p:spPr>
            <a:xfrm>
              <a:off x="602532" y="1444763"/>
              <a:ext cx="2131382" cy="36585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/>
              <a:r>
                <a:rPr lang="en" sz="1600" dirty="0">
                  <a:solidFill>
                    <a:schemeClr val="bg1"/>
                  </a:solidFill>
                </a:rPr>
                <a:t>Raw Data </a:t>
              </a:r>
              <a:r>
                <a:rPr lang="en-US" sz="1600" dirty="0">
                  <a:solidFill>
                    <a:schemeClr val="bg1"/>
                  </a:solidFill>
                </a:rPr>
                <a:t>Storage</a:t>
              </a:r>
            </a:p>
          </p:txBody>
        </p:sp>
      </p:grpSp>
      <p:grpSp>
        <p:nvGrpSpPr>
          <p:cNvPr id="82" name="Group 81">
            <a:extLst>
              <a:ext uri="{FF2B5EF4-FFF2-40B4-BE49-F238E27FC236}">
                <a16:creationId xmlns:a16="http://schemas.microsoft.com/office/drawing/2014/main" id="{DD10E072-9043-A44B-8AA5-A65C7CAF3ED1}"/>
              </a:ext>
            </a:extLst>
          </p:cNvPr>
          <p:cNvGrpSpPr/>
          <p:nvPr/>
        </p:nvGrpSpPr>
        <p:grpSpPr>
          <a:xfrm>
            <a:off x="2786717" y="4271449"/>
            <a:ext cx="2594914" cy="866758"/>
            <a:chOff x="2786717" y="4271449"/>
            <a:chExt cx="2594914" cy="866758"/>
          </a:xfrm>
        </p:grpSpPr>
        <p:sp>
          <p:nvSpPr>
            <p:cNvPr id="165" name="Google Shape;165;p15"/>
            <p:cNvSpPr/>
            <p:nvPr/>
          </p:nvSpPr>
          <p:spPr>
            <a:xfrm>
              <a:off x="3927735" y="4626143"/>
              <a:ext cx="1453896" cy="512064"/>
            </a:xfrm>
            <a:prstGeom prst="roundRect">
              <a:avLst>
                <a:gd name="adj" fmla="val 16667"/>
              </a:avLst>
            </a:prstGeom>
            <a:solidFill>
              <a:srgbClr val="CFE2F3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 defTabSz="1219170"/>
              <a:r>
                <a:rPr lang="en-US" dirty="0"/>
                <a:t>Behavior Trigger</a:t>
              </a:r>
            </a:p>
          </p:txBody>
        </p:sp>
        <p:cxnSp>
          <p:nvCxnSpPr>
            <p:cNvPr id="220" name="Google Shape;220;p15"/>
            <p:cNvCxnSpPr>
              <a:cxnSpLocks/>
              <a:stCxn id="165" idx="1"/>
              <a:endCxn id="38" idx="3"/>
            </p:cNvCxnSpPr>
            <p:nvPr/>
          </p:nvCxnSpPr>
          <p:spPr>
            <a:xfrm rot="10800000">
              <a:off x="2786717" y="4271449"/>
              <a:ext cx="1141019" cy="610727"/>
            </a:xfrm>
            <a:prstGeom prst="curvedConnector3">
              <a:avLst>
                <a:gd name="adj1" fmla="val 50000"/>
              </a:avLst>
            </a:prstGeom>
            <a:noFill/>
            <a:ln w="57150" cap="flat" cmpd="sng">
              <a:solidFill>
                <a:srgbClr val="595959"/>
              </a:solidFill>
              <a:prstDash val="sysDot"/>
              <a:round/>
              <a:headEnd type="none" w="med" len="med"/>
              <a:tailEnd type="triangle" w="med" len="med"/>
            </a:ln>
          </p:spPr>
        </p:cxnSp>
      </p:grpSp>
      <p:sp>
        <p:nvSpPr>
          <p:cNvPr id="255" name="Google Shape;318;p17">
            <a:extLst>
              <a:ext uri="{FF2B5EF4-FFF2-40B4-BE49-F238E27FC236}">
                <a16:creationId xmlns:a16="http://schemas.microsoft.com/office/drawing/2014/main" id="{B12AC9FE-77F7-924C-9E75-DFC480BB945D}"/>
              </a:ext>
            </a:extLst>
          </p:cNvPr>
          <p:cNvSpPr/>
          <p:nvPr/>
        </p:nvSpPr>
        <p:spPr>
          <a:xfrm>
            <a:off x="6841207" y="744071"/>
            <a:ext cx="2103312" cy="2694509"/>
          </a:xfrm>
          <a:prstGeom prst="roundRect">
            <a:avLst>
              <a:gd name="adj" fmla="val 10052"/>
            </a:avLst>
          </a:prstGeom>
          <a:solidFill>
            <a:srgbClr val="FCE5CD"/>
          </a:solidFill>
          <a:ln w="9525" cap="flat" cmpd="sng">
            <a:solidFill>
              <a:srgbClr val="59595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800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CDC6D91D-D174-E246-BF56-6011248D9B4F}"/>
              </a:ext>
            </a:extLst>
          </p:cNvPr>
          <p:cNvGrpSpPr/>
          <p:nvPr/>
        </p:nvGrpSpPr>
        <p:grpSpPr>
          <a:xfrm>
            <a:off x="5341824" y="1439618"/>
            <a:ext cx="1739374" cy="382523"/>
            <a:chOff x="5341824" y="1439618"/>
            <a:chExt cx="1739374" cy="382523"/>
          </a:xfrm>
        </p:grpSpPr>
        <p:cxnSp>
          <p:nvCxnSpPr>
            <p:cNvPr id="178" name="Google Shape;178;p15"/>
            <p:cNvCxnSpPr>
              <a:cxnSpLocks/>
              <a:stCxn id="256" idx="1"/>
              <a:endCxn id="177" idx="3"/>
            </p:cNvCxnSpPr>
            <p:nvPr/>
          </p:nvCxnSpPr>
          <p:spPr>
            <a:xfrm flipH="1" flipV="1">
              <a:off x="5341824" y="1624496"/>
              <a:ext cx="1221279" cy="6384"/>
            </a:xfrm>
            <a:prstGeom prst="straightConnector1">
              <a:avLst/>
            </a:prstGeom>
            <a:noFill/>
            <a:ln w="57150" cap="flat" cmpd="sng">
              <a:solidFill>
                <a:srgbClr val="B6D7A8"/>
              </a:solidFill>
              <a:prstDash val="solid"/>
              <a:round/>
              <a:headEnd type="triangle" w="med" len="med"/>
              <a:tailEnd type="none" w="med" len="med"/>
            </a:ln>
          </p:spPr>
        </p:cxnSp>
        <p:sp>
          <p:nvSpPr>
            <p:cNvPr id="256" name="Google Shape;319;p17">
              <a:extLst>
                <a:ext uri="{FF2B5EF4-FFF2-40B4-BE49-F238E27FC236}">
                  <a16:creationId xmlns:a16="http://schemas.microsoft.com/office/drawing/2014/main" id="{1C1790B8-A158-7340-A775-BB1450767C61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563103" y="1439618"/>
              <a:ext cx="518095" cy="382523"/>
            </a:xfrm>
            <a:prstGeom prst="roundRect">
              <a:avLst>
                <a:gd name="adj" fmla="val 16667"/>
              </a:avLst>
            </a:prstGeom>
            <a:solidFill>
              <a:srgbClr val="CFE2F3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"/>
            </a:p>
          </p:txBody>
        </p:sp>
      </p:grpSp>
      <p:sp>
        <p:nvSpPr>
          <p:cNvPr id="260" name="Google Shape;344;p17">
            <a:extLst>
              <a:ext uri="{FF2B5EF4-FFF2-40B4-BE49-F238E27FC236}">
                <a16:creationId xmlns:a16="http://schemas.microsoft.com/office/drawing/2014/main" id="{E00D9E15-1E8C-034A-B221-2D670A9B539C}"/>
              </a:ext>
            </a:extLst>
          </p:cNvPr>
          <p:cNvSpPr txBox="1"/>
          <p:nvPr/>
        </p:nvSpPr>
        <p:spPr>
          <a:xfrm>
            <a:off x="6817276" y="594523"/>
            <a:ext cx="2103312" cy="1028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/>
              <a:t>Processing model</a:t>
            </a:r>
            <a:endParaRPr sz="1800" dirty="0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700C41D7-816B-C14C-B003-B6DC9335DFF1}"/>
              </a:ext>
            </a:extLst>
          </p:cNvPr>
          <p:cNvGrpSpPr/>
          <p:nvPr/>
        </p:nvGrpSpPr>
        <p:grpSpPr>
          <a:xfrm>
            <a:off x="8203303" y="1346823"/>
            <a:ext cx="1479922" cy="1788646"/>
            <a:chOff x="8203303" y="1346823"/>
            <a:chExt cx="1479922" cy="1788646"/>
          </a:xfrm>
        </p:grpSpPr>
        <p:sp>
          <p:nvSpPr>
            <p:cNvPr id="257" name="Google Shape;337;p17">
              <a:extLst>
                <a:ext uri="{FF2B5EF4-FFF2-40B4-BE49-F238E27FC236}">
                  <a16:creationId xmlns:a16="http://schemas.microsoft.com/office/drawing/2014/main" id="{AD1FF22C-F469-094C-8E83-436B793050FA}"/>
                </a:ext>
              </a:extLst>
            </p:cNvPr>
            <p:cNvSpPr/>
            <p:nvPr/>
          </p:nvSpPr>
          <p:spPr>
            <a:xfrm>
              <a:off x="8215573" y="1986264"/>
              <a:ext cx="1453896" cy="512064"/>
            </a:xfrm>
            <a:prstGeom prst="roundRect">
              <a:avLst>
                <a:gd name="adj" fmla="val 16667"/>
              </a:avLst>
            </a:prstGeom>
            <a:solidFill>
              <a:srgbClr val="CFE2F3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dirty="0"/>
                <a:t>Summary</a:t>
              </a:r>
            </a:p>
          </p:txBody>
        </p:sp>
        <p:sp>
          <p:nvSpPr>
            <p:cNvPr id="258" name="Google Shape;340;p17">
              <a:extLst>
                <a:ext uri="{FF2B5EF4-FFF2-40B4-BE49-F238E27FC236}">
                  <a16:creationId xmlns:a16="http://schemas.microsoft.com/office/drawing/2014/main" id="{9EA198E6-37EB-914E-8E5B-EEF965E07EC7}"/>
                </a:ext>
              </a:extLst>
            </p:cNvPr>
            <p:cNvSpPr/>
            <p:nvPr/>
          </p:nvSpPr>
          <p:spPr>
            <a:xfrm>
              <a:off x="8203303" y="1346823"/>
              <a:ext cx="1449800" cy="514363"/>
            </a:xfrm>
            <a:prstGeom prst="roundRect">
              <a:avLst>
                <a:gd name="adj" fmla="val 16667"/>
              </a:avLst>
            </a:prstGeom>
            <a:solidFill>
              <a:srgbClr val="CFE2F3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dirty="0"/>
                <a:t>Boxes</a:t>
              </a:r>
            </a:p>
          </p:txBody>
        </p:sp>
        <p:sp>
          <p:nvSpPr>
            <p:cNvPr id="264" name="Google Shape;337;p17">
              <a:extLst>
                <a:ext uri="{FF2B5EF4-FFF2-40B4-BE49-F238E27FC236}">
                  <a16:creationId xmlns:a16="http://schemas.microsoft.com/office/drawing/2014/main" id="{99C0E2C0-B6D3-6144-9E74-7B2171AD2925}"/>
                </a:ext>
              </a:extLst>
            </p:cNvPr>
            <p:cNvSpPr/>
            <p:nvPr/>
          </p:nvSpPr>
          <p:spPr>
            <a:xfrm>
              <a:off x="8229329" y="2623405"/>
              <a:ext cx="1453896" cy="512064"/>
            </a:xfrm>
            <a:prstGeom prst="roundRect">
              <a:avLst>
                <a:gd name="adj" fmla="val 16667"/>
              </a:avLst>
            </a:prstGeom>
            <a:solidFill>
              <a:srgbClr val="CFE2F3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dirty="0"/>
                <a:t>Target Summary</a:t>
              </a:r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C7B421A5-99B7-4340-B2E3-C3CA0EB8F0EB}"/>
              </a:ext>
            </a:extLst>
          </p:cNvPr>
          <p:cNvGrpSpPr/>
          <p:nvPr/>
        </p:nvGrpSpPr>
        <p:grpSpPr>
          <a:xfrm>
            <a:off x="6900901" y="1604005"/>
            <a:ext cx="2782324" cy="2895032"/>
            <a:chOff x="6900901" y="1604005"/>
            <a:chExt cx="2782324" cy="2895032"/>
          </a:xfrm>
        </p:grpSpPr>
        <p:sp>
          <p:nvSpPr>
            <p:cNvPr id="266" name="Google Shape;341;p17">
              <a:extLst>
                <a:ext uri="{FF2B5EF4-FFF2-40B4-BE49-F238E27FC236}">
                  <a16:creationId xmlns:a16="http://schemas.microsoft.com/office/drawing/2014/main" id="{3FD0585A-7D09-9541-81CE-A7539C8CC0C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900901" y="4114989"/>
              <a:ext cx="520160" cy="384048"/>
            </a:xfrm>
            <a:prstGeom prst="roundRect">
              <a:avLst>
                <a:gd name="adj" fmla="val 16667"/>
              </a:avLst>
            </a:prstGeom>
            <a:solidFill>
              <a:srgbClr val="CFE2F3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" dirty="0"/>
            </a:p>
          </p:txBody>
        </p:sp>
        <p:sp>
          <p:nvSpPr>
            <p:cNvPr id="267" name="Google Shape;341;p17">
              <a:extLst>
                <a:ext uri="{FF2B5EF4-FFF2-40B4-BE49-F238E27FC236}">
                  <a16:creationId xmlns:a16="http://schemas.microsoft.com/office/drawing/2014/main" id="{DF1A6DFC-73A4-4142-966A-5931B3E8BE4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7532271" y="4114989"/>
              <a:ext cx="520160" cy="384048"/>
            </a:xfrm>
            <a:prstGeom prst="roundRect">
              <a:avLst>
                <a:gd name="adj" fmla="val 16667"/>
              </a:avLst>
            </a:prstGeom>
            <a:solidFill>
              <a:srgbClr val="CFE2F3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" dirty="0"/>
            </a:p>
          </p:txBody>
        </p:sp>
        <p:sp>
          <p:nvSpPr>
            <p:cNvPr id="268" name="Google Shape;341;p17">
              <a:extLst>
                <a:ext uri="{FF2B5EF4-FFF2-40B4-BE49-F238E27FC236}">
                  <a16:creationId xmlns:a16="http://schemas.microsoft.com/office/drawing/2014/main" id="{90C0DA63-FF5B-7C45-8060-B77682C4C29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8163642" y="4114989"/>
              <a:ext cx="520160" cy="384048"/>
            </a:xfrm>
            <a:prstGeom prst="roundRect">
              <a:avLst>
                <a:gd name="adj" fmla="val 16667"/>
              </a:avLst>
            </a:prstGeom>
            <a:solidFill>
              <a:srgbClr val="CFE2F3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" dirty="0"/>
            </a:p>
          </p:txBody>
        </p:sp>
        <p:cxnSp>
          <p:nvCxnSpPr>
            <p:cNvPr id="269" name="Google Shape;220;p15">
              <a:extLst>
                <a:ext uri="{FF2B5EF4-FFF2-40B4-BE49-F238E27FC236}">
                  <a16:creationId xmlns:a16="http://schemas.microsoft.com/office/drawing/2014/main" id="{4A7AACD9-53F8-F742-8090-241D0596EFC8}"/>
                </a:ext>
              </a:extLst>
            </p:cNvPr>
            <p:cNvCxnSpPr>
              <a:cxnSpLocks/>
              <a:stCxn id="258" idx="3"/>
              <a:endCxn id="268" idx="0"/>
            </p:cNvCxnSpPr>
            <p:nvPr/>
          </p:nvCxnSpPr>
          <p:spPr>
            <a:xfrm flipH="1">
              <a:off x="8423722" y="1604005"/>
              <a:ext cx="1229381" cy="2510984"/>
            </a:xfrm>
            <a:prstGeom prst="curvedConnector4">
              <a:avLst>
                <a:gd name="adj1" fmla="val -73139"/>
                <a:gd name="adj2" fmla="val 88502"/>
              </a:avLst>
            </a:prstGeom>
            <a:noFill/>
            <a:ln w="57150" cap="flat" cmpd="sng">
              <a:solidFill>
                <a:srgbClr val="595959"/>
              </a:solidFill>
              <a:prstDash val="sysDot"/>
              <a:round/>
              <a:headEnd type="none" w="med" len="med"/>
              <a:tailEnd type="triangle" w="med" len="med"/>
            </a:ln>
          </p:spPr>
        </p:cxnSp>
        <p:cxnSp>
          <p:nvCxnSpPr>
            <p:cNvPr id="270" name="Google Shape;220;p15">
              <a:extLst>
                <a:ext uri="{FF2B5EF4-FFF2-40B4-BE49-F238E27FC236}">
                  <a16:creationId xmlns:a16="http://schemas.microsoft.com/office/drawing/2014/main" id="{FA74BFA7-A8CB-004C-95C5-E3622BD1CF8B}"/>
                </a:ext>
              </a:extLst>
            </p:cNvPr>
            <p:cNvCxnSpPr>
              <a:cxnSpLocks/>
              <a:stCxn id="257" idx="3"/>
              <a:endCxn id="267" idx="0"/>
            </p:cNvCxnSpPr>
            <p:nvPr/>
          </p:nvCxnSpPr>
          <p:spPr>
            <a:xfrm flipH="1">
              <a:off x="7792351" y="2242296"/>
              <a:ext cx="1877118" cy="1872693"/>
            </a:xfrm>
            <a:prstGeom prst="curvedConnector4">
              <a:avLst>
                <a:gd name="adj1" fmla="val -33287"/>
                <a:gd name="adj2" fmla="val 80435"/>
              </a:avLst>
            </a:prstGeom>
            <a:noFill/>
            <a:ln w="57150" cap="flat" cmpd="sng">
              <a:solidFill>
                <a:srgbClr val="595959"/>
              </a:solidFill>
              <a:prstDash val="sysDot"/>
              <a:round/>
              <a:headEnd type="none" w="med" len="med"/>
              <a:tailEnd type="triangle" w="med" len="med"/>
            </a:ln>
          </p:spPr>
        </p:cxnSp>
        <p:cxnSp>
          <p:nvCxnSpPr>
            <p:cNvPr id="271" name="Google Shape;220;p15">
              <a:extLst>
                <a:ext uri="{FF2B5EF4-FFF2-40B4-BE49-F238E27FC236}">
                  <a16:creationId xmlns:a16="http://schemas.microsoft.com/office/drawing/2014/main" id="{CA2FCBB7-AB6B-024C-AA62-E49F8AF4A1BD}"/>
                </a:ext>
              </a:extLst>
            </p:cNvPr>
            <p:cNvCxnSpPr>
              <a:cxnSpLocks/>
              <a:stCxn id="264" idx="3"/>
              <a:endCxn id="266" idx="0"/>
            </p:cNvCxnSpPr>
            <p:nvPr/>
          </p:nvCxnSpPr>
          <p:spPr>
            <a:xfrm flipH="1">
              <a:off x="7160981" y="2879437"/>
              <a:ext cx="2522244" cy="1235552"/>
            </a:xfrm>
            <a:prstGeom prst="curvedConnector4">
              <a:avLst>
                <a:gd name="adj1" fmla="val -9063"/>
                <a:gd name="adj2" fmla="val 60361"/>
              </a:avLst>
            </a:prstGeom>
            <a:noFill/>
            <a:ln w="57150" cap="flat" cmpd="sng">
              <a:solidFill>
                <a:srgbClr val="595959"/>
              </a:solidFill>
              <a:prstDash val="sysDot"/>
              <a:round/>
              <a:headEnd type="none" w="med" len="med"/>
              <a:tailEnd type="triangle" w="med" len="med"/>
            </a:ln>
          </p:spPr>
        </p:cxnSp>
      </p:grpSp>
      <p:grpSp>
        <p:nvGrpSpPr>
          <p:cNvPr id="80" name="Group 79">
            <a:extLst>
              <a:ext uri="{FF2B5EF4-FFF2-40B4-BE49-F238E27FC236}">
                <a16:creationId xmlns:a16="http://schemas.microsoft.com/office/drawing/2014/main" id="{3F3BB3A0-0C98-F245-AB7B-94166BAA5964}"/>
              </a:ext>
            </a:extLst>
          </p:cNvPr>
          <p:cNvGrpSpPr/>
          <p:nvPr/>
        </p:nvGrpSpPr>
        <p:grpSpPr>
          <a:xfrm>
            <a:off x="5077687" y="3245826"/>
            <a:ext cx="2644368" cy="1305678"/>
            <a:chOff x="5077687" y="3245826"/>
            <a:chExt cx="2644368" cy="1305678"/>
          </a:xfrm>
        </p:grpSpPr>
        <p:sp>
          <p:nvSpPr>
            <p:cNvPr id="259" name="Google Shape;341;p17">
              <a:extLst>
                <a:ext uri="{FF2B5EF4-FFF2-40B4-BE49-F238E27FC236}">
                  <a16:creationId xmlns:a16="http://schemas.microsoft.com/office/drawing/2014/main" id="{62359852-647B-BC42-8CB8-39B20F708C98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7201895" y="3245826"/>
              <a:ext cx="520160" cy="384048"/>
            </a:xfrm>
            <a:prstGeom prst="roundRect">
              <a:avLst>
                <a:gd name="adj" fmla="val 16667"/>
              </a:avLst>
            </a:prstGeom>
            <a:solidFill>
              <a:srgbClr val="CFE2F3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"/>
            </a:p>
          </p:txBody>
        </p:sp>
        <p:sp>
          <p:nvSpPr>
            <p:cNvPr id="265" name="Google Shape;165;p15">
              <a:extLst>
                <a:ext uri="{FF2B5EF4-FFF2-40B4-BE49-F238E27FC236}">
                  <a16:creationId xmlns:a16="http://schemas.microsoft.com/office/drawing/2014/main" id="{7F213C63-442D-4741-8973-92F482A43FCA}"/>
                </a:ext>
              </a:extLst>
            </p:cNvPr>
            <p:cNvSpPr/>
            <p:nvPr/>
          </p:nvSpPr>
          <p:spPr>
            <a:xfrm>
              <a:off x="5077687" y="4039440"/>
              <a:ext cx="1453896" cy="512064"/>
            </a:xfrm>
            <a:prstGeom prst="roundRect">
              <a:avLst>
                <a:gd name="adj" fmla="val 16667"/>
              </a:avLst>
            </a:prstGeom>
            <a:solidFill>
              <a:srgbClr val="CFE2F3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 defTabSz="1219170"/>
              <a:r>
                <a:rPr lang="en" dirty="0"/>
                <a:t>Target Organism</a:t>
              </a:r>
              <a:endParaRPr dirty="0"/>
            </a:p>
          </p:txBody>
        </p:sp>
        <p:cxnSp>
          <p:nvCxnSpPr>
            <p:cNvPr id="272" name="Google Shape;220;p15">
              <a:extLst>
                <a:ext uri="{FF2B5EF4-FFF2-40B4-BE49-F238E27FC236}">
                  <a16:creationId xmlns:a16="http://schemas.microsoft.com/office/drawing/2014/main" id="{67B2B2D5-4E05-044B-AD2B-6D68B7399AD1}"/>
                </a:ext>
              </a:extLst>
            </p:cNvPr>
            <p:cNvCxnSpPr>
              <a:cxnSpLocks/>
              <a:stCxn id="265" idx="0"/>
              <a:endCxn id="259" idx="2"/>
            </p:cNvCxnSpPr>
            <p:nvPr/>
          </p:nvCxnSpPr>
          <p:spPr>
            <a:xfrm rot="5400000" flipH="1" flipV="1">
              <a:off x="6428522" y="3005987"/>
              <a:ext cx="409566" cy="1657340"/>
            </a:xfrm>
            <a:prstGeom prst="curvedConnector3">
              <a:avLst>
                <a:gd name="adj1" fmla="val 50000"/>
              </a:avLst>
            </a:prstGeom>
            <a:noFill/>
            <a:ln w="57150" cap="flat" cmpd="sng">
              <a:solidFill>
                <a:srgbClr val="595959"/>
              </a:solidFill>
              <a:prstDash val="sysDot"/>
              <a:round/>
              <a:headEnd type="none" w="med" len="med"/>
              <a:tailEnd type="triangle" w="med" len="med"/>
            </a:ln>
          </p:spPr>
        </p:cxnSp>
      </p:grpSp>
      <p:pic>
        <p:nvPicPr>
          <p:cNvPr id="38" name="Picture 37">
            <a:extLst>
              <a:ext uri="{FF2B5EF4-FFF2-40B4-BE49-F238E27FC236}">
                <a16:creationId xmlns:a16="http://schemas.microsoft.com/office/drawing/2014/main" id="{7127F201-F960-EE4E-B7FE-931AC8021D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263152">
            <a:off x="404409" y="4370458"/>
            <a:ext cx="2474691" cy="740249"/>
          </a:xfrm>
          <a:prstGeom prst="rect">
            <a:avLst/>
          </a:prstGeom>
        </p:spPr>
      </p:pic>
      <p:sp>
        <p:nvSpPr>
          <p:cNvPr id="275" name="Google Shape;352;p17">
            <a:extLst>
              <a:ext uri="{FF2B5EF4-FFF2-40B4-BE49-F238E27FC236}">
                <a16:creationId xmlns:a16="http://schemas.microsoft.com/office/drawing/2014/main" id="{2CCCD0BD-C041-354A-B0AD-A7C08CAFACB2}"/>
              </a:ext>
            </a:extLst>
          </p:cNvPr>
          <p:cNvSpPr/>
          <p:nvPr/>
        </p:nvSpPr>
        <p:spPr>
          <a:xfrm>
            <a:off x="10232132" y="4903566"/>
            <a:ext cx="1453896" cy="975427"/>
          </a:xfrm>
          <a:prstGeom prst="roundRect">
            <a:avLst>
              <a:gd name="adj" fmla="val 16667"/>
            </a:avLst>
          </a:prstGeom>
          <a:solidFill>
            <a:srgbClr val="EAD1DC"/>
          </a:solidFill>
          <a:ln w="9525" cap="flat" cmpd="sng">
            <a:solidFill>
              <a:srgbClr val="59595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/>
              <a:t>User</a:t>
            </a:r>
            <a:endParaRPr sz="1600" dirty="0"/>
          </a:p>
        </p:txBody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ABBA2636-B5EE-764E-BC34-F1C353EF47F4}"/>
              </a:ext>
            </a:extLst>
          </p:cNvPr>
          <p:cNvGrpSpPr/>
          <p:nvPr/>
        </p:nvGrpSpPr>
        <p:grpSpPr>
          <a:xfrm>
            <a:off x="7021498" y="5878993"/>
            <a:ext cx="3937582" cy="512064"/>
            <a:chOff x="7021498" y="5878993"/>
            <a:chExt cx="3937582" cy="512064"/>
          </a:xfrm>
        </p:grpSpPr>
        <p:sp>
          <p:nvSpPr>
            <p:cNvPr id="274" name="Google Shape;165;p15">
              <a:extLst>
                <a:ext uri="{FF2B5EF4-FFF2-40B4-BE49-F238E27FC236}">
                  <a16:creationId xmlns:a16="http://schemas.microsoft.com/office/drawing/2014/main" id="{D62ABD57-D853-BB42-A062-715BCBF4337A}"/>
                </a:ext>
              </a:extLst>
            </p:cNvPr>
            <p:cNvSpPr/>
            <p:nvPr/>
          </p:nvSpPr>
          <p:spPr>
            <a:xfrm>
              <a:off x="7021498" y="5878993"/>
              <a:ext cx="1453896" cy="512064"/>
            </a:xfrm>
            <a:prstGeom prst="roundRect">
              <a:avLst>
                <a:gd name="adj" fmla="val 16667"/>
              </a:avLst>
            </a:prstGeom>
            <a:solidFill>
              <a:srgbClr val="CFE2F3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 defTabSz="1219170"/>
              <a:r>
                <a:rPr lang="en-US" dirty="0"/>
                <a:t>Control</a:t>
              </a:r>
            </a:p>
          </p:txBody>
        </p:sp>
        <p:cxnSp>
          <p:nvCxnSpPr>
            <p:cNvPr id="277" name="Google Shape;220;p15">
              <a:extLst>
                <a:ext uri="{FF2B5EF4-FFF2-40B4-BE49-F238E27FC236}">
                  <a16:creationId xmlns:a16="http://schemas.microsoft.com/office/drawing/2014/main" id="{A12B2D7E-9A1F-644C-945A-B0839B4D3444}"/>
                </a:ext>
              </a:extLst>
            </p:cNvPr>
            <p:cNvCxnSpPr>
              <a:cxnSpLocks/>
              <a:stCxn id="275" idx="2"/>
              <a:endCxn id="274" idx="2"/>
            </p:cNvCxnSpPr>
            <p:nvPr/>
          </p:nvCxnSpPr>
          <p:spPr>
            <a:xfrm rot="5400000">
              <a:off x="9097731" y="4529708"/>
              <a:ext cx="512064" cy="3210634"/>
            </a:xfrm>
            <a:prstGeom prst="curvedConnector3">
              <a:avLst>
                <a:gd name="adj1" fmla="val 144643"/>
              </a:avLst>
            </a:prstGeom>
            <a:noFill/>
            <a:ln w="57150" cap="flat" cmpd="sng">
              <a:solidFill>
                <a:srgbClr val="595959"/>
              </a:solidFill>
              <a:prstDash val="sysDot"/>
              <a:round/>
              <a:headEnd type="none" w="med" len="med"/>
              <a:tailEnd type="triangle" w="med" len="med"/>
            </a:ln>
          </p:spPr>
        </p:cxnSp>
      </p:grpSp>
      <p:sp>
        <p:nvSpPr>
          <p:cNvPr id="280" name="Google Shape;131;p24">
            <a:extLst>
              <a:ext uri="{FF2B5EF4-FFF2-40B4-BE49-F238E27FC236}">
                <a16:creationId xmlns:a16="http://schemas.microsoft.com/office/drawing/2014/main" id="{66F4D96D-8918-644A-8E5D-5BFA555CC818}"/>
              </a:ext>
            </a:extLst>
          </p:cNvPr>
          <p:cNvSpPr txBox="1">
            <a:spLocks/>
          </p:cNvSpPr>
          <p:nvPr/>
        </p:nvSpPr>
        <p:spPr>
          <a:xfrm>
            <a:off x="228600" y="14515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buClr>
                <a:schemeClr val="lt1"/>
              </a:buClr>
              <a:buSzPts val="4400"/>
              <a:buFont typeface="Helvetica Neue"/>
              <a:buNone/>
            </a:pPr>
            <a:r>
              <a:rPr lang="en-US" sz="4000" dirty="0">
                <a:solidFill>
                  <a:schemeClr val="lt1"/>
                </a:solidFill>
              </a:rPr>
              <a:t>Supervised autonomy</a:t>
            </a:r>
            <a:endParaRPr lang="en-US" sz="4000" dirty="0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022A7584-48E0-EC44-B84F-4C74C0B36AA9}"/>
              </a:ext>
            </a:extLst>
          </p:cNvPr>
          <p:cNvGrpSpPr/>
          <p:nvPr/>
        </p:nvGrpSpPr>
        <p:grpSpPr>
          <a:xfrm>
            <a:off x="8139734" y="4903566"/>
            <a:ext cx="2819346" cy="576439"/>
            <a:chOff x="8139734" y="4903566"/>
            <a:chExt cx="2819346" cy="576439"/>
          </a:xfrm>
        </p:grpSpPr>
        <p:sp>
          <p:nvSpPr>
            <p:cNvPr id="40" name="Google Shape;165;p15">
              <a:extLst>
                <a:ext uri="{FF2B5EF4-FFF2-40B4-BE49-F238E27FC236}">
                  <a16:creationId xmlns:a16="http://schemas.microsoft.com/office/drawing/2014/main" id="{E7123E9C-8C17-E64E-861A-FC7C8BBB9BA3}"/>
                </a:ext>
              </a:extLst>
            </p:cNvPr>
            <p:cNvSpPr/>
            <p:nvPr/>
          </p:nvSpPr>
          <p:spPr>
            <a:xfrm>
              <a:off x="8139734" y="4967941"/>
              <a:ext cx="1453896" cy="512064"/>
            </a:xfrm>
            <a:prstGeom prst="roundRect">
              <a:avLst>
                <a:gd name="adj" fmla="val 16667"/>
              </a:avLst>
            </a:prstGeom>
            <a:solidFill>
              <a:srgbClr val="CFE2F3"/>
            </a:solidFill>
            <a:ln w="9525" cap="flat" cmpd="sng">
              <a:solidFill>
                <a:srgbClr val="59595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 defTabSz="1219170"/>
              <a:r>
                <a:rPr lang="en-US" dirty="0"/>
                <a:t>Target Pixels</a:t>
              </a:r>
            </a:p>
          </p:txBody>
        </p:sp>
        <p:cxnSp>
          <p:nvCxnSpPr>
            <p:cNvPr id="41" name="Google Shape;220;p15">
              <a:extLst>
                <a:ext uri="{FF2B5EF4-FFF2-40B4-BE49-F238E27FC236}">
                  <a16:creationId xmlns:a16="http://schemas.microsoft.com/office/drawing/2014/main" id="{D6343E3D-1A2A-7249-8A49-847547BD9F87}"/>
                </a:ext>
              </a:extLst>
            </p:cNvPr>
            <p:cNvCxnSpPr>
              <a:cxnSpLocks/>
              <a:stCxn id="40" idx="3"/>
              <a:endCxn id="275" idx="0"/>
            </p:cNvCxnSpPr>
            <p:nvPr/>
          </p:nvCxnSpPr>
          <p:spPr>
            <a:xfrm flipV="1">
              <a:off x="9593630" y="4903566"/>
              <a:ext cx="1365450" cy="320407"/>
            </a:xfrm>
            <a:prstGeom prst="curvedConnector4">
              <a:avLst>
                <a:gd name="adj1" fmla="val 23381"/>
                <a:gd name="adj2" fmla="val 171347"/>
              </a:avLst>
            </a:prstGeom>
            <a:noFill/>
            <a:ln w="57150" cap="flat" cmpd="sng">
              <a:solidFill>
                <a:srgbClr val="595959"/>
              </a:solidFill>
              <a:prstDash val="sysDot"/>
              <a:round/>
              <a:headEnd type="none" w="med" len="med"/>
              <a:tailEnd type="triangle" w="med" len="med"/>
            </a:ln>
          </p:spPr>
        </p:cxnSp>
      </p:grpSp>
    </p:spTree>
    <p:extLst>
      <p:ext uri="{BB962C8B-B14F-4D97-AF65-F5344CB8AC3E}">
        <p14:creationId xmlns:p14="http://schemas.microsoft.com/office/powerpoint/2010/main" val="3592950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131;p24">
            <a:extLst>
              <a:ext uri="{FF2B5EF4-FFF2-40B4-BE49-F238E27FC236}">
                <a16:creationId xmlns:a16="http://schemas.microsoft.com/office/drawing/2014/main" id="{285F0659-56C4-4C4D-8610-5B67FF48D027}"/>
              </a:ext>
            </a:extLst>
          </p:cNvPr>
          <p:cNvSpPr txBox="1">
            <a:spLocks/>
          </p:cNvSpPr>
          <p:nvPr/>
        </p:nvSpPr>
        <p:spPr>
          <a:xfrm>
            <a:off x="228600" y="14515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buClr>
                <a:schemeClr val="lt1"/>
              </a:buClr>
              <a:buSzPts val="4400"/>
              <a:buFont typeface="Helvetica Neue"/>
              <a:buNone/>
            </a:pPr>
            <a:r>
              <a:rPr lang="en-US" sz="4000" dirty="0">
                <a:solidFill>
                  <a:schemeClr val="lt1"/>
                </a:solidFill>
              </a:rPr>
              <a:t>Supervised autonomy</a:t>
            </a:r>
            <a:endParaRPr lang="en-US" sz="4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E5282D-77B2-E64F-A8ED-2BFE26FAA3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6500" y="1378453"/>
            <a:ext cx="9350998" cy="3846689"/>
          </a:xfrm>
          <a:prstGeom prst="rect">
            <a:avLst/>
          </a:prstGeom>
        </p:spPr>
      </p:pic>
      <p:sp>
        <p:nvSpPr>
          <p:cNvPr id="7" name="Google Shape;115;p22">
            <a:extLst>
              <a:ext uri="{FF2B5EF4-FFF2-40B4-BE49-F238E27FC236}">
                <a16:creationId xmlns:a16="http://schemas.microsoft.com/office/drawing/2014/main" id="{6D0C430A-4274-6640-B1A8-B5F7B6251055}"/>
              </a:ext>
            </a:extLst>
          </p:cNvPr>
          <p:cNvSpPr txBox="1"/>
          <p:nvPr/>
        </p:nvSpPr>
        <p:spPr>
          <a:xfrm>
            <a:off x="6065143" y="5787681"/>
            <a:ext cx="6096000" cy="46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>
              <a:buClr>
                <a:schemeClr val="lt1"/>
              </a:buClr>
              <a:buSzPts val="2400"/>
            </a:pPr>
            <a:r>
              <a:rPr lang="en-US" sz="2400" dirty="0" err="1">
                <a:solidFill>
                  <a:schemeClr val="lt1"/>
                </a:solidFill>
              </a:rPr>
              <a:t>Masmitja</a:t>
            </a:r>
            <a:r>
              <a:rPr lang="en-US" sz="2400" dirty="0">
                <a:solidFill>
                  <a:schemeClr val="lt1"/>
                </a:solidFill>
              </a:rPr>
              <a:t> et al., 2023 – Sci. Robotics</a:t>
            </a:r>
            <a:endParaRPr sz="1400" b="0" i="0" u="none" strike="noStrike" cap="none" dirty="0">
              <a:solidFill>
                <a:schemeClr val="bg1"/>
              </a:solidFill>
              <a:sym typeface="Arial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D0682C1-CA52-84B0-0FB3-B5C32A7A8A1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6301" t="34822" r="52186" b="38041"/>
          <a:stretch/>
        </p:blipFill>
        <p:spPr>
          <a:xfrm rot="16200000">
            <a:off x="8384233" y="1418923"/>
            <a:ext cx="1551647" cy="2041907"/>
          </a:xfrm>
          <a:prstGeom prst="rect">
            <a:avLst/>
          </a:prstGeom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39049249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25"/>
          <p:cNvSpPr txBox="1">
            <a:spLocks noGrp="1"/>
          </p:cNvSpPr>
          <p:nvPr>
            <p:ph type="title"/>
          </p:nvPr>
        </p:nvSpPr>
        <p:spPr>
          <a:xfrm>
            <a:off x="228600" y="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Helvetica Neue"/>
              <a:buNone/>
            </a:pPr>
            <a:r>
              <a:rPr lang="en-US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Big machine learning question</a:t>
            </a:r>
            <a:endParaRPr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9" name="Google Shape;139;p25"/>
          <p:cNvSpPr txBox="1">
            <a:spLocks noGrp="1"/>
          </p:cNvSpPr>
          <p:nvPr>
            <p:ph type="body" idx="1"/>
          </p:nvPr>
        </p:nvSpPr>
        <p:spPr>
          <a:xfrm>
            <a:off x="609600" y="1600201"/>
            <a:ext cx="10972800" cy="12318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None/>
            </a:pPr>
            <a:r>
              <a:rPr lang="en-US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How trustworthy are these models in new environments and as populations fluctuate?</a:t>
            </a:r>
            <a:endParaRPr/>
          </a:p>
        </p:txBody>
      </p:sp>
      <p:grpSp>
        <p:nvGrpSpPr>
          <p:cNvPr id="141" name="Google Shape;141;p25"/>
          <p:cNvGrpSpPr/>
          <p:nvPr/>
        </p:nvGrpSpPr>
        <p:grpSpPr>
          <a:xfrm>
            <a:off x="1352337" y="2967202"/>
            <a:ext cx="9545382" cy="1448002"/>
            <a:chOff x="1656018" y="2968294"/>
            <a:chExt cx="9545382" cy="1448002"/>
          </a:xfrm>
        </p:grpSpPr>
        <p:pic>
          <p:nvPicPr>
            <p:cNvPr id="142" name="Google Shape;142;p25"/>
            <p:cNvPicPr preferRelativeResize="0"/>
            <p:nvPr/>
          </p:nvPicPr>
          <p:blipFill rotWithShape="1">
            <a:blip r:embed="rId3">
              <a:alphaModFix/>
            </a:blip>
            <a:srcRect t="66667"/>
            <a:stretch/>
          </p:blipFill>
          <p:spPr>
            <a:xfrm>
              <a:off x="1656018" y="3692295"/>
              <a:ext cx="9545382" cy="724001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43" name="Google Shape;143;p25"/>
            <p:cNvPicPr preferRelativeResize="0"/>
            <p:nvPr/>
          </p:nvPicPr>
          <p:blipFill rotWithShape="1">
            <a:blip r:embed="rId3">
              <a:alphaModFix/>
            </a:blip>
            <a:srcRect b="66667"/>
            <a:stretch/>
          </p:blipFill>
          <p:spPr>
            <a:xfrm>
              <a:off x="1656018" y="2968294"/>
              <a:ext cx="9545382" cy="724001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44" name="Google Shape;144;p2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120035" y="3512082"/>
            <a:ext cx="7401958" cy="1448002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45" name="Google Shape;145;p25"/>
          <p:cNvGrpSpPr/>
          <p:nvPr/>
        </p:nvGrpSpPr>
        <p:grpSpPr>
          <a:xfrm>
            <a:off x="2725834" y="4098965"/>
            <a:ext cx="7821116" cy="1591999"/>
            <a:chOff x="2430769" y="2319182"/>
            <a:chExt cx="7821116" cy="1591999"/>
          </a:xfrm>
        </p:grpSpPr>
        <p:pic>
          <p:nvPicPr>
            <p:cNvPr id="146" name="Google Shape;146;p25"/>
            <p:cNvPicPr preferRelativeResize="0"/>
            <p:nvPr/>
          </p:nvPicPr>
          <p:blipFill rotWithShape="1">
            <a:blip r:embed="rId5">
              <a:alphaModFix/>
            </a:blip>
            <a:srcRect b="63057"/>
            <a:stretch/>
          </p:blipFill>
          <p:spPr>
            <a:xfrm>
              <a:off x="2430769" y="2319182"/>
              <a:ext cx="7821116" cy="81999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47" name="Google Shape;147;p25"/>
            <p:cNvPicPr preferRelativeResize="0"/>
            <p:nvPr/>
          </p:nvPicPr>
          <p:blipFill rotWithShape="1">
            <a:blip r:embed="rId5">
              <a:alphaModFix/>
            </a:blip>
            <a:srcRect t="63057"/>
            <a:stretch/>
          </p:blipFill>
          <p:spPr>
            <a:xfrm>
              <a:off x="2430769" y="3091182"/>
              <a:ext cx="7821116" cy="819999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82880" y="182880"/>
            <a:ext cx="10972800" cy="1143000"/>
          </a:xfrm>
        </p:spPr>
        <p:txBody>
          <a:bodyPr/>
          <a:lstStyle/>
          <a:p>
            <a:pPr algn="l"/>
            <a:r>
              <a:rPr lang="en-US" dirty="0">
                <a:solidFill>
                  <a:schemeClr val="bg1"/>
                </a:solidFill>
              </a:rPr>
              <a:t>Evolving tools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3F654C9A-A834-3914-1907-EB6AE9B936FD}"/>
              </a:ext>
            </a:extLst>
          </p:cNvPr>
          <p:cNvGrpSpPr/>
          <p:nvPr/>
        </p:nvGrpSpPr>
        <p:grpSpPr>
          <a:xfrm>
            <a:off x="300393" y="1539338"/>
            <a:ext cx="5689180" cy="4301020"/>
            <a:chOff x="4820714" y="3803041"/>
            <a:chExt cx="3478278" cy="2629578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907C6C67-DC39-D461-9EA3-EEE5717987A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820714" y="3803041"/>
              <a:ext cx="3478278" cy="2629578"/>
            </a:xfrm>
            <a:prstGeom prst="rect">
              <a:avLst/>
            </a:prstGeom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7B1A6C2E-5CED-58F2-3147-DC91C2EEB436}"/>
                </a:ext>
              </a:extLst>
            </p:cNvPr>
            <p:cNvSpPr txBox="1"/>
            <p:nvPr/>
          </p:nvSpPr>
          <p:spPr>
            <a:xfrm>
              <a:off x="5349850" y="6155079"/>
              <a:ext cx="2897937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en-US" sz="1200" dirty="0">
                  <a:solidFill>
                    <a:schemeClr val="bg1"/>
                  </a:solidFill>
                  <a:latin typeface="Helvetica"/>
                  <a:cs typeface="Helvetica"/>
                </a:rPr>
                <a:t>Robison Lab, MBARI</a:t>
              </a:r>
              <a:endParaRPr lang="en-US" sz="1200" dirty="0"/>
            </a:p>
          </p:txBody>
        </p:sp>
      </p:grpSp>
      <p:pic>
        <p:nvPicPr>
          <p:cNvPr id="3074" name="Picture 2">
            <a:extLst>
              <a:ext uri="{FF2B5EF4-FFF2-40B4-BE49-F238E27FC236}">
                <a16:creationId xmlns:a16="http://schemas.microsoft.com/office/drawing/2014/main" id="{3C98B311-3E95-864E-B3C6-A468C7A22E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7239" y="647618"/>
            <a:ext cx="4304839" cy="558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8BBB5041-377C-9AB4-4123-9FC3A5EB0580}"/>
              </a:ext>
            </a:extLst>
          </p:cNvPr>
          <p:cNvSpPr txBox="1"/>
          <p:nvPr/>
        </p:nvSpPr>
        <p:spPr>
          <a:xfrm>
            <a:off x="6102122" y="6232274"/>
            <a:ext cx="473995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1200" dirty="0" err="1">
                <a:solidFill>
                  <a:schemeClr val="bg1"/>
                </a:solidFill>
                <a:latin typeface="Helvetica"/>
                <a:cs typeface="Helvetica"/>
              </a:rPr>
              <a:t>Reisenbichler</a:t>
            </a:r>
            <a:r>
              <a:rPr lang="en-US" sz="1200" dirty="0">
                <a:solidFill>
                  <a:schemeClr val="bg1"/>
                </a:solidFill>
                <a:latin typeface="Helvetica"/>
                <a:cs typeface="Helvetica"/>
              </a:rPr>
              <a:t> et al., 2016 - </a:t>
            </a:r>
            <a:r>
              <a:rPr lang="en-US" sz="1200" i="1" dirty="0">
                <a:solidFill>
                  <a:schemeClr val="bg1"/>
                </a:solidFill>
                <a:latin typeface="Helvetica"/>
                <a:cs typeface="Helvetica"/>
              </a:rPr>
              <a:t>IEEE OCEANS</a:t>
            </a:r>
            <a:endParaRPr lang="en-US" sz="1200" i="1" dirty="0"/>
          </a:p>
        </p:txBody>
      </p:sp>
    </p:spTree>
    <p:extLst>
      <p:ext uri="{BB962C8B-B14F-4D97-AF65-F5344CB8AC3E}">
        <p14:creationId xmlns:p14="http://schemas.microsoft.com/office/powerpoint/2010/main" val="2520111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131;p24">
            <a:extLst>
              <a:ext uri="{FF2B5EF4-FFF2-40B4-BE49-F238E27FC236}">
                <a16:creationId xmlns:a16="http://schemas.microsoft.com/office/drawing/2014/main" id="{285F0659-56C4-4C4D-8610-5B67FF48D027}"/>
              </a:ext>
            </a:extLst>
          </p:cNvPr>
          <p:cNvSpPr txBox="1">
            <a:spLocks/>
          </p:cNvSpPr>
          <p:nvPr/>
        </p:nvSpPr>
        <p:spPr>
          <a:xfrm>
            <a:off x="228600" y="14515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buClr>
                <a:schemeClr val="lt1"/>
              </a:buClr>
              <a:buSzPts val="4400"/>
              <a:buFont typeface="Helvetica Neue"/>
              <a:buNone/>
            </a:pPr>
            <a:r>
              <a:rPr lang="en-US" sz="4400" dirty="0">
                <a:solidFill>
                  <a:schemeClr val="lt1"/>
                </a:solidFill>
              </a:rPr>
              <a:t>Supervised autonomy</a:t>
            </a:r>
            <a:endParaRPr lang="en-US" sz="4400" dirty="0"/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52C40A12-4893-274C-8785-F2D102AE0C1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275"/>
            <a:ext cx="12191999" cy="7019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8253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AE00D68-A5E0-294D-97C3-A8884C7102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01580" y="-304800"/>
            <a:ext cx="13011293" cy="8623764"/>
          </a:xfrm>
          <a:prstGeom prst="rect">
            <a:avLst/>
          </a:prstGeom>
        </p:spPr>
      </p:pic>
      <p:sp>
        <p:nvSpPr>
          <p:cNvPr id="4" name="Google Shape;131;p24">
            <a:extLst>
              <a:ext uri="{FF2B5EF4-FFF2-40B4-BE49-F238E27FC236}">
                <a16:creationId xmlns:a16="http://schemas.microsoft.com/office/drawing/2014/main" id="{A02EE4A5-6708-7D49-ADDA-482664E12CE2}"/>
              </a:ext>
            </a:extLst>
          </p:cNvPr>
          <p:cNvSpPr txBox="1">
            <a:spLocks/>
          </p:cNvSpPr>
          <p:nvPr/>
        </p:nvSpPr>
        <p:spPr>
          <a:xfrm>
            <a:off x="228600" y="14515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6933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buClr>
                <a:schemeClr val="lt1"/>
              </a:buClr>
              <a:buSzPts val="4400"/>
              <a:buFont typeface="Helvetica Neue"/>
              <a:buNone/>
            </a:pPr>
            <a:r>
              <a:rPr lang="en-US" sz="4400" dirty="0">
                <a:solidFill>
                  <a:schemeClr val="lt1"/>
                </a:solidFill>
              </a:rPr>
              <a:t>Supervised autonomy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18044524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82880" y="182880"/>
            <a:ext cx="10972800" cy="1143000"/>
          </a:xfrm>
        </p:spPr>
        <p:txBody>
          <a:bodyPr/>
          <a:lstStyle/>
          <a:p>
            <a:pPr algn="l"/>
            <a:r>
              <a:rPr lang="en-US" dirty="0">
                <a:solidFill>
                  <a:schemeClr val="bg1"/>
                </a:solidFill>
              </a:rPr>
              <a:t>Imaging across scales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A2C8B00D-29D0-6345-9385-97A2025F30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6004" y="1325879"/>
            <a:ext cx="6460473" cy="4944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555E04C-B5C8-0D42-8337-D09B9BBB8DAF}"/>
              </a:ext>
            </a:extLst>
          </p:cNvPr>
          <p:cNvSpPr txBox="1"/>
          <p:nvPr/>
        </p:nvSpPr>
        <p:spPr>
          <a:xfrm>
            <a:off x="5286004" y="6281544"/>
            <a:ext cx="27682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  <a:latin typeface="Helvetica"/>
                <a:cs typeface="Helvetica"/>
              </a:rPr>
              <a:t>Belkin, 2021- Remote Sens.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852DD0C-CDC1-CA49-AA8D-261958832C0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649" y="1325879"/>
            <a:ext cx="3700188" cy="493358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E452388-B4C8-E44F-A41A-73790AF35989}"/>
              </a:ext>
            </a:extLst>
          </p:cNvPr>
          <p:cNvSpPr txBox="1"/>
          <p:nvPr/>
        </p:nvSpPr>
        <p:spPr>
          <a:xfrm>
            <a:off x="1034649" y="6281544"/>
            <a:ext cx="370018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 err="1">
                <a:solidFill>
                  <a:schemeClr val="bg1"/>
                </a:solidFill>
                <a:latin typeface="Helvetica"/>
                <a:cs typeface="Helvetica"/>
              </a:rPr>
              <a:t>Sosik</a:t>
            </a:r>
            <a:r>
              <a:rPr lang="en-US" sz="1600" dirty="0">
                <a:solidFill>
                  <a:schemeClr val="bg1"/>
                </a:solidFill>
                <a:latin typeface="Helvetica"/>
                <a:cs typeface="Helvetica"/>
              </a:rPr>
              <a:t> &amp; Olson, 2007 – </a:t>
            </a:r>
            <a:r>
              <a:rPr lang="en-US" sz="16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L &amp; O.</a:t>
            </a:r>
            <a:endParaRPr lang="en-US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39270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60D8C2FB-96D4-5841-B8F5-A095972ECD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6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82880" y="182880"/>
            <a:ext cx="10972800" cy="1143000"/>
          </a:xfrm>
        </p:spPr>
        <p:txBody>
          <a:bodyPr/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Imaging across scales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8485AFD-5018-834D-9744-08CD29073688}"/>
              </a:ext>
            </a:extLst>
          </p:cNvPr>
          <p:cNvSpPr txBox="1"/>
          <p:nvPr/>
        </p:nvSpPr>
        <p:spPr>
          <a:xfrm>
            <a:off x="7891416" y="6505843"/>
            <a:ext cx="428388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Illustration: David Fierstein © MBARI 2019</a:t>
            </a:r>
            <a:endParaRPr lang="en-US" sz="1600" dirty="0">
              <a:sym typeface="Wingdings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73DDDAA-E138-CC46-9470-3501EA63E3D0}"/>
              </a:ext>
            </a:extLst>
          </p:cNvPr>
          <p:cNvSpPr/>
          <p:nvPr/>
        </p:nvSpPr>
        <p:spPr>
          <a:xfrm>
            <a:off x="8112760" y="3825240"/>
            <a:ext cx="1442720" cy="114300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706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2.3"/>
</p:tagLst>
</file>

<file path=ppt/theme/theme1.xml><?xml version="1.0" encoding="utf-8"?>
<a:theme xmlns:a="http://schemas.openxmlformats.org/drawingml/2006/main" name="helvetica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helvetica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F46216B-77A9-411A-B9D3-5023FCB70208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d9698d6-c9e8-43f7-84d2-2007920a3a6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3DA4428048BF94AB05D4586F5054DCC" ma:contentTypeVersion="8" ma:contentTypeDescription="Create a new document." ma:contentTypeScope="" ma:versionID="ac8bbedea9700041d7b55a001d080c83">
  <xsd:schema xmlns:xsd="http://www.w3.org/2001/XMLSchema" xmlns:xs="http://www.w3.org/2001/XMLSchema" xmlns:p="http://schemas.microsoft.com/office/2006/metadata/properties" xmlns:ns3="0d9698d6-c9e8-43f7-84d2-2007920a3a65" xmlns:ns4="44bd6209-4aab-43a5-9da8-cf2267b3932e" targetNamespace="http://schemas.microsoft.com/office/2006/metadata/properties" ma:root="true" ma:fieldsID="d0491401bdc88c7cd41cd917315f73ba" ns3:_="" ns4:_="">
    <xsd:import namespace="0d9698d6-c9e8-43f7-84d2-2007920a3a65"/>
    <xsd:import namespace="44bd6209-4aab-43a5-9da8-cf2267b3932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9698d6-c9e8-43f7-84d2-2007920a3a6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4bd6209-4aab-43a5-9da8-cf2267b3932e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EE7272D-ACC3-45CA-814E-8CEC5F2D5E0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8CFFA46-A55D-4212-9E9A-42A70C6ADCE9}">
  <ds:schemaRefs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www.w3.org/XML/1998/namespace"/>
    <ds:schemaRef ds:uri="0d9698d6-c9e8-43f7-84d2-2007920a3a65"/>
    <ds:schemaRef ds:uri="http://purl.org/dc/terms/"/>
    <ds:schemaRef ds:uri="http://schemas.microsoft.com/office/infopath/2007/PartnerControls"/>
    <ds:schemaRef ds:uri="44bd6209-4aab-43a5-9da8-cf2267b3932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9F939088-E2FF-425F-B345-684E21A223A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9698d6-c9e8-43f7-84d2-2007920a3a65"/>
    <ds:schemaRef ds:uri="44bd6209-4aab-43a5-9da8-cf2267b3932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16731</TotalTime>
  <Words>1384</Words>
  <Application>Microsoft Office PowerPoint</Application>
  <PresentationFormat>Widescreen</PresentationFormat>
  <Paragraphs>197</Paragraphs>
  <Slides>25</Slides>
  <Notes>20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25</vt:i4>
      </vt:variant>
    </vt:vector>
  </HeadingPairs>
  <TitlesOfParts>
    <vt:vector size="35" baseType="lpstr">
      <vt:lpstr>Wingdings</vt:lpstr>
      <vt:lpstr>Calibri Light</vt:lpstr>
      <vt:lpstr>Helvetica Neue</vt:lpstr>
      <vt:lpstr>Helvetica</vt:lpstr>
      <vt:lpstr>Arial</vt:lpstr>
      <vt:lpstr>Calibri</vt:lpstr>
      <vt:lpstr>helvetica</vt:lpstr>
      <vt:lpstr>Simple Light</vt:lpstr>
      <vt:lpstr>1_helvetica</vt:lpstr>
      <vt:lpstr>Office Theme</vt:lpstr>
      <vt:lpstr>Mapping mesopelagic particle and plankton fields with a multi-camera array on a long-range AUV</vt:lpstr>
      <vt:lpstr>Biological Carbon Pump</vt:lpstr>
      <vt:lpstr>Platforms</vt:lpstr>
      <vt:lpstr>Chiton Imaging System</vt:lpstr>
      <vt:lpstr>Image Processing</vt:lpstr>
      <vt:lpstr>Imaging Capabilities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Adaptive sampling</vt:lpstr>
      <vt:lpstr>PowerPoint Presentation</vt:lpstr>
      <vt:lpstr>PowerPoint Presentation</vt:lpstr>
      <vt:lpstr>PowerPoint Presentation</vt:lpstr>
      <vt:lpstr>PowerPoint Presentation</vt:lpstr>
      <vt:lpstr>Big machine learning question</vt:lpstr>
      <vt:lpstr>Evolving tools</vt:lpstr>
      <vt:lpstr>PowerPoint Presentation</vt:lpstr>
      <vt:lpstr>PowerPoint Presentation</vt:lpstr>
      <vt:lpstr>Imaging across scales</vt:lpstr>
      <vt:lpstr>Imaging across scales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Autonomous decision making with the EyeRIS imaging system</dc:title>
  <dc:creator>Eric Orenstein</dc:creator>
  <cp:lastModifiedBy>Paul Roberts</cp:lastModifiedBy>
  <cp:revision>63</cp:revision>
  <dcterms:created xsi:type="dcterms:W3CDTF">2015-04-15T22:44:51Z</dcterms:created>
  <dcterms:modified xsi:type="dcterms:W3CDTF">2024-02-11T22:49:51Z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0x01010033DA4428048BF94AB05D4586F5054DCC</vt:lpwstr>
  </property>
</Properties>
</file>