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0" r:id="rId5"/>
    <p:sldMasterId id="2147483672" r:id="rId6"/>
    <p:sldMasterId id="2147483684" r:id="rId7"/>
    <p:sldMasterId id="2147483696" r:id="rId8"/>
  </p:sldMasterIdLst>
  <p:notesMasterIdLst>
    <p:notesMasterId r:id="rId36"/>
  </p:notesMasterIdLst>
  <p:sldIdLst>
    <p:sldId id="256" r:id="rId9"/>
    <p:sldId id="258" r:id="rId10"/>
    <p:sldId id="539" r:id="rId11"/>
    <p:sldId id="540" r:id="rId12"/>
    <p:sldId id="259" r:id="rId13"/>
    <p:sldId id="535" r:id="rId14"/>
    <p:sldId id="534" r:id="rId15"/>
    <p:sldId id="277" r:id="rId16"/>
    <p:sldId id="571" r:id="rId17"/>
    <p:sldId id="544" r:id="rId18"/>
    <p:sldId id="257" r:id="rId19"/>
    <p:sldId id="537" r:id="rId20"/>
    <p:sldId id="538" r:id="rId21"/>
    <p:sldId id="570" r:id="rId22"/>
    <p:sldId id="545" r:id="rId23"/>
    <p:sldId id="547" r:id="rId24"/>
    <p:sldId id="543" r:id="rId25"/>
    <p:sldId id="526" r:id="rId26"/>
    <p:sldId id="536" r:id="rId27"/>
    <p:sldId id="533" r:id="rId28"/>
    <p:sldId id="546" r:id="rId29"/>
    <p:sldId id="262" r:id="rId30"/>
    <p:sldId id="542" r:id="rId31"/>
    <p:sldId id="528" r:id="rId32"/>
    <p:sldId id="530" r:id="rId33"/>
    <p:sldId id="520" r:id="rId34"/>
    <p:sldId id="524" r:id="rId35"/>
  </p:sldIdLst>
  <p:sldSz cx="12192000" cy="6858000"/>
  <p:notesSz cx="6858000" cy="9144000"/>
  <p:embeddedFontLst>
    <p:embeddedFont>
      <p:font typeface="Helvetica" panose="020B0604020202020204" pitchFamily="34" charset="0"/>
      <p:regular r:id="rId37"/>
      <p:bold r:id="rId38"/>
      <p:italic r:id="rId39"/>
      <p:boldItalic r:id="rId40"/>
    </p:embeddedFont>
    <p:embeddedFont>
      <p:font typeface="Helvetica Neue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pos="7582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hHXGOtUu7HlalCer1vCxYgskUd+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kani Katija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C7FBAE-5FC9-4F4E-BD3D-541CD2953B6F}" v="505" dt="2024-02-07T07:12:51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6"/>
    <p:restoredTop sz="75207"/>
  </p:normalViewPr>
  <p:slideViewPr>
    <p:cSldViewPr snapToGrid="0">
      <p:cViewPr varScale="1">
        <p:scale>
          <a:sx n="82" d="100"/>
          <a:sy n="82" d="100"/>
        </p:scale>
        <p:origin x="876" y="84"/>
      </p:cViewPr>
      <p:guideLst>
        <p:guide pos="758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3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customschemas.google.com/relationships/presentationmetadata" Target="meta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2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2.xml"/><Relationship Id="rId41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36E13-B2DD-CDC1-77C5-EC7144795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9E9E14-CD03-8559-A487-39F61AD225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F1029E-9421-96B8-6B5C-64F1E70A1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24 hour cycle on Nov. 19,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60B7D-B5BC-ACC6-A9A1-2888B6616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B6DED0-B452-5647-A74C-664A04E7667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6680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4CCF6-4FEF-CACB-98F6-220BEACB6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2612D0-F244-391C-B8CF-D8126397C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73A719-E6F3-B89E-6A1B-AC9953DBF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699103-4A22-BF94-388D-B38EDA02DE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12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4642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62DD2-BF72-FEC3-157E-19C0A3E87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9BB454-3836-7BE0-AEAE-431F224153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847851-59CB-7D2D-1519-5A101BA2B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Krill layer at 29 seconds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ACAF1-B5F5-FB53-0376-16AB31DB23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B6DED0-B452-5647-A74C-664A04E7667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9061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>
          <a:extLst>
            <a:ext uri="{FF2B5EF4-FFF2-40B4-BE49-F238E27FC236}">
              <a16:creationId xmlns:a16="http://schemas.microsoft.com/office/drawing/2014/main" id="{DB3B769D-8487-064F-BC1F-203F670BF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:notes">
            <a:extLst>
              <a:ext uri="{FF2B5EF4-FFF2-40B4-BE49-F238E27FC236}">
                <a16:creationId xmlns:a16="http://schemas.microsoft.com/office/drawing/2014/main" id="{6ED4D438-94B7-C461-171B-065074DE58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3:notes">
            <a:extLst>
              <a:ext uri="{FF2B5EF4-FFF2-40B4-BE49-F238E27FC236}">
                <a16:creationId xmlns:a16="http://schemas.microsoft.com/office/drawing/2014/main" id="{7CB19D0E-07C5-04C1-B724-DA550AF419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Adaptive patch sampling?!</a:t>
            </a:r>
            <a:endParaRPr dirty="0"/>
          </a:p>
        </p:txBody>
      </p:sp>
      <p:sp>
        <p:nvSpPr>
          <p:cNvPr id="120" name="Google Shape;120;p23:notes">
            <a:extLst>
              <a:ext uri="{FF2B5EF4-FFF2-40B4-BE49-F238E27FC236}">
                <a16:creationId xmlns:a16="http://schemas.microsoft.com/office/drawing/2014/main" id="{03A71FD0-28CA-FBEF-6DB4-2099349D809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7537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8b1a0298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8b1a0298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92744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8b1a0298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8b1a0298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57404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en-US" baseline="0" dirty="0">
              <a:sym typeface="Wingding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8BB2C-D96E-274A-AE9A-8501482DCB5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808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8b1a0298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8b1a0298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/>
              <a:t>Schematically we have 5 main components. The vehicle, a camera, a human user, a machine learning model, and an interface between them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The human user sets some parameters for the computer follow via the </a:t>
            </a:r>
            <a:r>
              <a:rPr lang="en-US" dirty="0" err="1"/>
              <a:t>AyeRIS</a:t>
            </a:r>
            <a:r>
              <a:rPr lang="en-US" dirty="0"/>
              <a:t>-LRAUV interface.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Lets say this is a target class for the model to focus on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The camera starts collecting data and saving images to raw storage.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It also sends the image to the ML model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The model process the image getting bounding boxes, summary information on all classes, and statistics about the target.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These parameters are passed back to the controller.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If we find our target class at an elevated abundance, we’ll trigger a behavior change in the vehicle.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dirty="0"/>
              <a:t>Now this is all well and good but…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8b1a0298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8b1a0298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Returning to our schematic, to make this a ‘supervised’ system we’ll close the loop by sending target pixels back to the human user from the interface.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Again, this is what is happening on the ROV. But to make this function on an AUV requires transmitting data to shore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We’ve started putting all these pieces together for autonomous operations with a new instrument developed here at MBARI that we are calling…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21814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8b1a0298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8b1a0298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To keep the human-in-the-loop we have experimented with sending images while at depth via an acoustic modem on a Wave Glider that is tracking the LRAUV.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 far we’ve sent just the largest regions from the raw data back to shore.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Check out Ivan’s talk for loads more on this aspect of the project.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175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baseline="0" dirty="0">
              <a:sym typeface="Wingdings"/>
            </a:endParaRPr>
          </a:p>
        </p:txBody>
      </p:sp>
      <p:sp>
        <p:nvSpPr>
          <p:cNvPr id="102" name="Google Shape;102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lang="en-US" dirty="0"/>
              <a:t>….there remains a big outstanding question about how trustworthy these models are in the context of rapidly fluctuating environments like the ones we are trying to measure.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lang="en-US"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dirty="0"/>
              <a:t>The discrepancy between a target population and training data is called a distribution shift. 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dirty="0"/>
              <a:t>Just in the past few years, renewed attention in the ML community on the effect of distribution shifts on model fidelity.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dirty="0"/>
              <a:t>Fundamentally what we want to measure are distributions shifts and have the system react to them. 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dirty="0"/>
              <a:t>There is loads of active research into how to handle this. But for the moment we’ll ideally keep a human in the loop</a:t>
            </a:r>
          </a:p>
          <a:p>
            <a:pPr marL="62865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dirty="0"/>
              <a:t>Indeed this is how the system currently running on the ROV operates.</a:t>
            </a:r>
          </a:p>
        </p:txBody>
      </p:sp>
      <p:sp>
        <p:nvSpPr>
          <p:cNvPr id="136" name="Google Shape;136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en-US" baseline="0" dirty="0">
              <a:sym typeface="Wingding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8BB2C-D96E-274A-AE9A-8501482DCB5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575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8b1a0298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8b1a0298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To get the whole system running as we’ve envisioned, we’ve started human annotation efforts to group the objects we’re seeing into recognizable classes.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These annotations will in turn be used to train a classifier for future efforts with more intelligent systems running in the field.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We have the computation horsepower on board to run a variety of classifiers in real time along with imaging.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Still need lots of experimentation to verify both the output and the systems behavior in the field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6241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start with, we’ve implemented fairly standard particle detection approaches to grab regions of interest in real time on the vehicle. </a:t>
            </a:r>
          </a:p>
          <a:p>
            <a:endParaRPr lang="en-US" dirty="0"/>
          </a:p>
          <a:p>
            <a:r>
              <a:rPr lang="en-US" dirty="0"/>
              <a:t>So no learning in the loop yet, just getting foreground objects and computing average statistics in from each camera. </a:t>
            </a:r>
          </a:p>
          <a:p>
            <a:endParaRPr lang="en-US" dirty="0"/>
          </a:p>
          <a:p>
            <a:r>
              <a:rPr lang="en-US" dirty="0"/>
              <a:t>We’ll hoping to start triggering behavior changes based on particle size distributions next month.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69787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Image across scales.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en-US" baseline="0" dirty="0">
              <a:sym typeface="Wingdings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At the extremes, we have instruments like the Imaging </a:t>
            </a:r>
            <a:r>
              <a:rPr lang="en-US" baseline="0" dirty="0" err="1">
                <a:sym typeface="Wingdings"/>
              </a:rPr>
              <a:t>FlowCytobot</a:t>
            </a:r>
            <a:r>
              <a:rPr lang="en-US" baseline="0" dirty="0">
                <a:sym typeface="Wingdings"/>
              </a:rPr>
              <a:t> that samples densely in time at one spot.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en-US" baseline="0" dirty="0">
              <a:sym typeface="Wingdings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Satellite on the other hand, can sample broadly in space but cannot see far below the surface.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en-US" baseline="0" dirty="0">
              <a:sym typeface="Wingdings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And we’ve got lots of tools in-between.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en-US" baseline="0" dirty="0">
              <a:sym typeface="Wingding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8BB2C-D96E-274A-AE9A-8501482DCB5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830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There are loads of platforms out there</a:t>
            </a:r>
          </a:p>
          <a:p>
            <a:pPr marL="628650" lvl="1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Gliders</a:t>
            </a:r>
          </a:p>
          <a:p>
            <a:pPr marL="628650" lvl="1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Unmanned Surface Vehicles</a:t>
            </a:r>
          </a:p>
          <a:p>
            <a:pPr marL="628650" lvl="1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Moorings</a:t>
            </a:r>
          </a:p>
          <a:p>
            <a:pPr marL="628650" lvl="1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Benthic systems</a:t>
            </a:r>
          </a:p>
          <a:p>
            <a:pPr marL="628650" lvl="1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Shaped based instruments</a:t>
            </a:r>
          </a:p>
          <a:p>
            <a:pPr marL="628650" lvl="1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And the list goes on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These give lots of insight into species distributions in all sorts of ways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Many via bulk measurements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Increasingly to get at every more fine slices of the spatial temporal want to put imaging system on these platforms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We as a community have already started doing this, especially on ROVs [CLICK]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But to really scale up our ability to sample and discover life in the ocean, we need better ways of informing image collection while at sea.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We’ve already demonstrated this type of operation part…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8BB2C-D96E-274A-AE9A-8501482DCB5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51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Measuring the carbon pump as been done with ever more sophisticated physical sampling techniques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en-US" baseline="0" dirty="0">
              <a:sym typeface="Wingdings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Nets and bottles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baseline="0" dirty="0">
              <a:sym typeface="Wingding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8BB2C-D96E-274A-AE9A-8501482DCB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83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New(er) imaging systems and vehicles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Top row: Benthic camera trap, IFCB, ISIIS, </a:t>
            </a:r>
            <a:r>
              <a:rPr lang="en-US" baseline="0" dirty="0" err="1">
                <a:sym typeface="Wingdings"/>
              </a:rPr>
              <a:t>ZooGlider</a:t>
            </a:r>
            <a:endParaRPr lang="en-US" baseline="0" dirty="0">
              <a:sym typeface="Wingdings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Bottom row: </a:t>
            </a:r>
            <a:r>
              <a:rPr lang="en-US" baseline="0" dirty="0" err="1">
                <a:sym typeface="Wingdings"/>
              </a:rPr>
              <a:t>Autosub</a:t>
            </a:r>
            <a:r>
              <a:rPr lang="en-US" baseline="0" dirty="0">
                <a:sym typeface="Wingdings"/>
              </a:rPr>
              <a:t>, </a:t>
            </a:r>
            <a:r>
              <a:rPr lang="en-US" baseline="0" dirty="0" err="1">
                <a:sym typeface="Wingdings"/>
              </a:rPr>
              <a:t>ZooGlider</a:t>
            </a:r>
            <a:r>
              <a:rPr lang="en-US" baseline="0" dirty="0">
                <a:sym typeface="Wingdings"/>
              </a:rPr>
              <a:t>, UVP on </a:t>
            </a:r>
            <a:r>
              <a:rPr lang="en-US" baseline="0" dirty="0" err="1">
                <a:sym typeface="Wingdings"/>
              </a:rPr>
              <a:t>Seaexplorer</a:t>
            </a:r>
            <a:r>
              <a:rPr lang="en-US" baseline="0" dirty="0">
                <a:sym typeface="Wingdings"/>
              </a:rPr>
              <a:t>, i2MAP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en-US" baseline="0" dirty="0">
                <a:sym typeface="Wingdings"/>
              </a:rPr>
              <a:t>Great stuff but limited in the 3D abilities and on-board processing power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8BB2C-D96E-274A-AE9A-8501482DCB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51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/>
              <a:t>seven cameras </a:t>
            </a:r>
          </a:p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/>
              <a:t>50 um/</a:t>
            </a:r>
            <a:r>
              <a:rPr lang="en-US" dirty="0" err="1"/>
              <a:t>px</a:t>
            </a:r>
            <a:r>
              <a:rPr lang="en-US" dirty="0"/>
              <a:t> resolution</a:t>
            </a:r>
          </a:p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/>
              <a:t>100s of microns to several </a:t>
            </a:r>
            <a:r>
              <a:rPr lang="en-US" dirty="0" err="1"/>
              <a:t>centinmeters</a:t>
            </a:r>
            <a:r>
              <a:rPr lang="en-US" dirty="0"/>
              <a:t> in size. </a:t>
            </a:r>
          </a:p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/>
              <a:t>sample about 2 liters of water</a:t>
            </a:r>
          </a:p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/>
              <a:t>3d position of objects in the sample volume.</a:t>
            </a:r>
          </a:p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/>
              <a:t>The whole shebang requires a some computational horsepower and is run with two on-board NVIDIA TX-2s</a:t>
            </a:r>
          </a:p>
          <a:p>
            <a:pPr marL="17145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09" name="Google Shape;109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/>
              <a:t>The instrument packaged in the nose cone of MBARI’s Tethys Long Range AUV, a high endurance powered vehicle capable of sampling for many days at a time. </a:t>
            </a:r>
          </a:p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endParaRPr lang="en-US" dirty="0"/>
          </a:p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dirty="0"/>
              <a:t>The imaging system lives in the nose of the vehicle as shown here. </a:t>
            </a:r>
          </a:p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9" name="Google Shape;109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6768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Yo-yo deployments</a:t>
            </a:r>
          </a:p>
          <a:p>
            <a:pPr marL="2476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endParaRPr dirty="0"/>
          </a:p>
        </p:txBody>
      </p:sp>
      <p:sp>
        <p:nvSpPr>
          <p:cNvPr id="120" name="Google Shape;12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8329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2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</a:pPr>
            <a:r>
              <a:rPr lang="en-US" sz="2000" b="0" strike="noStrike" spc="-1" dirty="0">
                <a:latin typeface="Arial"/>
              </a:rPr>
              <a:t>M2 - about 55 km transect</a:t>
            </a:r>
          </a:p>
          <a:p>
            <a:pPr marL="216000" indent="-216000">
              <a:lnSpc>
                <a:spcPct val="100000"/>
              </a:lnSpc>
              <a:buNone/>
            </a:pPr>
            <a:endParaRPr lang="en-US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</a:pPr>
            <a:r>
              <a:rPr lang="en-US" sz="2000" b="0" strike="noStrike" spc="-1" dirty="0">
                <a:latin typeface="Arial"/>
              </a:rPr>
              <a:t>3D plankton imaging system integrated into an LRAUV payload</a:t>
            </a:r>
          </a:p>
          <a:p>
            <a:pPr marL="216000" indent="-216000">
              <a:lnSpc>
                <a:spcPct val="100000"/>
              </a:lnSpc>
              <a:buNone/>
            </a:pPr>
            <a:r>
              <a:rPr lang="en-US" sz="2000" b="0" strike="noStrike" spc="-1" dirty="0">
                <a:latin typeface="Arial"/>
              </a:rPr>
              <a:t>Camera array is used to estimate location and size of mm to 10s of centimeter sized objects in a 10 l imaged volume and extract ROIs</a:t>
            </a:r>
          </a:p>
          <a:p>
            <a:pPr marL="216000" indent="-216000">
              <a:lnSpc>
                <a:spcPct val="100000"/>
              </a:lnSpc>
              <a:buNone/>
            </a:pPr>
            <a:r>
              <a:rPr lang="en-US" sz="2000" b="0" strike="noStrike" spc="-1" dirty="0">
                <a:latin typeface="Arial"/>
              </a:rPr>
              <a:t>Custom strobe provides sufficient illumination to permit blur-free imaging at 1 m/s, 300,000 lumen or about 50 car headlights</a:t>
            </a:r>
          </a:p>
          <a:p>
            <a:pPr marL="216000" indent="-216000">
              <a:lnSpc>
                <a:spcPct val="100000"/>
              </a:lnSpc>
              <a:buNone/>
            </a:pPr>
            <a:r>
              <a:rPr lang="en-US" sz="2000" b="0" strike="noStrike" spc="-1" dirty="0">
                <a:latin typeface="Arial"/>
              </a:rPr>
              <a:t>Embedded compute enables reduction of raw pixel data (140 MB/s) into actionable real-time statistics with kB/s data rate</a:t>
            </a: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/>
              </a:rPr>
              <a:t>Average power of 30W and samples 36 m^3 of water per hour, or 1.2 m^3 per </a:t>
            </a:r>
            <a:r>
              <a:rPr lang="en-US" sz="2000" b="0" strike="noStrike" spc="-1" dirty="0" err="1">
                <a:latin typeface="Arial"/>
              </a:rPr>
              <a:t>Wh</a:t>
            </a:r>
            <a:r>
              <a:rPr lang="en-US" sz="2000" b="0" strike="noStrike" spc="-1" dirty="0">
                <a:latin typeface="Arial"/>
              </a:rPr>
              <a:t> of energy. </a:t>
            </a: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/>
              </a:rPr>
              <a:t>Pixel resolution of 60 um with up to 6 different views of the same object</a:t>
            </a: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/>
              </a:rPr>
              <a:t>Key points:</a:t>
            </a: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/>
              </a:rPr>
              <a:t>Chiton uses a small amount of energy to sample a large amount of water enabling continuous imaging over many cycles of migration </a:t>
            </a: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/>
              </a:rPr>
              <a:t>Integration with the LRAUV backseat enables distribution of sample statistics in real-time to other vehicles and to shore for coordinated robotics</a:t>
            </a:r>
          </a:p>
        </p:txBody>
      </p:sp>
      <p:sp>
        <p:nvSpPr>
          <p:cNvPr id="1233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3ACE445C-92E3-48F5-B13C-FCFFA63978C8}" type="slidenum"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8</a:t>
            </a:fld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>
          <a:extLst>
            <a:ext uri="{FF2B5EF4-FFF2-40B4-BE49-F238E27FC236}">
              <a16:creationId xmlns:a16="http://schemas.microsoft.com/office/drawing/2014/main" id="{D5BFA5F4-8781-7F08-3BEA-FAAF0E194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:notes">
            <a:extLst>
              <a:ext uri="{FF2B5EF4-FFF2-40B4-BE49-F238E27FC236}">
                <a16:creationId xmlns:a16="http://schemas.microsoft.com/office/drawing/2014/main" id="{5D7EF629-58F9-A762-5867-4A5D4ACC9C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21:notes">
            <a:extLst>
              <a:ext uri="{FF2B5EF4-FFF2-40B4-BE49-F238E27FC236}">
                <a16:creationId xmlns:a16="http://schemas.microsoft.com/office/drawing/2014/main" id="{2C31F495-DDD4-130A-36A6-42A5EAA9E5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baseline="0" dirty="0">
              <a:sym typeface="Wingdings"/>
            </a:endParaRPr>
          </a:p>
        </p:txBody>
      </p:sp>
      <p:sp>
        <p:nvSpPr>
          <p:cNvPr id="102" name="Google Shape;102;p21:notes">
            <a:extLst>
              <a:ext uri="{FF2B5EF4-FFF2-40B4-BE49-F238E27FC236}">
                <a16:creationId xmlns:a16="http://schemas.microsoft.com/office/drawing/2014/main" id="{2CAE63E3-3429-8A5D-C223-5FF5247399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9333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25616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08379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37423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07623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8528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30074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312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13373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9218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00788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63481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62985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201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6376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3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27046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5414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6127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47941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4713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3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13015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05925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0024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15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538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175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647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92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622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771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35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683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282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5996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5334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338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439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113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4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075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469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5217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742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53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42870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32909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0611-2795-B44A-8A14-377479AA6D81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3D657-85ED-4D4C-BA5A-3DEC99F9B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60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732DC-1B35-4FE0-829C-0A4D40CED6A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25FB0-087B-42A5-B1D2-C7E5CBD2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64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9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jp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C02710-4BE1-3843-8652-09B749818E4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9972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-2" y="0"/>
            <a:ext cx="11567887" cy="318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l">
              <a:buClr>
                <a:schemeClr val="lt1"/>
              </a:buClr>
              <a:buSzPts val="4000"/>
            </a:pPr>
            <a:r>
              <a:rPr lang="en-GB" sz="5400" b="1" dirty="0">
                <a:solidFill>
                  <a:schemeClr val="bg1"/>
                </a:solidFill>
                <a:latin typeface="+mj-lt"/>
              </a:rPr>
              <a:t>Mapping mesopelagic particle and plankton fields with a multi-camera array on a long-range AUV</a:t>
            </a:r>
            <a:endParaRPr lang="en-GB" sz="5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-1" y="5533901"/>
            <a:ext cx="7787641" cy="1324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indent="0" algn="l">
              <a:spcBef>
                <a:spcPts val="0"/>
              </a:spcBef>
              <a:buClr>
                <a:srgbClr val="FFFFFF"/>
              </a:buClr>
              <a:buSzPct val="100000"/>
            </a:pPr>
            <a:r>
              <a:rPr lang="en-US" sz="35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Eric Orenstein, Paul Roberts*, Brett Hobson, Alana Sherman, Colleen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Durking</a:t>
            </a:r>
            <a:r>
              <a:rPr lang="en-US" sz="35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 Henry Ruhl, Kakani Katija</a:t>
            </a:r>
            <a:endParaRPr lang="en-US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262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</a:pPr>
            <a:r>
              <a:rPr lang="en-US" sz="21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OSM2024 – Feb. 22, 2024</a:t>
            </a:r>
            <a:endParaRPr lang="en-US" sz="3000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endParaRPr sz="3000" b="1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0A9E60-3A05-9F48-8BDD-9C94CFC8DD1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1579" y="5733743"/>
            <a:ext cx="2124147" cy="389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85C87F-900C-334F-84C0-BDAEBB5005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873" y="6199199"/>
            <a:ext cx="2075542" cy="522646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10393C8-BE89-9A4E-AE30-AB5E7790806A}"/>
              </a:ext>
            </a:extLst>
          </p:cNvPr>
          <p:cNvGrpSpPr/>
          <p:nvPr/>
        </p:nvGrpSpPr>
        <p:grpSpPr>
          <a:xfrm>
            <a:off x="10216055" y="5699876"/>
            <a:ext cx="2104008" cy="1062871"/>
            <a:chOff x="298684" y="5791855"/>
            <a:chExt cx="2104008" cy="106287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78A7B28-5D7B-774F-9745-6D4565261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31413" b="31902"/>
            <a:stretch/>
          </p:blipFill>
          <p:spPr>
            <a:xfrm>
              <a:off x="298684" y="5791855"/>
              <a:ext cx="2104008" cy="77185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ACDD4AC-3B92-4146-8602-319FAF1C744E}"/>
                </a:ext>
              </a:extLst>
            </p:cNvPr>
            <p:cNvSpPr txBox="1"/>
            <p:nvPr/>
          </p:nvSpPr>
          <p:spPr>
            <a:xfrm>
              <a:off x="597924" y="6485394"/>
              <a:ext cx="15055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Grant #: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7583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78171-C7C6-FD97-7A9D-CC8DBC2F4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>
            <a:extLst>
              <a:ext uri="{FF2B5EF4-FFF2-40B4-BE49-F238E27FC236}">
                <a16:creationId xmlns:a16="http://schemas.microsoft.com/office/drawing/2014/main" id="{87B5539C-7DCF-A571-22D0-3668B410790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33370" y="2245"/>
            <a:ext cx="13644000" cy="6797520"/>
          </a:xfrm>
          <a:prstGeom prst="rect">
            <a:avLst/>
          </a:prstGeom>
          <a:ln w="0">
            <a:noFill/>
          </a:ln>
        </p:spPr>
      </p:pic>
      <p:sp>
        <p:nvSpPr>
          <p:cNvPr id="2" name="Google Shape;122;p23">
            <a:extLst>
              <a:ext uri="{FF2B5EF4-FFF2-40B4-BE49-F238E27FC236}">
                <a16:creationId xmlns:a16="http://schemas.microsoft.com/office/drawing/2014/main" id="{86FE7A21-19DD-B3AB-1D13-C5B80571016F}"/>
              </a:ext>
            </a:extLst>
          </p:cNvPr>
          <p:cNvSpPr txBox="1">
            <a:spLocks/>
          </p:cNvSpPr>
          <p:nvPr/>
        </p:nvSpPr>
        <p:spPr>
          <a:xfrm>
            <a:off x="228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4400"/>
              <a:buFont typeface="Helvetica Neue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Classifying </a:t>
            </a:r>
            <a:r>
              <a:rPr lang="en-US" sz="4000" dirty="0">
                <a:solidFill>
                  <a:prstClr val="white"/>
                </a:solidFill>
                <a:latin typeface="Arial"/>
                <a:ea typeface="Arial"/>
                <a:cs typeface="Arial"/>
              </a:rPr>
              <a:t>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rill</a:t>
            </a:r>
          </a:p>
        </p:txBody>
      </p:sp>
    </p:spTree>
    <p:extLst>
      <p:ext uri="{BB962C8B-B14F-4D97-AF65-F5344CB8AC3E}">
        <p14:creationId xmlns:p14="http://schemas.microsoft.com/office/powerpoint/2010/main" val="3309405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E1569-30E9-899C-AA09-398A7BA6B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5B11FAE9-077B-5F25-85FB-91F21B549C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AEF917-F6B1-8BEC-EA34-21CDAC78F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900" y="1024890"/>
            <a:ext cx="7442200" cy="5753100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B7A698B3-D6E8-DAAA-4BBE-B3B688FC6836}"/>
              </a:ext>
            </a:extLst>
          </p:cNvPr>
          <p:cNvSpPr/>
          <p:nvPr/>
        </p:nvSpPr>
        <p:spPr>
          <a:xfrm>
            <a:off x="4771914" y="1285987"/>
            <a:ext cx="221876" cy="5109882"/>
          </a:xfrm>
          <a:prstGeom prst="fram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" name="Google Shape;122;p23">
            <a:extLst>
              <a:ext uri="{FF2B5EF4-FFF2-40B4-BE49-F238E27FC236}">
                <a16:creationId xmlns:a16="http://schemas.microsoft.com/office/drawing/2014/main" id="{C0F21ADC-02FE-3F6F-A6B5-40ED452AB650}"/>
              </a:ext>
            </a:extLst>
          </p:cNvPr>
          <p:cNvSpPr txBox="1">
            <a:spLocks/>
          </p:cNvSpPr>
          <p:nvPr/>
        </p:nvSpPr>
        <p:spPr>
          <a:xfrm>
            <a:off x="228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4400"/>
              <a:buFont typeface="Helvetica Neue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Real time summary data</a:t>
            </a:r>
          </a:p>
        </p:txBody>
      </p:sp>
    </p:spTree>
    <p:extLst>
      <p:ext uri="{BB962C8B-B14F-4D97-AF65-F5344CB8AC3E}">
        <p14:creationId xmlns:p14="http://schemas.microsoft.com/office/powerpoint/2010/main" val="424576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C1D31-73AD-E551-4F90-41DA0E36A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5BC26BB-5FDC-4F63-B55E-BAD24F9FA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79" y="2031"/>
            <a:ext cx="10162042" cy="68145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34BD05-549D-EA84-A294-89E2BF34D5CC}"/>
              </a:ext>
            </a:extLst>
          </p:cNvPr>
          <p:cNvSpPr txBox="1"/>
          <p:nvPr/>
        </p:nvSpPr>
        <p:spPr>
          <a:xfrm>
            <a:off x="1758035" y="1967484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counted particles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BADCE9-A12F-2471-D22F-3A7168DCB77D}"/>
              </a:ext>
            </a:extLst>
          </p:cNvPr>
          <p:cNvSpPr txBox="1"/>
          <p:nvPr/>
        </p:nvSpPr>
        <p:spPr>
          <a:xfrm>
            <a:off x="7265596" y="2033140"/>
            <a:ext cx="2780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saved as Regions of Interest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DBEE3E-BE9D-7644-9C51-57DEAF3C2DBB}"/>
              </a:ext>
            </a:extLst>
          </p:cNvPr>
          <p:cNvSpPr txBox="1"/>
          <p:nvPr/>
        </p:nvSpPr>
        <p:spPr>
          <a:xfrm>
            <a:off x="5746587" y="4064249"/>
            <a:ext cx="15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krill detections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1FBD0E4-FE26-523A-C650-EEDD48DE9F40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2722402" y="1543050"/>
            <a:ext cx="1563848" cy="42443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094E25-D48D-1FDA-69CB-4C6A9CC91EE7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7346950" y="1085850"/>
            <a:ext cx="1308867" cy="94729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829EE96-2B15-7843-D847-63D8A7F2EACC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5486400" y="3486150"/>
            <a:ext cx="1043960" cy="57809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52B97661-05C3-EAE4-3307-B63C60266A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467" r="66518"/>
          <a:stretch/>
        </p:blipFill>
        <p:spPr>
          <a:xfrm>
            <a:off x="1009368" y="147605"/>
            <a:ext cx="1928733" cy="29134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9961279-2ADA-BFB2-8216-003D0A29E3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273" t="14467"/>
          <a:stretch/>
        </p:blipFill>
        <p:spPr>
          <a:xfrm>
            <a:off x="5177361" y="110497"/>
            <a:ext cx="18355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7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5D40D-8497-6B7A-E30D-57428D6C4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mmed-slow.mov">
            <a:hlinkClick r:id="" action="ppaction://media"/>
            <a:extLst>
              <a:ext uri="{FF2B5EF4-FFF2-40B4-BE49-F238E27FC236}">
                <a16:creationId xmlns:a16="http://schemas.microsoft.com/office/drawing/2014/main" id="{DFD9F55C-CA93-4B19-B019-09DCF10953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4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1">
          <a:extLst>
            <a:ext uri="{FF2B5EF4-FFF2-40B4-BE49-F238E27FC236}">
              <a16:creationId xmlns:a16="http://schemas.microsoft.com/office/drawing/2014/main" id="{E87DA9E3-4212-08AD-93E2-4664EC953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AF8FBC-2521-4448-F351-E62FD8147BFE}"/>
              </a:ext>
            </a:extLst>
          </p:cNvPr>
          <p:cNvSpPr/>
          <p:nvPr/>
        </p:nvSpPr>
        <p:spPr>
          <a:xfrm>
            <a:off x="-1182" y="379734"/>
            <a:ext cx="12192000" cy="6509208"/>
          </a:xfrm>
          <a:prstGeom prst="rect">
            <a:avLst/>
          </a:prstGeom>
          <a:gradFill>
            <a:gsLst>
              <a:gs pos="15000">
                <a:schemeClr val="bg2">
                  <a:lumMod val="20000"/>
                  <a:lumOff val="80000"/>
                </a:schemeClr>
              </a:gs>
              <a:gs pos="35000">
                <a:schemeClr val="accent1">
                  <a:lumMod val="45000"/>
                  <a:lumOff val="55000"/>
                </a:schemeClr>
              </a:gs>
              <a:gs pos="58000">
                <a:schemeClr val="bg2"/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695177E-F927-5E99-9921-83BC2385B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628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95CB668-400B-E82A-A5FF-246E06CA1CE0}"/>
              </a:ext>
            </a:extLst>
          </p:cNvPr>
          <p:cNvCxnSpPr>
            <a:cxnSpLocks/>
          </p:cNvCxnSpPr>
          <p:nvPr/>
        </p:nvCxnSpPr>
        <p:spPr>
          <a:xfrm>
            <a:off x="4740464" y="1761216"/>
            <a:ext cx="715855" cy="2356011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870E34-65A8-639F-C3C2-410877482526}"/>
              </a:ext>
            </a:extLst>
          </p:cNvPr>
          <p:cNvCxnSpPr>
            <a:cxnSpLocks/>
          </p:cNvCxnSpPr>
          <p:nvPr/>
        </p:nvCxnSpPr>
        <p:spPr>
          <a:xfrm>
            <a:off x="597973" y="603944"/>
            <a:ext cx="2753727" cy="5589466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EED2F2A-ED24-7423-7B84-B77C5C424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29399">
            <a:off x="815852" y="2529715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1A01DF6-CE56-66D1-6E16-63C9144DD75E}"/>
              </a:ext>
            </a:extLst>
          </p:cNvPr>
          <p:cNvCxnSpPr>
            <a:cxnSpLocks/>
          </p:cNvCxnSpPr>
          <p:nvPr/>
        </p:nvCxnSpPr>
        <p:spPr>
          <a:xfrm>
            <a:off x="5359400" y="4034413"/>
            <a:ext cx="3897020" cy="0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F512A77-68A0-10AA-10FB-4C15FE4252A9}"/>
              </a:ext>
            </a:extLst>
          </p:cNvPr>
          <p:cNvCxnSpPr>
            <a:cxnSpLocks/>
          </p:cNvCxnSpPr>
          <p:nvPr/>
        </p:nvCxnSpPr>
        <p:spPr>
          <a:xfrm flipV="1">
            <a:off x="3388037" y="1761216"/>
            <a:ext cx="1344218" cy="4432194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52B72FDB-F42A-F98B-62AE-20184B4FC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26398">
            <a:off x="4213706" y="2736200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CCEB8B8-6F02-4BA2-5694-C3359737B6EE}"/>
              </a:ext>
            </a:extLst>
          </p:cNvPr>
          <p:cNvCxnSpPr>
            <a:cxnSpLocks/>
          </p:cNvCxnSpPr>
          <p:nvPr/>
        </p:nvCxnSpPr>
        <p:spPr>
          <a:xfrm flipV="1">
            <a:off x="9876798" y="1530550"/>
            <a:ext cx="2277604" cy="4623309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F8ABF0CD-49F8-F4AA-5D7B-AE08B0EAE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727722">
            <a:off x="10094511" y="3539318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970DF08E-8403-02B6-C02F-98E87642503D}"/>
              </a:ext>
            </a:extLst>
          </p:cNvPr>
          <p:cNvGrpSpPr/>
          <p:nvPr/>
        </p:nvGrpSpPr>
        <p:grpSpPr>
          <a:xfrm>
            <a:off x="5134750" y="3523326"/>
            <a:ext cx="3784123" cy="966834"/>
            <a:chOff x="5134750" y="2786726"/>
            <a:chExt cx="3784123" cy="96683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2BFF0D2-EA36-1BC5-3821-CAF666111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34750" y="2831208"/>
              <a:ext cx="954582" cy="336838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683C1B4-23A7-33E3-70A8-7A834A0C2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422360">
              <a:off x="5287543" y="3415528"/>
              <a:ext cx="954582" cy="33683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9A34CBA-9921-3250-6280-6527818BF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30753" y="2786726"/>
              <a:ext cx="954582" cy="33683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155155A-A206-5336-CED2-1986ADDF9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149976">
              <a:off x="5643728" y="3212208"/>
              <a:ext cx="954582" cy="336838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0A0B538-7574-C7ED-ABC4-D55543E19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16209">
              <a:off x="7964291" y="2940088"/>
              <a:ext cx="954582" cy="336838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00FF369-0A5B-55FB-8D31-38B2CEC26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536172">
              <a:off x="7033257" y="3339739"/>
              <a:ext cx="954582" cy="219051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68B004F-5A7A-8798-6D02-2EB48BFF8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559358">
              <a:off x="7462767" y="3031262"/>
              <a:ext cx="954582" cy="336838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0E58C8E-D409-E8F6-2D11-70AE0F8BA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21529" y="3416722"/>
              <a:ext cx="954582" cy="33683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AC1A5C8-61C6-7185-52B0-DC2F2D1BA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155903">
              <a:off x="6715046" y="2912152"/>
              <a:ext cx="954582" cy="336838"/>
            </a:xfrm>
            <a:prstGeom prst="rect">
              <a:avLst/>
            </a:prstGeom>
          </p:spPr>
        </p:pic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5596E7DC-E173-131F-161F-030DE7B17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253" y="3767057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458DCEE-FD0E-264F-0BC6-77C33568168E}"/>
              </a:ext>
            </a:extLst>
          </p:cNvPr>
          <p:cNvCxnSpPr>
            <a:cxnSpLocks/>
          </p:cNvCxnSpPr>
          <p:nvPr/>
        </p:nvCxnSpPr>
        <p:spPr>
          <a:xfrm>
            <a:off x="9251828" y="4092493"/>
            <a:ext cx="635115" cy="2090281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55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131;p24">
            <a:extLst>
              <a:ext uri="{FF2B5EF4-FFF2-40B4-BE49-F238E27FC236}">
                <a16:creationId xmlns:a16="http://schemas.microsoft.com/office/drawing/2014/main" id="{285F0659-56C4-4C4D-8610-5B67FF48D027}"/>
              </a:ext>
            </a:extLst>
          </p:cNvPr>
          <p:cNvSpPr txBox="1">
            <a:spLocks/>
          </p:cNvSpPr>
          <p:nvPr/>
        </p:nvSpPr>
        <p:spPr>
          <a:xfrm>
            <a:off x="228600" y="1451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400" dirty="0">
                <a:solidFill>
                  <a:schemeClr val="lt1"/>
                </a:solidFill>
              </a:rPr>
              <a:t>Future work</a:t>
            </a:r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E5282D-77B2-E64F-A8ED-2BFE26FAA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22" y="1378453"/>
            <a:ext cx="9350998" cy="384668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2C40A12-4893-274C-8785-F2D102AE0C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8" r="82857" b="60873"/>
          <a:stretch/>
        </p:blipFill>
        <p:spPr>
          <a:xfrm>
            <a:off x="4112464" y="2601189"/>
            <a:ext cx="8193836" cy="3186492"/>
          </a:xfrm>
          <a:prstGeom prst="rect">
            <a:avLst/>
          </a:prstGeom>
        </p:spPr>
      </p:pic>
      <p:sp>
        <p:nvSpPr>
          <p:cNvPr id="7" name="Google Shape;115;p22">
            <a:extLst>
              <a:ext uri="{FF2B5EF4-FFF2-40B4-BE49-F238E27FC236}">
                <a16:creationId xmlns:a16="http://schemas.microsoft.com/office/drawing/2014/main" id="{6D0C430A-4274-6640-B1A8-B5F7B6251055}"/>
              </a:ext>
            </a:extLst>
          </p:cNvPr>
          <p:cNvSpPr txBox="1"/>
          <p:nvPr/>
        </p:nvSpPr>
        <p:spPr>
          <a:xfrm>
            <a:off x="0" y="5787681"/>
            <a:ext cx="118436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chemeClr val="lt1"/>
              </a:buClr>
              <a:buSzPts val="2400"/>
            </a:pPr>
            <a:r>
              <a:rPr lang="en-US" sz="2400" dirty="0" err="1">
                <a:solidFill>
                  <a:schemeClr val="lt1"/>
                </a:solidFill>
              </a:rPr>
              <a:t>Masmitja</a:t>
            </a:r>
            <a:r>
              <a:rPr lang="en-US" sz="2400" dirty="0">
                <a:solidFill>
                  <a:schemeClr val="lt1"/>
                </a:solidFill>
              </a:rPr>
              <a:t> et al., 2023 – </a:t>
            </a:r>
            <a:r>
              <a:rPr lang="en-US" sz="2400" i="1" dirty="0">
                <a:solidFill>
                  <a:schemeClr val="lt1"/>
                </a:solidFill>
              </a:rPr>
              <a:t>Sci. Robotics</a:t>
            </a:r>
            <a:endParaRPr sz="1400" b="0" i="1" u="none" strike="noStrike" cap="none" dirty="0">
              <a:solidFill>
                <a:schemeClr val="bg1"/>
              </a:solidFill>
              <a:sym typeface="Arial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353CBD14-2FEA-8E2D-5F87-A61B82284385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0" y="25560"/>
            <a:ext cx="12191760" cy="6806520"/>
          </a:xfrm>
          <a:prstGeom prst="rect">
            <a:avLst/>
          </a:prstGeom>
          <a:ln w="0"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215F1F-91B6-7AD1-BEA9-ED0B98D5222B}"/>
              </a:ext>
            </a:extLst>
          </p:cNvPr>
          <p:cNvSpPr/>
          <p:nvPr/>
        </p:nvSpPr>
        <p:spPr>
          <a:xfrm>
            <a:off x="-12700" y="-1815"/>
            <a:ext cx="12192000" cy="6858000"/>
          </a:xfrm>
          <a:prstGeom prst="rect">
            <a:avLst/>
          </a:prstGeom>
          <a:solidFill>
            <a:schemeClr val="tx1">
              <a:alpha val="7006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oogle Shape;105;p21">
            <a:extLst>
              <a:ext uri="{FF2B5EF4-FFF2-40B4-BE49-F238E27FC236}">
                <a16:creationId xmlns:a16="http://schemas.microsoft.com/office/drawing/2014/main" id="{20EE4941-CF70-93AA-DC11-276F7E9845C9}"/>
              </a:ext>
            </a:extLst>
          </p:cNvPr>
          <p:cNvSpPr txBox="1">
            <a:spLocks/>
          </p:cNvSpPr>
          <p:nvPr/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Chiton on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the LRAUV enables dense sampling of particle size slopes over large areas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Coarse on-board classification in the experimental phase</a:t>
            </a:r>
          </a:p>
          <a:p>
            <a:pPr marL="342900">
              <a:spcBef>
                <a:spcPts val="0"/>
              </a:spcBef>
              <a:buClr>
                <a:srgbClr val="FFFFFF"/>
              </a:buClr>
              <a:buSzPts val="3200"/>
              <a:defRPr/>
            </a:pPr>
            <a:r>
              <a:rPr lang="en-US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On-going work to classify particles on shore</a:t>
            </a:r>
            <a:endParaRPr kumimoji="0" lang="en-US" b="0" i="0" u="none" strike="noStrike" kern="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Fully leveraging </a:t>
            </a:r>
            <a:r>
              <a:rPr lang="en-US" baseline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3D</a:t>
            </a:r>
            <a:r>
              <a:rPr lang="en-US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localization will enable improved size estimates and distance measurements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04;p21">
            <a:extLst>
              <a:ext uri="{FF2B5EF4-FFF2-40B4-BE49-F238E27FC236}">
                <a16:creationId xmlns:a16="http://schemas.microsoft.com/office/drawing/2014/main" id="{5AE29C3B-3657-AA8F-AA0C-0FD780458575}"/>
              </a:ext>
            </a:extLst>
          </p:cNvPr>
          <p:cNvSpPr txBox="1">
            <a:spLocks/>
          </p:cNvSpPr>
          <p:nvPr/>
        </p:nvSpPr>
        <p:spPr>
          <a:xfrm>
            <a:off x="2159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FFFFFF"/>
              </a:buClr>
              <a:buSzPts val="4400"/>
            </a:pPr>
            <a:r>
              <a:rPr lang="en-US" sz="40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Summary and the future</a:t>
            </a:r>
            <a:endParaRPr lang="en-US" sz="4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37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131;p24">
            <a:extLst>
              <a:ext uri="{FF2B5EF4-FFF2-40B4-BE49-F238E27FC236}">
                <a16:creationId xmlns:a16="http://schemas.microsoft.com/office/drawing/2014/main" id="{285F0659-56C4-4C4D-8610-5B67FF48D027}"/>
              </a:ext>
            </a:extLst>
          </p:cNvPr>
          <p:cNvSpPr txBox="1">
            <a:spLocks/>
          </p:cNvSpPr>
          <p:nvPr/>
        </p:nvSpPr>
        <p:spPr>
          <a:xfrm>
            <a:off x="228600" y="1451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400" dirty="0">
                <a:solidFill>
                  <a:schemeClr val="lt1"/>
                </a:solidFill>
              </a:rPr>
              <a:t>Future work</a:t>
            </a:r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E5282D-77B2-E64F-A8ED-2BFE26FAA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22" y="1378453"/>
            <a:ext cx="9350998" cy="384668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2C40A12-4893-274C-8785-F2D102AE0C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8" r="82857" b="60873"/>
          <a:stretch/>
        </p:blipFill>
        <p:spPr>
          <a:xfrm>
            <a:off x="4112464" y="2601189"/>
            <a:ext cx="8193836" cy="3186492"/>
          </a:xfrm>
          <a:prstGeom prst="rect">
            <a:avLst/>
          </a:prstGeom>
        </p:spPr>
      </p:pic>
      <p:sp>
        <p:nvSpPr>
          <p:cNvPr id="7" name="Google Shape;115;p22">
            <a:extLst>
              <a:ext uri="{FF2B5EF4-FFF2-40B4-BE49-F238E27FC236}">
                <a16:creationId xmlns:a16="http://schemas.microsoft.com/office/drawing/2014/main" id="{6D0C430A-4274-6640-B1A8-B5F7B6251055}"/>
              </a:ext>
            </a:extLst>
          </p:cNvPr>
          <p:cNvSpPr txBox="1"/>
          <p:nvPr/>
        </p:nvSpPr>
        <p:spPr>
          <a:xfrm>
            <a:off x="0" y="5787681"/>
            <a:ext cx="118436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chemeClr val="lt1"/>
              </a:buClr>
              <a:buSzPts val="2400"/>
            </a:pPr>
            <a:r>
              <a:rPr lang="en-US" sz="2400" dirty="0" err="1">
                <a:solidFill>
                  <a:schemeClr val="lt1"/>
                </a:solidFill>
              </a:rPr>
              <a:t>Masmitja</a:t>
            </a:r>
            <a:r>
              <a:rPr lang="en-US" sz="2400" dirty="0">
                <a:solidFill>
                  <a:schemeClr val="lt1"/>
                </a:solidFill>
              </a:rPr>
              <a:t> et al., 2023 – </a:t>
            </a:r>
            <a:r>
              <a:rPr lang="en-US" sz="2400" i="1" dirty="0">
                <a:solidFill>
                  <a:schemeClr val="lt1"/>
                </a:solidFill>
              </a:rPr>
              <a:t>Sci. Robotics</a:t>
            </a:r>
            <a:endParaRPr sz="1400" b="0" i="1" u="none" strike="noStrike" cap="none" dirty="0">
              <a:solidFill>
                <a:schemeClr val="bg1"/>
              </a:solidFill>
              <a:sym typeface="Arial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353CBD14-2FEA-8E2D-5F87-A61B82284385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0" y="25560"/>
            <a:ext cx="12191760" cy="6806520"/>
          </a:xfrm>
          <a:prstGeom prst="rect">
            <a:avLst/>
          </a:prstGeom>
          <a:ln w="0"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215F1F-91B6-7AD1-BEA9-ED0B98D5222B}"/>
              </a:ext>
            </a:extLst>
          </p:cNvPr>
          <p:cNvSpPr/>
          <p:nvPr/>
        </p:nvSpPr>
        <p:spPr>
          <a:xfrm>
            <a:off x="-12700" y="-1815"/>
            <a:ext cx="12192000" cy="6858000"/>
          </a:xfrm>
          <a:prstGeom prst="rect">
            <a:avLst/>
          </a:prstGeom>
          <a:solidFill>
            <a:schemeClr val="tx1">
              <a:alpha val="7006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BF4DBE3-5CE7-8523-48C3-F4E54D7213D5}"/>
              </a:ext>
            </a:extLst>
          </p:cNvPr>
          <p:cNvGrpSpPr/>
          <p:nvPr/>
        </p:nvGrpSpPr>
        <p:grpSpPr>
          <a:xfrm>
            <a:off x="6808804" y="5452610"/>
            <a:ext cx="2104008" cy="1062871"/>
            <a:chOff x="298684" y="5791855"/>
            <a:chExt cx="2104008" cy="106287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F4F27C1-AD90-D5EA-9F92-5AFC5A6AAD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31413" b="31902"/>
            <a:stretch/>
          </p:blipFill>
          <p:spPr>
            <a:xfrm>
              <a:off x="298684" y="5791855"/>
              <a:ext cx="2104008" cy="77185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47AEA6-AE5E-581C-CF08-335998974234}"/>
                </a:ext>
              </a:extLst>
            </p:cNvPr>
            <p:cNvSpPr txBox="1"/>
            <p:nvPr/>
          </p:nvSpPr>
          <p:spPr>
            <a:xfrm>
              <a:off x="597924" y="6485394"/>
              <a:ext cx="15055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sz="1800" kern="1200" dirty="0">
                  <a:solidFill>
                    <a:prstClr val="white"/>
                  </a:solidFill>
                  <a:latin typeface="Calibri"/>
                  <a:ea typeface="+mn-ea"/>
                  <a:cs typeface="+mn-cs"/>
                </a:rPr>
                <a:t>Grant #: </a:t>
              </a:r>
              <a:r>
                <a:rPr lang="en-US" sz="1800" b="1" kern="1200" dirty="0">
                  <a:solidFill>
                    <a:prstClr val="white"/>
                  </a:solidFill>
                  <a:latin typeface="Calibri"/>
                  <a:ea typeface="+mn-ea"/>
                  <a:cs typeface="+mn-cs"/>
                </a:rPr>
                <a:t>7583</a:t>
              </a:r>
              <a:endParaRPr lang="en-US" sz="1800" kern="1200" dirty="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08161B64-BEB1-8F28-F68C-373CFACA37D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0646" y="5190088"/>
            <a:ext cx="2584152" cy="4741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440CFD-D098-752D-11D6-123BB49B91A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454" y="5927129"/>
            <a:ext cx="3004536" cy="756577"/>
          </a:xfrm>
          <a:prstGeom prst="rect">
            <a:avLst/>
          </a:prstGeom>
        </p:spPr>
      </p:pic>
      <p:sp>
        <p:nvSpPr>
          <p:cNvPr id="13" name="Google Shape;90;p1">
            <a:extLst>
              <a:ext uri="{FF2B5EF4-FFF2-40B4-BE49-F238E27FC236}">
                <a16:creationId xmlns:a16="http://schemas.microsoft.com/office/drawing/2014/main" id="{0FB73291-0523-33C9-E056-7861341B9F8B}"/>
              </a:ext>
            </a:extLst>
          </p:cNvPr>
          <p:cNvSpPr txBox="1">
            <a:spLocks/>
          </p:cNvSpPr>
          <p:nvPr/>
        </p:nvSpPr>
        <p:spPr>
          <a:xfrm>
            <a:off x="177010" y="5265079"/>
            <a:ext cx="6464464" cy="1324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</a:pPr>
            <a:r>
              <a:rPr lang="en-US" sz="35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Paul Roberts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</a:pPr>
            <a:r>
              <a:rPr lang="en-US" sz="35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proberts@mbari.org</a:t>
            </a:r>
          </a:p>
          <a:p>
            <a:pPr marL="0" indent="0">
              <a:spcBef>
                <a:spcPts val="375"/>
              </a:spcBef>
              <a:buClr>
                <a:srgbClr val="888888"/>
              </a:buClr>
              <a:buSzPct val="100000"/>
              <a:buFont typeface="Arial"/>
              <a:buNone/>
            </a:pPr>
            <a:endParaRPr lang="en-US" sz="3000" b="1" dirty="0">
              <a:solidFill>
                <a:srgbClr val="FFFFFF"/>
              </a:solidFill>
            </a:endParaRPr>
          </a:p>
        </p:txBody>
      </p:sp>
      <p:sp>
        <p:nvSpPr>
          <p:cNvPr id="26" name="Google Shape;153;p26">
            <a:extLst>
              <a:ext uri="{FF2B5EF4-FFF2-40B4-BE49-F238E27FC236}">
                <a16:creationId xmlns:a16="http://schemas.microsoft.com/office/drawing/2014/main" id="{794485AF-D9E0-F601-8474-6EF6F8CCCCA2}"/>
              </a:ext>
            </a:extLst>
          </p:cNvPr>
          <p:cNvSpPr txBox="1">
            <a:spLocks/>
          </p:cNvSpPr>
          <p:nvPr/>
        </p:nvSpPr>
        <p:spPr>
          <a:xfrm>
            <a:off x="914400" y="2696481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914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" y="9255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  <a:latin typeface="+mj-lt"/>
              </a:rPr>
              <a:t>Adaptive sampling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BD2C0F8-F35E-65DB-0A53-927F049386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93" b="2667"/>
          <a:stretch/>
        </p:blipFill>
        <p:spPr bwMode="auto">
          <a:xfrm>
            <a:off x="3932391" y="1076632"/>
            <a:ext cx="4327218" cy="559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F0872D-2CCA-6C69-75C0-6728107BA8AB}"/>
              </a:ext>
            </a:extLst>
          </p:cNvPr>
          <p:cNvSpPr txBox="1"/>
          <p:nvPr/>
        </p:nvSpPr>
        <p:spPr>
          <a:xfrm>
            <a:off x="5360739" y="6398121"/>
            <a:ext cx="2897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Helvetica"/>
                <a:cs typeface="Helvetica"/>
              </a:rPr>
              <a:t>Zhang et al., 2021 – </a:t>
            </a:r>
            <a:r>
              <a:rPr lang="en-US" sz="1200" i="1" dirty="0">
                <a:solidFill>
                  <a:schemeClr val="bg1"/>
                </a:solidFill>
                <a:latin typeface="Helvetica"/>
                <a:cs typeface="Helvetica"/>
              </a:rPr>
              <a:t>Sci. Robotics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93566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/>
          <p:nvPr/>
        </p:nvSpPr>
        <p:spPr>
          <a:xfrm>
            <a:off x="4637776" y="4291565"/>
            <a:ext cx="4244653" cy="1857162"/>
          </a:xfrm>
          <a:prstGeom prst="roundRect">
            <a:avLst>
              <a:gd name="adj" fmla="val 16667"/>
            </a:avLst>
          </a:prstGeom>
          <a:solidFill>
            <a:srgbClr val="D9D2E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067"/>
          </a:p>
        </p:txBody>
      </p:sp>
      <p:sp>
        <p:nvSpPr>
          <p:cNvPr id="153" name="Google Shape;153;p15"/>
          <p:cNvSpPr txBox="1"/>
          <p:nvPr/>
        </p:nvSpPr>
        <p:spPr>
          <a:xfrm>
            <a:off x="5253029" y="5184741"/>
            <a:ext cx="2788066" cy="23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600" dirty="0"/>
              <a:t>Camera-Vehicle Interface</a:t>
            </a:r>
            <a:endParaRPr sz="1600" dirty="0"/>
          </a:p>
        </p:txBody>
      </p:sp>
      <p:sp>
        <p:nvSpPr>
          <p:cNvPr id="177" name="Google Shape;177;p15"/>
          <p:cNvSpPr/>
          <p:nvPr/>
        </p:nvSpPr>
        <p:spPr>
          <a:xfrm>
            <a:off x="4156807" y="1289917"/>
            <a:ext cx="1185017" cy="669157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r>
              <a:rPr lang="en" sz="1800" dirty="0"/>
              <a:t>Camera</a:t>
            </a:r>
            <a:endParaRPr sz="1800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6FD90F9-6EC2-A74D-A7D8-23CAE7D25B4B}"/>
              </a:ext>
            </a:extLst>
          </p:cNvPr>
          <p:cNvGrpSpPr/>
          <p:nvPr/>
        </p:nvGrpSpPr>
        <p:grpSpPr>
          <a:xfrm>
            <a:off x="602532" y="1442647"/>
            <a:ext cx="3554275" cy="367966"/>
            <a:chOff x="602532" y="1442647"/>
            <a:chExt cx="3554275" cy="367966"/>
          </a:xfrm>
        </p:grpSpPr>
        <p:cxnSp>
          <p:nvCxnSpPr>
            <p:cNvPr id="185" name="Google Shape;185;p15"/>
            <p:cNvCxnSpPr>
              <a:cxnSpLocks/>
              <a:stCxn id="177" idx="1"/>
              <a:endCxn id="184" idx="4"/>
            </p:cNvCxnSpPr>
            <p:nvPr/>
          </p:nvCxnSpPr>
          <p:spPr>
            <a:xfrm flipH="1" flipV="1">
              <a:off x="2935528" y="1622749"/>
              <a:ext cx="1221279" cy="1747"/>
            </a:xfrm>
            <a:prstGeom prst="straightConnector1">
              <a:avLst/>
            </a:prstGeom>
            <a:noFill/>
            <a:ln w="57150" cap="flat" cmpd="sng">
              <a:solidFill>
                <a:srgbClr val="595959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84" name="Google Shape;184;p15"/>
            <p:cNvSpPr/>
            <p:nvPr/>
          </p:nvSpPr>
          <p:spPr>
            <a:xfrm>
              <a:off x="2430599" y="1442647"/>
              <a:ext cx="504929" cy="360203"/>
            </a:xfrm>
            <a:prstGeom prst="flowChartMagneticDrum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1867"/>
            </a:p>
          </p:txBody>
        </p:sp>
        <p:sp>
          <p:nvSpPr>
            <p:cNvPr id="186" name="Google Shape;186;p15"/>
            <p:cNvSpPr txBox="1"/>
            <p:nvPr/>
          </p:nvSpPr>
          <p:spPr>
            <a:xfrm>
              <a:off x="602532" y="1444763"/>
              <a:ext cx="2131382" cy="3658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r>
                <a:rPr lang="en" sz="1600" dirty="0">
                  <a:solidFill>
                    <a:schemeClr val="bg1"/>
                  </a:solidFill>
                </a:rPr>
                <a:t>Raw Data </a:t>
              </a:r>
              <a:r>
                <a:rPr lang="en-US" sz="1600" dirty="0">
                  <a:solidFill>
                    <a:schemeClr val="bg1"/>
                  </a:solidFill>
                </a:rPr>
                <a:t>Storage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D10E072-9043-A44B-8AA5-A65C7CAF3ED1}"/>
              </a:ext>
            </a:extLst>
          </p:cNvPr>
          <p:cNvGrpSpPr/>
          <p:nvPr/>
        </p:nvGrpSpPr>
        <p:grpSpPr>
          <a:xfrm>
            <a:off x="2786717" y="4271449"/>
            <a:ext cx="2594914" cy="866758"/>
            <a:chOff x="2786717" y="4271449"/>
            <a:chExt cx="2594914" cy="866758"/>
          </a:xfrm>
        </p:grpSpPr>
        <p:sp>
          <p:nvSpPr>
            <p:cNvPr id="165" name="Google Shape;165;p15"/>
            <p:cNvSpPr/>
            <p:nvPr/>
          </p:nvSpPr>
          <p:spPr>
            <a:xfrm>
              <a:off x="3927735" y="4626143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/>
              <a:r>
                <a:rPr lang="en-US" dirty="0"/>
                <a:t>Behavior Trigger</a:t>
              </a:r>
            </a:p>
          </p:txBody>
        </p:sp>
        <p:cxnSp>
          <p:nvCxnSpPr>
            <p:cNvPr id="220" name="Google Shape;220;p15"/>
            <p:cNvCxnSpPr>
              <a:cxnSpLocks/>
              <a:stCxn id="165" idx="1"/>
              <a:endCxn id="38" idx="3"/>
            </p:cNvCxnSpPr>
            <p:nvPr/>
          </p:nvCxnSpPr>
          <p:spPr>
            <a:xfrm rot="10800000">
              <a:off x="2786717" y="4271449"/>
              <a:ext cx="1141019" cy="610727"/>
            </a:xfrm>
            <a:prstGeom prst="curvedConnector3">
              <a:avLst>
                <a:gd name="adj1" fmla="val 50000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</p:grpSp>
      <p:sp>
        <p:nvSpPr>
          <p:cNvPr id="255" name="Google Shape;318;p17">
            <a:extLst>
              <a:ext uri="{FF2B5EF4-FFF2-40B4-BE49-F238E27FC236}">
                <a16:creationId xmlns:a16="http://schemas.microsoft.com/office/drawing/2014/main" id="{B12AC9FE-77F7-924C-9E75-DFC480BB945D}"/>
              </a:ext>
            </a:extLst>
          </p:cNvPr>
          <p:cNvSpPr/>
          <p:nvPr/>
        </p:nvSpPr>
        <p:spPr>
          <a:xfrm>
            <a:off x="6841207" y="744071"/>
            <a:ext cx="2103312" cy="2694509"/>
          </a:xfrm>
          <a:prstGeom prst="roundRect">
            <a:avLst>
              <a:gd name="adj" fmla="val 10052"/>
            </a:avLst>
          </a:prstGeom>
          <a:solidFill>
            <a:srgbClr val="FCE5C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DC6D91D-D174-E246-BF56-6011248D9B4F}"/>
              </a:ext>
            </a:extLst>
          </p:cNvPr>
          <p:cNvGrpSpPr/>
          <p:nvPr/>
        </p:nvGrpSpPr>
        <p:grpSpPr>
          <a:xfrm>
            <a:off x="5341824" y="1439618"/>
            <a:ext cx="1739374" cy="382523"/>
            <a:chOff x="5341824" y="1439618"/>
            <a:chExt cx="1739374" cy="382523"/>
          </a:xfrm>
        </p:grpSpPr>
        <p:cxnSp>
          <p:nvCxnSpPr>
            <p:cNvPr id="178" name="Google Shape;178;p15"/>
            <p:cNvCxnSpPr>
              <a:cxnSpLocks/>
              <a:stCxn id="256" idx="1"/>
              <a:endCxn id="177" idx="3"/>
            </p:cNvCxnSpPr>
            <p:nvPr/>
          </p:nvCxnSpPr>
          <p:spPr>
            <a:xfrm flipH="1" flipV="1">
              <a:off x="5341824" y="1624496"/>
              <a:ext cx="1221279" cy="6384"/>
            </a:xfrm>
            <a:prstGeom prst="straightConnector1">
              <a:avLst/>
            </a:prstGeom>
            <a:noFill/>
            <a:ln w="57150" cap="flat" cmpd="sng">
              <a:solidFill>
                <a:srgbClr val="B6D7A8"/>
              </a:solidFill>
              <a:prstDash val="solid"/>
              <a:round/>
              <a:headEnd type="triangle" w="med" len="med"/>
              <a:tailEnd type="none" w="med" len="med"/>
            </a:ln>
          </p:spPr>
        </p:cxnSp>
        <p:sp>
          <p:nvSpPr>
            <p:cNvPr id="256" name="Google Shape;319;p17">
              <a:extLst>
                <a:ext uri="{FF2B5EF4-FFF2-40B4-BE49-F238E27FC236}">
                  <a16:creationId xmlns:a16="http://schemas.microsoft.com/office/drawing/2014/main" id="{1C1790B8-A158-7340-A775-BB1450767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3103" y="1439618"/>
              <a:ext cx="518095" cy="382523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</p:grpSp>
      <p:sp>
        <p:nvSpPr>
          <p:cNvPr id="260" name="Google Shape;344;p17">
            <a:extLst>
              <a:ext uri="{FF2B5EF4-FFF2-40B4-BE49-F238E27FC236}">
                <a16:creationId xmlns:a16="http://schemas.microsoft.com/office/drawing/2014/main" id="{E00D9E15-1E8C-034A-B221-2D670A9B539C}"/>
              </a:ext>
            </a:extLst>
          </p:cNvPr>
          <p:cNvSpPr txBox="1"/>
          <p:nvPr/>
        </p:nvSpPr>
        <p:spPr>
          <a:xfrm>
            <a:off x="6817276" y="594523"/>
            <a:ext cx="2103312" cy="102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Processing model</a:t>
            </a:r>
            <a:endParaRPr sz="1800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00C41D7-816B-C14C-B003-B6DC9335DFF1}"/>
              </a:ext>
            </a:extLst>
          </p:cNvPr>
          <p:cNvGrpSpPr/>
          <p:nvPr/>
        </p:nvGrpSpPr>
        <p:grpSpPr>
          <a:xfrm>
            <a:off x="8203303" y="1346823"/>
            <a:ext cx="1479922" cy="1788646"/>
            <a:chOff x="8203303" y="1346823"/>
            <a:chExt cx="1479922" cy="1788646"/>
          </a:xfrm>
        </p:grpSpPr>
        <p:sp>
          <p:nvSpPr>
            <p:cNvPr id="257" name="Google Shape;337;p17">
              <a:extLst>
                <a:ext uri="{FF2B5EF4-FFF2-40B4-BE49-F238E27FC236}">
                  <a16:creationId xmlns:a16="http://schemas.microsoft.com/office/drawing/2014/main" id="{AD1FF22C-F469-094C-8E83-436B793050FA}"/>
                </a:ext>
              </a:extLst>
            </p:cNvPr>
            <p:cNvSpPr/>
            <p:nvPr/>
          </p:nvSpPr>
          <p:spPr>
            <a:xfrm>
              <a:off x="8215573" y="1986264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/>
                <a:t>Summary</a:t>
              </a:r>
            </a:p>
          </p:txBody>
        </p:sp>
        <p:sp>
          <p:nvSpPr>
            <p:cNvPr id="258" name="Google Shape;340;p17">
              <a:extLst>
                <a:ext uri="{FF2B5EF4-FFF2-40B4-BE49-F238E27FC236}">
                  <a16:creationId xmlns:a16="http://schemas.microsoft.com/office/drawing/2014/main" id="{9EA198E6-37EB-914E-8E5B-EEF965E07EC7}"/>
                </a:ext>
              </a:extLst>
            </p:cNvPr>
            <p:cNvSpPr/>
            <p:nvPr/>
          </p:nvSpPr>
          <p:spPr>
            <a:xfrm>
              <a:off x="8203303" y="1346823"/>
              <a:ext cx="1449800" cy="514363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/>
                <a:t>Boxes</a:t>
              </a:r>
            </a:p>
          </p:txBody>
        </p:sp>
        <p:sp>
          <p:nvSpPr>
            <p:cNvPr id="264" name="Google Shape;337;p17">
              <a:extLst>
                <a:ext uri="{FF2B5EF4-FFF2-40B4-BE49-F238E27FC236}">
                  <a16:creationId xmlns:a16="http://schemas.microsoft.com/office/drawing/2014/main" id="{99C0E2C0-B6D3-6144-9E74-7B2171AD2925}"/>
                </a:ext>
              </a:extLst>
            </p:cNvPr>
            <p:cNvSpPr/>
            <p:nvPr/>
          </p:nvSpPr>
          <p:spPr>
            <a:xfrm>
              <a:off x="8229329" y="2623405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/>
                <a:t>Target Summary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7B421A5-99B7-4340-B2E3-C3CA0EB8F0EB}"/>
              </a:ext>
            </a:extLst>
          </p:cNvPr>
          <p:cNvGrpSpPr/>
          <p:nvPr/>
        </p:nvGrpSpPr>
        <p:grpSpPr>
          <a:xfrm>
            <a:off x="6900901" y="1604005"/>
            <a:ext cx="2782324" cy="2895032"/>
            <a:chOff x="6900901" y="1604005"/>
            <a:chExt cx="2782324" cy="2895032"/>
          </a:xfrm>
        </p:grpSpPr>
        <p:sp>
          <p:nvSpPr>
            <p:cNvPr id="266" name="Google Shape;341;p17">
              <a:extLst>
                <a:ext uri="{FF2B5EF4-FFF2-40B4-BE49-F238E27FC236}">
                  <a16:creationId xmlns:a16="http://schemas.microsoft.com/office/drawing/2014/main" id="{3FD0585A-7D09-9541-81CE-A7539C8CC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0901" y="4114989"/>
              <a:ext cx="520160" cy="384048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sp>
          <p:nvSpPr>
            <p:cNvPr id="267" name="Google Shape;341;p17">
              <a:extLst>
                <a:ext uri="{FF2B5EF4-FFF2-40B4-BE49-F238E27FC236}">
                  <a16:creationId xmlns:a16="http://schemas.microsoft.com/office/drawing/2014/main" id="{DF1A6DFC-73A4-4142-966A-5931B3E8BE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32271" y="4114989"/>
              <a:ext cx="520160" cy="384048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sp>
          <p:nvSpPr>
            <p:cNvPr id="268" name="Google Shape;341;p17">
              <a:extLst>
                <a:ext uri="{FF2B5EF4-FFF2-40B4-BE49-F238E27FC236}">
                  <a16:creationId xmlns:a16="http://schemas.microsoft.com/office/drawing/2014/main" id="{90C0DA63-FF5B-7C45-8060-B77682C4C2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63642" y="4114989"/>
              <a:ext cx="520160" cy="384048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cxnSp>
          <p:nvCxnSpPr>
            <p:cNvPr id="269" name="Google Shape;220;p15">
              <a:extLst>
                <a:ext uri="{FF2B5EF4-FFF2-40B4-BE49-F238E27FC236}">
                  <a16:creationId xmlns:a16="http://schemas.microsoft.com/office/drawing/2014/main" id="{4A7AACD9-53F8-F742-8090-241D0596EFC8}"/>
                </a:ext>
              </a:extLst>
            </p:cNvPr>
            <p:cNvCxnSpPr>
              <a:cxnSpLocks/>
              <a:stCxn id="258" idx="3"/>
              <a:endCxn id="268" idx="0"/>
            </p:cNvCxnSpPr>
            <p:nvPr/>
          </p:nvCxnSpPr>
          <p:spPr>
            <a:xfrm flipH="1">
              <a:off x="8423722" y="1604005"/>
              <a:ext cx="1229381" cy="2510984"/>
            </a:xfrm>
            <a:prstGeom prst="curvedConnector4">
              <a:avLst>
                <a:gd name="adj1" fmla="val -73139"/>
                <a:gd name="adj2" fmla="val 88502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  <p:cxnSp>
          <p:nvCxnSpPr>
            <p:cNvPr id="270" name="Google Shape;220;p15">
              <a:extLst>
                <a:ext uri="{FF2B5EF4-FFF2-40B4-BE49-F238E27FC236}">
                  <a16:creationId xmlns:a16="http://schemas.microsoft.com/office/drawing/2014/main" id="{FA74BFA7-A8CB-004C-95C5-E3622BD1CF8B}"/>
                </a:ext>
              </a:extLst>
            </p:cNvPr>
            <p:cNvCxnSpPr>
              <a:cxnSpLocks/>
              <a:stCxn id="257" idx="3"/>
              <a:endCxn id="267" idx="0"/>
            </p:cNvCxnSpPr>
            <p:nvPr/>
          </p:nvCxnSpPr>
          <p:spPr>
            <a:xfrm flipH="1">
              <a:off x="7792351" y="2242296"/>
              <a:ext cx="1877118" cy="1872693"/>
            </a:xfrm>
            <a:prstGeom prst="curvedConnector4">
              <a:avLst>
                <a:gd name="adj1" fmla="val -33287"/>
                <a:gd name="adj2" fmla="val 80435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  <p:cxnSp>
          <p:nvCxnSpPr>
            <p:cNvPr id="271" name="Google Shape;220;p15">
              <a:extLst>
                <a:ext uri="{FF2B5EF4-FFF2-40B4-BE49-F238E27FC236}">
                  <a16:creationId xmlns:a16="http://schemas.microsoft.com/office/drawing/2014/main" id="{CA2FCBB7-AB6B-024C-AA62-E49F8AF4A1BD}"/>
                </a:ext>
              </a:extLst>
            </p:cNvPr>
            <p:cNvCxnSpPr>
              <a:cxnSpLocks/>
              <a:stCxn id="264" idx="3"/>
              <a:endCxn id="266" idx="0"/>
            </p:cNvCxnSpPr>
            <p:nvPr/>
          </p:nvCxnSpPr>
          <p:spPr>
            <a:xfrm flipH="1">
              <a:off x="7160981" y="2879437"/>
              <a:ext cx="2522244" cy="1235552"/>
            </a:xfrm>
            <a:prstGeom prst="curvedConnector4">
              <a:avLst>
                <a:gd name="adj1" fmla="val -9063"/>
                <a:gd name="adj2" fmla="val 60361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F3BB3A0-0C98-F245-AB7B-94166BAA5964}"/>
              </a:ext>
            </a:extLst>
          </p:cNvPr>
          <p:cNvGrpSpPr/>
          <p:nvPr/>
        </p:nvGrpSpPr>
        <p:grpSpPr>
          <a:xfrm>
            <a:off x="5077687" y="3245826"/>
            <a:ext cx="2644368" cy="1305678"/>
            <a:chOff x="5077687" y="3245826"/>
            <a:chExt cx="2644368" cy="1305678"/>
          </a:xfrm>
        </p:grpSpPr>
        <p:sp>
          <p:nvSpPr>
            <p:cNvPr id="259" name="Google Shape;341;p17">
              <a:extLst>
                <a:ext uri="{FF2B5EF4-FFF2-40B4-BE49-F238E27FC236}">
                  <a16:creationId xmlns:a16="http://schemas.microsoft.com/office/drawing/2014/main" id="{62359852-647B-BC42-8CB8-39B20F708C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1895" y="3245826"/>
              <a:ext cx="520160" cy="384048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  <p:sp>
          <p:nvSpPr>
            <p:cNvPr id="265" name="Google Shape;165;p15">
              <a:extLst>
                <a:ext uri="{FF2B5EF4-FFF2-40B4-BE49-F238E27FC236}">
                  <a16:creationId xmlns:a16="http://schemas.microsoft.com/office/drawing/2014/main" id="{7F213C63-442D-4741-8973-92F482A43FCA}"/>
                </a:ext>
              </a:extLst>
            </p:cNvPr>
            <p:cNvSpPr/>
            <p:nvPr/>
          </p:nvSpPr>
          <p:spPr>
            <a:xfrm>
              <a:off x="5077687" y="4039440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/>
              <a:r>
                <a:rPr lang="en" dirty="0"/>
                <a:t>Target Organism</a:t>
              </a:r>
              <a:endParaRPr dirty="0"/>
            </a:p>
          </p:txBody>
        </p:sp>
        <p:cxnSp>
          <p:nvCxnSpPr>
            <p:cNvPr id="272" name="Google Shape;220;p15">
              <a:extLst>
                <a:ext uri="{FF2B5EF4-FFF2-40B4-BE49-F238E27FC236}">
                  <a16:creationId xmlns:a16="http://schemas.microsoft.com/office/drawing/2014/main" id="{67B2B2D5-4E05-044B-AD2B-6D68B7399AD1}"/>
                </a:ext>
              </a:extLst>
            </p:cNvPr>
            <p:cNvCxnSpPr>
              <a:cxnSpLocks/>
              <a:stCxn id="265" idx="0"/>
              <a:endCxn id="259" idx="2"/>
            </p:cNvCxnSpPr>
            <p:nvPr/>
          </p:nvCxnSpPr>
          <p:spPr>
            <a:xfrm rot="5400000" flipH="1" flipV="1">
              <a:off x="6428522" y="3005987"/>
              <a:ext cx="409566" cy="1657340"/>
            </a:xfrm>
            <a:prstGeom prst="curvedConnector3">
              <a:avLst>
                <a:gd name="adj1" fmla="val 50000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7127F201-F960-EE4E-B7FE-931AC8021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63152">
            <a:off x="404409" y="4370458"/>
            <a:ext cx="2474691" cy="740249"/>
          </a:xfrm>
          <a:prstGeom prst="rect">
            <a:avLst/>
          </a:prstGeom>
        </p:spPr>
      </p:pic>
      <p:sp>
        <p:nvSpPr>
          <p:cNvPr id="275" name="Google Shape;352;p17">
            <a:extLst>
              <a:ext uri="{FF2B5EF4-FFF2-40B4-BE49-F238E27FC236}">
                <a16:creationId xmlns:a16="http://schemas.microsoft.com/office/drawing/2014/main" id="{2CCCD0BD-C041-354A-B0AD-A7C08CAFACB2}"/>
              </a:ext>
            </a:extLst>
          </p:cNvPr>
          <p:cNvSpPr/>
          <p:nvPr/>
        </p:nvSpPr>
        <p:spPr>
          <a:xfrm>
            <a:off x="10232132" y="4903566"/>
            <a:ext cx="1453896" cy="975427"/>
          </a:xfrm>
          <a:prstGeom prst="roundRect">
            <a:avLst>
              <a:gd name="adj" fmla="val 16667"/>
            </a:avLst>
          </a:prstGeom>
          <a:solidFill>
            <a:srgbClr val="EAD1DC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User</a:t>
            </a:r>
            <a:endParaRPr sz="1600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BBA2636-B5EE-764E-BC34-F1C353EF47F4}"/>
              </a:ext>
            </a:extLst>
          </p:cNvPr>
          <p:cNvGrpSpPr/>
          <p:nvPr/>
        </p:nvGrpSpPr>
        <p:grpSpPr>
          <a:xfrm>
            <a:off x="7021498" y="5878993"/>
            <a:ext cx="3937582" cy="512064"/>
            <a:chOff x="7021498" y="5878993"/>
            <a:chExt cx="3937582" cy="512064"/>
          </a:xfrm>
        </p:grpSpPr>
        <p:sp>
          <p:nvSpPr>
            <p:cNvPr id="274" name="Google Shape;165;p15">
              <a:extLst>
                <a:ext uri="{FF2B5EF4-FFF2-40B4-BE49-F238E27FC236}">
                  <a16:creationId xmlns:a16="http://schemas.microsoft.com/office/drawing/2014/main" id="{D62ABD57-D853-BB42-A062-715BCBF4337A}"/>
                </a:ext>
              </a:extLst>
            </p:cNvPr>
            <p:cNvSpPr/>
            <p:nvPr/>
          </p:nvSpPr>
          <p:spPr>
            <a:xfrm>
              <a:off x="7021498" y="5878993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/>
              <a:r>
                <a:rPr lang="en-US" dirty="0"/>
                <a:t>Control</a:t>
              </a:r>
            </a:p>
          </p:txBody>
        </p:sp>
        <p:cxnSp>
          <p:nvCxnSpPr>
            <p:cNvPr id="277" name="Google Shape;220;p15">
              <a:extLst>
                <a:ext uri="{FF2B5EF4-FFF2-40B4-BE49-F238E27FC236}">
                  <a16:creationId xmlns:a16="http://schemas.microsoft.com/office/drawing/2014/main" id="{A12B2D7E-9A1F-644C-945A-B0839B4D3444}"/>
                </a:ext>
              </a:extLst>
            </p:cNvPr>
            <p:cNvCxnSpPr>
              <a:cxnSpLocks/>
              <a:stCxn id="275" idx="2"/>
              <a:endCxn id="274" idx="2"/>
            </p:cNvCxnSpPr>
            <p:nvPr/>
          </p:nvCxnSpPr>
          <p:spPr>
            <a:xfrm rot="5400000">
              <a:off x="9097731" y="4529708"/>
              <a:ext cx="512064" cy="3210634"/>
            </a:xfrm>
            <a:prstGeom prst="curvedConnector3">
              <a:avLst>
                <a:gd name="adj1" fmla="val 144643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</p:grpSp>
      <p:sp>
        <p:nvSpPr>
          <p:cNvPr id="280" name="Google Shape;131;p24">
            <a:extLst>
              <a:ext uri="{FF2B5EF4-FFF2-40B4-BE49-F238E27FC236}">
                <a16:creationId xmlns:a16="http://schemas.microsoft.com/office/drawing/2014/main" id="{66F4D96D-8918-644A-8E5D-5BFA555CC818}"/>
              </a:ext>
            </a:extLst>
          </p:cNvPr>
          <p:cNvSpPr txBox="1">
            <a:spLocks/>
          </p:cNvSpPr>
          <p:nvPr/>
        </p:nvSpPr>
        <p:spPr>
          <a:xfrm>
            <a:off x="228600" y="1451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000" dirty="0">
                <a:solidFill>
                  <a:schemeClr val="lt1"/>
                </a:solidFill>
              </a:rPr>
              <a:t>Autonomous decisions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177" grpId="0" animBg="1"/>
      <p:bldP spid="255" grpId="0" animBg="1"/>
      <p:bldP spid="27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;p23">
            <a:extLst>
              <a:ext uri="{FF2B5EF4-FFF2-40B4-BE49-F238E27FC236}">
                <a16:creationId xmlns:a16="http://schemas.microsoft.com/office/drawing/2014/main" id="{116A39FA-5A82-C819-1B96-F5C05C5A4FCF}"/>
              </a:ext>
            </a:extLst>
          </p:cNvPr>
          <p:cNvSpPr txBox="1">
            <a:spLocks/>
          </p:cNvSpPr>
          <p:nvPr/>
        </p:nvSpPr>
        <p:spPr>
          <a:xfrm>
            <a:off x="228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Blue Whale Observatory</a:t>
            </a:r>
            <a:endParaRPr lang="en-US" sz="4000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898F47-718A-3135-6C54-14C41055752F}"/>
              </a:ext>
            </a:extLst>
          </p:cNvPr>
          <p:cNvGrpSpPr/>
          <p:nvPr/>
        </p:nvGrpSpPr>
        <p:grpSpPr>
          <a:xfrm>
            <a:off x="157587" y="1524964"/>
            <a:ext cx="3288953" cy="3809880"/>
            <a:chOff x="354360" y="1143000"/>
            <a:chExt cx="3288953" cy="3809880"/>
          </a:xfrm>
        </p:grpSpPr>
        <p:pic>
          <p:nvPicPr>
            <p:cNvPr id="4" name="Main graphic">
              <a:extLst>
                <a:ext uri="{FF2B5EF4-FFF2-40B4-BE49-F238E27FC236}">
                  <a16:creationId xmlns:a16="http://schemas.microsoft.com/office/drawing/2014/main" id="{499B4381-C1B6-5EF9-B733-DB0633142AA2}"/>
                </a:ext>
              </a:extLst>
            </p:cNvPr>
            <p:cNvPicPr/>
            <p:nvPr/>
          </p:nvPicPr>
          <p:blipFill rotWithShape="1">
            <a:blip r:embed="rId2"/>
            <a:srcRect r="42718"/>
            <a:stretch/>
          </p:blipFill>
          <p:spPr>
            <a:xfrm>
              <a:off x="354360" y="1143000"/>
              <a:ext cx="3288953" cy="3809880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1B7947-0527-CE9B-41A9-DCA6AD7B3EBF}"/>
                </a:ext>
              </a:extLst>
            </p:cNvPr>
            <p:cNvSpPr/>
            <p:nvPr/>
          </p:nvSpPr>
          <p:spPr>
            <a:xfrm>
              <a:off x="3438144" y="3429000"/>
              <a:ext cx="205169" cy="4191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Main graphic">
            <a:extLst>
              <a:ext uri="{FF2B5EF4-FFF2-40B4-BE49-F238E27FC236}">
                <a16:creationId xmlns:a16="http://schemas.microsoft.com/office/drawing/2014/main" id="{43084E7A-7276-B44B-0D80-1F311D3D700A}"/>
              </a:ext>
            </a:extLst>
          </p:cNvPr>
          <p:cNvPicPr/>
          <p:nvPr/>
        </p:nvPicPr>
        <p:blipFill rotWithShape="1">
          <a:blip r:embed="rId2"/>
          <a:srcRect l="58361" b="40248"/>
          <a:stretch/>
        </p:blipFill>
        <p:spPr>
          <a:xfrm>
            <a:off x="3780438" y="2080552"/>
            <a:ext cx="2850084" cy="2713825"/>
          </a:xfrm>
          <a:prstGeom prst="rect">
            <a:avLst/>
          </a:prstGeom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0EB33C-2613-29DE-7882-891385F1C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420" y="1738268"/>
            <a:ext cx="5058416" cy="33832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B3A3E4-4F3E-BA3A-6F17-744E65516D9F}"/>
              </a:ext>
            </a:extLst>
          </p:cNvPr>
          <p:cNvSpPr txBox="1"/>
          <p:nvPr/>
        </p:nvSpPr>
        <p:spPr>
          <a:xfrm>
            <a:off x="7292054" y="6007261"/>
            <a:ext cx="47307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Adapted from: </a:t>
            </a:r>
            <a:r>
              <a:rPr lang="en-US" dirty="0" err="1">
                <a:solidFill>
                  <a:schemeClr val="tx1"/>
                </a:solidFill>
              </a:rPr>
              <a:t>Oestreich</a:t>
            </a:r>
            <a:r>
              <a:rPr lang="en-US" dirty="0">
                <a:solidFill>
                  <a:schemeClr val="tx1"/>
                </a:solidFill>
              </a:rPr>
              <a:t> et al., 2022 - Functional Ecology</a:t>
            </a:r>
          </a:p>
        </p:txBody>
      </p:sp>
    </p:spTree>
    <p:extLst>
      <p:ext uri="{BB962C8B-B14F-4D97-AF65-F5344CB8AC3E}">
        <p14:creationId xmlns:p14="http://schemas.microsoft.com/office/powerpoint/2010/main" val="6782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511FF6-9D73-7245-8050-EFC68DBB6EF9}"/>
              </a:ext>
            </a:extLst>
          </p:cNvPr>
          <p:cNvSpPr/>
          <p:nvPr/>
        </p:nvSpPr>
        <p:spPr>
          <a:xfrm>
            <a:off x="5116945" y="4693392"/>
            <a:ext cx="580572" cy="4934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DA8794-C342-98AF-5554-18231DEFCB19}"/>
              </a:ext>
            </a:extLst>
          </p:cNvPr>
          <p:cNvSpPr/>
          <p:nvPr/>
        </p:nvSpPr>
        <p:spPr>
          <a:xfrm>
            <a:off x="1237785" y="1494263"/>
            <a:ext cx="9801922" cy="441588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THE BIOLOGICAL CABRON PUMP IS REAL IMPORTANT LIKE [insert graphic]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/>
          <p:nvPr/>
        </p:nvSpPr>
        <p:spPr>
          <a:xfrm>
            <a:off x="4637776" y="4291565"/>
            <a:ext cx="4244653" cy="1857162"/>
          </a:xfrm>
          <a:prstGeom prst="roundRect">
            <a:avLst>
              <a:gd name="adj" fmla="val 16667"/>
            </a:avLst>
          </a:prstGeom>
          <a:solidFill>
            <a:srgbClr val="D9D2E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endParaRPr sz="1067"/>
          </a:p>
        </p:txBody>
      </p:sp>
      <p:sp>
        <p:nvSpPr>
          <p:cNvPr id="153" name="Google Shape;153;p15"/>
          <p:cNvSpPr txBox="1"/>
          <p:nvPr/>
        </p:nvSpPr>
        <p:spPr>
          <a:xfrm>
            <a:off x="5253029" y="5184741"/>
            <a:ext cx="2788066" cy="233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600" dirty="0"/>
              <a:t>Camera-Vehicle Interface</a:t>
            </a:r>
            <a:endParaRPr sz="1600" dirty="0"/>
          </a:p>
        </p:txBody>
      </p:sp>
      <p:sp>
        <p:nvSpPr>
          <p:cNvPr id="177" name="Google Shape;177;p15"/>
          <p:cNvSpPr/>
          <p:nvPr/>
        </p:nvSpPr>
        <p:spPr>
          <a:xfrm>
            <a:off x="4156807" y="1289917"/>
            <a:ext cx="1185017" cy="669157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r>
              <a:rPr lang="en" sz="1800" dirty="0"/>
              <a:t>Camera</a:t>
            </a:r>
            <a:endParaRPr sz="1800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6FD90F9-6EC2-A74D-A7D8-23CAE7D25B4B}"/>
              </a:ext>
            </a:extLst>
          </p:cNvPr>
          <p:cNvGrpSpPr/>
          <p:nvPr/>
        </p:nvGrpSpPr>
        <p:grpSpPr>
          <a:xfrm>
            <a:off x="602532" y="1442647"/>
            <a:ext cx="3554275" cy="367966"/>
            <a:chOff x="602532" y="1442647"/>
            <a:chExt cx="3554275" cy="367966"/>
          </a:xfrm>
        </p:grpSpPr>
        <p:cxnSp>
          <p:nvCxnSpPr>
            <p:cNvPr id="185" name="Google Shape;185;p15"/>
            <p:cNvCxnSpPr>
              <a:cxnSpLocks/>
              <a:stCxn id="177" idx="1"/>
              <a:endCxn id="184" idx="4"/>
            </p:cNvCxnSpPr>
            <p:nvPr/>
          </p:nvCxnSpPr>
          <p:spPr>
            <a:xfrm flipH="1" flipV="1">
              <a:off x="2935528" y="1622749"/>
              <a:ext cx="1221279" cy="1747"/>
            </a:xfrm>
            <a:prstGeom prst="straightConnector1">
              <a:avLst/>
            </a:prstGeom>
            <a:noFill/>
            <a:ln w="57150" cap="flat" cmpd="sng">
              <a:solidFill>
                <a:srgbClr val="595959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84" name="Google Shape;184;p15"/>
            <p:cNvSpPr/>
            <p:nvPr/>
          </p:nvSpPr>
          <p:spPr>
            <a:xfrm>
              <a:off x="2430599" y="1442647"/>
              <a:ext cx="504929" cy="360203"/>
            </a:xfrm>
            <a:prstGeom prst="flowChartMagneticDrum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1867"/>
            </a:p>
          </p:txBody>
        </p:sp>
        <p:sp>
          <p:nvSpPr>
            <p:cNvPr id="186" name="Google Shape;186;p15"/>
            <p:cNvSpPr txBox="1"/>
            <p:nvPr/>
          </p:nvSpPr>
          <p:spPr>
            <a:xfrm>
              <a:off x="602532" y="1444763"/>
              <a:ext cx="2131382" cy="3658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r>
                <a:rPr lang="en" sz="1600" dirty="0">
                  <a:solidFill>
                    <a:schemeClr val="bg1"/>
                  </a:solidFill>
                </a:rPr>
                <a:t>Raw Data </a:t>
              </a:r>
              <a:r>
                <a:rPr lang="en-US" sz="1600" dirty="0">
                  <a:solidFill>
                    <a:schemeClr val="bg1"/>
                  </a:solidFill>
                </a:rPr>
                <a:t>Storage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D10E072-9043-A44B-8AA5-A65C7CAF3ED1}"/>
              </a:ext>
            </a:extLst>
          </p:cNvPr>
          <p:cNvGrpSpPr/>
          <p:nvPr/>
        </p:nvGrpSpPr>
        <p:grpSpPr>
          <a:xfrm>
            <a:off x="2786717" y="4271449"/>
            <a:ext cx="2594914" cy="866758"/>
            <a:chOff x="2786717" y="4271449"/>
            <a:chExt cx="2594914" cy="866758"/>
          </a:xfrm>
        </p:grpSpPr>
        <p:sp>
          <p:nvSpPr>
            <p:cNvPr id="165" name="Google Shape;165;p15"/>
            <p:cNvSpPr/>
            <p:nvPr/>
          </p:nvSpPr>
          <p:spPr>
            <a:xfrm>
              <a:off x="3927735" y="4626143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/>
              <a:r>
                <a:rPr lang="en-US" dirty="0"/>
                <a:t>Behavior Trigger</a:t>
              </a:r>
            </a:p>
          </p:txBody>
        </p:sp>
        <p:cxnSp>
          <p:nvCxnSpPr>
            <p:cNvPr id="220" name="Google Shape;220;p15"/>
            <p:cNvCxnSpPr>
              <a:cxnSpLocks/>
              <a:stCxn id="165" idx="1"/>
              <a:endCxn id="38" idx="3"/>
            </p:cNvCxnSpPr>
            <p:nvPr/>
          </p:nvCxnSpPr>
          <p:spPr>
            <a:xfrm rot="10800000">
              <a:off x="2786717" y="4271449"/>
              <a:ext cx="1141019" cy="610727"/>
            </a:xfrm>
            <a:prstGeom prst="curvedConnector3">
              <a:avLst>
                <a:gd name="adj1" fmla="val 50000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</p:grpSp>
      <p:sp>
        <p:nvSpPr>
          <p:cNvPr id="255" name="Google Shape;318;p17">
            <a:extLst>
              <a:ext uri="{FF2B5EF4-FFF2-40B4-BE49-F238E27FC236}">
                <a16:creationId xmlns:a16="http://schemas.microsoft.com/office/drawing/2014/main" id="{B12AC9FE-77F7-924C-9E75-DFC480BB945D}"/>
              </a:ext>
            </a:extLst>
          </p:cNvPr>
          <p:cNvSpPr/>
          <p:nvPr/>
        </p:nvSpPr>
        <p:spPr>
          <a:xfrm>
            <a:off x="6841207" y="744071"/>
            <a:ext cx="2103312" cy="2694509"/>
          </a:xfrm>
          <a:prstGeom prst="roundRect">
            <a:avLst>
              <a:gd name="adj" fmla="val 10052"/>
            </a:avLst>
          </a:prstGeom>
          <a:solidFill>
            <a:srgbClr val="FCE5C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DC6D91D-D174-E246-BF56-6011248D9B4F}"/>
              </a:ext>
            </a:extLst>
          </p:cNvPr>
          <p:cNvGrpSpPr/>
          <p:nvPr/>
        </p:nvGrpSpPr>
        <p:grpSpPr>
          <a:xfrm>
            <a:off x="5341824" y="1439618"/>
            <a:ext cx="1739374" cy="382523"/>
            <a:chOff x="5341824" y="1439618"/>
            <a:chExt cx="1739374" cy="382523"/>
          </a:xfrm>
        </p:grpSpPr>
        <p:cxnSp>
          <p:nvCxnSpPr>
            <p:cNvPr id="178" name="Google Shape;178;p15"/>
            <p:cNvCxnSpPr>
              <a:cxnSpLocks/>
              <a:stCxn id="256" idx="1"/>
              <a:endCxn id="177" idx="3"/>
            </p:cNvCxnSpPr>
            <p:nvPr/>
          </p:nvCxnSpPr>
          <p:spPr>
            <a:xfrm flipH="1" flipV="1">
              <a:off x="5341824" y="1624496"/>
              <a:ext cx="1221279" cy="6384"/>
            </a:xfrm>
            <a:prstGeom prst="straightConnector1">
              <a:avLst/>
            </a:prstGeom>
            <a:noFill/>
            <a:ln w="57150" cap="flat" cmpd="sng">
              <a:solidFill>
                <a:srgbClr val="B6D7A8"/>
              </a:solidFill>
              <a:prstDash val="solid"/>
              <a:round/>
              <a:headEnd type="triangle" w="med" len="med"/>
              <a:tailEnd type="none" w="med" len="med"/>
            </a:ln>
          </p:spPr>
        </p:cxnSp>
        <p:sp>
          <p:nvSpPr>
            <p:cNvPr id="256" name="Google Shape;319;p17">
              <a:extLst>
                <a:ext uri="{FF2B5EF4-FFF2-40B4-BE49-F238E27FC236}">
                  <a16:creationId xmlns:a16="http://schemas.microsoft.com/office/drawing/2014/main" id="{1C1790B8-A158-7340-A775-BB1450767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3103" y="1439618"/>
              <a:ext cx="518095" cy="382523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</p:grpSp>
      <p:sp>
        <p:nvSpPr>
          <p:cNvPr id="260" name="Google Shape;344;p17">
            <a:extLst>
              <a:ext uri="{FF2B5EF4-FFF2-40B4-BE49-F238E27FC236}">
                <a16:creationId xmlns:a16="http://schemas.microsoft.com/office/drawing/2014/main" id="{E00D9E15-1E8C-034A-B221-2D670A9B539C}"/>
              </a:ext>
            </a:extLst>
          </p:cNvPr>
          <p:cNvSpPr txBox="1"/>
          <p:nvPr/>
        </p:nvSpPr>
        <p:spPr>
          <a:xfrm>
            <a:off x="6817276" y="594523"/>
            <a:ext cx="2103312" cy="102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Processing model</a:t>
            </a:r>
            <a:endParaRPr sz="1800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00C41D7-816B-C14C-B003-B6DC9335DFF1}"/>
              </a:ext>
            </a:extLst>
          </p:cNvPr>
          <p:cNvGrpSpPr/>
          <p:nvPr/>
        </p:nvGrpSpPr>
        <p:grpSpPr>
          <a:xfrm>
            <a:off x="8203303" y="1346823"/>
            <a:ext cx="1479922" cy="1788646"/>
            <a:chOff x="8203303" y="1346823"/>
            <a:chExt cx="1479922" cy="1788646"/>
          </a:xfrm>
        </p:grpSpPr>
        <p:sp>
          <p:nvSpPr>
            <p:cNvPr id="257" name="Google Shape;337;p17">
              <a:extLst>
                <a:ext uri="{FF2B5EF4-FFF2-40B4-BE49-F238E27FC236}">
                  <a16:creationId xmlns:a16="http://schemas.microsoft.com/office/drawing/2014/main" id="{AD1FF22C-F469-094C-8E83-436B793050FA}"/>
                </a:ext>
              </a:extLst>
            </p:cNvPr>
            <p:cNvSpPr/>
            <p:nvPr/>
          </p:nvSpPr>
          <p:spPr>
            <a:xfrm>
              <a:off x="8215573" y="1986264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/>
                <a:t>Summary</a:t>
              </a:r>
            </a:p>
          </p:txBody>
        </p:sp>
        <p:sp>
          <p:nvSpPr>
            <p:cNvPr id="258" name="Google Shape;340;p17">
              <a:extLst>
                <a:ext uri="{FF2B5EF4-FFF2-40B4-BE49-F238E27FC236}">
                  <a16:creationId xmlns:a16="http://schemas.microsoft.com/office/drawing/2014/main" id="{9EA198E6-37EB-914E-8E5B-EEF965E07EC7}"/>
                </a:ext>
              </a:extLst>
            </p:cNvPr>
            <p:cNvSpPr/>
            <p:nvPr/>
          </p:nvSpPr>
          <p:spPr>
            <a:xfrm>
              <a:off x="8203303" y="1346823"/>
              <a:ext cx="1449800" cy="514363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/>
                <a:t>Boxes</a:t>
              </a:r>
            </a:p>
          </p:txBody>
        </p:sp>
        <p:sp>
          <p:nvSpPr>
            <p:cNvPr id="264" name="Google Shape;337;p17">
              <a:extLst>
                <a:ext uri="{FF2B5EF4-FFF2-40B4-BE49-F238E27FC236}">
                  <a16:creationId xmlns:a16="http://schemas.microsoft.com/office/drawing/2014/main" id="{99C0E2C0-B6D3-6144-9E74-7B2171AD2925}"/>
                </a:ext>
              </a:extLst>
            </p:cNvPr>
            <p:cNvSpPr/>
            <p:nvPr/>
          </p:nvSpPr>
          <p:spPr>
            <a:xfrm>
              <a:off x="8229329" y="2623405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/>
                <a:t>Target Summary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7B421A5-99B7-4340-B2E3-C3CA0EB8F0EB}"/>
              </a:ext>
            </a:extLst>
          </p:cNvPr>
          <p:cNvGrpSpPr/>
          <p:nvPr/>
        </p:nvGrpSpPr>
        <p:grpSpPr>
          <a:xfrm>
            <a:off x="6900901" y="1604005"/>
            <a:ext cx="2782324" cy="2895032"/>
            <a:chOff x="6900901" y="1604005"/>
            <a:chExt cx="2782324" cy="2895032"/>
          </a:xfrm>
        </p:grpSpPr>
        <p:sp>
          <p:nvSpPr>
            <p:cNvPr id="266" name="Google Shape;341;p17">
              <a:extLst>
                <a:ext uri="{FF2B5EF4-FFF2-40B4-BE49-F238E27FC236}">
                  <a16:creationId xmlns:a16="http://schemas.microsoft.com/office/drawing/2014/main" id="{3FD0585A-7D09-9541-81CE-A7539C8CC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0901" y="4114989"/>
              <a:ext cx="520160" cy="384048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sp>
          <p:nvSpPr>
            <p:cNvPr id="267" name="Google Shape;341;p17">
              <a:extLst>
                <a:ext uri="{FF2B5EF4-FFF2-40B4-BE49-F238E27FC236}">
                  <a16:creationId xmlns:a16="http://schemas.microsoft.com/office/drawing/2014/main" id="{DF1A6DFC-73A4-4142-966A-5931B3E8BE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32271" y="4114989"/>
              <a:ext cx="520160" cy="384048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sp>
          <p:nvSpPr>
            <p:cNvPr id="268" name="Google Shape;341;p17">
              <a:extLst>
                <a:ext uri="{FF2B5EF4-FFF2-40B4-BE49-F238E27FC236}">
                  <a16:creationId xmlns:a16="http://schemas.microsoft.com/office/drawing/2014/main" id="{90C0DA63-FF5B-7C45-8060-B77682C4C2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63642" y="4114989"/>
              <a:ext cx="520160" cy="384048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/>
            </a:p>
          </p:txBody>
        </p:sp>
        <p:cxnSp>
          <p:nvCxnSpPr>
            <p:cNvPr id="269" name="Google Shape;220;p15">
              <a:extLst>
                <a:ext uri="{FF2B5EF4-FFF2-40B4-BE49-F238E27FC236}">
                  <a16:creationId xmlns:a16="http://schemas.microsoft.com/office/drawing/2014/main" id="{4A7AACD9-53F8-F742-8090-241D0596EFC8}"/>
                </a:ext>
              </a:extLst>
            </p:cNvPr>
            <p:cNvCxnSpPr>
              <a:cxnSpLocks/>
              <a:stCxn id="258" idx="3"/>
              <a:endCxn id="268" idx="0"/>
            </p:cNvCxnSpPr>
            <p:nvPr/>
          </p:nvCxnSpPr>
          <p:spPr>
            <a:xfrm flipH="1">
              <a:off x="8423722" y="1604005"/>
              <a:ext cx="1229381" cy="2510984"/>
            </a:xfrm>
            <a:prstGeom prst="curvedConnector4">
              <a:avLst>
                <a:gd name="adj1" fmla="val -73139"/>
                <a:gd name="adj2" fmla="val 88502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  <p:cxnSp>
          <p:nvCxnSpPr>
            <p:cNvPr id="270" name="Google Shape;220;p15">
              <a:extLst>
                <a:ext uri="{FF2B5EF4-FFF2-40B4-BE49-F238E27FC236}">
                  <a16:creationId xmlns:a16="http://schemas.microsoft.com/office/drawing/2014/main" id="{FA74BFA7-A8CB-004C-95C5-E3622BD1CF8B}"/>
                </a:ext>
              </a:extLst>
            </p:cNvPr>
            <p:cNvCxnSpPr>
              <a:cxnSpLocks/>
              <a:stCxn id="257" idx="3"/>
              <a:endCxn id="267" idx="0"/>
            </p:cNvCxnSpPr>
            <p:nvPr/>
          </p:nvCxnSpPr>
          <p:spPr>
            <a:xfrm flipH="1">
              <a:off x="7792351" y="2242296"/>
              <a:ext cx="1877118" cy="1872693"/>
            </a:xfrm>
            <a:prstGeom prst="curvedConnector4">
              <a:avLst>
                <a:gd name="adj1" fmla="val -33287"/>
                <a:gd name="adj2" fmla="val 80435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  <p:cxnSp>
          <p:nvCxnSpPr>
            <p:cNvPr id="271" name="Google Shape;220;p15">
              <a:extLst>
                <a:ext uri="{FF2B5EF4-FFF2-40B4-BE49-F238E27FC236}">
                  <a16:creationId xmlns:a16="http://schemas.microsoft.com/office/drawing/2014/main" id="{CA2FCBB7-AB6B-024C-AA62-E49F8AF4A1BD}"/>
                </a:ext>
              </a:extLst>
            </p:cNvPr>
            <p:cNvCxnSpPr>
              <a:cxnSpLocks/>
              <a:stCxn id="264" idx="3"/>
              <a:endCxn id="266" idx="0"/>
            </p:cNvCxnSpPr>
            <p:nvPr/>
          </p:nvCxnSpPr>
          <p:spPr>
            <a:xfrm flipH="1">
              <a:off x="7160981" y="2879437"/>
              <a:ext cx="2522244" cy="1235552"/>
            </a:xfrm>
            <a:prstGeom prst="curvedConnector4">
              <a:avLst>
                <a:gd name="adj1" fmla="val -9063"/>
                <a:gd name="adj2" fmla="val 60361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F3BB3A0-0C98-F245-AB7B-94166BAA5964}"/>
              </a:ext>
            </a:extLst>
          </p:cNvPr>
          <p:cNvGrpSpPr/>
          <p:nvPr/>
        </p:nvGrpSpPr>
        <p:grpSpPr>
          <a:xfrm>
            <a:off x="5077687" y="3245826"/>
            <a:ext cx="2644368" cy="1305678"/>
            <a:chOff x="5077687" y="3245826"/>
            <a:chExt cx="2644368" cy="1305678"/>
          </a:xfrm>
        </p:grpSpPr>
        <p:sp>
          <p:nvSpPr>
            <p:cNvPr id="259" name="Google Shape;341;p17">
              <a:extLst>
                <a:ext uri="{FF2B5EF4-FFF2-40B4-BE49-F238E27FC236}">
                  <a16:creationId xmlns:a16="http://schemas.microsoft.com/office/drawing/2014/main" id="{62359852-647B-BC42-8CB8-39B20F708C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1895" y="3245826"/>
              <a:ext cx="520160" cy="384048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  <p:sp>
          <p:nvSpPr>
            <p:cNvPr id="265" name="Google Shape;165;p15">
              <a:extLst>
                <a:ext uri="{FF2B5EF4-FFF2-40B4-BE49-F238E27FC236}">
                  <a16:creationId xmlns:a16="http://schemas.microsoft.com/office/drawing/2014/main" id="{7F213C63-442D-4741-8973-92F482A43FCA}"/>
                </a:ext>
              </a:extLst>
            </p:cNvPr>
            <p:cNvSpPr/>
            <p:nvPr/>
          </p:nvSpPr>
          <p:spPr>
            <a:xfrm>
              <a:off x="5077687" y="4039440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/>
              <a:r>
                <a:rPr lang="en" dirty="0"/>
                <a:t>Target Organism</a:t>
              </a:r>
              <a:endParaRPr dirty="0"/>
            </a:p>
          </p:txBody>
        </p:sp>
        <p:cxnSp>
          <p:nvCxnSpPr>
            <p:cNvPr id="272" name="Google Shape;220;p15">
              <a:extLst>
                <a:ext uri="{FF2B5EF4-FFF2-40B4-BE49-F238E27FC236}">
                  <a16:creationId xmlns:a16="http://schemas.microsoft.com/office/drawing/2014/main" id="{67B2B2D5-4E05-044B-AD2B-6D68B7399AD1}"/>
                </a:ext>
              </a:extLst>
            </p:cNvPr>
            <p:cNvCxnSpPr>
              <a:cxnSpLocks/>
              <a:stCxn id="265" idx="0"/>
              <a:endCxn id="259" idx="2"/>
            </p:cNvCxnSpPr>
            <p:nvPr/>
          </p:nvCxnSpPr>
          <p:spPr>
            <a:xfrm rot="5400000" flipH="1" flipV="1">
              <a:off x="6428522" y="3005987"/>
              <a:ext cx="409566" cy="1657340"/>
            </a:xfrm>
            <a:prstGeom prst="curvedConnector3">
              <a:avLst>
                <a:gd name="adj1" fmla="val 50000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7127F201-F960-EE4E-B7FE-931AC8021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63152">
            <a:off x="404409" y="4370458"/>
            <a:ext cx="2474691" cy="740249"/>
          </a:xfrm>
          <a:prstGeom prst="rect">
            <a:avLst/>
          </a:prstGeom>
        </p:spPr>
      </p:pic>
      <p:sp>
        <p:nvSpPr>
          <p:cNvPr id="275" name="Google Shape;352;p17">
            <a:extLst>
              <a:ext uri="{FF2B5EF4-FFF2-40B4-BE49-F238E27FC236}">
                <a16:creationId xmlns:a16="http://schemas.microsoft.com/office/drawing/2014/main" id="{2CCCD0BD-C041-354A-B0AD-A7C08CAFACB2}"/>
              </a:ext>
            </a:extLst>
          </p:cNvPr>
          <p:cNvSpPr/>
          <p:nvPr/>
        </p:nvSpPr>
        <p:spPr>
          <a:xfrm>
            <a:off x="10232132" y="4903566"/>
            <a:ext cx="1453896" cy="975427"/>
          </a:xfrm>
          <a:prstGeom prst="roundRect">
            <a:avLst>
              <a:gd name="adj" fmla="val 16667"/>
            </a:avLst>
          </a:prstGeom>
          <a:solidFill>
            <a:srgbClr val="EAD1DC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User</a:t>
            </a:r>
            <a:endParaRPr sz="1600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BBA2636-B5EE-764E-BC34-F1C353EF47F4}"/>
              </a:ext>
            </a:extLst>
          </p:cNvPr>
          <p:cNvGrpSpPr/>
          <p:nvPr/>
        </p:nvGrpSpPr>
        <p:grpSpPr>
          <a:xfrm>
            <a:off x="7021498" y="5878993"/>
            <a:ext cx="3937582" cy="512064"/>
            <a:chOff x="7021498" y="5878993"/>
            <a:chExt cx="3937582" cy="512064"/>
          </a:xfrm>
        </p:grpSpPr>
        <p:sp>
          <p:nvSpPr>
            <p:cNvPr id="274" name="Google Shape;165;p15">
              <a:extLst>
                <a:ext uri="{FF2B5EF4-FFF2-40B4-BE49-F238E27FC236}">
                  <a16:creationId xmlns:a16="http://schemas.microsoft.com/office/drawing/2014/main" id="{D62ABD57-D853-BB42-A062-715BCBF4337A}"/>
                </a:ext>
              </a:extLst>
            </p:cNvPr>
            <p:cNvSpPr/>
            <p:nvPr/>
          </p:nvSpPr>
          <p:spPr>
            <a:xfrm>
              <a:off x="7021498" y="5878993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/>
              <a:r>
                <a:rPr lang="en-US" dirty="0"/>
                <a:t>Control</a:t>
              </a:r>
            </a:p>
          </p:txBody>
        </p:sp>
        <p:cxnSp>
          <p:nvCxnSpPr>
            <p:cNvPr id="277" name="Google Shape;220;p15">
              <a:extLst>
                <a:ext uri="{FF2B5EF4-FFF2-40B4-BE49-F238E27FC236}">
                  <a16:creationId xmlns:a16="http://schemas.microsoft.com/office/drawing/2014/main" id="{A12B2D7E-9A1F-644C-945A-B0839B4D3444}"/>
                </a:ext>
              </a:extLst>
            </p:cNvPr>
            <p:cNvCxnSpPr>
              <a:cxnSpLocks/>
              <a:stCxn id="275" idx="2"/>
              <a:endCxn id="274" idx="2"/>
            </p:cNvCxnSpPr>
            <p:nvPr/>
          </p:nvCxnSpPr>
          <p:spPr>
            <a:xfrm rot="5400000">
              <a:off x="9097731" y="4529708"/>
              <a:ext cx="512064" cy="3210634"/>
            </a:xfrm>
            <a:prstGeom prst="curvedConnector3">
              <a:avLst>
                <a:gd name="adj1" fmla="val 144643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</p:grpSp>
      <p:sp>
        <p:nvSpPr>
          <p:cNvPr id="280" name="Google Shape;131;p24">
            <a:extLst>
              <a:ext uri="{FF2B5EF4-FFF2-40B4-BE49-F238E27FC236}">
                <a16:creationId xmlns:a16="http://schemas.microsoft.com/office/drawing/2014/main" id="{66F4D96D-8918-644A-8E5D-5BFA555CC818}"/>
              </a:ext>
            </a:extLst>
          </p:cNvPr>
          <p:cNvSpPr txBox="1">
            <a:spLocks/>
          </p:cNvSpPr>
          <p:nvPr/>
        </p:nvSpPr>
        <p:spPr>
          <a:xfrm>
            <a:off x="228600" y="1451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000" dirty="0">
                <a:solidFill>
                  <a:schemeClr val="lt1"/>
                </a:solidFill>
              </a:rPr>
              <a:t>Supervised autonomy</a:t>
            </a:r>
            <a:endParaRPr lang="en-US" sz="4000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22A7584-48E0-EC44-B84F-4C74C0B36AA9}"/>
              </a:ext>
            </a:extLst>
          </p:cNvPr>
          <p:cNvGrpSpPr/>
          <p:nvPr/>
        </p:nvGrpSpPr>
        <p:grpSpPr>
          <a:xfrm>
            <a:off x="8139734" y="4903566"/>
            <a:ext cx="2819346" cy="576439"/>
            <a:chOff x="8139734" y="4903566"/>
            <a:chExt cx="2819346" cy="576439"/>
          </a:xfrm>
        </p:grpSpPr>
        <p:sp>
          <p:nvSpPr>
            <p:cNvPr id="40" name="Google Shape;165;p15">
              <a:extLst>
                <a:ext uri="{FF2B5EF4-FFF2-40B4-BE49-F238E27FC236}">
                  <a16:creationId xmlns:a16="http://schemas.microsoft.com/office/drawing/2014/main" id="{E7123E9C-8C17-E64E-861A-FC7C8BBB9BA3}"/>
                </a:ext>
              </a:extLst>
            </p:cNvPr>
            <p:cNvSpPr/>
            <p:nvPr/>
          </p:nvSpPr>
          <p:spPr>
            <a:xfrm>
              <a:off x="8139734" y="4967941"/>
              <a:ext cx="1453896" cy="512064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/>
              <a:r>
                <a:rPr lang="en-US" dirty="0"/>
                <a:t>Target Pixels</a:t>
              </a:r>
            </a:p>
          </p:txBody>
        </p:sp>
        <p:cxnSp>
          <p:nvCxnSpPr>
            <p:cNvPr id="41" name="Google Shape;220;p15">
              <a:extLst>
                <a:ext uri="{FF2B5EF4-FFF2-40B4-BE49-F238E27FC236}">
                  <a16:creationId xmlns:a16="http://schemas.microsoft.com/office/drawing/2014/main" id="{D6343E3D-1A2A-7249-8A49-847547BD9F87}"/>
                </a:ext>
              </a:extLst>
            </p:cNvPr>
            <p:cNvCxnSpPr>
              <a:cxnSpLocks/>
              <a:stCxn id="40" idx="3"/>
              <a:endCxn id="275" idx="0"/>
            </p:cNvCxnSpPr>
            <p:nvPr/>
          </p:nvCxnSpPr>
          <p:spPr>
            <a:xfrm flipV="1">
              <a:off x="9593630" y="4903566"/>
              <a:ext cx="1365450" cy="320407"/>
            </a:xfrm>
            <a:prstGeom prst="curvedConnector4">
              <a:avLst>
                <a:gd name="adj1" fmla="val 23381"/>
                <a:gd name="adj2" fmla="val 171347"/>
              </a:avLst>
            </a:prstGeom>
            <a:noFill/>
            <a:ln w="57150" cap="flat" cmpd="sng">
              <a:solidFill>
                <a:srgbClr val="595959"/>
              </a:solidFill>
              <a:prstDash val="sysDot"/>
              <a:round/>
              <a:headEnd type="none" w="med" len="med"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9295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131;p24">
            <a:extLst>
              <a:ext uri="{FF2B5EF4-FFF2-40B4-BE49-F238E27FC236}">
                <a16:creationId xmlns:a16="http://schemas.microsoft.com/office/drawing/2014/main" id="{285F0659-56C4-4C4D-8610-5B67FF48D027}"/>
              </a:ext>
            </a:extLst>
          </p:cNvPr>
          <p:cNvSpPr txBox="1">
            <a:spLocks/>
          </p:cNvSpPr>
          <p:nvPr/>
        </p:nvSpPr>
        <p:spPr>
          <a:xfrm>
            <a:off x="228600" y="1451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000" dirty="0">
                <a:solidFill>
                  <a:schemeClr val="lt1"/>
                </a:solidFill>
              </a:rPr>
              <a:t>Supervised autonomy</a:t>
            </a:r>
            <a:endParaRPr lang="en-US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E5282D-77B2-E64F-A8ED-2BFE26FAA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500" y="1378453"/>
            <a:ext cx="9350998" cy="3846689"/>
          </a:xfrm>
          <a:prstGeom prst="rect">
            <a:avLst/>
          </a:prstGeom>
        </p:spPr>
      </p:pic>
      <p:sp>
        <p:nvSpPr>
          <p:cNvPr id="7" name="Google Shape;115;p22">
            <a:extLst>
              <a:ext uri="{FF2B5EF4-FFF2-40B4-BE49-F238E27FC236}">
                <a16:creationId xmlns:a16="http://schemas.microsoft.com/office/drawing/2014/main" id="{6D0C430A-4274-6640-B1A8-B5F7B6251055}"/>
              </a:ext>
            </a:extLst>
          </p:cNvPr>
          <p:cNvSpPr txBox="1"/>
          <p:nvPr/>
        </p:nvSpPr>
        <p:spPr>
          <a:xfrm>
            <a:off x="6065143" y="5787681"/>
            <a:ext cx="6096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chemeClr val="lt1"/>
              </a:buClr>
              <a:buSzPts val="2400"/>
            </a:pPr>
            <a:r>
              <a:rPr lang="en-US" sz="2400" dirty="0" err="1">
                <a:solidFill>
                  <a:schemeClr val="lt1"/>
                </a:solidFill>
              </a:rPr>
              <a:t>Masmitja</a:t>
            </a:r>
            <a:r>
              <a:rPr lang="en-US" sz="2400" dirty="0">
                <a:solidFill>
                  <a:schemeClr val="lt1"/>
                </a:solidFill>
              </a:rPr>
              <a:t> et al., 2023 – Sci. Robotics</a:t>
            </a:r>
            <a:endParaRPr sz="1400" b="0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0682C1-CA52-84B0-0FB3-B5C32A7A8A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301" t="34822" r="52186" b="38041"/>
          <a:stretch/>
        </p:blipFill>
        <p:spPr>
          <a:xfrm rot="16200000">
            <a:off x="8384233" y="1418923"/>
            <a:ext cx="1551647" cy="2041907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904924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Big machine learning question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123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 trustworthy are these models in new environments and as populations fluctuate?</a:t>
            </a:r>
            <a:endParaRPr/>
          </a:p>
        </p:txBody>
      </p:sp>
      <p:grpSp>
        <p:nvGrpSpPr>
          <p:cNvPr id="141" name="Google Shape;141;p25"/>
          <p:cNvGrpSpPr/>
          <p:nvPr/>
        </p:nvGrpSpPr>
        <p:grpSpPr>
          <a:xfrm>
            <a:off x="1352337" y="2967202"/>
            <a:ext cx="9545382" cy="1448002"/>
            <a:chOff x="1656018" y="2968294"/>
            <a:chExt cx="9545382" cy="1448002"/>
          </a:xfrm>
        </p:grpSpPr>
        <p:pic>
          <p:nvPicPr>
            <p:cNvPr id="142" name="Google Shape;142;p25"/>
            <p:cNvPicPr preferRelativeResize="0"/>
            <p:nvPr/>
          </p:nvPicPr>
          <p:blipFill rotWithShape="1">
            <a:blip r:embed="rId3">
              <a:alphaModFix/>
            </a:blip>
            <a:srcRect t="66667"/>
            <a:stretch/>
          </p:blipFill>
          <p:spPr>
            <a:xfrm>
              <a:off x="1656018" y="3692295"/>
              <a:ext cx="9545382" cy="724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25"/>
            <p:cNvPicPr preferRelativeResize="0"/>
            <p:nvPr/>
          </p:nvPicPr>
          <p:blipFill rotWithShape="1">
            <a:blip r:embed="rId3">
              <a:alphaModFix/>
            </a:blip>
            <a:srcRect b="66667"/>
            <a:stretch/>
          </p:blipFill>
          <p:spPr>
            <a:xfrm>
              <a:off x="1656018" y="2968294"/>
              <a:ext cx="9545382" cy="7240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4" name="Google Shape;14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20035" y="3512082"/>
            <a:ext cx="7401958" cy="14480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p25"/>
          <p:cNvGrpSpPr/>
          <p:nvPr/>
        </p:nvGrpSpPr>
        <p:grpSpPr>
          <a:xfrm>
            <a:off x="2725834" y="4098965"/>
            <a:ext cx="7821116" cy="1591999"/>
            <a:chOff x="2430769" y="2319182"/>
            <a:chExt cx="7821116" cy="1591999"/>
          </a:xfrm>
        </p:grpSpPr>
        <p:pic>
          <p:nvPicPr>
            <p:cNvPr id="146" name="Google Shape;146;p25"/>
            <p:cNvPicPr preferRelativeResize="0"/>
            <p:nvPr/>
          </p:nvPicPr>
          <p:blipFill rotWithShape="1">
            <a:blip r:embed="rId5">
              <a:alphaModFix/>
            </a:blip>
            <a:srcRect b="63057"/>
            <a:stretch/>
          </p:blipFill>
          <p:spPr>
            <a:xfrm>
              <a:off x="2430769" y="2319182"/>
              <a:ext cx="7821116" cy="819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25"/>
            <p:cNvPicPr preferRelativeResize="0"/>
            <p:nvPr/>
          </p:nvPicPr>
          <p:blipFill rotWithShape="1">
            <a:blip r:embed="rId5">
              <a:alphaModFix/>
            </a:blip>
            <a:srcRect t="63057"/>
            <a:stretch/>
          </p:blipFill>
          <p:spPr>
            <a:xfrm>
              <a:off x="2430769" y="3091182"/>
              <a:ext cx="7821116" cy="8199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" y="182880"/>
            <a:ext cx="109728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Evolving tools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F654C9A-A834-3914-1907-EB6AE9B936FD}"/>
              </a:ext>
            </a:extLst>
          </p:cNvPr>
          <p:cNvGrpSpPr/>
          <p:nvPr/>
        </p:nvGrpSpPr>
        <p:grpSpPr>
          <a:xfrm>
            <a:off x="300393" y="1539338"/>
            <a:ext cx="5689180" cy="4301020"/>
            <a:chOff x="4820714" y="3803041"/>
            <a:chExt cx="3478278" cy="262957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07C6C67-DC39-D461-9EA3-EEE571798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0714" y="3803041"/>
              <a:ext cx="3478278" cy="262957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1A6C2E-5CED-58F2-3147-DC91C2EEB436}"/>
                </a:ext>
              </a:extLst>
            </p:cNvPr>
            <p:cNvSpPr txBox="1"/>
            <p:nvPr/>
          </p:nvSpPr>
          <p:spPr>
            <a:xfrm>
              <a:off x="5349850" y="6155079"/>
              <a:ext cx="289793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1200" dirty="0">
                  <a:solidFill>
                    <a:schemeClr val="bg1"/>
                  </a:solidFill>
                  <a:latin typeface="Helvetica"/>
                  <a:cs typeface="Helvetica"/>
                </a:rPr>
                <a:t>Robison Lab, MBARI</a:t>
              </a:r>
              <a:endParaRPr lang="en-US" sz="1200" dirty="0"/>
            </a:p>
          </p:txBody>
        </p:sp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3C98B311-3E95-864E-B3C6-A468C7A22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239" y="647618"/>
            <a:ext cx="4304839" cy="558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BBB5041-377C-9AB4-4123-9FC3A5EB0580}"/>
              </a:ext>
            </a:extLst>
          </p:cNvPr>
          <p:cNvSpPr txBox="1"/>
          <p:nvPr/>
        </p:nvSpPr>
        <p:spPr>
          <a:xfrm>
            <a:off x="6102122" y="6232274"/>
            <a:ext cx="47399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solidFill>
                  <a:schemeClr val="bg1"/>
                </a:solidFill>
                <a:latin typeface="Helvetica"/>
                <a:cs typeface="Helvetica"/>
              </a:rPr>
              <a:t>Reisenbichler</a:t>
            </a:r>
            <a:r>
              <a:rPr lang="en-US" sz="1200" dirty="0">
                <a:solidFill>
                  <a:schemeClr val="bg1"/>
                </a:solidFill>
                <a:latin typeface="Helvetica"/>
                <a:cs typeface="Helvetica"/>
              </a:rPr>
              <a:t> et al., 2016 - </a:t>
            </a:r>
            <a:r>
              <a:rPr lang="en-US" sz="1200" i="1" dirty="0">
                <a:solidFill>
                  <a:schemeClr val="bg1"/>
                </a:solidFill>
                <a:latin typeface="Helvetica"/>
                <a:cs typeface="Helvetica"/>
              </a:rPr>
              <a:t>IEEE OCEANS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52011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131;p24">
            <a:extLst>
              <a:ext uri="{FF2B5EF4-FFF2-40B4-BE49-F238E27FC236}">
                <a16:creationId xmlns:a16="http://schemas.microsoft.com/office/drawing/2014/main" id="{285F0659-56C4-4C4D-8610-5B67FF48D027}"/>
              </a:ext>
            </a:extLst>
          </p:cNvPr>
          <p:cNvSpPr txBox="1">
            <a:spLocks/>
          </p:cNvSpPr>
          <p:nvPr/>
        </p:nvSpPr>
        <p:spPr>
          <a:xfrm>
            <a:off x="228600" y="1451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400" dirty="0">
                <a:solidFill>
                  <a:schemeClr val="lt1"/>
                </a:solidFill>
              </a:rPr>
              <a:t>Supervised autonomy</a:t>
            </a:r>
            <a:endParaRPr lang="en-US" sz="4400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2C40A12-4893-274C-8785-F2D102AE0C1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5"/>
            <a:ext cx="12191999" cy="701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25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E00D68-A5E0-294D-97C3-A8884C710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1580" y="-304800"/>
            <a:ext cx="13011293" cy="8623764"/>
          </a:xfrm>
          <a:prstGeom prst="rect">
            <a:avLst/>
          </a:prstGeom>
        </p:spPr>
      </p:pic>
      <p:sp>
        <p:nvSpPr>
          <p:cNvPr id="4" name="Google Shape;131;p24">
            <a:extLst>
              <a:ext uri="{FF2B5EF4-FFF2-40B4-BE49-F238E27FC236}">
                <a16:creationId xmlns:a16="http://schemas.microsoft.com/office/drawing/2014/main" id="{A02EE4A5-6708-7D49-ADDA-482664E12CE2}"/>
              </a:ext>
            </a:extLst>
          </p:cNvPr>
          <p:cNvSpPr txBox="1">
            <a:spLocks/>
          </p:cNvSpPr>
          <p:nvPr/>
        </p:nvSpPr>
        <p:spPr>
          <a:xfrm>
            <a:off x="228600" y="1451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400" dirty="0">
                <a:solidFill>
                  <a:schemeClr val="lt1"/>
                </a:solidFill>
              </a:rPr>
              <a:t>Supervised autonomy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04452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" y="182880"/>
            <a:ext cx="109728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Imaging across scales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2C8B00D-29D0-6345-9385-97A2025F3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004" y="1325879"/>
            <a:ext cx="6460473" cy="494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55E04C-B5C8-0D42-8337-D09B9BBB8DAF}"/>
              </a:ext>
            </a:extLst>
          </p:cNvPr>
          <p:cNvSpPr txBox="1"/>
          <p:nvPr/>
        </p:nvSpPr>
        <p:spPr>
          <a:xfrm>
            <a:off x="5286004" y="6281544"/>
            <a:ext cx="2768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"/>
                <a:cs typeface="Helvetica"/>
              </a:rPr>
              <a:t>Belkin, 2021- Remote Sens.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852DD0C-CDC1-CA49-AA8D-261958832C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49" y="1325879"/>
            <a:ext cx="3700188" cy="493358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452388-B4C8-E44F-A41A-73790AF35989}"/>
              </a:ext>
            </a:extLst>
          </p:cNvPr>
          <p:cNvSpPr txBox="1"/>
          <p:nvPr/>
        </p:nvSpPr>
        <p:spPr>
          <a:xfrm>
            <a:off x="1034649" y="6281544"/>
            <a:ext cx="37001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Helvetica"/>
                <a:cs typeface="Helvetica"/>
              </a:rPr>
              <a:t>Sosik</a:t>
            </a:r>
            <a:r>
              <a:rPr lang="en-US" sz="1600" dirty="0">
                <a:solidFill>
                  <a:schemeClr val="bg1"/>
                </a:solidFill>
                <a:latin typeface="Helvetica"/>
                <a:cs typeface="Helvetica"/>
              </a:rPr>
              <a:t> &amp; Olson, 2007 – </a:t>
            </a:r>
            <a:r>
              <a:rPr lang="en-US" sz="16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 &amp; O.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927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0D8C2FB-96D4-5841-B8F5-A095972EC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" y="182880"/>
            <a:ext cx="109728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Imaging across scales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8485AFD-5018-834D-9744-08CD29073688}"/>
              </a:ext>
            </a:extLst>
          </p:cNvPr>
          <p:cNvSpPr txBox="1"/>
          <p:nvPr/>
        </p:nvSpPr>
        <p:spPr>
          <a:xfrm>
            <a:off x="7891416" y="6505843"/>
            <a:ext cx="4283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Illustration: David Fierstein © MBARI 2019</a:t>
            </a:r>
            <a:endParaRPr lang="en-US" sz="1600" dirty="0">
              <a:sym typeface="Wingding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73DDDAA-E138-CC46-9470-3501EA63E3D0}"/>
              </a:ext>
            </a:extLst>
          </p:cNvPr>
          <p:cNvSpPr/>
          <p:nvPr/>
        </p:nvSpPr>
        <p:spPr>
          <a:xfrm>
            <a:off x="8112760" y="3825240"/>
            <a:ext cx="1442720" cy="1143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7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" y="-2316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  <a:latin typeface="+mj-lt"/>
              </a:rPr>
              <a:t>Drawing physical samples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D33B5C-7819-A240-A1CC-1D32AED81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47" y="1340167"/>
            <a:ext cx="3263083" cy="49775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572AEA-8BBA-F942-A82F-1A967876BF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238" r="11936"/>
          <a:stretch/>
        </p:blipFill>
        <p:spPr>
          <a:xfrm>
            <a:off x="3801250" y="1341791"/>
            <a:ext cx="4312113" cy="4974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21E789-AAEC-91D9-1671-369E80DFB2C8}"/>
              </a:ext>
            </a:extLst>
          </p:cNvPr>
          <p:cNvSpPr txBox="1"/>
          <p:nvPr/>
        </p:nvSpPr>
        <p:spPr>
          <a:xfrm rot="16200000">
            <a:off x="2653984" y="3673971"/>
            <a:ext cx="2614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"/>
                <a:cs typeface="Helvetica"/>
              </a:rPr>
              <a:t>CC-LTER Network Office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071834-703B-E930-94C1-D942FC87A30E}"/>
              </a:ext>
            </a:extLst>
          </p:cNvPr>
          <p:cNvSpPr txBox="1"/>
          <p:nvPr/>
        </p:nvSpPr>
        <p:spPr>
          <a:xfrm rot="16200000">
            <a:off x="-762330" y="3688415"/>
            <a:ext cx="2197231" cy="33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"/>
                <a:cs typeface="Helvetica"/>
              </a:rPr>
              <a:t>UCSD Library Archive</a:t>
            </a:r>
          </a:p>
        </p:txBody>
      </p:sp>
      <p:pic>
        <p:nvPicPr>
          <p:cNvPr id="7" name="Picture 6" descr="A person in a white helmet on a boat&#10;&#10;Description automatically generated">
            <a:extLst>
              <a:ext uri="{FF2B5EF4-FFF2-40B4-BE49-F238E27FC236}">
                <a16:creationId xmlns:a16="http://schemas.microsoft.com/office/drawing/2014/main" id="{AEFA4BD7-1B52-9DA4-4579-7E47438F39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629" r="8964"/>
          <a:stretch/>
        </p:blipFill>
        <p:spPr>
          <a:xfrm>
            <a:off x="8465582" y="1343517"/>
            <a:ext cx="3565726" cy="49708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421416C-A288-1846-92CC-B71AFE9A1A86}"/>
              </a:ext>
            </a:extLst>
          </p:cNvPr>
          <p:cNvSpPr txBox="1"/>
          <p:nvPr/>
        </p:nvSpPr>
        <p:spPr>
          <a:xfrm rot="16200000">
            <a:off x="7475692" y="3273736"/>
            <a:ext cx="24432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MBARI</a:t>
            </a:r>
            <a:endParaRPr lang="en-US" sz="16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27772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BD55964-3DAC-53E2-EC20-7F3424895841}"/>
              </a:ext>
            </a:extLst>
          </p:cNvPr>
          <p:cNvGrpSpPr/>
          <p:nvPr/>
        </p:nvGrpSpPr>
        <p:grpSpPr>
          <a:xfrm>
            <a:off x="2155730" y="3695039"/>
            <a:ext cx="4123871" cy="1803883"/>
            <a:chOff x="5089969" y="4044396"/>
            <a:chExt cx="4123871" cy="1803883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DBB954D3-840A-8F14-E964-FBA176E3158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91" b="23998"/>
            <a:stretch/>
          </p:blipFill>
          <p:spPr bwMode="auto">
            <a:xfrm>
              <a:off x="5123055" y="4044396"/>
              <a:ext cx="4090785" cy="1800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523287F-5BBA-515E-D7A9-30796927AC97}"/>
                </a:ext>
              </a:extLst>
            </p:cNvPr>
            <p:cNvSpPr txBox="1"/>
            <p:nvPr/>
          </p:nvSpPr>
          <p:spPr>
            <a:xfrm>
              <a:off x="5089969" y="5571280"/>
              <a:ext cx="274924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Helvetica"/>
                  <a:cs typeface="Helvetica"/>
                </a:rPr>
                <a:t>National Oceanography Centre</a:t>
              </a:r>
              <a:endParaRPr lang="en-US" sz="1200" dirty="0"/>
            </a:p>
          </p:txBody>
        </p: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" y="-2319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Imaging the pump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62B51D-FC23-DF4A-AE18-54EEE918226A}"/>
              </a:ext>
            </a:extLst>
          </p:cNvPr>
          <p:cNvGrpSpPr/>
          <p:nvPr/>
        </p:nvGrpSpPr>
        <p:grpSpPr>
          <a:xfrm>
            <a:off x="4045218" y="1239490"/>
            <a:ext cx="2936285" cy="2507525"/>
            <a:chOff x="7768892" y="1313185"/>
            <a:chExt cx="2936285" cy="250752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D01609B-AD55-904E-A34F-B23CE8FA7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72" b="10740"/>
            <a:stretch/>
          </p:blipFill>
          <p:spPr>
            <a:xfrm>
              <a:off x="7776751" y="1313185"/>
              <a:ext cx="2928426" cy="246888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6AAE190-54F1-3348-BD4D-A7F4E1BC4DCC}"/>
                </a:ext>
              </a:extLst>
            </p:cNvPr>
            <p:cNvSpPr txBox="1"/>
            <p:nvPr/>
          </p:nvSpPr>
          <p:spPr>
            <a:xfrm rot="16200000">
              <a:off x="6659976" y="2434794"/>
              <a:ext cx="249483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err="1">
                  <a:latin typeface="Helvetica"/>
                  <a:cs typeface="Helvetica"/>
                </a:rPr>
                <a:t>BellaMare</a:t>
              </a:r>
              <a:r>
                <a:rPr lang="en-US" sz="1200" dirty="0">
                  <a:latin typeface="Helvetica"/>
                  <a:cs typeface="Helvetica"/>
                </a:rPr>
                <a:t>, Inc.</a:t>
              </a:r>
              <a:endParaRPr lang="en-US" sz="12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DB54A75-4010-4A41-BCB5-C62F3C4F6C76}"/>
              </a:ext>
            </a:extLst>
          </p:cNvPr>
          <p:cNvGrpSpPr/>
          <p:nvPr/>
        </p:nvGrpSpPr>
        <p:grpSpPr>
          <a:xfrm>
            <a:off x="327980" y="1217506"/>
            <a:ext cx="1772216" cy="2495666"/>
            <a:chOff x="7907392" y="3860579"/>
            <a:chExt cx="1772216" cy="249566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1420F18-7C58-3045-8943-B3BF933E5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07392" y="3887365"/>
              <a:ext cx="1772216" cy="246888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3E59D42-A953-094E-A4AC-27163639949A}"/>
                </a:ext>
              </a:extLst>
            </p:cNvPr>
            <p:cNvSpPr txBox="1"/>
            <p:nvPr/>
          </p:nvSpPr>
          <p:spPr>
            <a:xfrm rot="16200000">
              <a:off x="6820421" y="4969495"/>
              <a:ext cx="249483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latin typeface="Helvetica"/>
                </a:rPr>
                <a:t>Smith et al., 2013 - PNAS</a:t>
              </a:r>
              <a:endParaRPr lang="en-US" sz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A45A2C-5C56-9D47-DFD6-57A8A28979CC}"/>
              </a:ext>
            </a:extLst>
          </p:cNvPr>
          <p:cNvGrpSpPr/>
          <p:nvPr/>
        </p:nvGrpSpPr>
        <p:grpSpPr>
          <a:xfrm>
            <a:off x="2146877" y="1239491"/>
            <a:ext cx="1851660" cy="2494832"/>
            <a:chOff x="5925091" y="1319532"/>
            <a:chExt cx="1851660" cy="249483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6D28A5B-0364-85F4-B5CA-886E3B834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5091" y="1319532"/>
              <a:ext cx="1851660" cy="246888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91AD4F0-5D6A-C06D-D5A6-D6EDA1221E23}"/>
                </a:ext>
              </a:extLst>
            </p:cNvPr>
            <p:cNvSpPr txBox="1"/>
            <p:nvPr/>
          </p:nvSpPr>
          <p:spPr>
            <a:xfrm rot="16200000">
              <a:off x="4816176" y="2428448"/>
              <a:ext cx="249483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err="1">
                  <a:solidFill>
                    <a:schemeClr val="bg1"/>
                  </a:solidFill>
                  <a:latin typeface="Helvetica"/>
                  <a:cs typeface="Helvetica"/>
                </a:rPr>
                <a:t>Sosik</a:t>
              </a:r>
              <a:r>
                <a:rPr lang="en-US" sz="1200" dirty="0">
                  <a:solidFill>
                    <a:schemeClr val="bg1"/>
                  </a:solidFill>
                  <a:latin typeface="Helvetica"/>
                  <a:cs typeface="Helvetica"/>
                </a:rPr>
                <a:t> &amp; Olson, 2007 – </a:t>
              </a:r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L &amp; O.</a:t>
              </a:r>
              <a:endParaRPr lang="en-US" sz="12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B041A52-C4D4-B287-8007-3CFC10CB03D9}"/>
              </a:ext>
            </a:extLst>
          </p:cNvPr>
          <p:cNvGrpSpPr/>
          <p:nvPr/>
        </p:nvGrpSpPr>
        <p:grpSpPr>
          <a:xfrm>
            <a:off x="8395815" y="3877239"/>
            <a:ext cx="3613520" cy="2731821"/>
            <a:chOff x="4820714" y="3803040"/>
            <a:chExt cx="3613520" cy="2731821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E308A16-1E83-5250-B449-EEBB7A0AD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20714" y="3803040"/>
              <a:ext cx="3613520" cy="2731821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2707C99-BD91-865C-43C7-E87CDC5AABB3}"/>
                </a:ext>
              </a:extLst>
            </p:cNvPr>
            <p:cNvSpPr txBox="1"/>
            <p:nvPr/>
          </p:nvSpPr>
          <p:spPr>
            <a:xfrm>
              <a:off x="5349850" y="6155079"/>
              <a:ext cx="289793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1200" dirty="0">
                  <a:solidFill>
                    <a:schemeClr val="bg1"/>
                  </a:solidFill>
                  <a:latin typeface="Helvetica"/>
                  <a:cs typeface="Helvetica"/>
                </a:rPr>
                <a:t>Robison Lab, MBARI</a:t>
              </a:r>
              <a:endParaRPr lang="en-US" sz="120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E912094-B4CE-3817-3D07-B282159F85F6}"/>
              </a:ext>
            </a:extLst>
          </p:cNvPr>
          <p:cNvSpPr/>
          <p:nvPr/>
        </p:nvSpPr>
        <p:spPr>
          <a:xfrm>
            <a:off x="245533" y="3695039"/>
            <a:ext cx="11853334" cy="21878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C19C3E1-60C2-F538-2E17-FF8A14935F9F}"/>
              </a:ext>
            </a:extLst>
          </p:cNvPr>
          <p:cNvSpPr/>
          <p:nvPr/>
        </p:nvSpPr>
        <p:spPr>
          <a:xfrm>
            <a:off x="2146877" y="5458274"/>
            <a:ext cx="4130240" cy="4571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FA2D1C9-3FA7-2F37-4548-5684E2AC880E}"/>
              </a:ext>
            </a:extLst>
          </p:cNvPr>
          <p:cNvGrpSpPr/>
          <p:nvPr/>
        </p:nvGrpSpPr>
        <p:grpSpPr>
          <a:xfrm>
            <a:off x="2188815" y="5495265"/>
            <a:ext cx="4090785" cy="1254717"/>
            <a:chOff x="1032337" y="3803042"/>
            <a:chExt cx="4090785" cy="1254717"/>
          </a:xfrm>
        </p:grpSpPr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66EB3270-ACCA-CECB-23F3-EFD588C9DB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57" b="35068"/>
            <a:stretch/>
          </p:blipFill>
          <p:spPr bwMode="auto">
            <a:xfrm>
              <a:off x="1032337" y="3803042"/>
              <a:ext cx="4090785" cy="1247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FABF5A-49D4-0006-9DB9-A10066143066}"/>
                </a:ext>
              </a:extLst>
            </p:cNvPr>
            <p:cNvSpPr txBox="1"/>
            <p:nvPr/>
          </p:nvSpPr>
          <p:spPr>
            <a:xfrm>
              <a:off x="2222702" y="4780760"/>
              <a:ext cx="289793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1200" dirty="0" err="1">
                  <a:solidFill>
                    <a:schemeClr val="bg1"/>
                  </a:solidFill>
                  <a:latin typeface="Helvetica"/>
                  <a:cs typeface="Helvetica"/>
                </a:rPr>
                <a:t>Ohman</a:t>
              </a:r>
              <a:r>
                <a:rPr lang="en-US" sz="1200" dirty="0">
                  <a:solidFill>
                    <a:schemeClr val="bg1"/>
                  </a:solidFill>
                  <a:latin typeface="Helvetica"/>
                  <a:cs typeface="Helvetica"/>
                </a:rPr>
                <a:t> et al., 2019 – L&amp;O: Methods</a:t>
              </a:r>
              <a:endParaRPr lang="en-US" sz="12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B036B5-8720-E899-3037-213BB9A6463C}"/>
              </a:ext>
            </a:extLst>
          </p:cNvPr>
          <p:cNvGrpSpPr/>
          <p:nvPr/>
        </p:nvGrpSpPr>
        <p:grpSpPr>
          <a:xfrm>
            <a:off x="6425003" y="3913820"/>
            <a:ext cx="1825410" cy="2757600"/>
            <a:chOff x="338748" y="3829749"/>
            <a:chExt cx="1825410" cy="27576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A5951B8-253B-F071-7970-759FCF7723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914" t="1234" r="2238" b="1723"/>
            <a:stretch/>
          </p:blipFill>
          <p:spPr>
            <a:xfrm>
              <a:off x="338748" y="3829749"/>
              <a:ext cx="1825410" cy="27576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795935-78FB-1B47-38F3-69F4CAEC1D06}"/>
                </a:ext>
              </a:extLst>
            </p:cNvPr>
            <p:cNvSpPr txBox="1"/>
            <p:nvPr/>
          </p:nvSpPr>
          <p:spPr>
            <a:xfrm rot="16200000">
              <a:off x="-861201" y="5070049"/>
              <a:ext cx="26992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Picheral</a:t>
              </a:r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 et al., 2021 – L&amp;O: Methods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100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2" descr="A picture containing table, in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986" t="9460" r="15473" b="15675"/>
          <a:stretch/>
        </p:blipFill>
        <p:spPr>
          <a:xfrm>
            <a:off x="180725" y="978140"/>
            <a:ext cx="4939740" cy="393192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2"/>
          <p:cNvSpPr txBox="1"/>
          <p:nvPr/>
        </p:nvSpPr>
        <p:spPr>
          <a:xfrm>
            <a:off x="174343" y="4965194"/>
            <a:ext cx="1201765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Seven cameras, 140 megapixels, ~50 um/px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~2 L per frame</a:t>
            </a:r>
          </a:p>
          <a:p>
            <a:pPr marL="285750" indent="-285750">
              <a:buClr>
                <a:srgbClr val="FFFFFF"/>
              </a:buClr>
              <a:buSzPts val="2400"/>
              <a:buFont typeface="Arial"/>
              <a:buChar char="•"/>
              <a:defRPr/>
            </a:pPr>
            <a:r>
              <a:rPr lang="en-US" sz="2400" dirty="0">
                <a:solidFill>
                  <a:srgbClr val="FFFFFF"/>
                </a:solidFill>
              </a:rPr>
              <a:t>Two NVIDIA TX-2s</a:t>
            </a:r>
          </a:p>
        </p:txBody>
      </p:sp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l">
              <a:buClr>
                <a:schemeClr val="lt1"/>
              </a:buClr>
              <a:buSzPts val="4400"/>
            </a:pPr>
            <a:r>
              <a:rPr lang="en-US" sz="4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Chiton</a:t>
            </a:r>
            <a:r>
              <a:rPr lang="en-US" sz="4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imaging system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2" descr="A picture containing table, in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986" t="9460" r="15473" b="15675"/>
          <a:stretch/>
        </p:blipFill>
        <p:spPr>
          <a:xfrm>
            <a:off x="180725" y="978140"/>
            <a:ext cx="4939740" cy="393192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Chiton</a:t>
            </a:r>
            <a:r>
              <a:rPr lang="en-US" sz="4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on the Long Range AUV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69;p15">
            <a:extLst>
              <a:ext uri="{FF2B5EF4-FFF2-40B4-BE49-F238E27FC236}">
                <a16:creationId xmlns:a16="http://schemas.microsoft.com/office/drawing/2014/main" id="{C72D1A9E-5DA5-C442-B8AC-5F8D12CA25D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8833" y="1000988"/>
            <a:ext cx="7490294" cy="3931920"/>
          </a:xfrm>
          <a:prstGeom prst="rect">
            <a:avLst/>
          </a:prstGeom>
          <a:noFill/>
          <a:ln w="38100"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158DB31-3EC0-DC49-8278-BC5FAA1DE291}"/>
              </a:ext>
            </a:extLst>
          </p:cNvPr>
          <p:cNvGrpSpPr/>
          <p:nvPr/>
        </p:nvGrpSpPr>
        <p:grpSpPr>
          <a:xfrm>
            <a:off x="152153" y="812800"/>
            <a:ext cx="8177460" cy="4424033"/>
            <a:chOff x="652221" y="812800"/>
            <a:chExt cx="8177460" cy="4424033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DEE1F941-B96C-2D42-8A5D-8E08C47B5728}"/>
                </a:ext>
              </a:extLst>
            </p:cNvPr>
            <p:cNvSpPr/>
            <p:nvPr/>
          </p:nvSpPr>
          <p:spPr>
            <a:xfrm>
              <a:off x="652221" y="812800"/>
              <a:ext cx="5443780" cy="4199467"/>
            </a:xfrm>
            <a:prstGeom prst="ellipse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326B9C2-4AE0-784F-8630-730D48433F47}"/>
                </a:ext>
              </a:extLst>
            </p:cNvPr>
            <p:cNvSpPr/>
            <p:nvPr/>
          </p:nvSpPr>
          <p:spPr>
            <a:xfrm>
              <a:off x="5000978" y="4093833"/>
              <a:ext cx="3828703" cy="1143000"/>
            </a:xfrm>
            <a:custGeom>
              <a:avLst/>
              <a:gdLst>
                <a:gd name="connsiteX0" fmla="*/ 0 w 4707466"/>
                <a:gd name="connsiteY0" fmla="*/ 451556 h 1105099"/>
                <a:gd name="connsiteX1" fmla="*/ 2754489 w 4707466"/>
                <a:gd name="connsiteY1" fmla="*/ 1095023 h 1105099"/>
                <a:gd name="connsiteX2" fmla="*/ 4707466 w 4707466"/>
                <a:gd name="connsiteY2" fmla="*/ 0 h 110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07466" h="1105099">
                  <a:moveTo>
                    <a:pt x="0" y="451556"/>
                  </a:moveTo>
                  <a:cubicBezTo>
                    <a:pt x="984955" y="810919"/>
                    <a:pt x="1969911" y="1170282"/>
                    <a:pt x="2754489" y="1095023"/>
                  </a:cubicBezTo>
                  <a:cubicBezTo>
                    <a:pt x="3539067" y="1019764"/>
                    <a:pt x="4319881" y="169333"/>
                    <a:pt x="4707466" y="0"/>
                  </a:cubicBezTo>
                </a:path>
              </a:pathLst>
            </a:custGeom>
            <a:noFill/>
            <a:ln w="38100">
              <a:solidFill>
                <a:srgbClr val="7030A0"/>
              </a:solidFill>
              <a:headEnd type="none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112" name="Google Shape;112;p22" descr="A picture containing orang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39898" y="2593423"/>
            <a:ext cx="5899355" cy="3931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320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EF80F39-2A58-EA10-D247-E6AA728FD7B1}"/>
              </a:ext>
            </a:extLst>
          </p:cNvPr>
          <p:cNvSpPr/>
          <p:nvPr/>
        </p:nvSpPr>
        <p:spPr>
          <a:xfrm>
            <a:off x="-1182" y="379734"/>
            <a:ext cx="12192000" cy="6509208"/>
          </a:xfrm>
          <a:prstGeom prst="rect">
            <a:avLst/>
          </a:prstGeom>
          <a:gradFill>
            <a:gsLst>
              <a:gs pos="15000">
                <a:schemeClr val="bg2">
                  <a:lumMod val="20000"/>
                  <a:lumOff val="80000"/>
                </a:schemeClr>
              </a:gs>
              <a:gs pos="35000">
                <a:schemeClr val="accent1">
                  <a:lumMod val="45000"/>
                  <a:lumOff val="55000"/>
                </a:schemeClr>
              </a:gs>
              <a:gs pos="58000">
                <a:schemeClr val="bg2"/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B8E8105-5264-CF4C-9DDF-68265B845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628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3335792-3349-5548-AA35-C389CC77E03C}"/>
              </a:ext>
            </a:extLst>
          </p:cNvPr>
          <p:cNvCxnSpPr>
            <a:cxnSpLocks/>
          </p:cNvCxnSpPr>
          <p:nvPr/>
        </p:nvCxnSpPr>
        <p:spPr>
          <a:xfrm>
            <a:off x="4740464" y="1761216"/>
            <a:ext cx="1344168" cy="4432194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88E04BA-BAA2-2546-9325-7D857492E064}"/>
              </a:ext>
            </a:extLst>
          </p:cNvPr>
          <p:cNvCxnSpPr>
            <a:cxnSpLocks/>
          </p:cNvCxnSpPr>
          <p:nvPr/>
        </p:nvCxnSpPr>
        <p:spPr>
          <a:xfrm>
            <a:off x="597973" y="603944"/>
            <a:ext cx="2753727" cy="5589466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FB7E640-7BFD-E4E9-21EB-A5802CD1D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29399">
            <a:off x="815852" y="2529715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41901DC-63DE-CDB9-D4E6-DF311DD713EB}"/>
              </a:ext>
            </a:extLst>
          </p:cNvPr>
          <p:cNvCxnSpPr>
            <a:cxnSpLocks/>
          </p:cNvCxnSpPr>
          <p:nvPr/>
        </p:nvCxnSpPr>
        <p:spPr>
          <a:xfrm flipV="1">
            <a:off x="6126053" y="1719594"/>
            <a:ext cx="1344168" cy="4432194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4DAF4EE1-D8DF-2C4E-70E7-53117C6B6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018" y="181628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0D1AC76-67DB-F54D-94EA-9F57EE1BE9F2}"/>
              </a:ext>
            </a:extLst>
          </p:cNvPr>
          <p:cNvCxnSpPr>
            <a:cxnSpLocks/>
          </p:cNvCxnSpPr>
          <p:nvPr/>
        </p:nvCxnSpPr>
        <p:spPr>
          <a:xfrm flipV="1">
            <a:off x="3388037" y="1761216"/>
            <a:ext cx="1344218" cy="4432194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B59D3808-C7FC-93CF-6AA5-8CB2F211B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094339">
            <a:off x="3183548" y="3511675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22632CD-AA7C-63DB-B3EF-0CAFEE719C40}"/>
              </a:ext>
            </a:extLst>
          </p:cNvPr>
          <p:cNvCxnSpPr>
            <a:cxnSpLocks/>
          </p:cNvCxnSpPr>
          <p:nvPr/>
        </p:nvCxnSpPr>
        <p:spPr>
          <a:xfrm>
            <a:off x="7506608" y="1740405"/>
            <a:ext cx="1344168" cy="4434840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27E15C66-4235-FC7E-1195-99910ECD8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89304">
            <a:off x="7237846" y="3502227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1DB8228-1743-06EC-B3FF-B9205358695D}"/>
              </a:ext>
            </a:extLst>
          </p:cNvPr>
          <p:cNvCxnSpPr>
            <a:cxnSpLocks/>
          </p:cNvCxnSpPr>
          <p:nvPr/>
        </p:nvCxnSpPr>
        <p:spPr>
          <a:xfrm flipV="1">
            <a:off x="8873498" y="566875"/>
            <a:ext cx="2752344" cy="5586984"/>
          </a:xfrm>
          <a:prstGeom prst="straightConnector1">
            <a:avLst/>
          </a:prstGeom>
          <a:ln w="38100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5B3315E9-2F2F-9150-9BBB-9405F9B79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727722">
            <a:off x="9561111" y="2523318"/>
            <a:ext cx="1828800" cy="54704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8349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Picture 49"/>
          <p:cNvPicPr/>
          <p:nvPr/>
        </p:nvPicPr>
        <p:blipFill>
          <a:blip r:embed="rId3"/>
          <a:stretch/>
        </p:blipFill>
        <p:spPr>
          <a:xfrm>
            <a:off x="4816080" y="3129432"/>
            <a:ext cx="7223040" cy="3654720"/>
          </a:xfrm>
          <a:prstGeom prst="rect">
            <a:avLst/>
          </a:prstGeom>
          <a:ln w="0">
            <a:noFill/>
          </a:ln>
        </p:spPr>
      </p:pic>
      <p:sp>
        <p:nvSpPr>
          <p:cNvPr id="1052" name="TextBox 20"/>
          <p:cNvSpPr/>
          <p:nvPr/>
        </p:nvSpPr>
        <p:spPr>
          <a:xfrm>
            <a:off x="3603" y="2404123"/>
            <a:ext cx="1344058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Object Detection</a:t>
            </a:r>
            <a:endParaRPr kumimoji="0" lang="en-US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ROI extraction</a:t>
            </a:r>
            <a:endParaRPr kumimoji="0" lang="en-US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53" name="Group 30"/>
          <p:cNvGrpSpPr/>
          <p:nvPr/>
        </p:nvGrpSpPr>
        <p:grpSpPr>
          <a:xfrm>
            <a:off x="3494880" y="810897"/>
            <a:ext cx="5618160" cy="1475640"/>
            <a:chOff x="3494880" y="394200"/>
            <a:chExt cx="5618160" cy="1475640"/>
          </a:xfrm>
        </p:grpSpPr>
        <p:sp>
          <p:nvSpPr>
            <p:cNvPr id="1054" name="Cube 15"/>
            <p:cNvSpPr/>
            <p:nvPr/>
          </p:nvSpPr>
          <p:spPr>
            <a:xfrm>
              <a:off x="3740400" y="724680"/>
              <a:ext cx="368640" cy="930240"/>
            </a:xfrm>
            <a:prstGeom prst="cube">
              <a:avLst>
                <a:gd name="adj" fmla="val 55276"/>
              </a:avLst>
            </a:prstGeom>
            <a:solidFill>
              <a:srgbClr val="47DAE9">
                <a:alpha val="50000"/>
              </a:srgbClr>
            </a:solidFill>
            <a:ln>
              <a:solidFill>
                <a:srgbClr val="4372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en-GB"/>
            </a:p>
          </p:txBody>
        </p:sp>
        <p:pic>
          <p:nvPicPr>
            <p:cNvPr id="1055" name="Picture 21"/>
            <p:cNvPicPr/>
            <p:nvPr/>
          </p:nvPicPr>
          <p:blipFill>
            <a:blip r:embed="rId4"/>
            <a:stretch/>
          </p:blipFill>
          <p:spPr>
            <a:xfrm flipH="1">
              <a:off x="5093280" y="526680"/>
              <a:ext cx="4019760" cy="982080"/>
            </a:xfrm>
            <a:prstGeom prst="rect">
              <a:avLst/>
            </a:prstGeom>
            <a:ln w="0">
              <a:noFill/>
            </a:ln>
            <a:effectLst>
              <a:outerShdw blurRad="76320" algn="tr" rotWithShape="0">
                <a:schemeClr val="bg1"/>
              </a:outerShdw>
            </a:effectLst>
          </p:spPr>
        </p:pic>
        <p:grpSp>
          <p:nvGrpSpPr>
            <p:cNvPr id="1056" name="Group 26"/>
            <p:cNvGrpSpPr/>
            <p:nvPr/>
          </p:nvGrpSpPr>
          <p:grpSpPr>
            <a:xfrm>
              <a:off x="3494880" y="394200"/>
              <a:ext cx="1744200" cy="1475640"/>
              <a:chOff x="3494880" y="394200"/>
              <a:chExt cx="1744200" cy="1475640"/>
            </a:xfrm>
          </p:grpSpPr>
          <p:sp>
            <p:nvSpPr>
              <p:cNvPr id="1057" name="Isosceles Triangle 22"/>
              <p:cNvSpPr/>
              <p:nvPr/>
            </p:nvSpPr>
            <p:spPr>
              <a:xfrm rot="16200000" flipV="1">
                <a:off x="3726720" y="161640"/>
                <a:ext cx="1269000" cy="1733040"/>
              </a:xfrm>
              <a:prstGeom prst="triangle">
                <a:avLst>
                  <a:gd name="adj" fmla="val 49104"/>
                </a:avLst>
              </a:prstGeom>
              <a:gradFill rotWithShape="0">
                <a:gsLst>
                  <a:gs pos="0">
                    <a:srgbClr val="F5F9FC">
                      <a:alpha val="0"/>
                    </a:srgbClr>
                  </a:gs>
                  <a:gs pos="100000">
                    <a:srgbClr val="E5EFF8">
                      <a:alpha val="22352"/>
                    </a:srgbClr>
                  </a:gs>
                </a:gsLst>
                <a:lin ang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1058" name="Isosceles Triangle 24"/>
              <p:cNvSpPr/>
              <p:nvPr/>
            </p:nvSpPr>
            <p:spPr>
              <a:xfrm rot="16200000" flipV="1">
                <a:off x="3726720" y="256320"/>
                <a:ext cx="1269000" cy="1733040"/>
              </a:xfrm>
              <a:prstGeom prst="triangle">
                <a:avLst>
                  <a:gd name="adj" fmla="val 49104"/>
                </a:avLst>
              </a:prstGeom>
              <a:gradFill rotWithShape="0">
                <a:gsLst>
                  <a:gs pos="0">
                    <a:srgbClr val="F5F9FC">
                      <a:alpha val="0"/>
                    </a:srgbClr>
                  </a:gs>
                  <a:gs pos="100000">
                    <a:srgbClr val="E5EFF8">
                      <a:alpha val="22352"/>
                    </a:srgbClr>
                  </a:gs>
                </a:gsLst>
                <a:lin ang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1059" name="Isosceles Triangle 25"/>
              <p:cNvSpPr/>
              <p:nvPr/>
            </p:nvSpPr>
            <p:spPr>
              <a:xfrm rot="16200000" flipV="1">
                <a:off x="3737880" y="368280"/>
                <a:ext cx="1269000" cy="1733040"/>
              </a:xfrm>
              <a:prstGeom prst="triangle">
                <a:avLst>
                  <a:gd name="adj" fmla="val 49104"/>
                </a:avLst>
              </a:prstGeom>
              <a:gradFill rotWithShape="0">
                <a:gsLst>
                  <a:gs pos="0">
                    <a:srgbClr val="F5F9FC">
                      <a:alpha val="0"/>
                    </a:srgbClr>
                  </a:gs>
                  <a:gs pos="100000">
                    <a:srgbClr val="E5EFF8">
                      <a:alpha val="22352"/>
                    </a:srgbClr>
                  </a:gs>
                </a:gsLst>
                <a:lin ang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en-GB"/>
              </a:p>
            </p:txBody>
          </p:sp>
        </p:grpSp>
      </p:grpSp>
      <p:pic>
        <p:nvPicPr>
          <p:cNvPr id="1060" name="Picture 28"/>
          <p:cNvPicPr/>
          <p:nvPr/>
        </p:nvPicPr>
        <p:blipFill>
          <a:blip r:embed="rId5"/>
          <a:stretch/>
        </p:blipFill>
        <p:spPr>
          <a:xfrm>
            <a:off x="9557509" y="549512"/>
            <a:ext cx="2208240" cy="2224080"/>
          </a:xfrm>
          <a:prstGeom prst="rect">
            <a:avLst/>
          </a:prstGeom>
          <a:ln w="0">
            <a:noFill/>
          </a:ln>
        </p:spPr>
      </p:pic>
      <p:pic>
        <p:nvPicPr>
          <p:cNvPr id="1063" name="Picture 33"/>
          <p:cNvPicPr/>
          <p:nvPr/>
        </p:nvPicPr>
        <p:blipFill>
          <a:blip r:embed="rId6"/>
          <a:srcRect r="37449"/>
          <a:stretch/>
        </p:blipFill>
        <p:spPr>
          <a:xfrm>
            <a:off x="1544407" y="4158312"/>
            <a:ext cx="1523160" cy="1208520"/>
          </a:xfrm>
          <a:prstGeom prst="rect">
            <a:avLst/>
          </a:prstGeom>
          <a:ln w="0">
            <a:noFill/>
          </a:ln>
        </p:spPr>
      </p:pic>
      <p:sp>
        <p:nvSpPr>
          <p:cNvPr id="1065" name="TextBox 35"/>
          <p:cNvSpPr/>
          <p:nvPr/>
        </p:nvSpPr>
        <p:spPr>
          <a:xfrm>
            <a:off x="131040" y="4396777"/>
            <a:ext cx="1119026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Collections of Objects</a:t>
            </a:r>
            <a:endParaRPr kumimoji="0" lang="en-US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6" name="Rectangle 36"/>
          <p:cNvSpPr/>
          <p:nvPr/>
        </p:nvSpPr>
        <p:spPr>
          <a:xfrm>
            <a:off x="2564640" y="3023280"/>
            <a:ext cx="245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8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endParaRPr kumimoji="0" lang="en-US" sz="1800" b="0" i="0" u="none" strike="noStrike" kern="1200" cap="none" spc="-1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1" name="TextBox 53"/>
          <p:cNvSpPr/>
          <p:nvPr/>
        </p:nvSpPr>
        <p:spPr>
          <a:xfrm>
            <a:off x="3229337" y="5317792"/>
            <a:ext cx="1552912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Collation / Coordination into real-time statistics</a:t>
            </a:r>
            <a:endParaRPr kumimoji="0" lang="en-US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8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72" name="Picture 56"/>
          <p:cNvPicPr/>
          <p:nvPr/>
        </p:nvPicPr>
        <p:blipFill>
          <a:blip r:embed="rId7"/>
          <a:stretch/>
        </p:blipFill>
        <p:spPr>
          <a:xfrm>
            <a:off x="1421896" y="2170487"/>
            <a:ext cx="1791360" cy="1359720"/>
          </a:xfrm>
          <a:prstGeom prst="rect">
            <a:avLst/>
          </a:prstGeom>
          <a:ln w="0">
            <a:noFill/>
          </a:ln>
        </p:spPr>
      </p:pic>
      <p:sp>
        <p:nvSpPr>
          <p:cNvPr id="2" name="Google Shape;116;p22">
            <a:extLst>
              <a:ext uri="{FF2B5EF4-FFF2-40B4-BE49-F238E27FC236}">
                <a16:creationId xmlns:a16="http://schemas.microsoft.com/office/drawing/2014/main" id="{2A8E7913-D917-CBBC-4BD8-33F1DCBAEC66}"/>
              </a:ext>
            </a:extLst>
          </p:cNvPr>
          <p:cNvSpPr txBox="1">
            <a:spLocks/>
          </p:cNvSpPr>
          <p:nvPr/>
        </p:nvSpPr>
        <p:spPr>
          <a:xfrm>
            <a:off x="228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Chiton</a:t>
            </a:r>
            <a:r>
              <a:rPr lang="en-US" sz="4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on the Long Range AUV</a:t>
            </a:r>
            <a:endParaRPr lang="en-US" sz="4000" dirty="0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CA786DA-54B4-EAC5-1650-D431306359A3}"/>
              </a:ext>
            </a:extLst>
          </p:cNvPr>
          <p:cNvCxnSpPr>
            <a:stCxn id="1059" idx="3"/>
            <a:endCxn id="1072" idx="0"/>
          </p:cNvCxnSpPr>
          <p:nvPr/>
        </p:nvCxnSpPr>
        <p:spPr>
          <a:xfrm flipH="1">
            <a:off x="2317576" y="1662867"/>
            <a:ext cx="1188284" cy="50762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8D1C8FA-5056-67F6-1A28-5A630D3C7D2E}"/>
              </a:ext>
            </a:extLst>
          </p:cNvPr>
          <p:cNvCxnSpPr>
            <a:cxnSpLocks/>
            <a:stCxn id="1072" idx="2"/>
            <a:endCxn id="1063" idx="0"/>
          </p:cNvCxnSpPr>
          <p:nvPr/>
        </p:nvCxnSpPr>
        <p:spPr>
          <a:xfrm flipH="1">
            <a:off x="2305987" y="3530207"/>
            <a:ext cx="11589" cy="628105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ABF29B-C3A5-EDCF-73FD-0B2978EE5458}"/>
              </a:ext>
            </a:extLst>
          </p:cNvPr>
          <p:cNvCxnSpPr>
            <a:cxnSpLocks/>
            <a:stCxn id="1063" idx="3"/>
          </p:cNvCxnSpPr>
          <p:nvPr/>
        </p:nvCxnSpPr>
        <p:spPr>
          <a:xfrm flipV="1">
            <a:off x="3067567" y="4751892"/>
            <a:ext cx="1865153" cy="1068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2" grpId="0"/>
      <p:bldP spid="1065" grpId="0"/>
      <p:bldP spid="10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D8DF38D0-92F9-AE70-86E1-9A4160BB4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>
            <a:extLst>
              <a:ext uri="{FF2B5EF4-FFF2-40B4-BE49-F238E27FC236}">
                <a16:creationId xmlns:a16="http://schemas.microsoft.com/office/drawing/2014/main" id="{9D0E55FA-8B06-B4A5-FCEE-3CD12240CA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Helvetica Neue"/>
              <a:buNone/>
            </a:pPr>
            <a:r>
              <a:rPr lang="en-US" sz="4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Long transects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959A39-81B0-2BF4-43BB-47D04F632569}"/>
              </a:ext>
            </a:extLst>
          </p:cNvPr>
          <p:cNvSpPr/>
          <p:nvPr/>
        </p:nvSpPr>
        <p:spPr>
          <a:xfrm>
            <a:off x="5116945" y="4693392"/>
            <a:ext cx="580572" cy="4934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F0D855-497B-5476-81D1-53A1B41BB8D9}"/>
              </a:ext>
            </a:extLst>
          </p:cNvPr>
          <p:cNvSpPr/>
          <p:nvPr/>
        </p:nvSpPr>
        <p:spPr>
          <a:xfrm>
            <a:off x="1237785" y="1494263"/>
            <a:ext cx="9801922" cy="441588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Insert screen grab of particle size spectra from CENCOOS portal</a:t>
            </a:r>
          </a:p>
        </p:txBody>
      </p:sp>
    </p:spTree>
    <p:extLst>
      <p:ext uri="{BB962C8B-B14F-4D97-AF65-F5344CB8AC3E}">
        <p14:creationId xmlns:p14="http://schemas.microsoft.com/office/powerpoint/2010/main" val="369117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theme/theme1.xml><?xml version="1.0" encoding="utf-8"?>
<a:theme xmlns:a="http://schemas.openxmlformats.org/drawingml/2006/main" name="helvetic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helvetic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F46216B-77A9-411A-B9D3-5023FCB70208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DA4428048BF94AB05D4586F5054DCC" ma:contentTypeVersion="8" ma:contentTypeDescription="Create a new document." ma:contentTypeScope="" ma:versionID="ac8bbedea9700041d7b55a001d080c83">
  <xsd:schema xmlns:xsd="http://www.w3.org/2001/XMLSchema" xmlns:xs="http://www.w3.org/2001/XMLSchema" xmlns:p="http://schemas.microsoft.com/office/2006/metadata/properties" xmlns:ns3="0d9698d6-c9e8-43f7-84d2-2007920a3a65" xmlns:ns4="44bd6209-4aab-43a5-9da8-cf2267b3932e" targetNamespace="http://schemas.microsoft.com/office/2006/metadata/properties" ma:root="true" ma:fieldsID="d0491401bdc88c7cd41cd917315f73ba" ns3:_="" ns4:_="">
    <xsd:import namespace="0d9698d6-c9e8-43f7-84d2-2007920a3a65"/>
    <xsd:import namespace="44bd6209-4aab-43a5-9da8-cf2267b3932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9698d6-c9e8-43f7-84d2-2007920a3a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bd6209-4aab-43a5-9da8-cf2267b3932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d9698d6-c9e8-43f7-84d2-2007920a3a65" xsi:nil="true"/>
  </documentManagement>
</p:properties>
</file>

<file path=customXml/itemProps1.xml><?xml version="1.0" encoding="utf-8"?>
<ds:datastoreItem xmlns:ds="http://schemas.openxmlformats.org/officeDocument/2006/customXml" ds:itemID="{9F939088-E2FF-425F-B345-684E21A223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9698d6-c9e8-43f7-84d2-2007920a3a65"/>
    <ds:schemaRef ds:uri="44bd6209-4aab-43a5-9da8-cf2267b393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E7272D-ACC3-45CA-814E-8CEC5F2D5E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CFFA46-A55D-4212-9E9A-42A70C6ADCE9}">
  <ds:schemaRefs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44bd6209-4aab-43a5-9da8-cf2267b3932e"/>
    <ds:schemaRef ds:uri="0d9698d6-c9e8-43f7-84d2-2007920a3a6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10922</TotalTime>
  <Words>1476</Words>
  <Application>Microsoft Office PowerPoint</Application>
  <PresentationFormat>Widescreen</PresentationFormat>
  <Paragraphs>203</Paragraphs>
  <Slides>27</Slides>
  <Notes>25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Calibri Light</vt:lpstr>
      <vt:lpstr>Wingdings</vt:lpstr>
      <vt:lpstr>Times New Roman</vt:lpstr>
      <vt:lpstr>Calibri</vt:lpstr>
      <vt:lpstr>Helvetica Neue</vt:lpstr>
      <vt:lpstr>Helvetica</vt:lpstr>
      <vt:lpstr>Arial</vt:lpstr>
      <vt:lpstr>helvetica</vt:lpstr>
      <vt:lpstr>Simple Light</vt:lpstr>
      <vt:lpstr>1_helvetica</vt:lpstr>
      <vt:lpstr>Office Theme</vt:lpstr>
      <vt:lpstr>1_Office Theme</vt:lpstr>
      <vt:lpstr>Mapping mesopelagic particle and plankton fields with a multi-camera array on a long-range AUV</vt:lpstr>
      <vt:lpstr>Introduction</vt:lpstr>
      <vt:lpstr>Drawing physical samples</vt:lpstr>
      <vt:lpstr>Imaging the pump</vt:lpstr>
      <vt:lpstr>Chiton imaging system</vt:lpstr>
      <vt:lpstr>Chiton on the Long Range AUV</vt:lpstr>
      <vt:lpstr>PowerPoint Presentation</vt:lpstr>
      <vt:lpstr>PowerPoint Presentation</vt:lpstr>
      <vt:lpstr>Long transects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Adaptive sampling</vt:lpstr>
      <vt:lpstr>PowerPoint Presentation</vt:lpstr>
      <vt:lpstr>PowerPoint Presentation</vt:lpstr>
      <vt:lpstr>PowerPoint Presentation</vt:lpstr>
      <vt:lpstr>PowerPoint Presentation</vt:lpstr>
      <vt:lpstr>Big machine learning question</vt:lpstr>
      <vt:lpstr>Evolving tools</vt:lpstr>
      <vt:lpstr>PowerPoint Presentation</vt:lpstr>
      <vt:lpstr>PowerPoint Presentation</vt:lpstr>
      <vt:lpstr>Imaging across scales</vt:lpstr>
      <vt:lpstr>Imaging across scales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decision making with the EyeRIS imaging system</dc:title>
  <dc:creator>Eric Orenstein</dc:creator>
  <cp:lastModifiedBy>Orenstein, Eric</cp:lastModifiedBy>
  <cp:revision>35</cp:revision>
  <dcterms:created xsi:type="dcterms:W3CDTF">2015-04-15T22:44:51Z</dcterms:created>
  <dcterms:modified xsi:type="dcterms:W3CDTF">2024-02-07T07:32:57Z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0x01010033DA4428048BF94AB05D4586F5054DCC</vt:lpwstr>
  </property>
</Properties>
</file>