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comments+xml" PartName="/ppt/comments/comment5.xml"/>
  <Override ContentType="application/vnd.openxmlformats-officedocument.presentationml.comments+xml" PartName="/ppt/comments/comment6.xml"/>
  <Override ContentType="application/vnd.openxmlformats-officedocument.presentationml.comments+xml" PartName="/ppt/comments/comment4.xml"/>
  <Override ContentType="application/vnd.openxmlformats-officedocument.presentationml.comments+xml" PartName="/ppt/comments/comment3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Joost Daniels"/>
  <p:cmAuthor clrIdx="1" id="1" initials="" lastIdx="5" name="Kakani Katija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F89AB2F-3579-4A6B-AACD-D6AF1AB0B996}">
  <a:tblStyle styleId="{7F89AB2F-3579-4A6B-AACD-D6AF1AB0B99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20" Type="http://schemas.openxmlformats.org/officeDocument/2006/relationships/slide" Target="slides/slide1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22" Type="http://schemas.openxmlformats.org/officeDocument/2006/relationships/slide" Target="slides/slide15.xml"/><Relationship Id="rId44" Type="http://schemas.openxmlformats.org/officeDocument/2006/relationships/slide" Target="slides/slide37.xml"/><Relationship Id="rId21" Type="http://schemas.openxmlformats.org/officeDocument/2006/relationships/slide" Target="slides/slide14.xml"/><Relationship Id="rId43" Type="http://schemas.openxmlformats.org/officeDocument/2006/relationships/slide" Target="slides/slide36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commentAuthors" Target="commentAuthors.xml"/><Relationship Id="rId6" Type="http://schemas.openxmlformats.org/officeDocument/2006/relationships/slideMaster" Target="slideMasters/slideMaster1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slide" Target="slides/slide28.xml"/><Relationship Id="rId12" Type="http://schemas.openxmlformats.org/officeDocument/2006/relationships/slide" Target="slides/slide5.xml"/><Relationship Id="rId34" Type="http://schemas.openxmlformats.org/officeDocument/2006/relationships/slide" Target="slides/slide27.xml"/><Relationship Id="rId15" Type="http://schemas.openxmlformats.org/officeDocument/2006/relationships/slide" Target="slides/slide8.xml"/><Relationship Id="rId37" Type="http://schemas.openxmlformats.org/officeDocument/2006/relationships/slide" Target="slides/slide30.xml"/><Relationship Id="rId14" Type="http://schemas.openxmlformats.org/officeDocument/2006/relationships/slide" Target="slides/slide7.xml"/><Relationship Id="rId36" Type="http://schemas.openxmlformats.org/officeDocument/2006/relationships/slide" Target="slides/slide29.xml"/><Relationship Id="rId17" Type="http://schemas.openxmlformats.org/officeDocument/2006/relationships/slide" Target="slides/slide10.xml"/><Relationship Id="rId39" Type="http://schemas.openxmlformats.org/officeDocument/2006/relationships/slide" Target="slides/slide32.xml"/><Relationship Id="rId16" Type="http://schemas.openxmlformats.org/officeDocument/2006/relationships/slide" Target="slides/slide9.xml"/><Relationship Id="rId38" Type="http://schemas.openxmlformats.org/officeDocument/2006/relationships/slide" Target="slides/slide31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0-04-02T20:24:36.918">
    <p:pos x="6000" y="0"/>
    <p:text>This is nice!</p:tex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1" idx="1" dt="2020-03-19T18:04:49.020">
    <p:pos x="196" y="725"/>
    <p:text>slick</p:text>
  </p:cm>
</p:cmLst>
</file>

<file path=ppt/comments/comment3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1" idx="2" dt="2020-03-26T17:58:55.376">
    <p:pos x="196" y="736"/>
    <p:text>potting material?</p:text>
  </p:cm>
</p:cmLst>
</file>

<file path=ppt/comments/comment4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1" idx="3" dt="2020-03-19T18:04:49.020">
    <p:pos x="196" y="725"/>
    <p:text>slick</p:text>
  </p:cm>
</p:cmLst>
</file>

<file path=ppt/comments/comment5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1" idx="4" dt="2020-03-26T18:15:59.701">
    <p:pos x="196" y="280"/>
    <p:text>questions:</p:text>
  </p:cm>
</p:cmLst>
</file>

<file path=ppt/comments/comment6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1" idx="5" dt="2020-03-26T18:22:20.594">
    <p:pos x="196" y="280"/>
    <p:text>thermal management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8ee7998c70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8ee7998c70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8181ff3733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8181ff3733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have not looked a LEDs from an electrical standpoint there must be efficiency differences. Would any of these be “thrown out” based on poor efficiency.  (On LRAUV we’re running on battery).   -jon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8181ff3733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8181ff3733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8181ff3733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8181ff3733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 mm constraint stems from Luximprint maximum surface guarantee limit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8181ff3733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8181ff3733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8181ff3733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8181ff3733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Paul:  I assume that % directly correlates to thickness of the baffle?     -jon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8181ff3733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8181ff3733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8181ff3733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8181ff3733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Simulate color images to see what the chromatic effect is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Looking into making </a:t>
            </a:r>
            <a:r>
              <a:rPr lang="en"/>
              <a:t>ridges</a:t>
            </a:r>
            <a:r>
              <a:rPr lang="en"/>
              <a:t> on the surface to increase deflection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8265f6a33c_17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8265f6a33c_17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8181ff3733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8181ff3733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Added capacitor voltage monitoring for change and discharge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Added control for camera to drive strobe switch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8181ff373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8181ff373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8ee7998c70_1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8ee7998c70_1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Added capacitor voltage monitoring for change and discharge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Added control for camera to drive strobe switch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8181ff3733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8181ff3733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8181ff3733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8181ff3733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8181ff3733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8181ff3733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the temperature values for NTC resistors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the power dissipation in the NTC FET.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Location of NTC on board and LEDs.</a:t>
            </a:r>
            <a:br>
              <a:rPr lang="en"/>
            </a:br>
            <a:r>
              <a:rPr lang="en"/>
              <a:t>Look into thermal </a:t>
            </a:r>
            <a:r>
              <a:rPr lang="en"/>
              <a:t>dissipation</a:t>
            </a:r>
            <a:r>
              <a:rPr lang="en"/>
              <a:t> when we get back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7267c6c8c1_8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7267c6c8c1_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8181ff3733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8181ff3733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Mention availability, and plan to buy lots of spares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Look at the LSR 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81a0249c8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81a0249c8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81a0249c8b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" name="Google Shape;545;g81a0249c8b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81a0249c8b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81a0249c8b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8265f6a33c_17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Google Shape;561;g8265f6a33c_17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8265f6a33c_12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8265f6a33c_12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8ee7998c70_1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8ee7998c70_1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8181ff3733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9" name="Google Shape;609;g8181ff3733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8181ff3733_0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3" name="Google Shape;623;g8181ff3733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Explode the solid model to show the parts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LED Cree XD16 thermal and how it’s scaled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the MCPCB </a:t>
            </a:r>
            <a:r>
              <a:rPr lang="en"/>
              <a:t>scaled</a:t>
            </a:r>
            <a:r>
              <a:rPr lang="en"/>
              <a:t> and show it’s calculated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Thermal from thermal transfer sheet and how it’s scaled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Preliminary</a:t>
            </a:r>
            <a:r>
              <a:rPr lang="en"/>
              <a:t> analysis</a:t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8265f6a33c_17_2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8265f6a33c_17_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3.125 I.D.  -jon</a:t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7267c6c8c1_1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5" name="Google Shape;685;g7267c6c8c1_1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Simulate color images to see what the chromatic effect is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Looking into making ridges on the surface to increase deflection</a:t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g7267c6c8c1_12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9" name="Google Shape;729;g7267c6c8c1_12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81a0249c8b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81a0249c8b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g8181ff3733_0_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5" name="Google Shape;745;g8181ff3733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8181ff373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8181ff373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81aabe84e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81aabe84e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8181ff3733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8181ff3733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8181ff3733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8181ff3733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8181ff3733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8181ff373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Paul do you want to specify number of pins required on each end?    -jon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8265f6a33c_17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8265f6a33c_1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9" name="Google Shape;9;p1"/>
          <p:cNvGraphicFramePr/>
          <p:nvPr/>
        </p:nvGraphicFramePr>
        <p:xfrm>
          <a:off x="138350" y="4782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{7F89AB2F-3579-4A6B-AACD-D6AF1AB0B996}</a:tableStyleId>
              </a:tblPr>
              <a:tblGrid>
                <a:gridCol w="1689400"/>
                <a:gridCol w="1689400"/>
                <a:gridCol w="2995950"/>
                <a:gridCol w="382850"/>
                <a:gridCol w="1689400"/>
              </a:tblGrid>
              <a:tr h="180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B7B7B7"/>
                          </a:solidFill>
                        </a:rPr>
                        <a:t>EyeRIS (800139)</a:t>
                      </a:r>
                      <a:endParaRPr sz="600">
                        <a:solidFill>
                          <a:srgbClr val="B7B7B7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B7B7B7"/>
                          </a:solidFill>
                        </a:rPr>
                        <a:t>Strobe Concept Review</a:t>
                      </a:r>
                      <a:endParaRPr sz="600">
                        <a:solidFill>
                          <a:srgbClr val="B7B7B7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CCCCCC"/>
                          </a:solidFill>
                        </a:rPr>
                        <a:t>Kakani K., Alana S. Henry R., Paul R., Jon E., Denis K., Rich H., Joost D.</a:t>
                      </a:r>
                      <a:endParaRPr sz="600">
                        <a:solidFill>
                          <a:srgbClr val="B7B7B7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B7B7B7"/>
                          </a:solidFill>
                        </a:rPr>
                        <a:t>Date: </a:t>
                      </a:r>
                      <a:endParaRPr sz="600">
                        <a:solidFill>
                          <a:srgbClr val="B7B7B7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B7B7B7"/>
                          </a:solidFill>
                        </a:rPr>
                        <a:t>04/02/2019 Rev B.</a:t>
                      </a:r>
                      <a:endParaRPr sz="600">
                        <a:solidFill>
                          <a:srgbClr val="B7B7B7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Relationship Id="rId4" Type="http://schemas.openxmlformats.org/officeDocument/2006/relationships/image" Target="../media/image7.png"/><Relationship Id="rId5" Type="http://schemas.openxmlformats.org/officeDocument/2006/relationships/image" Target="../media/image11.png"/><Relationship Id="rId6" Type="http://schemas.openxmlformats.org/officeDocument/2006/relationships/image" Target="../media/image2.png"/><Relationship Id="rId7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comments" Target="../comments/comment2.xml"/><Relationship Id="rId4" Type="http://schemas.openxmlformats.org/officeDocument/2006/relationships/image" Target="../media/image9.png"/><Relationship Id="rId5" Type="http://schemas.openxmlformats.org/officeDocument/2006/relationships/image" Target="../media/image17.png"/><Relationship Id="rId6" Type="http://schemas.openxmlformats.org/officeDocument/2006/relationships/image" Target="../media/image1.png"/><Relationship Id="rId7" Type="http://schemas.openxmlformats.org/officeDocument/2006/relationships/image" Target="../media/image15.png"/><Relationship Id="rId8" Type="http://schemas.openxmlformats.org/officeDocument/2006/relationships/image" Target="../media/image14.png"/></Relationships>
</file>

<file path=ppt/slides/_rels/slide18.xml.rels><?xml version="1.0" encoding="UTF-8" standalone="yes"?><Relationships xmlns="http://schemas.openxmlformats.org/package/2006/relationships"><Relationship Id="rId20" Type="http://schemas.openxmlformats.org/officeDocument/2006/relationships/image" Target="../media/image32.png"/><Relationship Id="rId11" Type="http://schemas.openxmlformats.org/officeDocument/2006/relationships/image" Target="../media/image43.png"/><Relationship Id="rId22" Type="http://schemas.openxmlformats.org/officeDocument/2006/relationships/image" Target="../media/image33.png"/><Relationship Id="rId10" Type="http://schemas.openxmlformats.org/officeDocument/2006/relationships/image" Target="../media/image28.png"/><Relationship Id="rId21" Type="http://schemas.openxmlformats.org/officeDocument/2006/relationships/image" Target="../media/image35.png"/><Relationship Id="rId13" Type="http://schemas.openxmlformats.org/officeDocument/2006/relationships/image" Target="../media/image27.png"/><Relationship Id="rId12" Type="http://schemas.openxmlformats.org/officeDocument/2006/relationships/image" Target="../media/image34.png"/><Relationship Id="rId23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Relationship Id="rId4" Type="http://schemas.openxmlformats.org/officeDocument/2006/relationships/image" Target="../media/image20.png"/><Relationship Id="rId9" Type="http://schemas.openxmlformats.org/officeDocument/2006/relationships/image" Target="../media/image21.png"/><Relationship Id="rId15" Type="http://schemas.openxmlformats.org/officeDocument/2006/relationships/image" Target="../media/image37.png"/><Relationship Id="rId14" Type="http://schemas.openxmlformats.org/officeDocument/2006/relationships/image" Target="../media/image23.png"/><Relationship Id="rId17" Type="http://schemas.openxmlformats.org/officeDocument/2006/relationships/image" Target="../media/image24.png"/><Relationship Id="rId16" Type="http://schemas.openxmlformats.org/officeDocument/2006/relationships/image" Target="../media/image25.png"/><Relationship Id="rId5" Type="http://schemas.openxmlformats.org/officeDocument/2006/relationships/image" Target="../media/image50.png"/><Relationship Id="rId19" Type="http://schemas.openxmlformats.org/officeDocument/2006/relationships/image" Target="../media/image19.png"/><Relationship Id="rId6" Type="http://schemas.openxmlformats.org/officeDocument/2006/relationships/image" Target="../media/image22.png"/><Relationship Id="rId18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2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9.png"/><Relationship Id="rId4" Type="http://schemas.openxmlformats.org/officeDocument/2006/relationships/image" Target="../media/image4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1.png"/><Relationship Id="rId4" Type="http://schemas.openxmlformats.org/officeDocument/2006/relationships/image" Target="../media/image4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6.png"/><Relationship Id="rId4" Type="http://schemas.openxmlformats.org/officeDocument/2006/relationships/image" Target="../media/image5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github.com/sparkfun/BigTime/blob/master/Firmware/BigTime/BigTime.ino" TargetMode="External"/><Relationship Id="rId4" Type="http://schemas.openxmlformats.org/officeDocument/2006/relationships/image" Target="../media/image4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comments" Target="../comments/comment3.xml"/><Relationship Id="rId4" Type="http://schemas.openxmlformats.org/officeDocument/2006/relationships/image" Target="../media/image42.png"/><Relationship Id="rId5" Type="http://schemas.openxmlformats.org/officeDocument/2006/relationships/image" Target="../media/image4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8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comments" Target="../comments/comment4.xml"/><Relationship Id="rId4" Type="http://schemas.openxmlformats.org/officeDocument/2006/relationships/image" Target="../media/image9.png"/><Relationship Id="rId5" Type="http://schemas.openxmlformats.org/officeDocument/2006/relationships/image" Target="../media/image17.png"/><Relationship Id="rId6" Type="http://schemas.openxmlformats.org/officeDocument/2006/relationships/image" Target="../media/image1.png"/><Relationship Id="rId7" Type="http://schemas.openxmlformats.org/officeDocument/2006/relationships/image" Target="../media/image15.png"/><Relationship Id="rId8" Type="http://schemas.openxmlformats.org/officeDocument/2006/relationships/image" Target="../media/image1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4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comments" Target="../comments/comment5.xml"/><Relationship Id="rId4" Type="http://schemas.openxmlformats.org/officeDocument/2006/relationships/image" Target="../media/image1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comments" Target="../comments/comment6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comments" Target="../comments/commen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EyeRIS Strobe Concept Review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/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Kakani Katija, Alana Sherman, Henry Ruhl, Paul Roberts, Jon Erickson, Denis Klimov, Rich Henthorn, Joost Daniels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2"/>
          <p:cNvSpPr/>
          <p:nvPr/>
        </p:nvSpPr>
        <p:spPr>
          <a:xfrm>
            <a:off x="7540969" y="1039065"/>
            <a:ext cx="370500" cy="14178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2"/>
          <p:cNvSpPr txBox="1"/>
          <p:nvPr/>
        </p:nvSpPr>
        <p:spPr>
          <a:xfrm>
            <a:off x="8082750" y="940825"/>
            <a:ext cx="6474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LEDs</a:t>
            </a:r>
            <a:endParaRPr/>
          </a:p>
        </p:txBody>
      </p:sp>
      <p:cxnSp>
        <p:nvCxnSpPr>
          <p:cNvPr id="174" name="Google Shape;174;p22"/>
          <p:cNvCxnSpPr>
            <a:stCxn id="173" idx="1"/>
            <a:endCxn id="175" idx="3"/>
          </p:cNvCxnSpPr>
          <p:nvPr/>
        </p:nvCxnSpPr>
        <p:spPr>
          <a:xfrm flipH="1">
            <a:off x="7826250" y="1127275"/>
            <a:ext cx="256500" cy="858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6" name="Google Shape;176;p22"/>
          <p:cNvCxnSpPr>
            <a:stCxn id="173" idx="1"/>
            <a:endCxn id="177" idx="2"/>
          </p:cNvCxnSpPr>
          <p:nvPr/>
        </p:nvCxnSpPr>
        <p:spPr>
          <a:xfrm flipH="1">
            <a:off x="7818450" y="1127275"/>
            <a:ext cx="264300" cy="3492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8" name="Google Shape;178;p22"/>
          <p:cNvSpPr txBox="1"/>
          <p:nvPr/>
        </p:nvSpPr>
        <p:spPr>
          <a:xfrm>
            <a:off x="7054250" y="440425"/>
            <a:ext cx="12354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Reflector</a:t>
            </a:r>
            <a:endParaRPr/>
          </a:p>
        </p:txBody>
      </p:sp>
      <p:cxnSp>
        <p:nvCxnSpPr>
          <p:cNvPr id="179" name="Google Shape;179;p22"/>
          <p:cNvCxnSpPr>
            <a:stCxn id="178" idx="2"/>
            <a:endCxn id="180" idx="2"/>
          </p:cNvCxnSpPr>
          <p:nvPr/>
        </p:nvCxnSpPr>
        <p:spPr>
          <a:xfrm>
            <a:off x="7671950" y="813325"/>
            <a:ext cx="96000" cy="3990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1" name="Google Shape;181;p22"/>
          <p:cNvSpPr txBox="1"/>
          <p:nvPr/>
        </p:nvSpPr>
        <p:spPr>
          <a:xfrm>
            <a:off x="5867700" y="440425"/>
            <a:ext cx="12354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Light Baffle</a:t>
            </a:r>
            <a:endParaRPr/>
          </a:p>
        </p:txBody>
      </p:sp>
      <p:cxnSp>
        <p:nvCxnSpPr>
          <p:cNvPr id="182" name="Google Shape;182;p22"/>
          <p:cNvCxnSpPr>
            <a:stCxn id="181" idx="2"/>
          </p:cNvCxnSpPr>
          <p:nvPr/>
        </p:nvCxnSpPr>
        <p:spPr>
          <a:xfrm>
            <a:off x="6485400" y="813325"/>
            <a:ext cx="1115100" cy="3039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183" name="Google Shape;183;p22"/>
          <p:cNvGrpSpPr/>
          <p:nvPr/>
        </p:nvGrpSpPr>
        <p:grpSpPr>
          <a:xfrm>
            <a:off x="7517627" y="1092578"/>
            <a:ext cx="308658" cy="240883"/>
            <a:chOff x="6048001" y="1463641"/>
            <a:chExt cx="634708" cy="414315"/>
          </a:xfrm>
        </p:grpSpPr>
        <p:grpSp>
          <p:nvGrpSpPr>
            <p:cNvPr id="184" name="Google Shape;184;p22"/>
            <p:cNvGrpSpPr/>
            <p:nvPr/>
          </p:nvGrpSpPr>
          <p:grpSpPr>
            <a:xfrm>
              <a:off x="6048001" y="1463641"/>
              <a:ext cx="634708" cy="414315"/>
              <a:chOff x="4322075" y="1136300"/>
              <a:chExt cx="2057400" cy="1215000"/>
            </a:xfrm>
          </p:grpSpPr>
          <p:sp>
            <p:nvSpPr>
              <p:cNvPr id="180" name="Google Shape;180;p22"/>
              <p:cNvSpPr/>
              <p:nvPr/>
            </p:nvSpPr>
            <p:spPr>
              <a:xfrm rot="-5400000">
                <a:off x="4743275" y="715100"/>
                <a:ext cx="1215000" cy="2057400"/>
              </a:xfrm>
              <a:prstGeom prst="chord">
                <a:avLst>
                  <a:gd fmla="val 2700000" name="adj1"/>
                  <a:gd fmla="val 8033030" name="adj2"/>
                </a:avLst>
              </a:prstGeom>
              <a:solidFill>
                <a:schemeClr val="lt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5" name="Google Shape;175;p22"/>
              <p:cNvSpPr/>
              <p:nvPr/>
            </p:nvSpPr>
            <p:spPr>
              <a:xfrm>
                <a:off x="6275975" y="1629950"/>
                <a:ext cx="103500" cy="227700"/>
              </a:xfrm>
              <a:prstGeom prst="rect">
                <a:avLst/>
              </a:prstGeom>
              <a:solidFill>
                <a:srgbClr val="F1C2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85" name="Google Shape;185;p22"/>
            <p:cNvCxnSpPr>
              <a:stCxn id="180" idx="0"/>
            </p:cNvCxnSpPr>
            <p:nvPr/>
          </p:nvCxnSpPr>
          <p:spPr>
            <a:xfrm rot="10800000">
              <a:off x="6311903" y="1507487"/>
              <a:ext cx="248700" cy="0"/>
            </a:xfrm>
            <a:prstGeom prst="straightConnector1">
              <a:avLst/>
            </a:prstGeom>
            <a:noFill/>
            <a:ln cap="flat" cmpd="sng" w="2857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86" name="Google Shape;186;p22"/>
            <p:cNvCxnSpPr/>
            <p:nvPr/>
          </p:nvCxnSpPr>
          <p:spPr>
            <a:xfrm rot="10800000">
              <a:off x="6289826" y="1822328"/>
              <a:ext cx="249000" cy="0"/>
            </a:xfrm>
            <a:prstGeom prst="straightConnector1">
              <a:avLst/>
            </a:prstGeom>
            <a:noFill/>
            <a:ln cap="flat" cmpd="sng" w="2857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87" name="Google Shape;187;p22"/>
          <p:cNvGrpSpPr/>
          <p:nvPr/>
        </p:nvGrpSpPr>
        <p:grpSpPr>
          <a:xfrm>
            <a:off x="7517627" y="1333452"/>
            <a:ext cx="308658" cy="240883"/>
            <a:chOff x="6048001" y="1463641"/>
            <a:chExt cx="634708" cy="414315"/>
          </a:xfrm>
        </p:grpSpPr>
        <p:grpSp>
          <p:nvGrpSpPr>
            <p:cNvPr id="188" name="Google Shape;188;p22"/>
            <p:cNvGrpSpPr/>
            <p:nvPr/>
          </p:nvGrpSpPr>
          <p:grpSpPr>
            <a:xfrm>
              <a:off x="6048001" y="1463641"/>
              <a:ext cx="634708" cy="414315"/>
              <a:chOff x="4322075" y="1136300"/>
              <a:chExt cx="2057400" cy="1215000"/>
            </a:xfrm>
          </p:grpSpPr>
          <p:sp>
            <p:nvSpPr>
              <p:cNvPr id="189" name="Google Shape;189;p22"/>
              <p:cNvSpPr/>
              <p:nvPr/>
            </p:nvSpPr>
            <p:spPr>
              <a:xfrm rot="-5400000">
                <a:off x="4743275" y="715100"/>
                <a:ext cx="1215000" cy="2057400"/>
              </a:xfrm>
              <a:prstGeom prst="chord">
                <a:avLst>
                  <a:gd fmla="val 2700000" name="adj1"/>
                  <a:gd fmla="val 8033030" name="adj2"/>
                </a:avLst>
              </a:prstGeom>
              <a:solidFill>
                <a:schemeClr val="lt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22"/>
              <p:cNvSpPr/>
              <p:nvPr/>
            </p:nvSpPr>
            <p:spPr>
              <a:xfrm>
                <a:off x="6275975" y="1629950"/>
                <a:ext cx="103500" cy="227700"/>
              </a:xfrm>
              <a:prstGeom prst="rect">
                <a:avLst/>
              </a:prstGeom>
              <a:solidFill>
                <a:srgbClr val="F1C2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90" name="Google Shape;190;p22"/>
            <p:cNvCxnSpPr>
              <a:stCxn id="189" idx="0"/>
            </p:cNvCxnSpPr>
            <p:nvPr/>
          </p:nvCxnSpPr>
          <p:spPr>
            <a:xfrm rot="10800000">
              <a:off x="6311903" y="1507487"/>
              <a:ext cx="248700" cy="0"/>
            </a:xfrm>
            <a:prstGeom prst="straightConnector1">
              <a:avLst/>
            </a:prstGeom>
            <a:noFill/>
            <a:ln cap="flat" cmpd="sng" w="2857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91" name="Google Shape;191;p22"/>
            <p:cNvCxnSpPr/>
            <p:nvPr/>
          </p:nvCxnSpPr>
          <p:spPr>
            <a:xfrm rot="10800000">
              <a:off x="6289826" y="1822328"/>
              <a:ext cx="249000" cy="0"/>
            </a:xfrm>
            <a:prstGeom prst="straightConnector1">
              <a:avLst/>
            </a:prstGeom>
            <a:noFill/>
            <a:ln cap="flat" cmpd="sng" w="2857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92" name="Google Shape;192;p22"/>
          <p:cNvGrpSpPr/>
          <p:nvPr/>
        </p:nvGrpSpPr>
        <p:grpSpPr>
          <a:xfrm>
            <a:off x="7517627" y="1574326"/>
            <a:ext cx="308658" cy="240883"/>
            <a:chOff x="6048001" y="1463641"/>
            <a:chExt cx="634708" cy="414315"/>
          </a:xfrm>
        </p:grpSpPr>
        <p:grpSp>
          <p:nvGrpSpPr>
            <p:cNvPr id="193" name="Google Shape;193;p22"/>
            <p:cNvGrpSpPr/>
            <p:nvPr/>
          </p:nvGrpSpPr>
          <p:grpSpPr>
            <a:xfrm>
              <a:off x="6048001" y="1463641"/>
              <a:ext cx="634708" cy="414315"/>
              <a:chOff x="4322075" y="1136300"/>
              <a:chExt cx="2057400" cy="1215000"/>
            </a:xfrm>
          </p:grpSpPr>
          <p:sp>
            <p:nvSpPr>
              <p:cNvPr id="194" name="Google Shape;194;p22"/>
              <p:cNvSpPr/>
              <p:nvPr/>
            </p:nvSpPr>
            <p:spPr>
              <a:xfrm rot="-5400000">
                <a:off x="4743275" y="715100"/>
                <a:ext cx="1215000" cy="2057400"/>
              </a:xfrm>
              <a:prstGeom prst="chord">
                <a:avLst>
                  <a:gd fmla="val 2700000" name="adj1"/>
                  <a:gd fmla="val 8033030" name="adj2"/>
                </a:avLst>
              </a:prstGeom>
              <a:solidFill>
                <a:schemeClr val="lt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" name="Google Shape;195;p22"/>
              <p:cNvSpPr/>
              <p:nvPr/>
            </p:nvSpPr>
            <p:spPr>
              <a:xfrm>
                <a:off x="6275975" y="1629950"/>
                <a:ext cx="103500" cy="227700"/>
              </a:xfrm>
              <a:prstGeom prst="rect">
                <a:avLst/>
              </a:prstGeom>
              <a:solidFill>
                <a:srgbClr val="F1C2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96" name="Google Shape;196;p22"/>
            <p:cNvCxnSpPr>
              <a:stCxn id="194" idx="0"/>
            </p:cNvCxnSpPr>
            <p:nvPr/>
          </p:nvCxnSpPr>
          <p:spPr>
            <a:xfrm rot="10800000">
              <a:off x="6311903" y="1507487"/>
              <a:ext cx="248700" cy="0"/>
            </a:xfrm>
            <a:prstGeom prst="straightConnector1">
              <a:avLst/>
            </a:prstGeom>
            <a:noFill/>
            <a:ln cap="flat" cmpd="sng" w="2857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97" name="Google Shape;197;p22"/>
            <p:cNvCxnSpPr/>
            <p:nvPr/>
          </p:nvCxnSpPr>
          <p:spPr>
            <a:xfrm rot="10800000">
              <a:off x="6289826" y="1822328"/>
              <a:ext cx="249000" cy="0"/>
            </a:xfrm>
            <a:prstGeom prst="straightConnector1">
              <a:avLst/>
            </a:prstGeom>
            <a:noFill/>
            <a:ln cap="flat" cmpd="sng" w="2857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98" name="Google Shape;198;p22"/>
          <p:cNvGrpSpPr/>
          <p:nvPr/>
        </p:nvGrpSpPr>
        <p:grpSpPr>
          <a:xfrm>
            <a:off x="7517627" y="2132601"/>
            <a:ext cx="308658" cy="240883"/>
            <a:chOff x="6048001" y="1463641"/>
            <a:chExt cx="634708" cy="414315"/>
          </a:xfrm>
        </p:grpSpPr>
        <p:grpSp>
          <p:nvGrpSpPr>
            <p:cNvPr id="199" name="Google Shape;199;p22"/>
            <p:cNvGrpSpPr/>
            <p:nvPr/>
          </p:nvGrpSpPr>
          <p:grpSpPr>
            <a:xfrm>
              <a:off x="6048001" y="1463641"/>
              <a:ext cx="634708" cy="414315"/>
              <a:chOff x="4322075" y="1136300"/>
              <a:chExt cx="2057400" cy="1215000"/>
            </a:xfrm>
          </p:grpSpPr>
          <p:sp>
            <p:nvSpPr>
              <p:cNvPr id="200" name="Google Shape;200;p22"/>
              <p:cNvSpPr/>
              <p:nvPr/>
            </p:nvSpPr>
            <p:spPr>
              <a:xfrm rot="-5400000">
                <a:off x="4743275" y="715100"/>
                <a:ext cx="1215000" cy="2057400"/>
              </a:xfrm>
              <a:prstGeom prst="chord">
                <a:avLst>
                  <a:gd fmla="val 2700000" name="adj1"/>
                  <a:gd fmla="val 8033030" name="adj2"/>
                </a:avLst>
              </a:prstGeom>
              <a:solidFill>
                <a:schemeClr val="lt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22"/>
              <p:cNvSpPr/>
              <p:nvPr/>
            </p:nvSpPr>
            <p:spPr>
              <a:xfrm>
                <a:off x="6275975" y="1629950"/>
                <a:ext cx="103500" cy="227700"/>
              </a:xfrm>
              <a:prstGeom prst="rect">
                <a:avLst/>
              </a:prstGeom>
              <a:solidFill>
                <a:srgbClr val="F1C2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202" name="Google Shape;202;p22"/>
            <p:cNvCxnSpPr>
              <a:stCxn id="200" idx="0"/>
            </p:cNvCxnSpPr>
            <p:nvPr/>
          </p:nvCxnSpPr>
          <p:spPr>
            <a:xfrm rot="10800000">
              <a:off x="6311903" y="1507487"/>
              <a:ext cx="248700" cy="0"/>
            </a:xfrm>
            <a:prstGeom prst="straightConnector1">
              <a:avLst/>
            </a:prstGeom>
            <a:noFill/>
            <a:ln cap="flat" cmpd="sng" w="2857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3" name="Google Shape;203;p22"/>
            <p:cNvCxnSpPr/>
            <p:nvPr/>
          </p:nvCxnSpPr>
          <p:spPr>
            <a:xfrm rot="10800000">
              <a:off x="6289826" y="1822328"/>
              <a:ext cx="249000" cy="0"/>
            </a:xfrm>
            <a:prstGeom prst="straightConnector1">
              <a:avLst/>
            </a:prstGeom>
            <a:noFill/>
            <a:ln cap="flat" cmpd="sng" w="2857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04" name="Google Shape;204;p22"/>
          <p:cNvSpPr txBox="1"/>
          <p:nvPr/>
        </p:nvSpPr>
        <p:spPr>
          <a:xfrm>
            <a:off x="7618251" y="1680270"/>
            <a:ext cx="107400" cy="4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</a:rPr>
              <a:t>.</a:t>
            </a:r>
            <a:endParaRPr b="1" sz="8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</a:rPr>
              <a:t>.</a:t>
            </a:r>
            <a:endParaRPr b="1" sz="8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</a:rPr>
              <a:t>.</a:t>
            </a:r>
            <a:endParaRPr b="1" sz="800">
              <a:solidFill>
                <a:srgbClr val="FFFFFF"/>
              </a:solidFill>
            </a:endParaRPr>
          </a:p>
        </p:txBody>
      </p:sp>
      <p:sp>
        <p:nvSpPr>
          <p:cNvPr id="205" name="Google Shape;205;p22"/>
          <p:cNvSpPr/>
          <p:nvPr/>
        </p:nvSpPr>
        <p:spPr>
          <a:xfrm>
            <a:off x="5715725" y="2491075"/>
            <a:ext cx="2906700" cy="1802100"/>
          </a:xfrm>
          <a:prstGeom prst="roundRect">
            <a:avLst>
              <a:gd fmla="val 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EyeRIS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Camera Housing</a:t>
            </a:r>
            <a:endParaRPr/>
          </a:p>
        </p:txBody>
      </p:sp>
      <p:sp>
        <p:nvSpPr>
          <p:cNvPr id="206" name="Google Shape;206;p22"/>
          <p:cNvSpPr/>
          <p:nvPr/>
        </p:nvSpPr>
        <p:spPr>
          <a:xfrm flipH="1">
            <a:off x="5715725" y="1092575"/>
            <a:ext cx="1801800" cy="1364100"/>
          </a:xfrm>
          <a:prstGeom prst="rtTriangle">
            <a:avLst/>
          </a:prstGeom>
          <a:solidFill>
            <a:srgbClr val="9FC5E8">
              <a:alpha val="463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2"/>
          <p:cNvSpPr/>
          <p:nvPr/>
        </p:nvSpPr>
        <p:spPr>
          <a:xfrm>
            <a:off x="6116150" y="1476350"/>
            <a:ext cx="1608650" cy="676397"/>
          </a:xfrm>
          <a:custGeom>
            <a:rect b="b" l="l" r="r" t="t"/>
            <a:pathLst>
              <a:path extrusionOk="0" h="27064" w="64346">
                <a:moveTo>
                  <a:pt x="64070" y="6352"/>
                </a:moveTo>
                <a:lnTo>
                  <a:pt x="36178" y="0"/>
                </a:lnTo>
                <a:lnTo>
                  <a:pt x="0" y="27064"/>
                </a:lnTo>
                <a:lnTo>
                  <a:pt x="64346" y="11323"/>
                </a:lnTo>
                <a:close/>
              </a:path>
            </a:pathLst>
          </a:custGeom>
          <a:solidFill>
            <a:srgbClr val="FFD966">
              <a:alpha val="558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8" name="Google Shape;208;p22"/>
          <p:cNvSpPr/>
          <p:nvPr/>
        </p:nvSpPr>
        <p:spPr>
          <a:xfrm>
            <a:off x="5407025" y="2683225"/>
            <a:ext cx="308700" cy="141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09" name="Google Shape;209;p22"/>
          <p:cNvCxnSpPr/>
          <p:nvPr/>
        </p:nvCxnSpPr>
        <p:spPr>
          <a:xfrm rot="10800000">
            <a:off x="799925" y="4344900"/>
            <a:ext cx="46071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10" name="Google Shape;210;p22"/>
          <p:cNvSpPr txBox="1"/>
          <p:nvPr/>
        </p:nvSpPr>
        <p:spPr>
          <a:xfrm>
            <a:off x="2519750" y="3972000"/>
            <a:ext cx="12354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50 cm</a:t>
            </a:r>
            <a:endParaRPr/>
          </a:p>
        </p:txBody>
      </p:sp>
      <p:cxnSp>
        <p:nvCxnSpPr>
          <p:cNvPr id="211" name="Google Shape;211;p22"/>
          <p:cNvCxnSpPr/>
          <p:nvPr/>
        </p:nvCxnSpPr>
        <p:spPr>
          <a:xfrm>
            <a:off x="758625" y="2646475"/>
            <a:ext cx="6900" cy="14913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12" name="Google Shape;212;p22"/>
          <p:cNvSpPr/>
          <p:nvPr/>
        </p:nvSpPr>
        <p:spPr>
          <a:xfrm rot="5400000">
            <a:off x="2374838" y="1116325"/>
            <a:ext cx="1525200" cy="4551600"/>
          </a:xfrm>
          <a:prstGeom prst="trapezoid">
            <a:avLst>
              <a:gd fmla="val 25000" name="adj"/>
            </a:avLst>
          </a:prstGeom>
          <a:solidFill>
            <a:srgbClr val="55B7D2">
              <a:alpha val="553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2"/>
          <p:cNvSpPr txBox="1"/>
          <p:nvPr/>
        </p:nvSpPr>
        <p:spPr>
          <a:xfrm rot="-5400000">
            <a:off x="-93875" y="3205675"/>
            <a:ext cx="12354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16 cm FOV</a:t>
            </a:r>
            <a:endParaRPr/>
          </a:p>
        </p:txBody>
      </p:sp>
      <p:sp>
        <p:nvSpPr>
          <p:cNvPr id="214" name="Google Shape;214;p22"/>
          <p:cNvSpPr/>
          <p:nvPr/>
        </p:nvSpPr>
        <p:spPr>
          <a:xfrm>
            <a:off x="862200" y="1131575"/>
            <a:ext cx="6165300" cy="3355375"/>
          </a:xfrm>
          <a:custGeom>
            <a:rect b="b" l="l" r="r" t="t"/>
            <a:pathLst>
              <a:path extrusionOk="0" h="134215" w="246612">
                <a:moveTo>
                  <a:pt x="246612" y="13808"/>
                </a:moveTo>
                <a:lnTo>
                  <a:pt x="0" y="0"/>
                </a:lnTo>
                <a:lnTo>
                  <a:pt x="0" y="134215"/>
                </a:lnTo>
                <a:lnTo>
                  <a:pt x="210711" y="40320"/>
                </a:lnTo>
                <a:close/>
              </a:path>
            </a:pathLst>
          </a:custGeom>
          <a:solidFill>
            <a:srgbClr val="FFD966">
              <a:alpha val="558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cxnSp>
        <p:nvCxnSpPr>
          <p:cNvPr id="215" name="Google Shape;215;p22"/>
          <p:cNvCxnSpPr/>
          <p:nvPr/>
        </p:nvCxnSpPr>
        <p:spPr>
          <a:xfrm>
            <a:off x="8154800" y="1692675"/>
            <a:ext cx="11700" cy="17106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16" name="Google Shape;216;p22"/>
          <p:cNvSpPr txBox="1"/>
          <p:nvPr/>
        </p:nvSpPr>
        <p:spPr>
          <a:xfrm rot="-5400000">
            <a:off x="7522350" y="2314125"/>
            <a:ext cx="16158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Baseline</a:t>
            </a:r>
            <a:endParaRPr/>
          </a:p>
        </p:txBody>
      </p:sp>
      <p:sp>
        <p:nvSpPr>
          <p:cNvPr id="217" name="Google Shape;217;p22"/>
          <p:cNvSpPr txBox="1"/>
          <p:nvPr/>
        </p:nvSpPr>
        <p:spPr>
          <a:xfrm>
            <a:off x="5246250" y="958400"/>
            <a:ext cx="13962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Beam Steering</a:t>
            </a:r>
            <a:endParaRPr/>
          </a:p>
        </p:txBody>
      </p:sp>
      <p:cxnSp>
        <p:nvCxnSpPr>
          <p:cNvPr id="218" name="Google Shape;218;p22"/>
          <p:cNvCxnSpPr>
            <a:stCxn id="217" idx="3"/>
          </p:cNvCxnSpPr>
          <p:nvPr/>
        </p:nvCxnSpPr>
        <p:spPr>
          <a:xfrm>
            <a:off x="6642450" y="1144850"/>
            <a:ext cx="647400" cy="2208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Optical Design: LEDs</a:t>
            </a:r>
            <a:endParaRPr/>
          </a:p>
        </p:txBody>
      </p:sp>
      <p:sp>
        <p:nvSpPr>
          <p:cNvPr id="224" name="Google Shape;224;p23"/>
          <p:cNvSpPr txBox="1"/>
          <p:nvPr>
            <p:ph idx="1" type="body"/>
          </p:nvPr>
        </p:nvSpPr>
        <p:spPr>
          <a:xfrm>
            <a:off x="311700" y="4127350"/>
            <a:ext cx="8666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Take advantage of recent advances in LEDs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Smaller, high-output LEDs have an advantage in lumen output and also secondary optics height</a:t>
            </a:r>
            <a:endParaRPr sz="1400"/>
          </a:p>
        </p:txBody>
      </p:sp>
      <p:pic>
        <p:nvPicPr>
          <p:cNvPr id="225" name="Google Shape;225;p23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575" y="1053075"/>
            <a:ext cx="4259699" cy="312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3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3150" y="1053075"/>
            <a:ext cx="4319140" cy="3129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Optical Design: The Need for Reflectors</a:t>
            </a:r>
            <a:endParaRPr/>
          </a:p>
        </p:txBody>
      </p:sp>
      <p:sp>
        <p:nvSpPr>
          <p:cNvPr id="232" name="Google Shape;232;p24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Modern LED secondary optics use Total Internal Reflection (TIR) lenses for maximum efficiency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TIR assumes air is the </a:t>
            </a:r>
            <a:r>
              <a:rPr lang="en"/>
              <a:t>propagation</a:t>
            </a:r>
            <a:r>
              <a:rPr lang="en"/>
              <a:t> medium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Aluminum PVD coating of TIR lens  is problematic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 order to pot the strobe head can’t use TIR lenses</a:t>
            </a:r>
            <a:endParaRPr/>
          </a:p>
        </p:txBody>
      </p:sp>
      <p:sp>
        <p:nvSpPr>
          <p:cNvPr id="233" name="Google Shape;233;p24"/>
          <p:cNvSpPr/>
          <p:nvPr/>
        </p:nvSpPr>
        <p:spPr>
          <a:xfrm rot="-5400000">
            <a:off x="6338125" y="1359500"/>
            <a:ext cx="724800" cy="890700"/>
          </a:xfrm>
          <a:prstGeom prst="chord">
            <a:avLst>
              <a:gd fmla="val 5274294" name="adj1"/>
              <a:gd fmla="val 16200000" name="adj2"/>
            </a:avLst>
          </a:prstGeom>
          <a:solidFill>
            <a:srgbClr val="9999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24"/>
          <p:cNvSpPr/>
          <p:nvPr/>
        </p:nvSpPr>
        <p:spPr>
          <a:xfrm>
            <a:off x="6600475" y="2105150"/>
            <a:ext cx="200100" cy="62100"/>
          </a:xfrm>
          <a:prstGeom prst="rect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35" name="Google Shape;235;p24"/>
          <p:cNvCxnSpPr>
            <a:stCxn id="234" idx="0"/>
          </p:cNvCxnSpPr>
          <p:nvPr/>
        </p:nvCxnSpPr>
        <p:spPr>
          <a:xfrm flipH="1" rot="10800000">
            <a:off x="6700525" y="2022950"/>
            <a:ext cx="369300" cy="82200"/>
          </a:xfrm>
          <a:prstGeom prst="straightConnector1">
            <a:avLst/>
          </a:prstGeom>
          <a:noFill/>
          <a:ln cap="flat" cmpd="sng" w="9525">
            <a:solidFill>
              <a:srgbClr val="F1C23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6" name="Google Shape;236;p24"/>
          <p:cNvCxnSpPr/>
          <p:nvPr/>
        </p:nvCxnSpPr>
        <p:spPr>
          <a:xfrm flipH="1" rot="10800000">
            <a:off x="7042325" y="1346375"/>
            <a:ext cx="131100" cy="676500"/>
          </a:xfrm>
          <a:prstGeom prst="straightConnector1">
            <a:avLst/>
          </a:prstGeom>
          <a:noFill/>
          <a:ln cap="flat" cmpd="sng" w="9525">
            <a:solidFill>
              <a:srgbClr val="F1C23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7" name="Google Shape;237;p24"/>
          <p:cNvSpPr txBox="1"/>
          <p:nvPr/>
        </p:nvSpPr>
        <p:spPr>
          <a:xfrm>
            <a:off x="7712025" y="1663850"/>
            <a:ext cx="11202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</a:rPr>
              <a:t>TIR Lens in Air</a:t>
            </a:r>
            <a:endParaRPr>
              <a:solidFill>
                <a:srgbClr val="EFEFEF"/>
              </a:solidFill>
            </a:endParaRPr>
          </a:p>
        </p:txBody>
      </p:sp>
      <p:sp>
        <p:nvSpPr>
          <p:cNvPr id="238" name="Google Shape;238;p24"/>
          <p:cNvSpPr/>
          <p:nvPr/>
        </p:nvSpPr>
        <p:spPr>
          <a:xfrm rot="-5400000">
            <a:off x="6324350" y="2713200"/>
            <a:ext cx="724800" cy="890700"/>
          </a:xfrm>
          <a:prstGeom prst="chord">
            <a:avLst>
              <a:gd fmla="val 5274294" name="adj1"/>
              <a:gd fmla="val 16200000" name="adj2"/>
            </a:avLst>
          </a:prstGeom>
          <a:solidFill>
            <a:srgbClr val="9999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4"/>
          <p:cNvSpPr/>
          <p:nvPr/>
        </p:nvSpPr>
        <p:spPr>
          <a:xfrm>
            <a:off x="6586700" y="3458850"/>
            <a:ext cx="200100" cy="62100"/>
          </a:xfrm>
          <a:prstGeom prst="rect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40" name="Google Shape;240;p24"/>
          <p:cNvCxnSpPr>
            <a:stCxn id="239" idx="0"/>
          </p:cNvCxnSpPr>
          <p:nvPr/>
        </p:nvCxnSpPr>
        <p:spPr>
          <a:xfrm flipH="1" rot="10800000">
            <a:off x="6686750" y="3376650"/>
            <a:ext cx="369300" cy="82200"/>
          </a:xfrm>
          <a:prstGeom prst="straightConnector1">
            <a:avLst/>
          </a:prstGeom>
          <a:noFill/>
          <a:ln cap="flat" cmpd="sng" w="9525">
            <a:solidFill>
              <a:srgbClr val="F1C23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1" name="Google Shape;241;p24"/>
          <p:cNvCxnSpPr/>
          <p:nvPr/>
        </p:nvCxnSpPr>
        <p:spPr>
          <a:xfrm flipH="1" rot="10800000">
            <a:off x="7028550" y="3093075"/>
            <a:ext cx="497100" cy="283500"/>
          </a:xfrm>
          <a:prstGeom prst="straightConnector1">
            <a:avLst/>
          </a:prstGeom>
          <a:noFill/>
          <a:ln cap="flat" cmpd="sng" w="9525">
            <a:solidFill>
              <a:srgbClr val="F1C23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42" name="Google Shape;242;p24"/>
          <p:cNvSpPr txBox="1"/>
          <p:nvPr/>
        </p:nvSpPr>
        <p:spPr>
          <a:xfrm>
            <a:off x="7712025" y="3055275"/>
            <a:ext cx="11202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</a:rPr>
              <a:t>TIR Lens in Silicone</a:t>
            </a:r>
            <a:endParaRPr>
              <a:solidFill>
                <a:srgbClr val="EFEFE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Optical Design: Reflector for Cree XD16</a:t>
            </a:r>
            <a:endParaRPr/>
          </a:p>
        </p:txBody>
      </p:sp>
      <p:sp>
        <p:nvSpPr>
          <p:cNvPr id="248" name="Google Shape;248;p25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Maximum </a:t>
            </a:r>
            <a:r>
              <a:rPr lang="en"/>
              <a:t>irradiance</a:t>
            </a:r>
            <a:r>
              <a:rPr lang="en"/>
              <a:t> and uniformity on target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Optimize freeform-z shape in Zemax with height constraint of 4 mm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Compare with other COTS reflectors</a:t>
            </a:r>
            <a:endParaRPr/>
          </a:p>
        </p:txBody>
      </p:sp>
      <p:pic>
        <p:nvPicPr>
          <p:cNvPr id="249" name="Google Shape;249;p25"/>
          <p:cNvPicPr preferRelativeResize="0"/>
          <p:nvPr/>
        </p:nvPicPr>
        <p:blipFill rotWithShape="1">
          <a:blip r:embed="rId3">
            <a:alphaModFix/>
          </a:blip>
          <a:srcRect b="0" l="36397" r="7579" t="0"/>
          <a:stretch/>
        </p:blipFill>
        <p:spPr>
          <a:xfrm>
            <a:off x="4821050" y="1314713"/>
            <a:ext cx="3748900" cy="251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Optical Design: Reflector for Cree XD16</a:t>
            </a:r>
            <a:endParaRPr/>
          </a:p>
        </p:txBody>
      </p:sp>
      <p:pic>
        <p:nvPicPr>
          <p:cNvPr id="255" name="Google Shape;255;p26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5162901" cy="3193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67700" y="1394100"/>
            <a:ext cx="1712700" cy="1136225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57" name="Google Shape;257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67700" y="2730425"/>
            <a:ext cx="1712700" cy="1134975"/>
          </a:xfrm>
          <a:prstGeom prst="rect">
            <a:avLst/>
          </a:prstGeom>
          <a:noFill/>
          <a:ln cap="flat" cmpd="sng" w="2857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58" name="Google Shape;258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97275" y="1394725"/>
            <a:ext cx="1753685" cy="1134975"/>
          </a:xfrm>
          <a:prstGeom prst="rect">
            <a:avLst/>
          </a:prstGeom>
          <a:noFill/>
          <a:ln cap="flat" cmpd="sng" w="28575">
            <a:solidFill>
              <a:srgbClr val="A61C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59" name="Google Shape;259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32800" y="2730425"/>
            <a:ext cx="1753675" cy="1134972"/>
          </a:xfrm>
          <a:prstGeom prst="rect">
            <a:avLst/>
          </a:prstGeom>
          <a:noFill/>
          <a:ln cap="flat" cmpd="sng" w="2857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60" name="Google Shape;260;p26"/>
          <p:cNvSpPr/>
          <p:nvPr/>
        </p:nvSpPr>
        <p:spPr>
          <a:xfrm>
            <a:off x="5905674" y="1641550"/>
            <a:ext cx="735600" cy="572700"/>
          </a:xfrm>
          <a:prstGeom prst="rect">
            <a:avLst/>
          </a:pr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6"/>
          <p:cNvSpPr/>
          <p:nvPr/>
        </p:nvSpPr>
        <p:spPr>
          <a:xfrm>
            <a:off x="1219200" y="1790150"/>
            <a:ext cx="3447900" cy="19506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62" name="Google Shape;262;p26"/>
          <p:cNvCxnSpPr/>
          <p:nvPr/>
        </p:nvCxnSpPr>
        <p:spPr>
          <a:xfrm>
            <a:off x="5800338" y="1635875"/>
            <a:ext cx="0" cy="5856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263" name="Google Shape;263;p26"/>
          <p:cNvCxnSpPr/>
          <p:nvPr/>
        </p:nvCxnSpPr>
        <p:spPr>
          <a:xfrm>
            <a:off x="5864725" y="1564850"/>
            <a:ext cx="8175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64" name="Google Shape;264;p26"/>
          <p:cNvSpPr txBox="1"/>
          <p:nvPr/>
        </p:nvSpPr>
        <p:spPr>
          <a:xfrm>
            <a:off x="6431200" y="4191325"/>
            <a:ext cx="6501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6"/>
          <p:cNvSpPr/>
          <p:nvPr/>
        </p:nvSpPr>
        <p:spPr>
          <a:xfrm>
            <a:off x="7739636" y="1628238"/>
            <a:ext cx="735600" cy="572700"/>
          </a:xfrm>
          <a:prstGeom prst="rect">
            <a:avLst/>
          </a:pr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26"/>
          <p:cNvSpPr/>
          <p:nvPr/>
        </p:nvSpPr>
        <p:spPr>
          <a:xfrm>
            <a:off x="7768211" y="2969900"/>
            <a:ext cx="735600" cy="572700"/>
          </a:xfrm>
          <a:prstGeom prst="rect">
            <a:avLst/>
          </a:pr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6"/>
          <p:cNvSpPr/>
          <p:nvPr/>
        </p:nvSpPr>
        <p:spPr>
          <a:xfrm>
            <a:off x="5905674" y="2969900"/>
            <a:ext cx="735600" cy="572700"/>
          </a:xfrm>
          <a:prstGeom prst="rect">
            <a:avLst/>
          </a:pr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6"/>
          <p:cNvSpPr txBox="1"/>
          <p:nvPr/>
        </p:nvSpPr>
        <p:spPr>
          <a:xfrm>
            <a:off x="6000438" y="1333475"/>
            <a:ext cx="611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16 cm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269" name="Google Shape;269;p26"/>
          <p:cNvSpPr txBox="1"/>
          <p:nvPr/>
        </p:nvSpPr>
        <p:spPr>
          <a:xfrm rot="-5400000">
            <a:off x="5407663" y="1776700"/>
            <a:ext cx="611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14 cm</a:t>
            </a:r>
            <a:endParaRPr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Optical Design: Sidelobe Reduction</a:t>
            </a:r>
            <a:endParaRPr/>
          </a:p>
        </p:txBody>
      </p:sp>
      <p:sp>
        <p:nvSpPr>
          <p:cNvPr id="275" name="Google Shape;275;p27"/>
          <p:cNvSpPr txBox="1"/>
          <p:nvPr>
            <p:ph idx="1" type="body"/>
          </p:nvPr>
        </p:nvSpPr>
        <p:spPr>
          <a:xfrm>
            <a:off x="311700" y="1152475"/>
            <a:ext cx="4260300" cy="14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Small baffle over each </a:t>
            </a:r>
            <a:r>
              <a:rPr lang="en"/>
              <a:t>reflector</a:t>
            </a:r>
            <a:r>
              <a:rPr lang="en"/>
              <a:t> can dramatically reduce sidelobes without any change in on-target lux.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76" name="Google Shape;276;p27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14125" y="1152475"/>
            <a:ext cx="3924948" cy="3551149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7"/>
          <p:cNvSpPr/>
          <p:nvPr/>
        </p:nvSpPr>
        <p:spPr>
          <a:xfrm>
            <a:off x="1767625" y="3528575"/>
            <a:ext cx="1008000" cy="697200"/>
          </a:xfrm>
          <a:prstGeom prst="chord">
            <a:avLst>
              <a:gd fmla="val 21134763" name="adj1"/>
              <a:gd fmla="val 11270088" name="adj2"/>
            </a:avLst>
          </a:prstGeom>
          <a:solidFill>
            <a:srgbClr val="EFEFE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27"/>
          <p:cNvSpPr/>
          <p:nvPr/>
        </p:nvSpPr>
        <p:spPr>
          <a:xfrm>
            <a:off x="2109325" y="4136075"/>
            <a:ext cx="324600" cy="89700"/>
          </a:xfrm>
          <a:prstGeom prst="rect">
            <a:avLst/>
          </a:prstGeom>
          <a:solidFill>
            <a:srgbClr val="F1C23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7"/>
          <p:cNvSpPr/>
          <p:nvPr/>
        </p:nvSpPr>
        <p:spPr>
          <a:xfrm>
            <a:off x="1767625" y="3238600"/>
            <a:ext cx="1008000" cy="572700"/>
          </a:xfrm>
          <a:prstGeom prst="rect">
            <a:avLst/>
          </a:prstGeom>
          <a:solidFill>
            <a:srgbClr val="6666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66666"/>
              </a:solidFill>
            </a:endParaRPr>
          </a:p>
        </p:txBody>
      </p:sp>
      <p:cxnSp>
        <p:nvCxnSpPr>
          <p:cNvPr id="280" name="Google Shape;280;p27"/>
          <p:cNvCxnSpPr>
            <a:stCxn id="278" idx="3"/>
            <a:endCxn id="279" idx="1"/>
          </p:cNvCxnSpPr>
          <p:nvPr/>
        </p:nvCxnSpPr>
        <p:spPr>
          <a:xfrm rot="10800000">
            <a:off x="1767625" y="3524825"/>
            <a:ext cx="666300" cy="656100"/>
          </a:xfrm>
          <a:prstGeom prst="straightConnector1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1" name="Google Shape;281;p27"/>
          <p:cNvCxnSpPr>
            <a:stCxn id="279" idx="1"/>
          </p:cNvCxnSpPr>
          <p:nvPr/>
        </p:nvCxnSpPr>
        <p:spPr>
          <a:xfrm rot="10800000">
            <a:off x="1132525" y="2865850"/>
            <a:ext cx="635100" cy="659100"/>
          </a:xfrm>
          <a:prstGeom prst="straightConnector1">
            <a:avLst/>
          </a:prstGeom>
          <a:noFill/>
          <a:ln cap="flat" cmpd="sng" w="19050">
            <a:solidFill>
              <a:srgbClr val="4A86E8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282" name="Google Shape;282;p27"/>
          <p:cNvCxnSpPr>
            <a:stCxn id="279" idx="1"/>
          </p:cNvCxnSpPr>
          <p:nvPr/>
        </p:nvCxnSpPr>
        <p:spPr>
          <a:xfrm flipH="1" rot="10800000">
            <a:off x="1767625" y="3349150"/>
            <a:ext cx="124200" cy="175800"/>
          </a:xfrm>
          <a:prstGeom prst="straightConnector1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3" name="Google Shape;283;p27"/>
          <p:cNvCxnSpPr>
            <a:stCxn id="279" idx="1"/>
          </p:cNvCxnSpPr>
          <p:nvPr/>
        </p:nvCxnSpPr>
        <p:spPr>
          <a:xfrm flipH="1" rot="10800000">
            <a:off x="1767625" y="3507850"/>
            <a:ext cx="172500" cy="17100"/>
          </a:xfrm>
          <a:prstGeom prst="straightConnector1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4" name="Google Shape;284;p27"/>
          <p:cNvCxnSpPr>
            <a:stCxn id="279" idx="1"/>
          </p:cNvCxnSpPr>
          <p:nvPr/>
        </p:nvCxnSpPr>
        <p:spPr>
          <a:xfrm>
            <a:off x="1767625" y="3524950"/>
            <a:ext cx="96600" cy="176100"/>
          </a:xfrm>
          <a:prstGeom prst="straightConnector1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5" name="Google Shape;285;p27"/>
          <p:cNvSpPr txBox="1"/>
          <p:nvPr/>
        </p:nvSpPr>
        <p:spPr>
          <a:xfrm>
            <a:off x="545425" y="2343875"/>
            <a:ext cx="13188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CCCC"/>
                </a:solidFill>
              </a:rPr>
              <a:t>Blocked Oblique Ray</a:t>
            </a:r>
            <a:endParaRPr>
              <a:solidFill>
                <a:srgbClr val="CCCCCC"/>
              </a:solidFill>
            </a:endParaRPr>
          </a:p>
        </p:txBody>
      </p:sp>
      <p:sp>
        <p:nvSpPr>
          <p:cNvPr id="286" name="Google Shape;286;p27"/>
          <p:cNvSpPr txBox="1"/>
          <p:nvPr/>
        </p:nvSpPr>
        <p:spPr>
          <a:xfrm>
            <a:off x="1036325" y="3383575"/>
            <a:ext cx="13188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CCCC"/>
                </a:solidFill>
              </a:rPr>
              <a:t>Diffuse Scatter</a:t>
            </a:r>
            <a:endParaRPr>
              <a:solidFill>
                <a:srgbClr val="CCCCCC"/>
              </a:solidFill>
            </a:endParaRPr>
          </a:p>
        </p:txBody>
      </p:sp>
      <p:sp>
        <p:nvSpPr>
          <p:cNvPr id="287" name="Google Shape;287;p27"/>
          <p:cNvSpPr txBox="1"/>
          <p:nvPr/>
        </p:nvSpPr>
        <p:spPr>
          <a:xfrm>
            <a:off x="2832375" y="3811300"/>
            <a:ext cx="13188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CCCC"/>
                </a:solidFill>
              </a:rPr>
              <a:t>Reflector</a:t>
            </a:r>
            <a:endParaRPr>
              <a:solidFill>
                <a:srgbClr val="CCCCCC"/>
              </a:solidFill>
            </a:endParaRPr>
          </a:p>
        </p:txBody>
      </p:sp>
      <p:sp>
        <p:nvSpPr>
          <p:cNvPr id="288" name="Google Shape;288;p27"/>
          <p:cNvSpPr txBox="1"/>
          <p:nvPr/>
        </p:nvSpPr>
        <p:spPr>
          <a:xfrm>
            <a:off x="1972975" y="4225775"/>
            <a:ext cx="5973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CCCC"/>
                </a:solidFill>
              </a:rPr>
              <a:t>LED</a:t>
            </a:r>
            <a:endParaRPr>
              <a:solidFill>
                <a:srgbClr val="CCCCCC"/>
              </a:solidFill>
            </a:endParaRPr>
          </a:p>
        </p:txBody>
      </p:sp>
      <p:sp>
        <p:nvSpPr>
          <p:cNvPr id="289" name="Google Shape;289;p27"/>
          <p:cNvSpPr txBox="1"/>
          <p:nvPr/>
        </p:nvSpPr>
        <p:spPr>
          <a:xfrm>
            <a:off x="2804750" y="3011988"/>
            <a:ext cx="13188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CCCC"/>
                </a:solidFill>
              </a:rPr>
              <a:t>Absorbing </a:t>
            </a:r>
            <a:endParaRPr>
              <a:solidFill>
                <a:srgbClr val="CCCC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CCCC"/>
                </a:solidFill>
              </a:rPr>
              <a:t>Baffle of 80 or 90 %</a:t>
            </a:r>
            <a:endParaRPr>
              <a:solidFill>
                <a:srgbClr val="CCCCCC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Optical Design: Reflector Fabrication</a:t>
            </a:r>
            <a:endParaRPr/>
          </a:p>
        </p:txBody>
      </p:sp>
      <p:sp>
        <p:nvSpPr>
          <p:cNvPr id="295" name="Google Shape;295;p28"/>
          <p:cNvSpPr txBox="1"/>
          <p:nvPr>
            <p:ph idx="1" type="body"/>
          </p:nvPr>
        </p:nvSpPr>
        <p:spPr>
          <a:xfrm>
            <a:off x="311700" y="1152475"/>
            <a:ext cx="3402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3D printed Arrays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$2500 NRE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3D printed plastic with aluminum PVD coating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$300 each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CNC machining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Higher risk level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Custom tooling for each shape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Lapping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~$2000 each</a:t>
            </a:r>
            <a:endParaRPr/>
          </a:p>
        </p:txBody>
      </p:sp>
      <p:pic>
        <p:nvPicPr>
          <p:cNvPr id="296" name="Google Shape;29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0975" y="1273675"/>
            <a:ext cx="3672424" cy="2429925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28"/>
          <p:cNvSpPr txBox="1"/>
          <p:nvPr/>
        </p:nvSpPr>
        <p:spPr>
          <a:xfrm>
            <a:off x="4694950" y="3703600"/>
            <a:ext cx="3700500" cy="2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Luximprint printed reflector</a:t>
            </a:r>
            <a:endParaRPr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41025" y="3593963"/>
            <a:ext cx="1836956" cy="122377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29"/>
          <p:cNvSpPr/>
          <p:nvPr/>
        </p:nvSpPr>
        <p:spPr>
          <a:xfrm flipH="1" rot="-784707">
            <a:off x="8356468" y="4529901"/>
            <a:ext cx="455679" cy="210613"/>
          </a:xfrm>
          <a:custGeom>
            <a:rect b="b" l="l" r="r" t="t"/>
            <a:pathLst>
              <a:path extrusionOk="0" h="10557" w="24205">
                <a:moveTo>
                  <a:pt x="0" y="258"/>
                </a:moveTo>
                <a:lnTo>
                  <a:pt x="0" y="10557"/>
                </a:lnTo>
                <a:lnTo>
                  <a:pt x="24205" y="10557"/>
                </a:lnTo>
                <a:lnTo>
                  <a:pt x="22403" y="6952"/>
                </a:lnTo>
                <a:lnTo>
                  <a:pt x="19055" y="3347"/>
                </a:lnTo>
                <a:lnTo>
                  <a:pt x="15450" y="1030"/>
                </a:lnTo>
                <a:lnTo>
                  <a:pt x="8755" y="0"/>
                </a:lnTo>
                <a:close/>
              </a:path>
            </a:pathLst>
          </a:cu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4" name="Google Shape;304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Optical Design: Beam Steering</a:t>
            </a:r>
            <a:endParaRPr/>
          </a:p>
        </p:txBody>
      </p:sp>
      <p:sp>
        <p:nvSpPr>
          <p:cNvPr id="305" name="Google Shape;305;p29"/>
          <p:cNvSpPr/>
          <p:nvPr/>
        </p:nvSpPr>
        <p:spPr>
          <a:xfrm>
            <a:off x="8082709" y="1955270"/>
            <a:ext cx="352200" cy="966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29"/>
          <p:cNvSpPr/>
          <p:nvPr/>
        </p:nvSpPr>
        <p:spPr>
          <a:xfrm flipH="1">
            <a:off x="6420239" y="1969287"/>
            <a:ext cx="1525800" cy="897600"/>
          </a:xfrm>
          <a:prstGeom prst="rtTriangle">
            <a:avLst/>
          </a:prstGeom>
          <a:solidFill>
            <a:srgbClr val="9FC5E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07" name="Google Shape;307;p29"/>
          <p:cNvCxnSpPr>
            <a:stCxn id="305" idx="1"/>
            <a:endCxn id="306" idx="5"/>
          </p:cNvCxnSpPr>
          <p:nvPr/>
        </p:nvCxnSpPr>
        <p:spPr>
          <a:xfrm rot="10800000">
            <a:off x="7183009" y="2418170"/>
            <a:ext cx="899700" cy="204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8" name="Google Shape;308;p29"/>
          <p:cNvCxnSpPr/>
          <p:nvPr/>
        </p:nvCxnSpPr>
        <p:spPr>
          <a:xfrm flipH="1">
            <a:off x="5970250" y="2418075"/>
            <a:ext cx="1234800" cy="3909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9" name="Google Shape;309;p29"/>
          <p:cNvCxnSpPr/>
          <p:nvPr/>
        </p:nvCxnSpPr>
        <p:spPr>
          <a:xfrm rot="10800000">
            <a:off x="6606700" y="1548075"/>
            <a:ext cx="1152900" cy="1891800"/>
          </a:xfrm>
          <a:prstGeom prst="straightConnector1">
            <a:avLst/>
          </a:prstGeom>
          <a:noFill/>
          <a:ln cap="flat" cmpd="sng" w="38100">
            <a:solidFill>
              <a:srgbClr val="EFEFEF"/>
            </a:solidFill>
            <a:prstDash val="dashDot"/>
            <a:round/>
            <a:headEnd len="med" w="med" type="none"/>
            <a:tailEnd len="med" w="med" type="none"/>
          </a:ln>
        </p:spPr>
      </p:cxnSp>
      <p:cxnSp>
        <p:nvCxnSpPr>
          <p:cNvPr id="310" name="Google Shape;310;p29"/>
          <p:cNvCxnSpPr>
            <a:stCxn id="306" idx="5"/>
          </p:cNvCxnSpPr>
          <p:nvPr/>
        </p:nvCxnSpPr>
        <p:spPr>
          <a:xfrm rot="10800000">
            <a:off x="5992139" y="2418087"/>
            <a:ext cx="1191000" cy="0"/>
          </a:xfrm>
          <a:prstGeom prst="straightConnector1">
            <a:avLst/>
          </a:prstGeom>
          <a:noFill/>
          <a:ln cap="flat" cmpd="sng" w="38100">
            <a:solidFill>
              <a:srgbClr val="EFEFEF"/>
            </a:solidFill>
            <a:prstDash val="dashDot"/>
            <a:round/>
            <a:headEnd len="med" w="med" type="none"/>
            <a:tailEnd len="med" w="med" type="none"/>
          </a:ln>
        </p:spPr>
      </p:cxnSp>
      <p:sp>
        <p:nvSpPr>
          <p:cNvPr id="311" name="Google Shape;311;p29"/>
          <p:cNvSpPr/>
          <p:nvPr/>
        </p:nvSpPr>
        <p:spPr>
          <a:xfrm rot="-9260983">
            <a:off x="6774739" y="2154766"/>
            <a:ext cx="125665" cy="337942"/>
          </a:xfrm>
          <a:custGeom>
            <a:rect b="b" l="l" r="r" t="t"/>
            <a:pathLst>
              <a:path extrusionOk="0" h="9390" w="4798">
                <a:moveTo>
                  <a:pt x="0" y="0"/>
                </a:moveTo>
                <a:cubicBezTo>
                  <a:pt x="782" y="506"/>
                  <a:pt x="4280" y="1473"/>
                  <a:pt x="4694" y="3038"/>
                </a:cubicBezTo>
                <a:cubicBezTo>
                  <a:pt x="5108" y="4603"/>
                  <a:pt x="2853" y="8331"/>
                  <a:pt x="2485" y="9390"/>
                </a:cubicBezTo>
              </a:path>
            </a:pathLst>
          </a:custGeom>
          <a:noFill/>
          <a:ln cap="flat" cmpd="sng" w="2857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2" name="Google Shape;312;p29"/>
          <p:cNvSpPr/>
          <p:nvPr/>
        </p:nvSpPr>
        <p:spPr>
          <a:xfrm rot="2700000">
            <a:off x="7403080" y="2482094"/>
            <a:ext cx="125666" cy="337929"/>
          </a:xfrm>
          <a:custGeom>
            <a:rect b="b" l="l" r="r" t="t"/>
            <a:pathLst>
              <a:path extrusionOk="0" h="9390" w="4798">
                <a:moveTo>
                  <a:pt x="0" y="0"/>
                </a:moveTo>
                <a:cubicBezTo>
                  <a:pt x="782" y="506"/>
                  <a:pt x="4280" y="1473"/>
                  <a:pt x="4694" y="3038"/>
                </a:cubicBezTo>
                <a:cubicBezTo>
                  <a:pt x="5108" y="4603"/>
                  <a:pt x="2853" y="8331"/>
                  <a:pt x="2485" y="9390"/>
                </a:cubicBezTo>
              </a:path>
            </a:pathLst>
          </a:custGeom>
          <a:noFill/>
          <a:ln cap="flat" cmpd="sng" w="2857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3" name="Google Shape;313;p29"/>
          <p:cNvSpPr txBox="1"/>
          <p:nvPr/>
        </p:nvSpPr>
        <p:spPr>
          <a:xfrm>
            <a:off x="7568075" y="2418175"/>
            <a:ext cx="4557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</a:rPr>
              <a:t>𝜽</a:t>
            </a:r>
            <a:r>
              <a:rPr baseline="-25000" lang="en">
                <a:solidFill>
                  <a:srgbClr val="EFEFEF"/>
                </a:solidFill>
              </a:rPr>
              <a:t>a</a:t>
            </a:r>
            <a:endParaRPr baseline="-25000">
              <a:solidFill>
                <a:srgbClr val="EFEFEF"/>
              </a:solidFill>
            </a:endParaRPr>
          </a:p>
        </p:txBody>
      </p:sp>
      <p:sp>
        <p:nvSpPr>
          <p:cNvPr id="314" name="Google Shape;314;p29"/>
          <p:cNvSpPr txBox="1"/>
          <p:nvPr/>
        </p:nvSpPr>
        <p:spPr>
          <a:xfrm>
            <a:off x="6421750" y="1969275"/>
            <a:ext cx="4557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</a:rPr>
              <a:t>𝜽</a:t>
            </a:r>
            <a:r>
              <a:rPr baseline="-25000" lang="en">
                <a:solidFill>
                  <a:srgbClr val="EFEFEF"/>
                </a:solidFill>
              </a:rPr>
              <a:t>w</a:t>
            </a:r>
            <a:endParaRPr baseline="-25000">
              <a:solidFill>
                <a:srgbClr val="EFEFEF"/>
              </a:solidFill>
            </a:endParaRPr>
          </a:p>
        </p:txBody>
      </p:sp>
      <p:sp>
        <p:nvSpPr>
          <p:cNvPr id="315" name="Google Shape;315;p29"/>
          <p:cNvSpPr txBox="1"/>
          <p:nvPr>
            <p:ph idx="1" type="body"/>
          </p:nvPr>
        </p:nvSpPr>
        <p:spPr>
          <a:xfrm>
            <a:off x="311700" y="1152475"/>
            <a:ext cx="3248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Need to converge beams from strobes onto FOV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Can use difference in refractive index between acrylic and seawater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This keeps system streamlined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To deflect beam 12 cm over 65 cm range, </a:t>
            </a:r>
            <a:r>
              <a:rPr b="1" i="1" lang="en">
                <a:solidFill>
                  <a:srgbClr val="999999"/>
                </a:solidFill>
              </a:rPr>
              <a:t>𝜽</a:t>
            </a:r>
            <a:r>
              <a:rPr b="1" baseline="-25000" i="1" lang="en">
                <a:solidFill>
                  <a:srgbClr val="999999"/>
                </a:solidFill>
              </a:rPr>
              <a:t>a </a:t>
            </a:r>
            <a:r>
              <a:rPr b="1" i="1" lang="en">
                <a:solidFill>
                  <a:srgbClr val="999999"/>
                </a:solidFill>
              </a:rPr>
              <a:t>~ </a:t>
            </a:r>
            <a:r>
              <a:rPr b="1" lang="en">
                <a:solidFill>
                  <a:srgbClr val="999999"/>
                </a:solidFill>
              </a:rPr>
              <a:t>55</a:t>
            </a:r>
            <a:r>
              <a:rPr b="1" baseline="30000" lang="en">
                <a:solidFill>
                  <a:srgbClr val="999999"/>
                </a:solidFill>
              </a:rPr>
              <a:t>o</a:t>
            </a:r>
            <a:r>
              <a:rPr b="1" lang="en">
                <a:solidFill>
                  <a:srgbClr val="999999"/>
                </a:solidFill>
              </a:rPr>
              <a:t> </a:t>
            </a:r>
            <a:endParaRPr b="1">
              <a:solidFill>
                <a:srgbClr val="999999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EFEFEF"/>
                </a:solidFill>
              </a:rPr>
              <a:t> </a:t>
            </a:r>
            <a:endParaRPr sz="1400">
              <a:solidFill>
                <a:srgbClr val="EFEFE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9"/>
          <p:cNvSpPr txBox="1"/>
          <p:nvPr/>
        </p:nvSpPr>
        <p:spPr>
          <a:xfrm>
            <a:off x="6972575" y="1519875"/>
            <a:ext cx="11910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</a:rPr>
              <a:t>Acrylic</a:t>
            </a:r>
            <a:endParaRPr baseline="-25000">
              <a:solidFill>
                <a:srgbClr val="EFEFEF"/>
              </a:solidFill>
            </a:endParaRPr>
          </a:p>
        </p:txBody>
      </p:sp>
      <p:sp>
        <p:nvSpPr>
          <p:cNvPr id="317" name="Google Shape;317;p29"/>
          <p:cNvSpPr txBox="1"/>
          <p:nvPr/>
        </p:nvSpPr>
        <p:spPr>
          <a:xfrm>
            <a:off x="5468075" y="1825388"/>
            <a:ext cx="11910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</a:rPr>
              <a:t>Seawater</a:t>
            </a:r>
            <a:endParaRPr baseline="-25000">
              <a:solidFill>
                <a:srgbClr val="EFEFEF"/>
              </a:solidFill>
            </a:endParaRPr>
          </a:p>
        </p:txBody>
      </p:sp>
      <p:cxnSp>
        <p:nvCxnSpPr>
          <p:cNvPr id="318" name="Google Shape;318;p29"/>
          <p:cNvCxnSpPr>
            <a:stCxn id="316" idx="2"/>
          </p:cNvCxnSpPr>
          <p:nvPr/>
        </p:nvCxnSpPr>
        <p:spPr>
          <a:xfrm>
            <a:off x="7568075" y="1878975"/>
            <a:ext cx="39600" cy="342900"/>
          </a:xfrm>
          <a:prstGeom prst="straightConnector1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19" name="Google Shape;319;p29"/>
          <p:cNvSpPr txBox="1"/>
          <p:nvPr/>
        </p:nvSpPr>
        <p:spPr>
          <a:xfrm>
            <a:off x="7953000" y="1455500"/>
            <a:ext cx="11910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</a:rPr>
              <a:t>Strobe</a:t>
            </a:r>
            <a:endParaRPr baseline="-25000">
              <a:solidFill>
                <a:srgbClr val="EFEFEF"/>
              </a:solidFill>
            </a:endParaRPr>
          </a:p>
        </p:txBody>
      </p:sp>
      <p:cxnSp>
        <p:nvCxnSpPr>
          <p:cNvPr id="320" name="Google Shape;320;p29"/>
          <p:cNvCxnSpPr>
            <a:stCxn id="319" idx="2"/>
          </p:cNvCxnSpPr>
          <p:nvPr/>
        </p:nvCxnSpPr>
        <p:spPr>
          <a:xfrm flipH="1">
            <a:off x="8298300" y="1814600"/>
            <a:ext cx="250200" cy="380700"/>
          </a:xfrm>
          <a:prstGeom prst="straightConnector1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321" name="Google Shape;321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41238" y="3593975"/>
            <a:ext cx="1797125" cy="119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23525" y="2387438"/>
            <a:ext cx="1833000" cy="1200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41462" y="3598300"/>
            <a:ext cx="1797126" cy="118605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9"/>
          <p:cNvSpPr/>
          <p:nvPr/>
        </p:nvSpPr>
        <p:spPr>
          <a:xfrm rot="-824795">
            <a:off x="8825755" y="4440953"/>
            <a:ext cx="71961" cy="246875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25" name="Google Shape;325;p29"/>
          <p:cNvCxnSpPr>
            <a:stCxn id="324" idx="1"/>
          </p:cNvCxnSpPr>
          <p:nvPr/>
        </p:nvCxnSpPr>
        <p:spPr>
          <a:xfrm flipH="1">
            <a:off x="8639286" y="4572941"/>
            <a:ext cx="187500" cy="468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6" name="Google Shape;326;p29"/>
          <p:cNvCxnSpPr/>
          <p:nvPr/>
        </p:nvCxnSpPr>
        <p:spPr>
          <a:xfrm flipH="1" rot="-491616">
            <a:off x="8286501" y="4633701"/>
            <a:ext cx="374270" cy="15886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27" name="Google Shape;327;p29"/>
          <p:cNvSpPr/>
          <p:nvPr/>
        </p:nvSpPr>
        <p:spPr>
          <a:xfrm rot="-114549">
            <a:off x="7019699" y="4489659"/>
            <a:ext cx="72040" cy="2469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9"/>
          <p:cNvSpPr/>
          <p:nvPr/>
        </p:nvSpPr>
        <p:spPr>
          <a:xfrm flipH="1" rot="-95928">
            <a:off x="6681659" y="4510927"/>
            <a:ext cx="311821" cy="229500"/>
          </a:xfrm>
          <a:prstGeom prst="rtTriangle">
            <a:avLst/>
          </a:prstGeom>
          <a:solidFill>
            <a:srgbClr val="9FC5E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29" name="Google Shape;329;p29"/>
          <p:cNvCxnSpPr>
            <a:stCxn id="327" idx="1"/>
            <a:endCxn id="328" idx="5"/>
          </p:cNvCxnSpPr>
          <p:nvPr/>
        </p:nvCxnSpPr>
        <p:spPr>
          <a:xfrm flipH="1">
            <a:off x="6837619" y="4614309"/>
            <a:ext cx="182100" cy="114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0" name="Google Shape;330;p29"/>
          <p:cNvCxnSpPr/>
          <p:nvPr/>
        </p:nvCxnSpPr>
        <p:spPr>
          <a:xfrm flipH="1">
            <a:off x="6463460" y="4625491"/>
            <a:ext cx="374115" cy="158866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331" name="Google Shape;331;p29"/>
          <p:cNvGrpSpPr/>
          <p:nvPr/>
        </p:nvGrpSpPr>
        <p:grpSpPr>
          <a:xfrm>
            <a:off x="4805426" y="4434860"/>
            <a:ext cx="464614" cy="297056"/>
            <a:chOff x="4805426" y="4434860"/>
            <a:chExt cx="464614" cy="297056"/>
          </a:xfrm>
        </p:grpSpPr>
        <p:sp>
          <p:nvSpPr>
            <p:cNvPr id="332" name="Google Shape;332;p29"/>
            <p:cNvSpPr/>
            <p:nvPr/>
          </p:nvSpPr>
          <p:spPr>
            <a:xfrm rot="-1183082">
              <a:off x="5162328" y="4441077"/>
              <a:ext cx="72023" cy="246766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33" name="Google Shape;333;p29"/>
            <p:cNvCxnSpPr/>
            <p:nvPr/>
          </p:nvCxnSpPr>
          <p:spPr>
            <a:xfrm flipH="1">
              <a:off x="4805426" y="4572916"/>
              <a:ext cx="374100" cy="159000"/>
            </a:xfrm>
            <a:prstGeom prst="straightConnector1">
              <a:avLst/>
            </a:prstGeom>
            <a:noFill/>
            <a:ln cap="flat" cmpd="sng" w="38100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34" name="Google Shape;334;p29"/>
          <p:cNvGrpSpPr/>
          <p:nvPr/>
        </p:nvGrpSpPr>
        <p:grpSpPr>
          <a:xfrm rot="1238875">
            <a:off x="4834833" y="3237500"/>
            <a:ext cx="473919" cy="296090"/>
            <a:chOff x="4805426" y="4435805"/>
            <a:chExt cx="473952" cy="296111"/>
          </a:xfrm>
        </p:grpSpPr>
        <p:sp>
          <p:nvSpPr>
            <p:cNvPr id="335" name="Google Shape;335;p29"/>
            <p:cNvSpPr/>
            <p:nvPr/>
          </p:nvSpPr>
          <p:spPr>
            <a:xfrm rot="-1491505">
              <a:off x="5162338" y="4441109"/>
              <a:ext cx="72078" cy="246791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36" name="Google Shape;336;p29"/>
            <p:cNvCxnSpPr/>
            <p:nvPr/>
          </p:nvCxnSpPr>
          <p:spPr>
            <a:xfrm flipH="1">
              <a:off x="4805426" y="4572916"/>
              <a:ext cx="374100" cy="159000"/>
            </a:xfrm>
            <a:prstGeom prst="straightConnector1">
              <a:avLst/>
            </a:prstGeom>
            <a:noFill/>
            <a:ln cap="flat" cmpd="sng" w="38100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pic>
        <p:nvPicPr>
          <p:cNvPr id="337" name="Google Shape;337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92137" y="89750"/>
            <a:ext cx="2981838" cy="13657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8" name="Google Shape;338;p29"/>
          <p:cNvCxnSpPr/>
          <p:nvPr/>
        </p:nvCxnSpPr>
        <p:spPr>
          <a:xfrm rot="10800000">
            <a:off x="7815025" y="702125"/>
            <a:ext cx="6600" cy="1442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39" name="Google Shape;339;p29"/>
          <p:cNvSpPr/>
          <p:nvPr/>
        </p:nvSpPr>
        <p:spPr>
          <a:xfrm>
            <a:off x="4015024" y="2718613"/>
            <a:ext cx="735600" cy="572700"/>
          </a:xfrm>
          <a:prstGeom prst="rect">
            <a:avLst/>
          </a:pr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29"/>
          <p:cNvSpPr txBox="1"/>
          <p:nvPr/>
        </p:nvSpPr>
        <p:spPr>
          <a:xfrm>
            <a:off x="4109788" y="2410538"/>
            <a:ext cx="611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16 cm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341" name="Google Shape;341;p29"/>
          <p:cNvSpPr txBox="1"/>
          <p:nvPr/>
        </p:nvSpPr>
        <p:spPr>
          <a:xfrm rot="-5400000">
            <a:off x="3517013" y="2853763"/>
            <a:ext cx="611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14 cm</a:t>
            </a:r>
            <a:endParaRPr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Optical Design: Imaging Geometry</a:t>
            </a:r>
            <a:endParaRPr/>
          </a:p>
        </p:txBody>
      </p:sp>
      <p:sp>
        <p:nvSpPr>
          <p:cNvPr id="347" name="Google Shape;347;p30"/>
          <p:cNvSpPr txBox="1"/>
          <p:nvPr/>
        </p:nvSpPr>
        <p:spPr>
          <a:xfrm>
            <a:off x="3181288" y="964163"/>
            <a:ext cx="1666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B7B7B7"/>
                </a:solidFill>
              </a:rPr>
              <a:t>Scattering: 0.1 blender units</a:t>
            </a:r>
            <a:endParaRPr sz="8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B7B7B7"/>
                </a:solidFill>
              </a:rPr>
              <a:t>0.1, copepod / liter</a:t>
            </a:r>
            <a:endParaRPr sz="8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B7B7B7"/>
                </a:solidFill>
              </a:rPr>
              <a:t>1, 400 um particle / liter</a:t>
            </a:r>
            <a:endParaRPr sz="8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B7B7B7"/>
                </a:solidFill>
              </a:rPr>
              <a:t>10, 100 um particle / liter</a:t>
            </a:r>
            <a:endParaRPr sz="800">
              <a:solidFill>
                <a:srgbClr val="B7B7B7"/>
              </a:solidFill>
            </a:endParaRPr>
          </a:p>
        </p:txBody>
      </p:sp>
      <p:sp>
        <p:nvSpPr>
          <p:cNvPr id="348" name="Google Shape;348;p30"/>
          <p:cNvSpPr txBox="1"/>
          <p:nvPr/>
        </p:nvSpPr>
        <p:spPr>
          <a:xfrm>
            <a:off x="5055663" y="976313"/>
            <a:ext cx="1666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B7B7B7"/>
                </a:solidFill>
              </a:rPr>
              <a:t>Scattering: 0.2 blender units</a:t>
            </a:r>
            <a:endParaRPr sz="8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B7B7B7"/>
                </a:solidFill>
              </a:rPr>
              <a:t>1, Copepod / liter</a:t>
            </a:r>
            <a:endParaRPr sz="8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B7B7B7"/>
                </a:solidFill>
              </a:rPr>
              <a:t>10, 400 um particle / liter</a:t>
            </a:r>
            <a:endParaRPr sz="8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B7B7B7"/>
                </a:solidFill>
              </a:rPr>
              <a:t>100, 100 um particle / liter</a:t>
            </a:r>
            <a:endParaRPr sz="800">
              <a:solidFill>
                <a:srgbClr val="B7B7B7"/>
              </a:solidFill>
            </a:endParaRPr>
          </a:p>
        </p:txBody>
      </p:sp>
      <p:sp>
        <p:nvSpPr>
          <p:cNvPr id="349" name="Google Shape;349;p30"/>
          <p:cNvSpPr txBox="1"/>
          <p:nvPr/>
        </p:nvSpPr>
        <p:spPr>
          <a:xfrm>
            <a:off x="6901600" y="964750"/>
            <a:ext cx="1666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B7B7B7"/>
                </a:solidFill>
              </a:rPr>
              <a:t>Scattering: 0.3 blender units</a:t>
            </a:r>
            <a:endParaRPr sz="8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B7B7B7"/>
                </a:solidFill>
              </a:rPr>
              <a:t>10, Copepods / liter</a:t>
            </a:r>
            <a:endParaRPr sz="8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B7B7B7"/>
                </a:solidFill>
              </a:rPr>
              <a:t>100, 400 um particles / liter</a:t>
            </a:r>
            <a:endParaRPr sz="8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B7B7B7"/>
                </a:solidFill>
              </a:rPr>
              <a:t>1000, 100 um particle / liter</a:t>
            </a:r>
            <a:endParaRPr sz="800">
              <a:solidFill>
                <a:srgbClr val="B7B7B7"/>
              </a:solidFill>
            </a:endParaRPr>
          </a:p>
        </p:txBody>
      </p:sp>
      <p:pic>
        <p:nvPicPr>
          <p:cNvPr id="350" name="Google Shape;35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5720" y="3732888"/>
            <a:ext cx="1108577" cy="1019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1416" y="2693138"/>
            <a:ext cx="1108575" cy="101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25709" y="1656225"/>
            <a:ext cx="1108575" cy="1019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07762" y="3720738"/>
            <a:ext cx="1108575" cy="1019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07764" y="2690350"/>
            <a:ext cx="1108575" cy="1019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07763" y="1659950"/>
            <a:ext cx="1108575" cy="101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28356" y="3732288"/>
            <a:ext cx="1108575" cy="1019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028350" y="2695150"/>
            <a:ext cx="1108575" cy="101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3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028350" y="1625300"/>
            <a:ext cx="1108575" cy="101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3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392525" y="1685325"/>
            <a:ext cx="1156009" cy="101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3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392525" y="3742275"/>
            <a:ext cx="1156000" cy="1009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3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392525" y="2677788"/>
            <a:ext cx="1156000" cy="1078183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30"/>
          <p:cNvSpPr txBox="1"/>
          <p:nvPr/>
        </p:nvSpPr>
        <p:spPr>
          <a:xfrm>
            <a:off x="219100" y="1908550"/>
            <a:ext cx="1666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7B7B7"/>
                </a:solidFill>
              </a:rPr>
              <a:t>66 cm array</a:t>
            </a:r>
            <a:endParaRPr>
              <a:solidFill>
                <a:srgbClr val="B7B7B7"/>
              </a:solidFill>
            </a:endParaRPr>
          </a:p>
        </p:txBody>
      </p:sp>
      <p:sp>
        <p:nvSpPr>
          <p:cNvPr id="363" name="Google Shape;363;p30"/>
          <p:cNvSpPr txBox="1"/>
          <p:nvPr/>
        </p:nvSpPr>
        <p:spPr>
          <a:xfrm>
            <a:off x="219100" y="2917500"/>
            <a:ext cx="1666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7B7B7"/>
                </a:solidFill>
              </a:rPr>
              <a:t>46</a:t>
            </a:r>
            <a:r>
              <a:rPr lang="en">
                <a:solidFill>
                  <a:srgbClr val="B7B7B7"/>
                </a:solidFill>
              </a:rPr>
              <a:t> cm array</a:t>
            </a:r>
            <a:endParaRPr>
              <a:solidFill>
                <a:srgbClr val="B7B7B7"/>
              </a:solidFill>
            </a:endParaRPr>
          </a:p>
        </p:txBody>
      </p:sp>
      <p:sp>
        <p:nvSpPr>
          <p:cNvPr id="364" name="Google Shape;364;p30"/>
          <p:cNvSpPr txBox="1"/>
          <p:nvPr/>
        </p:nvSpPr>
        <p:spPr>
          <a:xfrm>
            <a:off x="219100" y="3972175"/>
            <a:ext cx="1666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7B7B7"/>
                </a:solidFill>
              </a:rPr>
              <a:t>34</a:t>
            </a:r>
            <a:r>
              <a:rPr lang="en">
                <a:solidFill>
                  <a:srgbClr val="B7B7B7"/>
                </a:solidFill>
              </a:rPr>
              <a:t> cm array</a:t>
            </a:r>
            <a:endParaRPr>
              <a:solidFill>
                <a:srgbClr val="B7B7B7"/>
              </a:solidFill>
            </a:endParaRPr>
          </a:p>
        </p:txBody>
      </p:sp>
      <p:pic>
        <p:nvPicPr>
          <p:cNvPr id="365" name="Google Shape;365;p3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519075" y="3977225"/>
            <a:ext cx="609600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30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519084" y="2922538"/>
            <a:ext cx="609600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3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519075" y="1913600"/>
            <a:ext cx="609600" cy="542925"/>
          </a:xfrm>
          <a:prstGeom prst="rect">
            <a:avLst/>
          </a:prstGeom>
          <a:noFill/>
          <a:ln cap="flat" cmpd="sng" w="19050">
            <a:solidFill>
              <a:srgbClr val="6FA8DC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68" name="Google Shape;368;p30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366125" y="3954363"/>
            <a:ext cx="609600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30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6368975" y="2912713"/>
            <a:ext cx="609600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30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6366125" y="1890738"/>
            <a:ext cx="609600" cy="542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30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218875" y="3984688"/>
            <a:ext cx="609600" cy="542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0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8224575" y="2943038"/>
            <a:ext cx="609600" cy="542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0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218875" y="1906163"/>
            <a:ext cx="609600" cy="5429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4" name="Google Shape;374;p30"/>
          <p:cNvCxnSpPr/>
          <p:nvPr/>
        </p:nvCxnSpPr>
        <p:spPr>
          <a:xfrm>
            <a:off x="3276600" y="1657350"/>
            <a:ext cx="0" cy="1028700"/>
          </a:xfrm>
          <a:prstGeom prst="straightConnector1">
            <a:avLst/>
          </a:prstGeom>
          <a:noFill/>
          <a:ln cap="flat" cmpd="sng" w="19050">
            <a:solidFill>
              <a:srgbClr val="D9D9D9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375" name="Google Shape;375;p30"/>
          <p:cNvSpPr txBox="1"/>
          <p:nvPr/>
        </p:nvSpPr>
        <p:spPr>
          <a:xfrm rot="-5400000">
            <a:off x="2762925" y="1965525"/>
            <a:ext cx="698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7B7B7"/>
                </a:solidFill>
              </a:rPr>
              <a:t>5 cm</a:t>
            </a:r>
            <a:endParaRPr>
              <a:solidFill>
                <a:srgbClr val="B7B7B7"/>
              </a:solidFill>
            </a:endParaRPr>
          </a:p>
        </p:txBody>
      </p:sp>
      <p:cxnSp>
        <p:nvCxnSpPr>
          <p:cNvPr id="376" name="Google Shape;376;p30"/>
          <p:cNvCxnSpPr/>
          <p:nvPr/>
        </p:nvCxnSpPr>
        <p:spPr>
          <a:xfrm rot="10800000">
            <a:off x="4467075" y="2533650"/>
            <a:ext cx="743100" cy="0"/>
          </a:xfrm>
          <a:prstGeom prst="straightConnector1">
            <a:avLst/>
          </a:prstGeom>
          <a:noFill/>
          <a:ln cap="flat" cmpd="sng" w="19050">
            <a:solidFill>
              <a:srgbClr val="D9D9D9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377" name="Google Shape;377;p30"/>
          <p:cNvSpPr txBox="1"/>
          <p:nvPr/>
        </p:nvSpPr>
        <p:spPr>
          <a:xfrm>
            <a:off x="4572000" y="2488125"/>
            <a:ext cx="60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B7B7B7"/>
                </a:solidFill>
              </a:rPr>
              <a:t>5 mm</a:t>
            </a:r>
            <a:endParaRPr sz="1200">
              <a:solidFill>
                <a:srgbClr val="B7B7B7"/>
              </a:solidFill>
            </a:endParaRPr>
          </a:p>
        </p:txBody>
      </p:sp>
      <p:sp>
        <p:nvSpPr>
          <p:cNvPr id="378" name="Google Shape;378;p30"/>
          <p:cNvSpPr/>
          <p:nvPr/>
        </p:nvSpPr>
        <p:spPr>
          <a:xfrm>
            <a:off x="3857625" y="2308550"/>
            <a:ext cx="152400" cy="133500"/>
          </a:xfrm>
          <a:prstGeom prst="rect">
            <a:avLst/>
          </a:prstGeom>
          <a:noFill/>
          <a:ln cap="flat" cmpd="sng" w="19050">
            <a:solidFill>
              <a:srgbClr val="6FA8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79" name="Google Shape;379;p30"/>
          <p:cNvCxnSpPr>
            <a:stCxn id="378" idx="0"/>
          </p:cNvCxnSpPr>
          <p:nvPr/>
        </p:nvCxnSpPr>
        <p:spPr>
          <a:xfrm flipH="1" rot="10800000">
            <a:off x="3933825" y="1909850"/>
            <a:ext cx="581100" cy="398700"/>
          </a:xfrm>
          <a:prstGeom prst="straightConnector1">
            <a:avLst/>
          </a:prstGeom>
          <a:noFill/>
          <a:ln cap="flat" cmpd="sng" w="19050">
            <a:solidFill>
              <a:srgbClr val="6FA8DC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80" name="Google Shape;380;p30"/>
          <p:cNvCxnSpPr>
            <a:stCxn id="378" idx="2"/>
          </p:cNvCxnSpPr>
          <p:nvPr/>
        </p:nvCxnSpPr>
        <p:spPr>
          <a:xfrm>
            <a:off x="3933825" y="2442050"/>
            <a:ext cx="581100" cy="15300"/>
          </a:xfrm>
          <a:prstGeom prst="straightConnector1">
            <a:avLst/>
          </a:prstGeom>
          <a:noFill/>
          <a:ln cap="flat" cmpd="sng" w="19050">
            <a:solidFill>
              <a:srgbClr val="6FA8DC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1"/>
          <p:cNvSpPr txBox="1"/>
          <p:nvPr/>
        </p:nvSpPr>
        <p:spPr>
          <a:xfrm>
            <a:off x="6218364" y="2706800"/>
            <a:ext cx="4596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5</a:t>
            </a:r>
            <a:r>
              <a:rPr lang="en" sz="1000">
                <a:solidFill>
                  <a:srgbClr val="B7B7B7"/>
                </a:solidFill>
              </a:rPr>
              <a:t> V</a:t>
            </a:r>
            <a:endParaRPr sz="1000">
              <a:solidFill>
                <a:srgbClr val="B7B7B7"/>
              </a:solidFill>
            </a:endParaRPr>
          </a:p>
        </p:txBody>
      </p:sp>
      <p:sp>
        <p:nvSpPr>
          <p:cNvPr id="386" name="Google Shape;386;p31"/>
          <p:cNvSpPr/>
          <p:nvPr/>
        </p:nvSpPr>
        <p:spPr>
          <a:xfrm>
            <a:off x="145700" y="1346900"/>
            <a:ext cx="2070600" cy="2609700"/>
          </a:xfrm>
          <a:prstGeom prst="roundRect">
            <a:avLst>
              <a:gd fmla="val 3438" name="adj"/>
            </a:avLst>
          </a:prstGeom>
          <a:noFill/>
          <a:ln cap="flat" cmpd="sng" w="19050">
            <a:solidFill>
              <a:srgbClr val="CCCCCC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31"/>
          <p:cNvSpPr/>
          <p:nvPr/>
        </p:nvSpPr>
        <p:spPr>
          <a:xfrm>
            <a:off x="2547900" y="1346900"/>
            <a:ext cx="6284400" cy="3437700"/>
          </a:xfrm>
          <a:prstGeom prst="roundRect">
            <a:avLst>
              <a:gd fmla="val 3438" name="adj"/>
            </a:avLst>
          </a:prstGeom>
          <a:noFill/>
          <a:ln cap="flat" cmpd="sng" w="19050">
            <a:solidFill>
              <a:srgbClr val="CCCCCC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Design: Overview</a:t>
            </a:r>
            <a:endParaRPr/>
          </a:p>
        </p:txBody>
      </p:sp>
      <p:sp>
        <p:nvSpPr>
          <p:cNvPr id="389" name="Google Shape;389;p31"/>
          <p:cNvSpPr/>
          <p:nvPr/>
        </p:nvSpPr>
        <p:spPr>
          <a:xfrm>
            <a:off x="4784700" y="1622550"/>
            <a:ext cx="1443000" cy="8769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48V Synchronous Boost (LTC3769)</a:t>
            </a:r>
            <a:endParaRPr sz="1200"/>
          </a:p>
        </p:txBody>
      </p:sp>
      <p:sp>
        <p:nvSpPr>
          <p:cNvPr id="390" name="Google Shape;390;p31"/>
          <p:cNvSpPr/>
          <p:nvPr/>
        </p:nvSpPr>
        <p:spPr>
          <a:xfrm>
            <a:off x="6600450" y="2831275"/>
            <a:ext cx="1443000" cy="6144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5</a:t>
            </a:r>
            <a:r>
              <a:rPr lang="en" sz="1200"/>
              <a:t>V Synchronous Buck (LT8610)</a:t>
            </a:r>
            <a:endParaRPr sz="1200"/>
          </a:p>
        </p:txBody>
      </p:sp>
      <p:sp>
        <p:nvSpPr>
          <p:cNvPr id="391" name="Google Shape;391;p31"/>
          <p:cNvSpPr/>
          <p:nvPr/>
        </p:nvSpPr>
        <p:spPr>
          <a:xfrm>
            <a:off x="2731513" y="1622550"/>
            <a:ext cx="1443000" cy="8769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63V Cap bank</a:t>
            </a:r>
            <a:endParaRPr sz="1200"/>
          </a:p>
        </p:txBody>
      </p:sp>
      <p:sp>
        <p:nvSpPr>
          <p:cNvPr id="392" name="Google Shape;392;p31"/>
          <p:cNvSpPr/>
          <p:nvPr/>
        </p:nvSpPr>
        <p:spPr>
          <a:xfrm>
            <a:off x="4784700" y="2831275"/>
            <a:ext cx="1443000" cy="8769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8-bit </a:t>
            </a:r>
            <a:r>
              <a:rPr lang="en" sz="1200"/>
              <a:t>MCU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Atmega328</a:t>
            </a:r>
            <a:endParaRPr sz="1200"/>
          </a:p>
        </p:txBody>
      </p:sp>
      <p:sp>
        <p:nvSpPr>
          <p:cNvPr id="393" name="Google Shape;393;p31"/>
          <p:cNvSpPr/>
          <p:nvPr/>
        </p:nvSpPr>
        <p:spPr>
          <a:xfrm>
            <a:off x="388350" y="1608650"/>
            <a:ext cx="1443000" cy="8769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Cree XD16 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15 Series 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4 Parallel</a:t>
            </a:r>
            <a:endParaRPr sz="1200"/>
          </a:p>
        </p:txBody>
      </p:sp>
      <p:sp>
        <p:nvSpPr>
          <p:cNvPr id="394" name="Google Shape;394;p31"/>
          <p:cNvSpPr/>
          <p:nvPr/>
        </p:nvSpPr>
        <p:spPr>
          <a:xfrm>
            <a:off x="388375" y="2831275"/>
            <a:ext cx="1443000" cy="8769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Thermal Protection</a:t>
            </a:r>
            <a:endParaRPr sz="1200"/>
          </a:p>
        </p:txBody>
      </p:sp>
      <p:sp>
        <p:nvSpPr>
          <p:cNvPr id="395" name="Google Shape;395;p31"/>
          <p:cNvSpPr/>
          <p:nvPr/>
        </p:nvSpPr>
        <p:spPr>
          <a:xfrm>
            <a:off x="2731525" y="2831275"/>
            <a:ext cx="1443000" cy="8769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Strobe Switch &amp;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Current Monitor</a:t>
            </a:r>
            <a:endParaRPr sz="1200"/>
          </a:p>
        </p:txBody>
      </p:sp>
      <p:cxnSp>
        <p:nvCxnSpPr>
          <p:cNvPr id="396" name="Google Shape;396;p31"/>
          <p:cNvCxnSpPr>
            <a:endCxn id="389" idx="3"/>
          </p:cNvCxnSpPr>
          <p:nvPr/>
        </p:nvCxnSpPr>
        <p:spPr>
          <a:xfrm rot="10800000">
            <a:off x="6227700" y="2061000"/>
            <a:ext cx="731700" cy="3900"/>
          </a:xfrm>
          <a:prstGeom prst="straightConnector1">
            <a:avLst/>
          </a:prstGeom>
          <a:noFill/>
          <a:ln cap="flat" cmpd="sng" w="38100">
            <a:solidFill>
              <a:srgbClr val="E69138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97" name="Google Shape;397;p31"/>
          <p:cNvCxnSpPr>
            <a:stCxn id="398" idx="2"/>
            <a:endCxn id="390" idx="0"/>
          </p:cNvCxnSpPr>
          <p:nvPr/>
        </p:nvCxnSpPr>
        <p:spPr>
          <a:xfrm rot="5400000">
            <a:off x="7159575" y="2661900"/>
            <a:ext cx="331800" cy="6900"/>
          </a:xfrm>
          <a:prstGeom prst="bentConnector3">
            <a:avLst>
              <a:gd fmla="val 50004" name="adj1"/>
            </a:avLst>
          </a:prstGeom>
          <a:noFill/>
          <a:ln cap="flat" cmpd="sng" w="38100">
            <a:solidFill>
              <a:srgbClr val="E69138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99" name="Google Shape;399;p31"/>
          <p:cNvSpPr txBox="1"/>
          <p:nvPr/>
        </p:nvSpPr>
        <p:spPr>
          <a:xfrm>
            <a:off x="7919300" y="1409025"/>
            <a:ext cx="13878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Input Voltage</a:t>
            </a:r>
            <a:endParaRPr sz="10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9-36 V</a:t>
            </a:r>
            <a:endParaRPr sz="1000">
              <a:solidFill>
                <a:srgbClr val="B7B7B7"/>
              </a:solidFill>
            </a:endParaRPr>
          </a:p>
        </p:txBody>
      </p:sp>
      <p:cxnSp>
        <p:nvCxnSpPr>
          <p:cNvPr id="400" name="Google Shape;400;p31"/>
          <p:cNvCxnSpPr>
            <a:stCxn id="389" idx="2"/>
            <a:endCxn id="392" idx="0"/>
          </p:cNvCxnSpPr>
          <p:nvPr/>
        </p:nvCxnSpPr>
        <p:spPr>
          <a:xfrm>
            <a:off x="5506200" y="2499450"/>
            <a:ext cx="0" cy="331800"/>
          </a:xfrm>
          <a:prstGeom prst="straightConnector1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401" name="Google Shape;401;p31"/>
          <p:cNvSpPr txBox="1"/>
          <p:nvPr/>
        </p:nvSpPr>
        <p:spPr>
          <a:xfrm>
            <a:off x="5544150" y="2501435"/>
            <a:ext cx="531600" cy="3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RUN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402" name="Google Shape;402;p31"/>
          <p:cNvCxnSpPr/>
          <p:nvPr/>
        </p:nvCxnSpPr>
        <p:spPr>
          <a:xfrm rot="10800000">
            <a:off x="5288700" y="2492975"/>
            <a:ext cx="0" cy="352200"/>
          </a:xfrm>
          <a:prstGeom prst="straightConnector1">
            <a:avLst/>
          </a:prstGeom>
          <a:noFill/>
          <a:ln cap="flat" cmpd="sng" w="19050">
            <a:solidFill>
              <a:srgbClr val="F6B26B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403" name="Google Shape;403;p31"/>
          <p:cNvSpPr txBox="1"/>
          <p:nvPr/>
        </p:nvSpPr>
        <p:spPr>
          <a:xfrm>
            <a:off x="4667350" y="2503175"/>
            <a:ext cx="573000" cy="3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PGOOD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404" name="Google Shape;404;p31"/>
          <p:cNvCxnSpPr/>
          <p:nvPr/>
        </p:nvCxnSpPr>
        <p:spPr>
          <a:xfrm>
            <a:off x="4174525" y="3097125"/>
            <a:ext cx="610200" cy="0"/>
          </a:xfrm>
          <a:prstGeom prst="straightConnector1">
            <a:avLst/>
          </a:prstGeom>
          <a:noFill/>
          <a:ln cap="flat" cmpd="sng" w="19050">
            <a:solidFill>
              <a:srgbClr val="A64D79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405" name="Google Shape;405;p31"/>
          <p:cNvSpPr txBox="1"/>
          <p:nvPr/>
        </p:nvSpPr>
        <p:spPr>
          <a:xfrm>
            <a:off x="4165225" y="2810425"/>
            <a:ext cx="628800" cy="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STROBE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406" name="Google Shape;406;p31"/>
          <p:cNvCxnSpPr/>
          <p:nvPr/>
        </p:nvCxnSpPr>
        <p:spPr>
          <a:xfrm rot="10800000">
            <a:off x="4170325" y="1795750"/>
            <a:ext cx="635100" cy="0"/>
          </a:xfrm>
          <a:prstGeom prst="straightConnector1">
            <a:avLst/>
          </a:pr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07" name="Google Shape;407;p31"/>
          <p:cNvSpPr txBox="1"/>
          <p:nvPr/>
        </p:nvSpPr>
        <p:spPr>
          <a:xfrm>
            <a:off x="4258064" y="1443525"/>
            <a:ext cx="4596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48 V</a:t>
            </a:r>
            <a:endParaRPr sz="1000">
              <a:solidFill>
                <a:srgbClr val="B7B7B7"/>
              </a:solidFill>
            </a:endParaRPr>
          </a:p>
        </p:txBody>
      </p:sp>
      <p:cxnSp>
        <p:nvCxnSpPr>
          <p:cNvPr id="408" name="Google Shape;408;p31"/>
          <p:cNvCxnSpPr/>
          <p:nvPr/>
        </p:nvCxnSpPr>
        <p:spPr>
          <a:xfrm rot="10800000">
            <a:off x="1822825" y="1768150"/>
            <a:ext cx="939000" cy="0"/>
          </a:xfrm>
          <a:prstGeom prst="straightConnector1">
            <a:avLst/>
          </a:pr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09" name="Google Shape;409;p31"/>
          <p:cNvCxnSpPr/>
          <p:nvPr/>
        </p:nvCxnSpPr>
        <p:spPr>
          <a:xfrm>
            <a:off x="628350" y="2479150"/>
            <a:ext cx="0" cy="414300"/>
          </a:xfrm>
          <a:prstGeom prst="straightConnector1">
            <a:avLst/>
          </a:pr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10" name="Google Shape;410;p31"/>
          <p:cNvCxnSpPr/>
          <p:nvPr/>
        </p:nvCxnSpPr>
        <p:spPr>
          <a:xfrm>
            <a:off x="1843600" y="2976325"/>
            <a:ext cx="890700" cy="0"/>
          </a:xfrm>
          <a:prstGeom prst="straightConnector1">
            <a:avLst/>
          </a:pr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11" name="Google Shape;411;p31"/>
          <p:cNvSpPr txBox="1"/>
          <p:nvPr/>
        </p:nvSpPr>
        <p:spPr>
          <a:xfrm>
            <a:off x="350100" y="1056800"/>
            <a:ext cx="15384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B7B7B7"/>
                </a:solidFill>
              </a:rPr>
              <a:t>Strobe Head x6</a:t>
            </a:r>
            <a:endParaRPr i="1">
              <a:solidFill>
                <a:srgbClr val="B7B7B7"/>
              </a:solidFill>
            </a:endParaRPr>
          </a:p>
        </p:txBody>
      </p:sp>
      <p:sp>
        <p:nvSpPr>
          <p:cNvPr id="412" name="Google Shape;412;p31"/>
          <p:cNvSpPr txBox="1"/>
          <p:nvPr/>
        </p:nvSpPr>
        <p:spPr>
          <a:xfrm>
            <a:off x="4856250" y="1056800"/>
            <a:ext cx="15384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B7B7B7"/>
                </a:solidFill>
              </a:rPr>
              <a:t>Strobe Ballast</a:t>
            </a:r>
            <a:endParaRPr i="1">
              <a:solidFill>
                <a:srgbClr val="B7B7B7"/>
              </a:solidFill>
            </a:endParaRPr>
          </a:p>
        </p:txBody>
      </p:sp>
      <p:cxnSp>
        <p:nvCxnSpPr>
          <p:cNvPr id="413" name="Google Shape;413;p31"/>
          <p:cNvCxnSpPr/>
          <p:nvPr/>
        </p:nvCxnSpPr>
        <p:spPr>
          <a:xfrm rot="10800000">
            <a:off x="4163425" y="3445725"/>
            <a:ext cx="635100" cy="0"/>
          </a:xfrm>
          <a:prstGeom prst="straightConnector1">
            <a:avLst/>
          </a:prstGeom>
          <a:noFill/>
          <a:ln cap="flat" cmpd="sng" w="19050">
            <a:solidFill>
              <a:srgbClr val="A64D79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414" name="Google Shape;414;p31"/>
          <p:cNvSpPr txBox="1"/>
          <p:nvPr/>
        </p:nvSpPr>
        <p:spPr>
          <a:xfrm>
            <a:off x="4123525" y="3507875"/>
            <a:ext cx="728700" cy="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FLASH</a:t>
            </a:r>
            <a:endParaRPr sz="800">
              <a:solidFill>
                <a:srgbClr val="CCCC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CURRENT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415" name="Google Shape;415;p31"/>
          <p:cNvCxnSpPr>
            <a:stCxn id="395" idx="0"/>
            <a:endCxn id="391" idx="2"/>
          </p:cNvCxnSpPr>
          <p:nvPr/>
        </p:nvCxnSpPr>
        <p:spPr>
          <a:xfrm rot="10800000">
            <a:off x="3453025" y="2499475"/>
            <a:ext cx="0" cy="331800"/>
          </a:xfrm>
          <a:prstGeom prst="straightConnector1">
            <a:avLst/>
          </a:pr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16" name="Google Shape;416;p31"/>
          <p:cNvSpPr/>
          <p:nvPr/>
        </p:nvSpPr>
        <p:spPr>
          <a:xfrm>
            <a:off x="6607425" y="3807950"/>
            <a:ext cx="1020000" cy="5874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RS-232/485 </a:t>
            </a:r>
            <a:r>
              <a:rPr lang="en" sz="1200"/>
              <a:t>transceiver</a:t>
            </a:r>
            <a:endParaRPr sz="1200"/>
          </a:p>
        </p:txBody>
      </p:sp>
      <p:cxnSp>
        <p:nvCxnSpPr>
          <p:cNvPr id="417" name="Google Shape;417;p31"/>
          <p:cNvCxnSpPr>
            <a:endCxn id="416" idx="1"/>
          </p:cNvCxnSpPr>
          <p:nvPr/>
        </p:nvCxnSpPr>
        <p:spPr>
          <a:xfrm>
            <a:off x="6075525" y="3700550"/>
            <a:ext cx="531900" cy="401100"/>
          </a:xfrm>
          <a:prstGeom prst="bentConnector3">
            <a:avLst>
              <a:gd fmla="val -1255" name="adj1"/>
            </a:avLst>
          </a:prstGeom>
          <a:noFill/>
          <a:ln cap="flat" cmpd="sng" w="19050">
            <a:solidFill>
              <a:srgbClr val="A64D79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418" name="Google Shape;418;p31"/>
          <p:cNvSpPr txBox="1"/>
          <p:nvPr/>
        </p:nvSpPr>
        <p:spPr>
          <a:xfrm>
            <a:off x="6101438" y="4101650"/>
            <a:ext cx="459600" cy="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UART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419" name="Google Shape;419;p31"/>
          <p:cNvCxnSpPr/>
          <p:nvPr/>
        </p:nvCxnSpPr>
        <p:spPr>
          <a:xfrm rot="10800000">
            <a:off x="8575000" y="3900800"/>
            <a:ext cx="490200" cy="300"/>
          </a:xfrm>
          <a:prstGeom prst="straightConnector1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420" name="Google Shape;420;p31"/>
          <p:cNvCxnSpPr/>
          <p:nvPr/>
        </p:nvCxnSpPr>
        <p:spPr>
          <a:xfrm>
            <a:off x="6214975" y="2996900"/>
            <a:ext cx="406200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398" name="Google Shape;398;p31"/>
          <p:cNvSpPr/>
          <p:nvPr/>
        </p:nvSpPr>
        <p:spPr>
          <a:xfrm>
            <a:off x="6786975" y="1622550"/>
            <a:ext cx="1083900" cy="8769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Fuse and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Reverse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Polarity </a:t>
            </a:r>
            <a:r>
              <a:rPr lang="en" sz="1200"/>
              <a:t>Protection</a:t>
            </a:r>
            <a:endParaRPr sz="1200"/>
          </a:p>
        </p:txBody>
      </p:sp>
      <p:cxnSp>
        <p:nvCxnSpPr>
          <p:cNvPr id="421" name="Google Shape;421;p31"/>
          <p:cNvCxnSpPr/>
          <p:nvPr/>
        </p:nvCxnSpPr>
        <p:spPr>
          <a:xfrm rot="10800000">
            <a:off x="7870875" y="2061025"/>
            <a:ext cx="1152900" cy="0"/>
          </a:xfrm>
          <a:prstGeom prst="straightConnector1">
            <a:avLst/>
          </a:prstGeom>
          <a:noFill/>
          <a:ln cap="flat" cmpd="sng" w="38100">
            <a:solidFill>
              <a:srgbClr val="E69138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22" name="Google Shape;422;p31"/>
          <p:cNvSpPr txBox="1"/>
          <p:nvPr/>
        </p:nvSpPr>
        <p:spPr>
          <a:xfrm>
            <a:off x="8096800" y="3379325"/>
            <a:ext cx="13878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Serial </a:t>
            </a:r>
            <a:endParaRPr sz="10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Comms</a:t>
            </a:r>
            <a:endParaRPr sz="1000">
              <a:solidFill>
                <a:srgbClr val="B7B7B7"/>
              </a:solidFill>
            </a:endParaRPr>
          </a:p>
        </p:txBody>
      </p:sp>
      <p:sp>
        <p:nvSpPr>
          <p:cNvPr id="423" name="Google Shape;423;p31"/>
          <p:cNvSpPr/>
          <p:nvPr/>
        </p:nvSpPr>
        <p:spPr>
          <a:xfrm>
            <a:off x="5454750" y="4474525"/>
            <a:ext cx="531600" cy="2418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Opto</a:t>
            </a:r>
            <a:endParaRPr sz="1200"/>
          </a:p>
        </p:txBody>
      </p:sp>
      <p:sp>
        <p:nvSpPr>
          <p:cNvPr id="424" name="Google Shape;424;p31"/>
          <p:cNvSpPr txBox="1"/>
          <p:nvPr/>
        </p:nvSpPr>
        <p:spPr>
          <a:xfrm>
            <a:off x="2745250" y="4040000"/>
            <a:ext cx="1145700" cy="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FLASH </a:t>
            </a:r>
            <a:endParaRPr sz="800">
              <a:solidFill>
                <a:srgbClr val="CCCC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TRIGGER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425" name="Google Shape;425;p31"/>
          <p:cNvCxnSpPr>
            <a:endCxn id="423" idx="3"/>
          </p:cNvCxnSpPr>
          <p:nvPr/>
        </p:nvCxnSpPr>
        <p:spPr>
          <a:xfrm rot="10800000">
            <a:off x="5986350" y="4595425"/>
            <a:ext cx="3106500" cy="0"/>
          </a:xfrm>
          <a:prstGeom prst="straightConnector1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426" name="Google Shape;426;p31"/>
          <p:cNvSpPr txBox="1"/>
          <p:nvPr/>
        </p:nvSpPr>
        <p:spPr>
          <a:xfrm>
            <a:off x="8096800" y="4132475"/>
            <a:ext cx="15384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Exposure </a:t>
            </a:r>
            <a:endParaRPr sz="10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Signal</a:t>
            </a:r>
            <a:endParaRPr sz="1000">
              <a:solidFill>
                <a:srgbClr val="B7B7B7"/>
              </a:solidFill>
            </a:endParaRPr>
          </a:p>
        </p:txBody>
      </p:sp>
      <p:cxnSp>
        <p:nvCxnSpPr>
          <p:cNvPr id="427" name="Google Shape;427;p31"/>
          <p:cNvCxnSpPr>
            <a:endCxn id="405" idx="3"/>
          </p:cNvCxnSpPr>
          <p:nvPr/>
        </p:nvCxnSpPr>
        <p:spPr>
          <a:xfrm>
            <a:off x="4178125" y="2484925"/>
            <a:ext cx="615900" cy="446400"/>
          </a:xfrm>
          <a:prstGeom prst="straightConnector1">
            <a:avLst/>
          </a:prstGeom>
          <a:noFill/>
          <a:ln cap="flat" cmpd="sng" w="19050">
            <a:solidFill>
              <a:srgbClr val="A64D7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28" name="Google Shape;428;p31"/>
          <p:cNvSpPr txBox="1"/>
          <p:nvPr/>
        </p:nvSpPr>
        <p:spPr>
          <a:xfrm>
            <a:off x="3806725" y="2468775"/>
            <a:ext cx="728700" cy="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CAP</a:t>
            </a:r>
            <a:endParaRPr sz="800">
              <a:solidFill>
                <a:srgbClr val="CCCC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VOLTAGE</a:t>
            </a:r>
            <a:endParaRPr sz="800">
              <a:solidFill>
                <a:srgbClr val="CCCCCC"/>
              </a:solidFill>
            </a:endParaRPr>
          </a:p>
        </p:txBody>
      </p:sp>
      <p:sp>
        <p:nvSpPr>
          <p:cNvPr id="429" name="Google Shape;429;p31"/>
          <p:cNvSpPr/>
          <p:nvPr/>
        </p:nvSpPr>
        <p:spPr>
          <a:xfrm>
            <a:off x="4220275" y="4474525"/>
            <a:ext cx="531600" cy="2418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MUX</a:t>
            </a:r>
            <a:endParaRPr sz="1200"/>
          </a:p>
        </p:txBody>
      </p:sp>
      <p:cxnSp>
        <p:nvCxnSpPr>
          <p:cNvPr id="430" name="Google Shape;430;p31"/>
          <p:cNvCxnSpPr>
            <a:stCxn id="395" idx="2"/>
            <a:endCxn id="429" idx="1"/>
          </p:cNvCxnSpPr>
          <p:nvPr/>
        </p:nvCxnSpPr>
        <p:spPr>
          <a:xfrm flipH="1" rot="-5400000">
            <a:off x="3393025" y="3768175"/>
            <a:ext cx="887400" cy="767400"/>
          </a:xfrm>
          <a:prstGeom prst="bentConnector2">
            <a:avLst/>
          </a:prstGeom>
          <a:noFill/>
          <a:ln cap="flat" cmpd="sng" w="19050">
            <a:solidFill>
              <a:srgbClr val="A64D79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431" name="Google Shape;431;p31"/>
          <p:cNvCxnSpPr>
            <a:stCxn id="429" idx="3"/>
            <a:endCxn id="423" idx="1"/>
          </p:cNvCxnSpPr>
          <p:nvPr/>
        </p:nvCxnSpPr>
        <p:spPr>
          <a:xfrm>
            <a:off x="4751875" y="4595425"/>
            <a:ext cx="702900" cy="0"/>
          </a:xfrm>
          <a:prstGeom prst="straightConnector1">
            <a:avLst/>
          </a:prstGeom>
          <a:noFill/>
          <a:ln cap="flat" cmpd="sng" w="19050">
            <a:solidFill>
              <a:srgbClr val="A64D79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432" name="Google Shape;432;p31"/>
          <p:cNvCxnSpPr>
            <a:stCxn id="392" idx="2"/>
            <a:endCxn id="429" idx="0"/>
          </p:cNvCxnSpPr>
          <p:nvPr/>
        </p:nvCxnSpPr>
        <p:spPr>
          <a:xfrm rot="5400000">
            <a:off x="4612950" y="3581425"/>
            <a:ext cx="766500" cy="1020000"/>
          </a:xfrm>
          <a:prstGeom prst="bentConnector3">
            <a:avLst>
              <a:gd fmla="val 49990" name="adj1"/>
            </a:avLst>
          </a:prstGeom>
          <a:noFill/>
          <a:ln cap="flat" cmpd="sng" w="19050">
            <a:solidFill>
              <a:srgbClr val="A64D79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433" name="Google Shape;433;p31"/>
          <p:cNvSpPr/>
          <p:nvPr/>
        </p:nvSpPr>
        <p:spPr>
          <a:xfrm>
            <a:off x="8043450" y="3780050"/>
            <a:ext cx="531600" cy="2418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OVP</a:t>
            </a:r>
            <a:endParaRPr sz="1200"/>
          </a:p>
        </p:txBody>
      </p:sp>
      <p:cxnSp>
        <p:nvCxnSpPr>
          <p:cNvPr id="434" name="Google Shape;434;p31"/>
          <p:cNvCxnSpPr>
            <a:stCxn id="433" idx="1"/>
          </p:cNvCxnSpPr>
          <p:nvPr/>
        </p:nvCxnSpPr>
        <p:spPr>
          <a:xfrm rot="10800000">
            <a:off x="7627350" y="3900950"/>
            <a:ext cx="416100" cy="0"/>
          </a:xfrm>
          <a:prstGeom prst="straightConnector1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435" name="Google Shape;435;p31"/>
          <p:cNvSpPr txBox="1"/>
          <p:nvPr/>
        </p:nvSpPr>
        <p:spPr>
          <a:xfrm>
            <a:off x="6571689" y="3481763"/>
            <a:ext cx="4596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5 V</a:t>
            </a:r>
            <a:endParaRPr sz="1000">
              <a:solidFill>
                <a:srgbClr val="B7B7B7"/>
              </a:solidFill>
            </a:endParaRPr>
          </a:p>
        </p:txBody>
      </p:sp>
      <p:cxnSp>
        <p:nvCxnSpPr>
          <p:cNvPr id="436" name="Google Shape;436;p31"/>
          <p:cNvCxnSpPr/>
          <p:nvPr/>
        </p:nvCxnSpPr>
        <p:spPr>
          <a:xfrm rot="10800000">
            <a:off x="6904250" y="3445050"/>
            <a:ext cx="0" cy="4074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triangle"/>
            <a:tailEnd len="med" w="med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Outline</a:t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Functional Requirements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Concept Overview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Optical Design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Electrical Design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Mechanical Design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Risks and Mitigation</a:t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2225" y="1426675"/>
            <a:ext cx="5000075" cy="2290151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/>
          <p:nvPr/>
        </p:nvSpPr>
        <p:spPr>
          <a:xfrm>
            <a:off x="6448725" y="2153550"/>
            <a:ext cx="895500" cy="561600"/>
          </a:xfrm>
          <a:prstGeom prst="ellipse">
            <a:avLst/>
          </a:prstGeom>
          <a:noFill/>
          <a:ln cap="flat" cmpd="sng" w="38100">
            <a:solidFill>
              <a:srgbClr val="6FA8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3838875" y="3734700"/>
            <a:ext cx="5000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CCCC"/>
                </a:solidFill>
              </a:rPr>
              <a:t>Concept model of EyeRIS LRAUV imaging system</a:t>
            </a:r>
            <a:endParaRPr>
              <a:solidFill>
                <a:srgbClr val="CCCCCC"/>
              </a:solidFill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6472575" y="724425"/>
            <a:ext cx="847800" cy="5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CCCC"/>
                </a:solidFill>
              </a:rPr>
              <a:t>Strobe Concept</a:t>
            </a:r>
            <a:endParaRPr>
              <a:solidFill>
                <a:srgbClr val="CCCCCC"/>
              </a:solidFill>
            </a:endParaRPr>
          </a:p>
        </p:txBody>
      </p:sp>
      <p:cxnSp>
        <p:nvCxnSpPr>
          <p:cNvPr id="67" name="Google Shape;67;p14"/>
          <p:cNvCxnSpPr>
            <a:stCxn id="66" idx="2"/>
            <a:endCxn id="64" idx="0"/>
          </p:cNvCxnSpPr>
          <p:nvPr/>
        </p:nvCxnSpPr>
        <p:spPr>
          <a:xfrm>
            <a:off x="6896475" y="1286025"/>
            <a:ext cx="0" cy="867600"/>
          </a:xfrm>
          <a:prstGeom prst="straightConnector1">
            <a:avLst/>
          </a:prstGeom>
          <a:noFill/>
          <a:ln cap="flat" cmpd="sng" w="28575">
            <a:solidFill>
              <a:srgbClr val="6FA8DC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2"/>
          <p:cNvSpPr txBox="1"/>
          <p:nvPr/>
        </p:nvSpPr>
        <p:spPr>
          <a:xfrm>
            <a:off x="6218364" y="2249600"/>
            <a:ext cx="4596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5 V</a:t>
            </a:r>
            <a:endParaRPr sz="1000"/>
          </a:p>
        </p:txBody>
      </p:sp>
      <p:sp>
        <p:nvSpPr>
          <p:cNvPr id="442" name="Google Shape;442;p32"/>
          <p:cNvSpPr/>
          <p:nvPr/>
        </p:nvSpPr>
        <p:spPr>
          <a:xfrm>
            <a:off x="145700" y="889700"/>
            <a:ext cx="2070600" cy="2609700"/>
          </a:xfrm>
          <a:prstGeom prst="roundRect">
            <a:avLst>
              <a:gd fmla="val 3438" name="adj"/>
            </a:avLst>
          </a:prstGeom>
          <a:noFill/>
          <a:ln cap="flat" cmpd="sng" w="19050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</a:endParaRPr>
          </a:p>
        </p:txBody>
      </p:sp>
      <p:sp>
        <p:nvSpPr>
          <p:cNvPr id="443" name="Google Shape;443;p32"/>
          <p:cNvSpPr/>
          <p:nvPr/>
        </p:nvSpPr>
        <p:spPr>
          <a:xfrm>
            <a:off x="2547900" y="889700"/>
            <a:ext cx="6284400" cy="3437700"/>
          </a:xfrm>
          <a:prstGeom prst="roundRect">
            <a:avLst>
              <a:gd fmla="val 3438" name="adj"/>
            </a:avLst>
          </a:prstGeom>
          <a:noFill/>
          <a:ln cap="flat" cmpd="sng" w="19050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</a:endParaRPr>
          </a:p>
        </p:txBody>
      </p:sp>
      <p:sp>
        <p:nvSpPr>
          <p:cNvPr id="444" name="Google Shape;444;p32"/>
          <p:cNvSpPr/>
          <p:nvPr/>
        </p:nvSpPr>
        <p:spPr>
          <a:xfrm>
            <a:off x="4784700" y="1165350"/>
            <a:ext cx="1443000" cy="8769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48V Synchronous Boost (LTC3769)</a:t>
            </a:r>
            <a:endParaRPr sz="1200"/>
          </a:p>
        </p:txBody>
      </p:sp>
      <p:sp>
        <p:nvSpPr>
          <p:cNvPr id="445" name="Google Shape;445;p32"/>
          <p:cNvSpPr/>
          <p:nvPr/>
        </p:nvSpPr>
        <p:spPr>
          <a:xfrm>
            <a:off x="6600450" y="2374075"/>
            <a:ext cx="1443000" cy="6144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5V Synchronous Buck (LT8610)</a:t>
            </a:r>
            <a:endParaRPr sz="1200"/>
          </a:p>
        </p:txBody>
      </p:sp>
      <p:sp>
        <p:nvSpPr>
          <p:cNvPr id="446" name="Google Shape;446;p32"/>
          <p:cNvSpPr/>
          <p:nvPr/>
        </p:nvSpPr>
        <p:spPr>
          <a:xfrm>
            <a:off x="2731513" y="1165350"/>
            <a:ext cx="1443000" cy="8769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63V Cap bank</a:t>
            </a:r>
            <a:endParaRPr sz="1200"/>
          </a:p>
        </p:txBody>
      </p:sp>
      <p:sp>
        <p:nvSpPr>
          <p:cNvPr id="447" name="Google Shape;447;p32"/>
          <p:cNvSpPr/>
          <p:nvPr/>
        </p:nvSpPr>
        <p:spPr>
          <a:xfrm>
            <a:off x="4784700" y="2374075"/>
            <a:ext cx="1443000" cy="8769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8-bit MCU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Atmega328</a:t>
            </a:r>
            <a:endParaRPr sz="1200"/>
          </a:p>
        </p:txBody>
      </p:sp>
      <p:sp>
        <p:nvSpPr>
          <p:cNvPr id="448" name="Google Shape;448;p32"/>
          <p:cNvSpPr/>
          <p:nvPr/>
        </p:nvSpPr>
        <p:spPr>
          <a:xfrm>
            <a:off x="388350" y="1151450"/>
            <a:ext cx="1443000" cy="8769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Cree XD16 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15 Series 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4 Parallel</a:t>
            </a:r>
            <a:endParaRPr sz="1200"/>
          </a:p>
        </p:txBody>
      </p:sp>
      <p:sp>
        <p:nvSpPr>
          <p:cNvPr id="449" name="Google Shape;449;p32"/>
          <p:cNvSpPr/>
          <p:nvPr/>
        </p:nvSpPr>
        <p:spPr>
          <a:xfrm>
            <a:off x="388375" y="2374075"/>
            <a:ext cx="1443000" cy="8769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Thermal Protection</a:t>
            </a:r>
            <a:endParaRPr sz="1200"/>
          </a:p>
        </p:txBody>
      </p:sp>
      <p:sp>
        <p:nvSpPr>
          <p:cNvPr id="450" name="Google Shape;450;p32"/>
          <p:cNvSpPr/>
          <p:nvPr/>
        </p:nvSpPr>
        <p:spPr>
          <a:xfrm>
            <a:off x="2731525" y="2374075"/>
            <a:ext cx="1443000" cy="8769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Strobe Switch &amp;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Current Monitor</a:t>
            </a:r>
            <a:endParaRPr sz="1200"/>
          </a:p>
        </p:txBody>
      </p:sp>
      <p:cxnSp>
        <p:nvCxnSpPr>
          <p:cNvPr id="451" name="Google Shape;451;p32"/>
          <p:cNvCxnSpPr>
            <a:endCxn id="444" idx="3"/>
          </p:cNvCxnSpPr>
          <p:nvPr/>
        </p:nvCxnSpPr>
        <p:spPr>
          <a:xfrm rot="10800000">
            <a:off x="6227700" y="1603800"/>
            <a:ext cx="731700" cy="3900"/>
          </a:xfrm>
          <a:prstGeom prst="straightConnector1">
            <a:avLst/>
          </a:prstGeom>
          <a:noFill/>
          <a:ln cap="flat" cmpd="sng" w="38100">
            <a:solidFill>
              <a:srgbClr val="E69138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52" name="Google Shape;452;p32"/>
          <p:cNvCxnSpPr>
            <a:stCxn id="453" idx="2"/>
            <a:endCxn id="445" idx="0"/>
          </p:cNvCxnSpPr>
          <p:nvPr/>
        </p:nvCxnSpPr>
        <p:spPr>
          <a:xfrm rot="5400000">
            <a:off x="7159575" y="2204700"/>
            <a:ext cx="331800" cy="6900"/>
          </a:xfrm>
          <a:prstGeom prst="bentConnector3">
            <a:avLst>
              <a:gd fmla="val 50004" name="adj1"/>
            </a:avLst>
          </a:prstGeom>
          <a:noFill/>
          <a:ln cap="flat" cmpd="sng" w="38100">
            <a:solidFill>
              <a:srgbClr val="E69138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54" name="Google Shape;454;p32"/>
          <p:cNvSpPr txBox="1"/>
          <p:nvPr/>
        </p:nvSpPr>
        <p:spPr>
          <a:xfrm>
            <a:off x="7919300" y="951825"/>
            <a:ext cx="13878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Input Voltage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9-36 V</a:t>
            </a:r>
            <a:endParaRPr sz="1000"/>
          </a:p>
        </p:txBody>
      </p:sp>
      <p:cxnSp>
        <p:nvCxnSpPr>
          <p:cNvPr id="455" name="Google Shape;455;p32"/>
          <p:cNvCxnSpPr>
            <a:stCxn id="444" idx="2"/>
            <a:endCxn id="447" idx="0"/>
          </p:cNvCxnSpPr>
          <p:nvPr/>
        </p:nvCxnSpPr>
        <p:spPr>
          <a:xfrm>
            <a:off x="5506200" y="2042250"/>
            <a:ext cx="0" cy="331800"/>
          </a:xfrm>
          <a:prstGeom prst="straightConnector1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456" name="Google Shape;456;p32"/>
          <p:cNvSpPr txBox="1"/>
          <p:nvPr/>
        </p:nvSpPr>
        <p:spPr>
          <a:xfrm>
            <a:off x="5544150" y="2044235"/>
            <a:ext cx="531600" cy="3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RUN</a:t>
            </a:r>
            <a:endParaRPr sz="800"/>
          </a:p>
        </p:txBody>
      </p:sp>
      <p:cxnSp>
        <p:nvCxnSpPr>
          <p:cNvPr id="457" name="Google Shape;457;p32"/>
          <p:cNvCxnSpPr/>
          <p:nvPr/>
        </p:nvCxnSpPr>
        <p:spPr>
          <a:xfrm rot="10800000">
            <a:off x="5288700" y="2035775"/>
            <a:ext cx="0" cy="352200"/>
          </a:xfrm>
          <a:prstGeom prst="straightConnector1">
            <a:avLst/>
          </a:prstGeom>
          <a:noFill/>
          <a:ln cap="flat" cmpd="sng" w="19050">
            <a:solidFill>
              <a:srgbClr val="F6B26B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458" name="Google Shape;458;p32"/>
          <p:cNvSpPr txBox="1"/>
          <p:nvPr/>
        </p:nvSpPr>
        <p:spPr>
          <a:xfrm>
            <a:off x="4667350" y="2045975"/>
            <a:ext cx="573000" cy="3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PGOOD</a:t>
            </a:r>
            <a:endParaRPr sz="800"/>
          </a:p>
        </p:txBody>
      </p:sp>
      <p:cxnSp>
        <p:nvCxnSpPr>
          <p:cNvPr id="459" name="Google Shape;459;p32"/>
          <p:cNvCxnSpPr/>
          <p:nvPr/>
        </p:nvCxnSpPr>
        <p:spPr>
          <a:xfrm>
            <a:off x="4174525" y="2639925"/>
            <a:ext cx="610200" cy="0"/>
          </a:xfrm>
          <a:prstGeom prst="straightConnector1">
            <a:avLst/>
          </a:prstGeom>
          <a:noFill/>
          <a:ln cap="flat" cmpd="sng" w="19050">
            <a:solidFill>
              <a:srgbClr val="A64D79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460" name="Google Shape;460;p32"/>
          <p:cNvSpPr txBox="1"/>
          <p:nvPr/>
        </p:nvSpPr>
        <p:spPr>
          <a:xfrm>
            <a:off x="4165225" y="2353225"/>
            <a:ext cx="628800" cy="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STROBE</a:t>
            </a:r>
            <a:endParaRPr sz="800"/>
          </a:p>
        </p:txBody>
      </p:sp>
      <p:cxnSp>
        <p:nvCxnSpPr>
          <p:cNvPr id="461" name="Google Shape;461;p32"/>
          <p:cNvCxnSpPr/>
          <p:nvPr/>
        </p:nvCxnSpPr>
        <p:spPr>
          <a:xfrm rot="10800000">
            <a:off x="4170325" y="1338550"/>
            <a:ext cx="635100" cy="0"/>
          </a:xfrm>
          <a:prstGeom prst="straightConnector1">
            <a:avLst/>
          </a:pr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62" name="Google Shape;462;p32"/>
          <p:cNvSpPr txBox="1"/>
          <p:nvPr/>
        </p:nvSpPr>
        <p:spPr>
          <a:xfrm>
            <a:off x="4258064" y="986325"/>
            <a:ext cx="4596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48 V</a:t>
            </a:r>
            <a:endParaRPr sz="1000"/>
          </a:p>
        </p:txBody>
      </p:sp>
      <p:cxnSp>
        <p:nvCxnSpPr>
          <p:cNvPr id="463" name="Google Shape;463;p32"/>
          <p:cNvCxnSpPr/>
          <p:nvPr/>
        </p:nvCxnSpPr>
        <p:spPr>
          <a:xfrm rot="10800000">
            <a:off x="1822825" y="1310950"/>
            <a:ext cx="939000" cy="0"/>
          </a:xfrm>
          <a:prstGeom prst="straightConnector1">
            <a:avLst/>
          </a:pr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64" name="Google Shape;464;p32"/>
          <p:cNvCxnSpPr/>
          <p:nvPr/>
        </p:nvCxnSpPr>
        <p:spPr>
          <a:xfrm>
            <a:off x="628350" y="2021950"/>
            <a:ext cx="0" cy="414300"/>
          </a:xfrm>
          <a:prstGeom prst="straightConnector1">
            <a:avLst/>
          </a:pr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65" name="Google Shape;465;p32"/>
          <p:cNvCxnSpPr/>
          <p:nvPr/>
        </p:nvCxnSpPr>
        <p:spPr>
          <a:xfrm>
            <a:off x="1843600" y="2519125"/>
            <a:ext cx="890700" cy="0"/>
          </a:xfrm>
          <a:prstGeom prst="straightConnector1">
            <a:avLst/>
          </a:pr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66" name="Google Shape;466;p32"/>
          <p:cNvSpPr txBox="1"/>
          <p:nvPr/>
        </p:nvSpPr>
        <p:spPr>
          <a:xfrm>
            <a:off x="350100" y="599600"/>
            <a:ext cx="15384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Strobe Head x6</a:t>
            </a:r>
            <a:endParaRPr i="1"/>
          </a:p>
        </p:txBody>
      </p:sp>
      <p:sp>
        <p:nvSpPr>
          <p:cNvPr id="467" name="Google Shape;467;p32"/>
          <p:cNvSpPr txBox="1"/>
          <p:nvPr/>
        </p:nvSpPr>
        <p:spPr>
          <a:xfrm>
            <a:off x="4856250" y="599600"/>
            <a:ext cx="15384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Strobe Ballast</a:t>
            </a:r>
            <a:endParaRPr i="1"/>
          </a:p>
        </p:txBody>
      </p:sp>
      <p:cxnSp>
        <p:nvCxnSpPr>
          <p:cNvPr id="468" name="Google Shape;468;p32"/>
          <p:cNvCxnSpPr/>
          <p:nvPr/>
        </p:nvCxnSpPr>
        <p:spPr>
          <a:xfrm rot="10800000">
            <a:off x="4163425" y="2988525"/>
            <a:ext cx="635100" cy="0"/>
          </a:xfrm>
          <a:prstGeom prst="straightConnector1">
            <a:avLst/>
          </a:prstGeom>
          <a:noFill/>
          <a:ln cap="flat" cmpd="sng" w="19050">
            <a:solidFill>
              <a:srgbClr val="A64D79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469" name="Google Shape;469;p32"/>
          <p:cNvSpPr txBox="1"/>
          <p:nvPr/>
        </p:nvSpPr>
        <p:spPr>
          <a:xfrm>
            <a:off x="4123525" y="3050675"/>
            <a:ext cx="728700" cy="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FLASH</a:t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CURRENT</a:t>
            </a:r>
            <a:endParaRPr sz="800"/>
          </a:p>
        </p:txBody>
      </p:sp>
      <p:cxnSp>
        <p:nvCxnSpPr>
          <p:cNvPr id="470" name="Google Shape;470;p32"/>
          <p:cNvCxnSpPr>
            <a:stCxn id="450" idx="0"/>
            <a:endCxn id="446" idx="2"/>
          </p:cNvCxnSpPr>
          <p:nvPr/>
        </p:nvCxnSpPr>
        <p:spPr>
          <a:xfrm rot="10800000">
            <a:off x="3453025" y="2042275"/>
            <a:ext cx="0" cy="331800"/>
          </a:xfrm>
          <a:prstGeom prst="straightConnector1">
            <a:avLst/>
          </a:pr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71" name="Google Shape;471;p32"/>
          <p:cNvSpPr/>
          <p:nvPr/>
        </p:nvSpPr>
        <p:spPr>
          <a:xfrm>
            <a:off x="6607425" y="3350750"/>
            <a:ext cx="1020000" cy="5874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RS-232/485 transceiver</a:t>
            </a:r>
            <a:endParaRPr sz="1200"/>
          </a:p>
        </p:txBody>
      </p:sp>
      <p:cxnSp>
        <p:nvCxnSpPr>
          <p:cNvPr id="472" name="Google Shape;472;p32"/>
          <p:cNvCxnSpPr>
            <a:endCxn id="471" idx="1"/>
          </p:cNvCxnSpPr>
          <p:nvPr/>
        </p:nvCxnSpPr>
        <p:spPr>
          <a:xfrm>
            <a:off x="6075525" y="3243350"/>
            <a:ext cx="531900" cy="401100"/>
          </a:xfrm>
          <a:prstGeom prst="bentConnector3">
            <a:avLst>
              <a:gd fmla="val -1255" name="adj1"/>
            </a:avLst>
          </a:prstGeom>
          <a:noFill/>
          <a:ln cap="flat" cmpd="sng" w="19050">
            <a:solidFill>
              <a:srgbClr val="A64D79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473" name="Google Shape;473;p32"/>
          <p:cNvSpPr txBox="1"/>
          <p:nvPr/>
        </p:nvSpPr>
        <p:spPr>
          <a:xfrm>
            <a:off x="6101438" y="3644450"/>
            <a:ext cx="459600" cy="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UART</a:t>
            </a:r>
            <a:endParaRPr sz="800"/>
          </a:p>
        </p:txBody>
      </p:sp>
      <p:cxnSp>
        <p:nvCxnSpPr>
          <p:cNvPr id="474" name="Google Shape;474;p32"/>
          <p:cNvCxnSpPr/>
          <p:nvPr/>
        </p:nvCxnSpPr>
        <p:spPr>
          <a:xfrm rot="10800000">
            <a:off x="8575000" y="3443600"/>
            <a:ext cx="490200" cy="300"/>
          </a:xfrm>
          <a:prstGeom prst="straightConnector1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475" name="Google Shape;475;p32"/>
          <p:cNvCxnSpPr/>
          <p:nvPr/>
        </p:nvCxnSpPr>
        <p:spPr>
          <a:xfrm>
            <a:off x="6214975" y="2539700"/>
            <a:ext cx="406200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453" name="Google Shape;453;p32"/>
          <p:cNvSpPr/>
          <p:nvPr/>
        </p:nvSpPr>
        <p:spPr>
          <a:xfrm>
            <a:off x="6786975" y="1165350"/>
            <a:ext cx="1083900" cy="8769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Fuse and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Reverse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Polarity Protection</a:t>
            </a:r>
            <a:endParaRPr sz="1200"/>
          </a:p>
        </p:txBody>
      </p:sp>
      <p:cxnSp>
        <p:nvCxnSpPr>
          <p:cNvPr id="476" name="Google Shape;476;p32"/>
          <p:cNvCxnSpPr/>
          <p:nvPr/>
        </p:nvCxnSpPr>
        <p:spPr>
          <a:xfrm rot="10800000">
            <a:off x="7870875" y="1603825"/>
            <a:ext cx="1152900" cy="0"/>
          </a:xfrm>
          <a:prstGeom prst="straightConnector1">
            <a:avLst/>
          </a:prstGeom>
          <a:noFill/>
          <a:ln cap="flat" cmpd="sng" w="38100">
            <a:solidFill>
              <a:srgbClr val="E69138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77" name="Google Shape;477;p32"/>
          <p:cNvSpPr txBox="1"/>
          <p:nvPr/>
        </p:nvSpPr>
        <p:spPr>
          <a:xfrm>
            <a:off x="8096800" y="2922125"/>
            <a:ext cx="13878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Serial 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Comms</a:t>
            </a:r>
            <a:endParaRPr sz="1000"/>
          </a:p>
        </p:txBody>
      </p:sp>
      <p:sp>
        <p:nvSpPr>
          <p:cNvPr id="478" name="Google Shape;478;p32"/>
          <p:cNvSpPr/>
          <p:nvPr/>
        </p:nvSpPr>
        <p:spPr>
          <a:xfrm>
            <a:off x="5454750" y="4017325"/>
            <a:ext cx="531600" cy="2418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Opto</a:t>
            </a:r>
            <a:endParaRPr sz="1200"/>
          </a:p>
        </p:txBody>
      </p:sp>
      <p:sp>
        <p:nvSpPr>
          <p:cNvPr id="479" name="Google Shape;479;p32"/>
          <p:cNvSpPr txBox="1"/>
          <p:nvPr/>
        </p:nvSpPr>
        <p:spPr>
          <a:xfrm>
            <a:off x="2745250" y="3582800"/>
            <a:ext cx="1145700" cy="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FLASH </a:t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TRIGGER</a:t>
            </a:r>
            <a:endParaRPr sz="800"/>
          </a:p>
        </p:txBody>
      </p:sp>
      <p:cxnSp>
        <p:nvCxnSpPr>
          <p:cNvPr id="480" name="Google Shape;480;p32"/>
          <p:cNvCxnSpPr>
            <a:endCxn id="478" idx="3"/>
          </p:cNvCxnSpPr>
          <p:nvPr/>
        </p:nvCxnSpPr>
        <p:spPr>
          <a:xfrm rot="10800000">
            <a:off x="5986350" y="4138225"/>
            <a:ext cx="3106500" cy="0"/>
          </a:xfrm>
          <a:prstGeom prst="straightConnector1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481" name="Google Shape;481;p32"/>
          <p:cNvSpPr txBox="1"/>
          <p:nvPr/>
        </p:nvSpPr>
        <p:spPr>
          <a:xfrm>
            <a:off x="8096800" y="3675275"/>
            <a:ext cx="15384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Exposure 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Signal</a:t>
            </a:r>
            <a:endParaRPr sz="1000"/>
          </a:p>
        </p:txBody>
      </p:sp>
      <p:cxnSp>
        <p:nvCxnSpPr>
          <p:cNvPr id="482" name="Google Shape;482;p32"/>
          <p:cNvCxnSpPr>
            <a:endCxn id="460" idx="3"/>
          </p:cNvCxnSpPr>
          <p:nvPr/>
        </p:nvCxnSpPr>
        <p:spPr>
          <a:xfrm>
            <a:off x="4178125" y="2027725"/>
            <a:ext cx="615900" cy="446400"/>
          </a:xfrm>
          <a:prstGeom prst="straightConnector1">
            <a:avLst/>
          </a:prstGeom>
          <a:noFill/>
          <a:ln cap="flat" cmpd="sng" w="19050">
            <a:solidFill>
              <a:srgbClr val="A64D7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83" name="Google Shape;483;p32"/>
          <p:cNvSpPr txBox="1"/>
          <p:nvPr/>
        </p:nvSpPr>
        <p:spPr>
          <a:xfrm>
            <a:off x="3806725" y="2011575"/>
            <a:ext cx="728700" cy="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CAP</a:t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VOLTAGE</a:t>
            </a:r>
            <a:endParaRPr sz="800"/>
          </a:p>
        </p:txBody>
      </p:sp>
      <p:sp>
        <p:nvSpPr>
          <p:cNvPr id="484" name="Google Shape;484;p32"/>
          <p:cNvSpPr/>
          <p:nvPr/>
        </p:nvSpPr>
        <p:spPr>
          <a:xfrm>
            <a:off x="4220275" y="4017325"/>
            <a:ext cx="531600" cy="2418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MUX</a:t>
            </a:r>
            <a:endParaRPr sz="1200"/>
          </a:p>
        </p:txBody>
      </p:sp>
      <p:cxnSp>
        <p:nvCxnSpPr>
          <p:cNvPr id="485" name="Google Shape;485;p32"/>
          <p:cNvCxnSpPr>
            <a:stCxn id="450" idx="2"/>
            <a:endCxn id="484" idx="1"/>
          </p:cNvCxnSpPr>
          <p:nvPr/>
        </p:nvCxnSpPr>
        <p:spPr>
          <a:xfrm flipH="1" rot="-5400000">
            <a:off x="3393025" y="3310975"/>
            <a:ext cx="887400" cy="767400"/>
          </a:xfrm>
          <a:prstGeom prst="bentConnector2">
            <a:avLst/>
          </a:prstGeom>
          <a:noFill/>
          <a:ln cap="flat" cmpd="sng" w="19050">
            <a:solidFill>
              <a:srgbClr val="A64D79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486" name="Google Shape;486;p32"/>
          <p:cNvCxnSpPr>
            <a:stCxn id="484" idx="3"/>
            <a:endCxn id="478" idx="1"/>
          </p:cNvCxnSpPr>
          <p:nvPr/>
        </p:nvCxnSpPr>
        <p:spPr>
          <a:xfrm>
            <a:off x="4751875" y="4138225"/>
            <a:ext cx="702900" cy="0"/>
          </a:xfrm>
          <a:prstGeom prst="straightConnector1">
            <a:avLst/>
          </a:prstGeom>
          <a:noFill/>
          <a:ln cap="flat" cmpd="sng" w="19050">
            <a:solidFill>
              <a:srgbClr val="A64D79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487" name="Google Shape;487;p32"/>
          <p:cNvCxnSpPr>
            <a:stCxn id="447" idx="2"/>
            <a:endCxn id="484" idx="0"/>
          </p:cNvCxnSpPr>
          <p:nvPr/>
        </p:nvCxnSpPr>
        <p:spPr>
          <a:xfrm rot="5400000">
            <a:off x="4612950" y="3124225"/>
            <a:ext cx="766500" cy="1020000"/>
          </a:xfrm>
          <a:prstGeom prst="bentConnector3">
            <a:avLst>
              <a:gd fmla="val 49990" name="adj1"/>
            </a:avLst>
          </a:prstGeom>
          <a:noFill/>
          <a:ln cap="flat" cmpd="sng" w="19050">
            <a:solidFill>
              <a:srgbClr val="A64D79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488" name="Google Shape;488;p32"/>
          <p:cNvSpPr/>
          <p:nvPr/>
        </p:nvSpPr>
        <p:spPr>
          <a:xfrm>
            <a:off x="8043450" y="3322850"/>
            <a:ext cx="531600" cy="241800"/>
          </a:xfrm>
          <a:prstGeom prst="roundRect">
            <a:avLst>
              <a:gd fmla="val 629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OVP</a:t>
            </a:r>
            <a:endParaRPr sz="1200"/>
          </a:p>
        </p:txBody>
      </p:sp>
      <p:cxnSp>
        <p:nvCxnSpPr>
          <p:cNvPr id="489" name="Google Shape;489;p32"/>
          <p:cNvCxnSpPr>
            <a:stCxn id="488" idx="1"/>
          </p:cNvCxnSpPr>
          <p:nvPr/>
        </p:nvCxnSpPr>
        <p:spPr>
          <a:xfrm rot="10800000">
            <a:off x="7627350" y="3443750"/>
            <a:ext cx="416100" cy="0"/>
          </a:xfrm>
          <a:prstGeom prst="straightConnector1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490" name="Google Shape;490;p32"/>
          <p:cNvSpPr txBox="1"/>
          <p:nvPr/>
        </p:nvSpPr>
        <p:spPr>
          <a:xfrm>
            <a:off x="6571689" y="3024563"/>
            <a:ext cx="4596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5 V</a:t>
            </a:r>
            <a:endParaRPr sz="1000"/>
          </a:p>
        </p:txBody>
      </p:sp>
      <p:cxnSp>
        <p:nvCxnSpPr>
          <p:cNvPr id="491" name="Google Shape;491;p32"/>
          <p:cNvCxnSpPr/>
          <p:nvPr/>
        </p:nvCxnSpPr>
        <p:spPr>
          <a:xfrm rot="10800000">
            <a:off x="6904250" y="2987850"/>
            <a:ext cx="0" cy="4074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triangle"/>
            <a:tailEnd len="med" w="med" type="none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Design: Strobe Circuit</a:t>
            </a:r>
            <a:endParaRPr/>
          </a:p>
        </p:txBody>
      </p:sp>
      <p:sp>
        <p:nvSpPr>
          <p:cNvPr id="497" name="Google Shape;497;p33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Simple FET switch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Flash durations on the order of μs are straightforward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i="1" lang="en"/>
              <a:t>Willert et. al 2010 : Pulsed operation of high-power light emitting diodes for imaging flow velocimetry</a:t>
            </a:r>
            <a:endParaRPr i="1"/>
          </a:p>
        </p:txBody>
      </p:sp>
      <p:pic>
        <p:nvPicPr>
          <p:cNvPr id="498" name="Google Shape;49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2400" y="1243000"/>
            <a:ext cx="297180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Google Shape;50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810245"/>
            <a:ext cx="9143999" cy="1745210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</a:t>
            </a:r>
            <a:r>
              <a:rPr lang="en"/>
              <a:t>Design</a:t>
            </a:r>
            <a:r>
              <a:rPr lang="en"/>
              <a:t>: Strobe Head</a:t>
            </a:r>
            <a:endParaRPr/>
          </a:p>
        </p:txBody>
      </p:sp>
      <p:sp>
        <p:nvSpPr>
          <p:cNvPr id="505" name="Google Shape;505;p34"/>
          <p:cNvSpPr/>
          <p:nvPr/>
        </p:nvSpPr>
        <p:spPr>
          <a:xfrm>
            <a:off x="7310975" y="2037250"/>
            <a:ext cx="918300" cy="1291200"/>
          </a:xfrm>
          <a:prstGeom prst="ellipse">
            <a:avLst/>
          </a:prstGeom>
          <a:solidFill>
            <a:srgbClr val="C9DAF8">
              <a:alpha val="49720"/>
            </a:srgbClr>
          </a:solidFill>
          <a:ln cap="flat" cmpd="sng" w="9525">
            <a:solidFill>
              <a:srgbClr val="8BE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34"/>
          <p:cNvSpPr txBox="1"/>
          <p:nvPr/>
        </p:nvSpPr>
        <p:spPr>
          <a:xfrm>
            <a:off x="5732750" y="2983150"/>
            <a:ext cx="17055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C78D8"/>
                </a:solidFill>
              </a:rPr>
              <a:t>Thermal Protection</a:t>
            </a:r>
            <a:endParaRPr>
              <a:solidFill>
                <a:srgbClr val="3C78D8"/>
              </a:solidFill>
            </a:endParaRPr>
          </a:p>
        </p:txBody>
      </p:sp>
      <p:sp>
        <p:nvSpPr>
          <p:cNvPr id="507" name="Google Shape;507;p34"/>
          <p:cNvSpPr/>
          <p:nvPr/>
        </p:nvSpPr>
        <p:spPr>
          <a:xfrm>
            <a:off x="524925" y="2796850"/>
            <a:ext cx="801300" cy="531600"/>
          </a:xfrm>
          <a:prstGeom prst="ellipse">
            <a:avLst/>
          </a:prstGeom>
          <a:solidFill>
            <a:srgbClr val="A64D79">
              <a:alpha val="46370"/>
            </a:srgbClr>
          </a:solidFill>
          <a:ln cap="flat" cmpd="sng" w="9525">
            <a:solidFill>
              <a:srgbClr val="A64D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34"/>
          <p:cNvSpPr txBox="1"/>
          <p:nvPr/>
        </p:nvSpPr>
        <p:spPr>
          <a:xfrm>
            <a:off x="1257200" y="2983150"/>
            <a:ext cx="12975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A64D79"/>
                </a:solidFill>
              </a:rPr>
              <a:t>Strobe FET</a:t>
            </a:r>
            <a:endParaRPr>
              <a:solidFill>
                <a:srgbClr val="A64D79"/>
              </a:solidFill>
            </a:endParaRPr>
          </a:p>
        </p:txBody>
      </p:sp>
      <p:sp>
        <p:nvSpPr>
          <p:cNvPr id="509" name="Google Shape;509;p34"/>
          <p:cNvSpPr/>
          <p:nvPr/>
        </p:nvSpPr>
        <p:spPr>
          <a:xfrm>
            <a:off x="0" y="2120650"/>
            <a:ext cx="1049400" cy="676200"/>
          </a:xfrm>
          <a:prstGeom prst="ellipse">
            <a:avLst/>
          </a:prstGeom>
          <a:solidFill>
            <a:srgbClr val="FF9900">
              <a:alpha val="47490"/>
            </a:srgbClr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34"/>
          <p:cNvSpPr txBox="1"/>
          <p:nvPr/>
        </p:nvSpPr>
        <p:spPr>
          <a:xfrm>
            <a:off x="0" y="1816225"/>
            <a:ext cx="11664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1C232"/>
                </a:solidFill>
              </a:rPr>
              <a:t>Ideal PSU</a:t>
            </a:r>
            <a:endParaRPr>
              <a:solidFill>
                <a:srgbClr val="F1C232"/>
              </a:solidFill>
            </a:endParaRPr>
          </a:p>
        </p:txBody>
      </p:sp>
      <p:sp>
        <p:nvSpPr>
          <p:cNvPr id="511" name="Google Shape;511;p34"/>
          <p:cNvSpPr txBox="1"/>
          <p:nvPr/>
        </p:nvSpPr>
        <p:spPr>
          <a:xfrm>
            <a:off x="159000" y="3693650"/>
            <a:ext cx="4101000" cy="3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LTspice Simulation Setup</a:t>
            </a:r>
            <a:endParaRPr>
              <a:solidFill>
                <a:srgbClr val="D9D9D9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Design: Strobe Head Simulation</a:t>
            </a:r>
            <a:endParaRPr/>
          </a:p>
        </p:txBody>
      </p:sp>
      <p:sp>
        <p:nvSpPr>
          <p:cNvPr id="517" name="Google Shape;517;p35"/>
          <p:cNvSpPr txBox="1"/>
          <p:nvPr/>
        </p:nvSpPr>
        <p:spPr>
          <a:xfrm>
            <a:off x="311700" y="3465925"/>
            <a:ext cx="36015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Total </a:t>
            </a:r>
            <a:r>
              <a:rPr lang="en">
                <a:solidFill>
                  <a:srgbClr val="D9D9D9"/>
                </a:solidFill>
              </a:rPr>
              <a:t>LED current at each temp</a:t>
            </a:r>
            <a:endParaRPr>
              <a:solidFill>
                <a:srgbClr val="D9D9D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D9D9D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Thermal protection kicks-in at &gt;60C</a:t>
            </a:r>
            <a:endParaRPr>
              <a:solidFill>
                <a:srgbClr val="D9D9D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Disables LED current at &gt;80C</a:t>
            </a:r>
            <a:endParaRPr>
              <a:solidFill>
                <a:srgbClr val="D9D9D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D9D9D9"/>
              </a:solidFill>
            </a:endParaRPr>
          </a:p>
        </p:txBody>
      </p:sp>
      <p:sp>
        <p:nvSpPr>
          <p:cNvPr id="518" name="Google Shape;518;p35"/>
          <p:cNvSpPr txBox="1"/>
          <p:nvPr/>
        </p:nvSpPr>
        <p:spPr>
          <a:xfrm>
            <a:off x="4707850" y="3494050"/>
            <a:ext cx="36015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FET peak power dissipation</a:t>
            </a:r>
            <a:r>
              <a:rPr lang="en">
                <a:solidFill>
                  <a:srgbClr val="D9D9D9"/>
                </a:solidFill>
              </a:rPr>
              <a:t> at each temp</a:t>
            </a:r>
            <a:endParaRPr>
              <a:solidFill>
                <a:srgbClr val="D9D9D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D9D9D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Power dissipation highest as FET begins to turn off at 66 </a:t>
            </a:r>
            <a:r>
              <a:rPr baseline="30000" lang="en">
                <a:solidFill>
                  <a:srgbClr val="D9D9D9"/>
                </a:solidFill>
              </a:rPr>
              <a:t>o</a:t>
            </a:r>
            <a:r>
              <a:rPr lang="en">
                <a:solidFill>
                  <a:srgbClr val="D9D9D9"/>
                </a:solidFill>
              </a:rPr>
              <a:t>C</a:t>
            </a:r>
            <a:endParaRPr>
              <a:solidFill>
                <a:srgbClr val="D9D9D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D9D9D9"/>
              </a:solidFill>
            </a:endParaRPr>
          </a:p>
        </p:txBody>
      </p:sp>
      <p:pic>
        <p:nvPicPr>
          <p:cNvPr id="519" name="Google Shape;51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625" y="1170125"/>
            <a:ext cx="3279661" cy="214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0613" y="1170125"/>
            <a:ext cx="3335966" cy="217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Design: Strobe Head Power Dissipation</a:t>
            </a:r>
            <a:endParaRPr/>
          </a:p>
        </p:txBody>
      </p:sp>
      <p:graphicFrame>
        <p:nvGraphicFramePr>
          <p:cNvPr id="526" name="Google Shape;526;p36"/>
          <p:cNvGraphicFramePr/>
          <p:nvPr/>
        </p:nvGraphicFramePr>
        <p:xfrm>
          <a:off x="952500" y="1306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{7F89AB2F-3579-4A6B-AACD-D6AF1AB0B996}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Continuous operation, duty cycle &lt; 1%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Continuous operation, duty cycle &lt; 10%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Burst operation, duty cycle up to 25%, 1-5 minutes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Peak Pulse Power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564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504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384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Average Power Draw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5.6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50.4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96 W 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Thermal Limiting Active?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No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No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Likely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Design: Capacitor Bank</a:t>
            </a:r>
            <a:endParaRPr/>
          </a:p>
        </p:txBody>
      </p:sp>
      <p:sp>
        <p:nvSpPr>
          <p:cNvPr id="532" name="Google Shape;532;p37"/>
          <p:cNvSpPr txBox="1"/>
          <p:nvPr>
            <p:ph idx="1" type="body"/>
          </p:nvPr>
        </p:nvSpPr>
        <p:spPr>
          <a:xfrm>
            <a:off x="311700" y="1152475"/>
            <a:ext cx="3741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Required capacitance is on the order of 100 mF at minimum of 63 V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Digikey parametric search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6800 uF is a sweet spot for cost/size: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1” OD x 2” height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1.38” x 1.25” height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Low-cost ~ $5 each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Design for 1-atm housing</a:t>
            </a:r>
            <a:endParaRPr/>
          </a:p>
        </p:txBody>
      </p:sp>
      <p:pic>
        <p:nvPicPr>
          <p:cNvPr id="533" name="Google Shape;53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1645" y="1152470"/>
            <a:ext cx="4300751" cy="155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91650" y="2898800"/>
            <a:ext cx="4300750" cy="167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Design: 48V DC/DC converter</a:t>
            </a:r>
            <a:endParaRPr/>
          </a:p>
        </p:txBody>
      </p:sp>
      <p:pic>
        <p:nvPicPr>
          <p:cNvPr id="540" name="Google Shape;54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5971675" cy="297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76475" y="1170125"/>
            <a:ext cx="2715124" cy="3028558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38"/>
          <p:cNvSpPr txBox="1"/>
          <p:nvPr>
            <p:ph idx="1" type="body"/>
          </p:nvPr>
        </p:nvSpPr>
        <p:spPr>
          <a:xfrm>
            <a:off x="152400" y="4142250"/>
            <a:ext cx="5971800" cy="42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Vin: 9-36 VDC, Vout: 48V, 4 in</a:t>
            </a:r>
            <a:r>
              <a:rPr baseline="30000" lang="en" sz="1400"/>
              <a:t>2</a:t>
            </a:r>
            <a:r>
              <a:rPr lang="en" sz="1400"/>
              <a:t> board area,  0.71 in height</a:t>
            </a:r>
            <a:br>
              <a:rPr lang="en" sz="1400"/>
            </a:br>
            <a:r>
              <a:rPr lang="en" sz="1400"/>
              <a:t>&gt; 90% efficiency above 100 mA, up to 6A at Vin= 11V</a:t>
            </a:r>
            <a:endParaRPr i="1" sz="14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Design: 5V DC/DC Converter</a:t>
            </a:r>
            <a:endParaRPr/>
          </a:p>
        </p:txBody>
      </p:sp>
      <p:pic>
        <p:nvPicPr>
          <p:cNvPr id="548" name="Google Shape;54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100" y="1163225"/>
            <a:ext cx="5479001" cy="297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1451" y="1163225"/>
            <a:ext cx="2314699" cy="2415925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39"/>
          <p:cNvSpPr txBox="1"/>
          <p:nvPr>
            <p:ph idx="1" type="body"/>
          </p:nvPr>
        </p:nvSpPr>
        <p:spPr>
          <a:xfrm>
            <a:off x="152400" y="4142250"/>
            <a:ext cx="5971800" cy="42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Vin: 9-36 VDC, Vout: 5V, 1.0 in</a:t>
            </a:r>
            <a:r>
              <a:rPr baseline="30000" lang="en" sz="1400"/>
              <a:t>2</a:t>
            </a:r>
            <a:r>
              <a:rPr lang="en" sz="1400"/>
              <a:t> board area,  0.35 in height</a:t>
            </a:r>
            <a:br>
              <a:rPr lang="en" sz="1400"/>
            </a:br>
            <a:r>
              <a:rPr lang="en" sz="1400"/>
              <a:t>&gt; 90% efficiency above 10 mA at Vin = 11 V</a:t>
            </a:r>
            <a:endParaRPr i="1" sz="14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Design: MCU and Comms</a:t>
            </a:r>
            <a:endParaRPr/>
          </a:p>
        </p:txBody>
      </p:sp>
      <p:sp>
        <p:nvSpPr>
          <p:cNvPr id="556" name="Google Shape;556;p40"/>
          <p:cNvSpPr txBox="1"/>
          <p:nvPr>
            <p:ph idx="1" type="body"/>
          </p:nvPr>
        </p:nvSpPr>
        <p:spPr>
          <a:xfrm>
            <a:off x="311700" y="1152475"/>
            <a:ext cx="5154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Based on the Atmega328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1.2uA @ idle: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 sz="1100" u="sng">
                <a:solidFill>
                  <a:schemeClr val="hlink"/>
                </a:solidFill>
                <a:hlinkClick r:id="rId3"/>
              </a:rPr>
              <a:t>https://github.com/sparkfun/BigTime/blob/master/Firmware/BigTime/BigTime.ino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Programmable</a:t>
            </a:r>
            <a:r>
              <a:rPr lang="en"/>
              <a:t> with arduino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Plenty of I/O and A/D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TQFP-32 package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Opto-Isolate trigger signal from camera to protect MCU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MCU UART connects to RS-232/485 transceiver for comms.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Over voltage protection on I/O of transceiver</a:t>
            </a:r>
            <a:endParaRPr/>
          </a:p>
        </p:txBody>
      </p:sp>
      <p:sp>
        <p:nvSpPr>
          <p:cNvPr id="557" name="Google Shape;557;p40"/>
          <p:cNvSpPr txBox="1"/>
          <p:nvPr/>
        </p:nvSpPr>
        <p:spPr>
          <a:xfrm>
            <a:off x="6172200" y="4191000"/>
            <a:ext cx="24765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CCCC"/>
                </a:solidFill>
              </a:rPr>
              <a:t>Sparkfun DEV-11113</a:t>
            </a:r>
            <a:endParaRPr>
              <a:solidFill>
                <a:srgbClr val="CCCCCC"/>
              </a:solidFill>
            </a:endParaRPr>
          </a:p>
        </p:txBody>
      </p:sp>
      <p:pic>
        <p:nvPicPr>
          <p:cNvPr id="558" name="Google Shape;558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70500" y="1265375"/>
            <a:ext cx="2988166" cy="293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41"/>
          <p:cNvSpPr/>
          <p:nvPr/>
        </p:nvSpPr>
        <p:spPr>
          <a:xfrm>
            <a:off x="1187700" y="1264025"/>
            <a:ext cx="2416500" cy="2409600"/>
          </a:xfrm>
          <a:prstGeom prst="roundRect">
            <a:avLst>
              <a:gd fmla="val 5730" name="adj"/>
            </a:avLst>
          </a:prstGeom>
          <a:noFill/>
          <a:ln cap="flat" cmpd="sng" w="19050">
            <a:solidFill>
              <a:srgbClr val="CCCCCC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Mechanical Design: Overview</a:t>
            </a:r>
            <a:endParaRPr/>
          </a:p>
        </p:txBody>
      </p:sp>
      <p:sp>
        <p:nvSpPr>
          <p:cNvPr id="565" name="Google Shape;565;p41"/>
          <p:cNvSpPr/>
          <p:nvPr/>
        </p:nvSpPr>
        <p:spPr>
          <a:xfrm>
            <a:off x="1498400" y="1326988"/>
            <a:ext cx="317400" cy="867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41"/>
          <p:cNvSpPr/>
          <p:nvPr/>
        </p:nvSpPr>
        <p:spPr>
          <a:xfrm>
            <a:off x="1498400" y="2679600"/>
            <a:ext cx="317400" cy="867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41"/>
          <p:cNvSpPr/>
          <p:nvPr/>
        </p:nvSpPr>
        <p:spPr>
          <a:xfrm>
            <a:off x="2230750" y="1326988"/>
            <a:ext cx="317400" cy="867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41"/>
          <p:cNvSpPr/>
          <p:nvPr/>
        </p:nvSpPr>
        <p:spPr>
          <a:xfrm>
            <a:off x="2230750" y="2679600"/>
            <a:ext cx="317400" cy="867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41"/>
          <p:cNvSpPr/>
          <p:nvPr/>
        </p:nvSpPr>
        <p:spPr>
          <a:xfrm>
            <a:off x="2963100" y="1326988"/>
            <a:ext cx="317400" cy="867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41"/>
          <p:cNvSpPr/>
          <p:nvPr/>
        </p:nvSpPr>
        <p:spPr>
          <a:xfrm>
            <a:off x="2963100" y="2679600"/>
            <a:ext cx="317400" cy="867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41"/>
          <p:cNvSpPr/>
          <p:nvPr/>
        </p:nvSpPr>
        <p:spPr>
          <a:xfrm>
            <a:off x="4000200" y="2334150"/>
            <a:ext cx="571800" cy="183000"/>
          </a:xfrm>
          <a:prstGeom prst="roundRect">
            <a:avLst>
              <a:gd fmla="val 10012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72" name="Google Shape;572;p41"/>
          <p:cNvCxnSpPr>
            <a:stCxn id="565" idx="2"/>
            <a:endCxn id="571" idx="1"/>
          </p:cNvCxnSpPr>
          <p:nvPr/>
        </p:nvCxnSpPr>
        <p:spPr>
          <a:xfrm flipH="1" rot="-5400000">
            <a:off x="2712800" y="1138288"/>
            <a:ext cx="231600" cy="2343000"/>
          </a:xfrm>
          <a:prstGeom prst="curvedConnector2">
            <a:avLst/>
          </a:prstGeom>
          <a:noFill/>
          <a:ln cap="flat" cmpd="sng" w="2857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73" name="Google Shape;573;p41"/>
          <p:cNvCxnSpPr>
            <a:stCxn id="566" idx="0"/>
            <a:endCxn id="571" idx="1"/>
          </p:cNvCxnSpPr>
          <p:nvPr/>
        </p:nvCxnSpPr>
        <p:spPr>
          <a:xfrm rot="-5400000">
            <a:off x="2701700" y="1381200"/>
            <a:ext cx="253800" cy="2343000"/>
          </a:xfrm>
          <a:prstGeom prst="curvedConnector2">
            <a:avLst/>
          </a:prstGeom>
          <a:noFill/>
          <a:ln cap="flat" cmpd="sng" w="2857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74" name="Google Shape;574;p41"/>
          <p:cNvCxnSpPr>
            <a:stCxn id="567" idx="2"/>
            <a:endCxn id="571" idx="1"/>
          </p:cNvCxnSpPr>
          <p:nvPr/>
        </p:nvCxnSpPr>
        <p:spPr>
          <a:xfrm flipH="1" rot="-5400000">
            <a:off x="3079000" y="1504438"/>
            <a:ext cx="231600" cy="1610700"/>
          </a:xfrm>
          <a:prstGeom prst="curvedConnector2">
            <a:avLst/>
          </a:prstGeom>
          <a:noFill/>
          <a:ln cap="flat" cmpd="sng" w="2857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75" name="Google Shape;575;p41"/>
          <p:cNvCxnSpPr>
            <a:stCxn id="569" idx="2"/>
            <a:endCxn id="571" idx="1"/>
          </p:cNvCxnSpPr>
          <p:nvPr/>
        </p:nvCxnSpPr>
        <p:spPr>
          <a:xfrm flipH="1" rot="-5400000">
            <a:off x="3445200" y="1870588"/>
            <a:ext cx="231600" cy="878400"/>
          </a:xfrm>
          <a:prstGeom prst="curvedConnector2">
            <a:avLst/>
          </a:prstGeom>
          <a:noFill/>
          <a:ln cap="flat" cmpd="sng" w="2857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76" name="Google Shape;576;p41"/>
          <p:cNvCxnSpPr>
            <a:stCxn id="568" idx="0"/>
            <a:endCxn id="571" idx="1"/>
          </p:cNvCxnSpPr>
          <p:nvPr/>
        </p:nvCxnSpPr>
        <p:spPr>
          <a:xfrm rot="-5400000">
            <a:off x="3067900" y="1747350"/>
            <a:ext cx="253800" cy="1610700"/>
          </a:xfrm>
          <a:prstGeom prst="curvedConnector2">
            <a:avLst/>
          </a:prstGeom>
          <a:noFill/>
          <a:ln cap="flat" cmpd="sng" w="2857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77" name="Google Shape;577;p41"/>
          <p:cNvCxnSpPr>
            <a:stCxn id="570" idx="0"/>
            <a:endCxn id="571" idx="1"/>
          </p:cNvCxnSpPr>
          <p:nvPr/>
        </p:nvCxnSpPr>
        <p:spPr>
          <a:xfrm rot="-5400000">
            <a:off x="3434100" y="2113500"/>
            <a:ext cx="253800" cy="878400"/>
          </a:xfrm>
          <a:prstGeom prst="curvedConnector2">
            <a:avLst/>
          </a:prstGeom>
          <a:noFill/>
          <a:ln cap="flat" cmpd="sng" w="2857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78" name="Google Shape;578;p41"/>
          <p:cNvSpPr/>
          <p:nvPr/>
        </p:nvSpPr>
        <p:spPr>
          <a:xfrm>
            <a:off x="5657650" y="2091300"/>
            <a:ext cx="2040600" cy="668700"/>
          </a:xfrm>
          <a:prstGeom prst="roundRect">
            <a:avLst>
              <a:gd fmla="val 10012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79" name="Google Shape;579;p41"/>
          <p:cNvCxnSpPr>
            <a:stCxn id="571" idx="3"/>
            <a:endCxn id="578" idx="1"/>
          </p:cNvCxnSpPr>
          <p:nvPr/>
        </p:nvCxnSpPr>
        <p:spPr>
          <a:xfrm>
            <a:off x="4572000" y="2425650"/>
            <a:ext cx="1085700" cy="600"/>
          </a:xfrm>
          <a:prstGeom prst="curvedConnector3">
            <a:avLst>
              <a:gd fmla="val 49998" name="adj1"/>
            </a:avLst>
          </a:prstGeom>
          <a:noFill/>
          <a:ln cap="flat" cmpd="sng" w="2857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80" name="Google Shape;580;p41"/>
          <p:cNvSpPr txBox="1"/>
          <p:nvPr/>
        </p:nvSpPr>
        <p:spPr>
          <a:xfrm>
            <a:off x="1217950" y="3879200"/>
            <a:ext cx="23430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B7B7B7"/>
                </a:solidFill>
              </a:rPr>
              <a:t>Array of </a:t>
            </a:r>
            <a:r>
              <a:rPr i="1" lang="en">
                <a:solidFill>
                  <a:srgbClr val="B7B7B7"/>
                </a:solidFill>
              </a:rPr>
              <a:t>Strobe Heads:</a:t>
            </a:r>
            <a:endParaRPr i="1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Each head is potted in Silicone </a:t>
            </a:r>
            <a:endParaRPr sz="1000">
              <a:solidFill>
                <a:srgbClr val="B7B7B7"/>
              </a:solidFill>
            </a:endParaRPr>
          </a:p>
        </p:txBody>
      </p:sp>
      <p:sp>
        <p:nvSpPr>
          <p:cNvPr id="581" name="Google Shape;581;p41"/>
          <p:cNvSpPr txBox="1"/>
          <p:nvPr/>
        </p:nvSpPr>
        <p:spPr>
          <a:xfrm>
            <a:off x="3999875" y="2679600"/>
            <a:ext cx="13647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B7B7B7"/>
                </a:solidFill>
              </a:rPr>
              <a:t>Cable Splice:</a:t>
            </a:r>
            <a:endParaRPr i="1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B7B7B7"/>
                </a:solidFill>
              </a:rPr>
              <a:t>In: 2 x 16 AWG</a:t>
            </a:r>
            <a:endParaRPr i="1" sz="10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B7B7B7"/>
                </a:solidFill>
              </a:rPr>
              <a:t>Out 12 x 18 AWG</a:t>
            </a:r>
            <a:r>
              <a:rPr i="1" lang="en" sz="1000">
                <a:solidFill>
                  <a:srgbClr val="B7B7B7"/>
                </a:solidFill>
              </a:rPr>
              <a:t> </a:t>
            </a:r>
            <a:endParaRPr i="1" sz="1000">
              <a:solidFill>
                <a:srgbClr val="B7B7B7"/>
              </a:solidFill>
            </a:endParaRPr>
          </a:p>
        </p:txBody>
      </p:sp>
      <p:sp>
        <p:nvSpPr>
          <p:cNvPr id="582" name="Google Shape;582;p41"/>
          <p:cNvSpPr txBox="1"/>
          <p:nvPr/>
        </p:nvSpPr>
        <p:spPr>
          <a:xfrm>
            <a:off x="5657650" y="2968050"/>
            <a:ext cx="23430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B7B7B7"/>
                </a:solidFill>
              </a:rPr>
              <a:t>Strobe Ballast:</a:t>
            </a:r>
            <a:endParaRPr i="1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1-atm housing, aluminum</a:t>
            </a:r>
            <a:endParaRPr sz="1000">
              <a:solidFill>
                <a:srgbClr val="B7B7B7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EyeRIS Imaging on LRAUV</a:t>
            </a:r>
            <a:endParaRPr/>
          </a:p>
        </p:txBody>
      </p:sp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311700" y="1152475"/>
            <a:ext cx="3260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●"/>
            </a:pPr>
            <a:r>
              <a:rPr b="1" lang="en">
                <a:solidFill>
                  <a:srgbClr val="CCCCCC"/>
                </a:solidFill>
              </a:rPr>
              <a:t>Field of View: </a:t>
            </a:r>
            <a:endParaRPr b="1">
              <a:solidFill>
                <a:srgbClr val="CCCCCC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Char char="○"/>
            </a:pPr>
            <a:r>
              <a:rPr b="1" lang="en">
                <a:solidFill>
                  <a:srgbClr val="CCCCCC"/>
                </a:solidFill>
              </a:rPr>
              <a:t>16 x 16 cm</a:t>
            </a:r>
            <a:endParaRPr b="1">
              <a:solidFill>
                <a:srgbClr val="CCCCCC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>
                <a:solidFill>
                  <a:srgbClr val="CCCCCC"/>
                </a:solidFill>
              </a:rPr>
              <a:t>Range:</a:t>
            </a:r>
            <a:endParaRPr b="1">
              <a:solidFill>
                <a:srgbClr val="CCCCCC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b="1" lang="en">
                <a:solidFill>
                  <a:srgbClr val="CCCCCC"/>
                </a:solidFill>
              </a:rPr>
              <a:t>50-65 cm</a:t>
            </a:r>
            <a:r>
              <a:rPr lang="en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Vehicle speed </a:t>
            </a:r>
            <a:endParaRPr b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b="1" lang="en"/>
              <a:t>&lt;= 1 m/s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Targets</a:t>
            </a:r>
            <a:endParaRPr b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b="1" lang="en"/>
              <a:t>3D particle distributions</a:t>
            </a:r>
            <a:endParaRPr b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b="1" lang="en"/>
              <a:t>Plankton ID </a:t>
            </a:r>
            <a:endParaRPr b="1"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b="1" lang="en"/>
              <a:t>Sizes 1 mm - 10 cm</a:t>
            </a:r>
            <a:endParaRPr b="1"/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2225" y="1426675"/>
            <a:ext cx="5000075" cy="2290151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/>
        </p:nvSpPr>
        <p:spPr>
          <a:xfrm>
            <a:off x="3838875" y="3734700"/>
            <a:ext cx="5000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CCCC"/>
                </a:solidFill>
              </a:rPr>
              <a:t>Concept model of EyeRIS LRAUV imaging system</a:t>
            </a:r>
            <a:endParaRPr>
              <a:solidFill>
                <a:srgbClr val="CCCCCC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42"/>
          <p:cNvSpPr/>
          <p:nvPr/>
        </p:nvSpPr>
        <p:spPr>
          <a:xfrm>
            <a:off x="1187700" y="1264025"/>
            <a:ext cx="2416500" cy="2409600"/>
          </a:xfrm>
          <a:prstGeom prst="roundRect">
            <a:avLst>
              <a:gd fmla="val 5730" name="adj"/>
            </a:avLst>
          </a:prstGeom>
          <a:noFill/>
          <a:ln cap="flat" cmpd="sng" w="19050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Mechanical Design: Overview</a:t>
            </a:r>
            <a:endParaRPr/>
          </a:p>
        </p:txBody>
      </p:sp>
      <p:sp>
        <p:nvSpPr>
          <p:cNvPr id="589" name="Google Shape;589;p42"/>
          <p:cNvSpPr/>
          <p:nvPr/>
        </p:nvSpPr>
        <p:spPr>
          <a:xfrm>
            <a:off x="1498400" y="1326988"/>
            <a:ext cx="317400" cy="867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42"/>
          <p:cNvSpPr/>
          <p:nvPr/>
        </p:nvSpPr>
        <p:spPr>
          <a:xfrm>
            <a:off x="1498400" y="2679600"/>
            <a:ext cx="317400" cy="867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42"/>
          <p:cNvSpPr/>
          <p:nvPr/>
        </p:nvSpPr>
        <p:spPr>
          <a:xfrm>
            <a:off x="2230750" y="1326988"/>
            <a:ext cx="317400" cy="867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42"/>
          <p:cNvSpPr/>
          <p:nvPr/>
        </p:nvSpPr>
        <p:spPr>
          <a:xfrm>
            <a:off x="2230750" y="2679600"/>
            <a:ext cx="317400" cy="867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42"/>
          <p:cNvSpPr/>
          <p:nvPr/>
        </p:nvSpPr>
        <p:spPr>
          <a:xfrm>
            <a:off x="2963100" y="1326988"/>
            <a:ext cx="317400" cy="867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p42"/>
          <p:cNvSpPr/>
          <p:nvPr/>
        </p:nvSpPr>
        <p:spPr>
          <a:xfrm>
            <a:off x="2963100" y="2679600"/>
            <a:ext cx="317400" cy="867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" name="Google Shape;595;p42"/>
          <p:cNvSpPr/>
          <p:nvPr/>
        </p:nvSpPr>
        <p:spPr>
          <a:xfrm>
            <a:off x="4000200" y="2334150"/>
            <a:ext cx="571800" cy="183000"/>
          </a:xfrm>
          <a:prstGeom prst="roundRect">
            <a:avLst>
              <a:gd fmla="val 10012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96" name="Google Shape;596;p42"/>
          <p:cNvCxnSpPr>
            <a:stCxn id="589" idx="2"/>
            <a:endCxn id="595" idx="1"/>
          </p:cNvCxnSpPr>
          <p:nvPr/>
        </p:nvCxnSpPr>
        <p:spPr>
          <a:xfrm flipH="1" rot="-5400000">
            <a:off x="2712800" y="1138288"/>
            <a:ext cx="231600" cy="2343000"/>
          </a:xfrm>
          <a:prstGeom prst="curvedConnector2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97" name="Google Shape;597;p42"/>
          <p:cNvCxnSpPr>
            <a:stCxn id="590" idx="0"/>
            <a:endCxn id="595" idx="1"/>
          </p:cNvCxnSpPr>
          <p:nvPr/>
        </p:nvCxnSpPr>
        <p:spPr>
          <a:xfrm rot="-5400000">
            <a:off x="2701700" y="1381200"/>
            <a:ext cx="253800" cy="2343000"/>
          </a:xfrm>
          <a:prstGeom prst="curvedConnector2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98" name="Google Shape;598;p42"/>
          <p:cNvCxnSpPr>
            <a:stCxn id="591" idx="2"/>
            <a:endCxn id="595" idx="1"/>
          </p:cNvCxnSpPr>
          <p:nvPr/>
        </p:nvCxnSpPr>
        <p:spPr>
          <a:xfrm flipH="1" rot="-5400000">
            <a:off x="3079000" y="1504438"/>
            <a:ext cx="231600" cy="1610700"/>
          </a:xfrm>
          <a:prstGeom prst="curvedConnector2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99" name="Google Shape;599;p42"/>
          <p:cNvCxnSpPr>
            <a:stCxn id="593" idx="2"/>
            <a:endCxn id="595" idx="1"/>
          </p:cNvCxnSpPr>
          <p:nvPr/>
        </p:nvCxnSpPr>
        <p:spPr>
          <a:xfrm flipH="1" rot="-5400000">
            <a:off x="3445200" y="1870588"/>
            <a:ext cx="231600" cy="878400"/>
          </a:xfrm>
          <a:prstGeom prst="curvedConnector2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0" name="Google Shape;600;p42"/>
          <p:cNvCxnSpPr>
            <a:stCxn id="592" idx="0"/>
            <a:endCxn id="595" idx="1"/>
          </p:cNvCxnSpPr>
          <p:nvPr/>
        </p:nvCxnSpPr>
        <p:spPr>
          <a:xfrm rot="-5400000">
            <a:off x="3067900" y="1747350"/>
            <a:ext cx="253800" cy="1610700"/>
          </a:xfrm>
          <a:prstGeom prst="curvedConnector2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1" name="Google Shape;601;p42"/>
          <p:cNvCxnSpPr>
            <a:stCxn id="594" idx="0"/>
            <a:endCxn id="595" idx="1"/>
          </p:cNvCxnSpPr>
          <p:nvPr/>
        </p:nvCxnSpPr>
        <p:spPr>
          <a:xfrm rot="-5400000">
            <a:off x="3434100" y="2113500"/>
            <a:ext cx="253800" cy="878400"/>
          </a:xfrm>
          <a:prstGeom prst="curvedConnector2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02" name="Google Shape;602;p42"/>
          <p:cNvSpPr/>
          <p:nvPr/>
        </p:nvSpPr>
        <p:spPr>
          <a:xfrm>
            <a:off x="5657650" y="2091300"/>
            <a:ext cx="2040600" cy="668700"/>
          </a:xfrm>
          <a:prstGeom prst="roundRect">
            <a:avLst>
              <a:gd fmla="val 10012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03" name="Google Shape;603;p42"/>
          <p:cNvCxnSpPr>
            <a:stCxn id="595" idx="3"/>
            <a:endCxn id="602" idx="1"/>
          </p:cNvCxnSpPr>
          <p:nvPr/>
        </p:nvCxnSpPr>
        <p:spPr>
          <a:xfrm>
            <a:off x="4572000" y="2425650"/>
            <a:ext cx="1085700" cy="600"/>
          </a:xfrm>
          <a:prstGeom prst="curvedConnector3">
            <a:avLst>
              <a:gd fmla="val 49998" name="adj1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04" name="Google Shape;604;p42"/>
          <p:cNvSpPr txBox="1"/>
          <p:nvPr/>
        </p:nvSpPr>
        <p:spPr>
          <a:xfrm>
            <a:off x="1217950" y="3879200"/>
            <a:ext cx="23430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Array of Strobe Heads:</a:t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Each head is potted in Silicone </a:t>
            </a:r>
            <a:endParaRPr sz="1000"/>
          </a:p>
        </p:txBody>
      </p:sp>
      <p:sp>
        <p:nvSpPr>
          <p:cNvPr id="605" name="Google Shape;605;p42"/>
          <p:cNvSpPr txBox="1"/>
          <p:nvPr/>
        </p:nvSpPr>
        <p:spPr>
          <a:xfrm>
            <a:off x="3999875" y="2679600"/>
            <a:ext cx="13647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Cable Splice:</a:t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/>
              <a:t>In: 2 x 16 AWG</a:t>
            </a:r>
            <a:endParaRPr i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/>
              <a:t>Out 12 x 18 AWG </a:t>
            </a:r>
            <a:endParaRPr i="1" sz="1000"/>
          </a:p>
        </p:txBody>
      </p:sp>
      <p:sp>
        <p:nvSpPr>
          <p:cNvPr id="606" name="Google Shape;606;p42"/>
          <p:cNvSpPr txBox="1"/>
          <p:nvPr/>
        </p:nvSpPr>
        <p:spPr>
          <a:xfrm>
            <a:off x="5657650" y="2968050"/>
            <a:ext cx="23430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Strobe Ballast:</a:t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1-atm housing, aluminum</a:t>
            </a:r>
            <a:endParaRPr sz="10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Mechanical Design: Strobe Head</a:t>
            </a:r>
            <a:endParaRPr/>
          </a:p>
        </p:txBody>
      </p:sp>
      <p:pic>
        <p:nvPicPr>
          <p:cNvPr id="612" name="Google Shape;612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09350" y="1168450"/>
            <a:ext cx="1528233" cy="331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14026" y="1168450"/>
            <a:ext cx="3545102" cy="3317476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43"/>
          <p:cNvSpPr txBox="1"/>
          <p:nvPr>
            <p:ph idx="1" type="body"/>
          </p:nvPr>
        </p:nvSpPr>
        <p:spPr>
          <a:xfrm>
            <a:off x="311700" y="1168450"/>
            <a:ext cx="2921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Sandwich</a:t>
            </a:r>
            <a:r>
              <a:rPr lang="en"/>
              <a:t> Assembly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Filled with </a:t>
            </a:r>
            <a:r>
              <a:rPr lang="en"/>
              <a:t>silicone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Lumisil® 740/770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Two-part silicone elastomer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LEDs mounted to MCPCB single-layer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Assembly</a:t>
            </a:r>
            <a:r>
              <a:rPr lang="en"/>
              <a:t> pressure/vacuum potted</a:t>
            </a:r>
            <a:endParaRPr/>
          </a:p>
        </p:txBody>
      </p:sp>
      <p:cxnSp>
        <p:nvCxnSpPr>
          <p:cNvPr id="615" name="Google Shape;615;p43"/>
          <p:cNvCxnSpPr/>
          <p:nvPr/>
        </p:nvCxnSpPr>
        <p:spPr>
          <a:xfrm>
            <a:off x="8588825" y="1284150"/>
            <a:ext cx="0" cy="3003300"/>
          </a:xfrm>
          <a:prstGeom prst="straightConnector1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616" name="Google Shape;616;p43"/>
          <p:cNvSpPr txBox="1"/>
          <p:nvPr/>
        </p:nvSpPr>
        <p:spPr>
          <a:xfrm rot="5400000">
            <a:off x="8526675" y="2620050"/>
            <a:ext cx="531600" cy="3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3 in</a:t>
            </a:r>
            <a:endParaRPr>
              <a:solidFill>
                <a:srgbClr val="D9D9D9"/>
              </a:solidFill>
            </a:endParaRPr>
          </a:p>
        </p:txBody>
      </p:sp>
      <p:cxnSp>
        <p:nvCxnSpPr>
          <p:cNvPr id="617" name="Google Shape;617;p43"/>
          <p:cNvCxnSpPr/>
          <p:nvPr/>
        </p:nvCxnSpPr>
        <p:spPr>
          <a:xfrm>
            <a:off x="3680050" y="4577375"/>
            <a:ext cx="807900" cy="0"/>
          </a:xfrm>
          <a:prstGeom prst="straightConnector1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618" name="Google Shape;618;p43"/>
          <p:cNvSpPr txBox="1"/>
          <p:nvPr/>
        </p:nvSpPr>
        <p:spPr>
          <a:xfrm>
            <a:off x="3807663" y="4485925"/>
            <a:ext cx="531600" cy="3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1</a:t>
            </a:r>
            <a:r>
              <a:rPr lang="en">
                <a:solidFill>
                  <a:srgbClr val="D9D9D9"/>
                </a:solidFill>
              </a:rPr>
              <a:t> in</a:t>
            </a:r>
            <a:endParaRPr>
              <a:solidFill>
                <a:srgbClr val="D9D9D9"/>
              </a:solidFill>
            </a:endParaRPr>
          </a:p>
        </p:txBody>
      </p:sp>
      <p:sp>
        <p:nvSpPr>
          <p:cNvPr id="619" name="Google Shape;619;p43"/>
          <p:cNvSpPr txBox="1"/>
          <p:nvPr/>
        </p:nvSpPr>
        <p:spPr>
          <a:xfrm>
            <a:off x="6959075" y="876050"/>
            <a:ext cx="1248900" cy="3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</a:rPr>
              <a:t>Reflector</a:t>
            </a:r>
            <a:endParaRPr>
              <a:solidFill>
                <a:srgbClr val="EFEFEF"/>
              </a:solidFill>
            </a:endParaRPr>
          </a:p>
        </p:txBody>
      </p:sp>
      <p:cxnSp>
        <p:nvCxnSpPr>
          <p:cNvPr id="620" name="Google Shape;620;p43"/>
          <p:cNvCxnSpPr>
            <a:stCxn id="619" idx="2"/>
          </p:cNvCxnSpPr>
          <p:nvPr/>
        </p:nvCxnSpPr>
        <p:spPr>
          <a:xfrm flipH="1">
            <a:off x="7512725" y="1207550"/>
            <a:ext cx="70800" cy="775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44"/>
          <p:cNvSpPr txBox="1"/>
          <p:nvPr/>
        </p:nvSpPr>
        <p:spPr>
          <a:xfrm>
            <a:off x="7291525" y="3144350"/>
            <a:ext cx="1668000" cy="2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D9D9D9"/>
                </a:solidFill>
              </a:rPr>
              <a:t>Graphite pad</a:t>
            </a:r>
            <a:r>
              <a:rPr lang="en" sz="800">
                <a:solidFill>
                  <a:srgbClr val="D9D9D9"/>
                </a:solidFill>
              </a:rPr>
              <a:t>, 0.254 mm thick</a:t>
            </a:r>
            <a:endParaRPr sz="800">
              <a:solidFill>
                <a:srgbClr val="D9D9D9"/>
              </a:solidFill>
            </a:endParaRPr>
          </a:p>
        </p:txBody>
      </p:sp>
      <p:sp>
        <p:nvSpPr>
          <p:cNvPr id="626" name="Google Shape;626;p44"/>
          <p:cNvSpPr txBox="1"/>
          <p:nvPr/>
        </p:nvSpPr>
        <p:spPr>
          <a:xfrm>
            <a:off x="7247725" y="2366825"/>
            <a:ext cx="1668000" cy="2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D9D9D9"/>
                </a:solidFill>
              </a:rPr>
              <a:t>Aluminum Backing, 1.5 mm thick</a:t>
            </a:r>
            <a:endParaRPr sz="800">
              <a:solidFill>
                <a:srgbClr val="D9D9D9"/>
              </a:solidFill>
            </a:endParaRPr>
          </a:p>
        </p:txBody>
      </p:sp>
      <p:sp>
        <p:nvSpPr>
          <p:cNvPr id="627" name="Google Shape;627;p44"/>
          <p:cNvSpPr/>
          <p:nvPr/>
        </p:nvSpPr>
        <p:spPr>
          <a:xfrm>
            <a:off x="3917400" y="1291150"/>
            <a:ext cx="3161400" cy="2945100"/>
          </a:xfrm>
          <a:prstGeom prst="roundRect">
            <a:avLst>
              <a:gd fmla="val 3438" name="adj"/>
            </a:avLst>
          </a:prstGeom>
          <a:noFill/>
          <a:ln cap="flat" cmpd="sng" w="19050">
            <a:solidFill>
              <a:srgbClr val="CCCCCC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Mechanical Design: Strobe Head Thermal</a:t>
            </a:r>
            <a:endParaRPr/>
          </a:p>
        </p:txBody>
      </p:sp>
      <p:sp>
        <p:nvSpPr>
          <p:cNvPr id="629" name="Google Shape;629;p44"/>
          <p:cNvSpPr txBox="1"/>
          <p:nvPr>
            <p:ph idx="1" type="body"/>
          </p:nvPr>
        </p:nvSpPr>
        <p:spPr>
          <a:xfrm>
            <a:off x="311700" y="1152475"/>
            <a:ext cx="3161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Seawater at 25 C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All power goes to heat (worst case)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LED temp &lt;= 60 </a:t>
            </a:r>
            <a:r>
              <a:rPr baseline="30000" lang="en"/>
              <a:t>o</a:t>
            </a:r>
            <a:r>
              <a:rPr lang="en"/>
              <a:t>C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Continuous Operation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b="1" lang="en"/>
              <a:t>Up to 75</a:t>
            </a:r>
            <a:r>
              <a:rPr b="1" lang="en"/>
              <a:t> W per strobe head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Pulsed Operation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b="1" lang="en"/>
              <a:t>750 W @ 10% duty</a:t>
            </a:r>
            <a:endParaRPr b="1"/>
          </a:p>
        </p:txBody>
      </p:sp>
      <p:sp>
        <p:nvSpPr>
          <p:cNvPr id="630" name="Google Shape;630;p44"/>
          <p:cNvSpPr/>
          <p:nvPr/>
        </p:nvSpPr>
        <p:spPr>
          <a:xfrm>
            <a:off x="4130850" y="2234638"/>
            <a:ext cx="2802600" cy="525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MCPCB: </a:t>
            </a:r>
            <a:r>
              <a:rPr lang="en" sz="800"/>
              <a:t>0.1mm/(</a:t>
            </a:r>
            <a:r>
              <a:rPr lang="en" sz="800"/>
              <a:t>0.002</a:t>
            </a:r>
            <a:r>
              <a:rPr lang="en" sz="800"/>
              <a:t>W/mm</a:t>
            </a:r>
            <a:r>
              <a:rPr baseline="30000" lang="en" sz="800"/>
              <a:t>o</a:t>
            </a:r>
            <a:r>
              <a:rPr lang="en" sz="800"/>
              <a:t>C*56*(1.6*1.6mm</a:t>
            </a:r>
            <a:r>
              <a:rPr baseline="30000" lang="en" sz="800"/>
              <a:t>2</a:t>
            </a:r>
            <a:r>
              <a:rPr lang="en" sz="800"/>
              <a:t>) = 0.35 </a:t>
            </a:r>
            <a:r>
              <a:rPr baseline="30000" lang="en" sz="800"/>
              <a:t>o</a:t>
            </a:r>
            <a:r>
              <a:rPr lang="en" sz="800"/>
              <a:t>C</a:t>
            </a:r>
            <a:r>
              <a:rPr lang="en" sz="800"/>
              <a:t> / W</a:t>
            </a:r>
            <a:endParaRPr sz="800"/>
          </a:p>
        </p:txBody>
      </p:sp>
      <p:sp>
        <p:nvSpPr>
          <p:cNvPr id="631" name="Google Shape;631;p44"/>
          <p:cNvSpPr/>
          <p:nvPr/>
        </p:nvSpPr>
        <p:spPr>
          <a:xfrm>
            <a:off x="4130925" y="3739100"/>
            <a:ext cx="2802600" cy="417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Aluminum Plate: 0.005 </a:t>
            </a:r>
            <a:r>
              <a:rPr baseline="30000" lang="en" sz="1000"/>
              <a:t>o</a:t>
            </a:r>
            <a:r>
              <a:rPr lang="en" sz="1000"/>
              <a:t>C</a:t>
            </a:r>
            <a:r>
              <a:rPr lang="en" sz="1000"/>
              <a:t> / W </a:t>
            </a:r>
            <a:endParaRPr sz="1000"/>
          </a:p>
        </p:txBody>
      </p:sp>
      <p:cxnSp>
        <p:nvCxnSpPr>
          <p:cNvPr id="632" name="Google Shape;632;p44"/>
          <p:cNvCxnSpPr/>
          <p:nvPr/>
        </p:nvCxnSpPr>
        <p:spPr>
          <a:xfrm>
            <a:off x="5532225" y="4132938"/>
            <a:ext cx="0" cy="390900"/>
          </a:xfrm>
          <a:prstGeom prst="straightConnector1">
            <a:avLst/>
          </a:prstGeom>
          <a:noFill/>
          <a:ln cap="flat" cmpd="sng" w="38100">
            <a:solidFill>
              <a:srgbClr val="FF99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33" name="Google Shape;633;p44"/>
          <p:cNvSpPr/>
          <p:nvPr/>
        </p:nvSpPr>
        <p:spPr>
          <a:xfrm>
            <a:off x="4098775" y="1581788"/>
            <a:ext cx="2853900" cy="276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LED Array: </a:t>
            </a:r>
            <a:r>
              <a:rPr lang="en" sz="800"/>
              <a:t>6 / 56 = 0.11 </a:t>
            </a:r>
            <a:r>
              <a:rPr baseline="30000" lang="en" sz="800"/>
              <a:t>o</a:t>
            </a:r>
            <a:r>
              <a:rPr lang="en" sz="800"/>
              <a:t>C / W</a:t>
            </a:r>
            <a:endParaRPr sz="800"/>
          </a:p>
        </p:txBody>
      </p:sp>
      <p:sp>
        <p:nvSpPr>
          <p:cNvPr id="634" name="Google Shape;634;p44"/>
          <p:cNvSpPr txBox="1"/>
          <p:nvPr/>
        </p:nvSpPr>
        <p:spPr>
          <a:xfrm>
            <a:off x="5178750" y="1248163"/>
            <a:ext cx="676800" cy="4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CCCC"/>
                </a:solidFill>
              </a:rPr>
              <a:t>60 </a:t>
            </a:r>
            <a:r>
              <a:rPr baseline="30000" lang="en">
                <a:solidFill>
                  <a:srgbClr val="CCCCCC"/>
                </a:solidFill>
              </a:rPr>
              <a:t>o</a:t>
            </a:r>
            <a:r>
              <a:rPr lang="en">
                <a:solidFill>
                  <a:srgbClr val="CCCCCC"/>
                </a:solidFill>
              </a:rPr>
              <a:t>C</a:t>
            </a:r>
            <a:endParaRPr>
              <a:solidFill>
                <a:srgbClr val="CCCCCC"/>
              </a:solidFill>
            </a:endParaRPr>
          </a:p>
        </p:txBody>
      </p:sp>
      <p:cxnSp>
        <p:nvCxnSpPr>
          <p:cNvPr id="635" name="Google Shape;635;p44"/>
          <p:cNvCxnSpPr>
            <a:stCxn id="633" idx="2"/>
            <a:endCxn id="630" idx="0"/>
          </p:cNvCxnSpPr>
          <p:nvPr/>
        </p:nvCxnSpPr>
        <p:spPr>
          <a:xfrm>
            <a:off x="5525725" y="1858088"/>
            <a:ext cx="6300" cy="376500"/>
          </a:xfrm>
          <a:prstGeom prst="straightConnector1">
            <a:avLst/>
          </a:prstGeom>
          <a:noFill/>
          <a:ln cap="flat" cmpd="sng" w="38100">
            <a:solidFill>
              <a:srgbClr val="FF99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36" name="Google Shape;636;p44"/>
          <p:cNvSpPr txBox="1"/>
          <p:nvPr/>
        </p:nvSpPr>
        <p:spPr>
          <a:xfrm>
            <a:off x="4130850" y="4409375"/>
            <a:ext cx="2802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CCCC"/>
                </a:solidFill>
              </a:rPr>
              <a:t>25 </a:t>
            </a:r>
            <a:r>
              <a:rPr baseline="30000" lang="en">
                <a:solidFill>
                  <a:srgbClr val="CCCCCC"/>
                </a:solidFill>
              </a:rPr>
              <a:t>o</a:t>
            </a:r>
            <a:r>
              <a:rPr lang="en">
                <a:solidFill>
                  <a:srgbClr val="CCCCCC"/>
                </a:solidFill>
              </a:rPr>
              <a:t>C Seawater</a:t>
            </a:r>
            <a:endParaRPr>
              <a:solidFill>
                <a:srgbClr val="CCCCCC"/>
              </a:solidFill>
            </a:endParaRPr>
          </a:p>
        </p:txBody>
      </p:sp>
      <p:sp>
        <p:nvSpPr>
          <p:cNvPr id="637" name="Google Shape;637;p44"/>
          <p:cNvSpPr txBox="1"/>
          <p:nvPr/>
        </p:nvSpPr>
        <p:spPr>
          <a:xfrm>
            <a:off x="4896375" y="965675"/>
            <a:ext cx="15384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B7B7B7"/>
                </a:solidFill>
              </a:rPr>
              <a:t>Strobe Head</a:t>
            </a:r>
            <a:endParaRPr i="1">
              <a:solidFill>
                <a:srgbClr val="B7B7B7"/>
              </a:solidFill>
            </a:endParaRPr>
          </a:p>
        </p:txBody>
      </p:sp>
      <p:grpSp>
        <p:nvGrpSpPr>
          <p:cNvPr id="638" name="Google Shape;638;p44"/>
          <p:cNvGrpSpPr/>
          <p:nvPr/>
        </p:nvGrpSpPr>
        <p:grpSpPr>
          <a:xfrm>
            <a:off x="7392925" y="1367900"/>
            <a:ext cx="255300" cy="328500"/>
            <a:chOff x="7491075" y="1798700"/>
            <a:chExt cx="255300" cy="328500"/>
          </a:xfrm>
        </p:grpSpPr>
        <p:sp>
          <p:nvSpPr>
            <p:cNvPr id="639" name="Google Shape;639;p44"/>
            <p:cNvSpPr/>
            <p:nvPr/>
          </p:nvSpPr>
          <p:spPr>
            <a:xfrm>
              <a:off x="7491075" y="1798700"/>
              <a:ext cx="255300" cy="328500"/>
            </a:xfrm>
            <a:prstGeom prst="chord">
              <a:avLst>
                <a:gd fmla="val 122241" name="adj1"/>
                <a:gd fmla="val 10779372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44"/>
            <p:cNvSpPr/>
            <p:nvPr/>
          </p:nvSpPr>
          <p:spPr>
            <a:xfrm>
              <a:off x="7573725" y="2084600"/>
              <a:ext cx="90000" cy="42600"/>
            </a:xfrm>
            <a:prstGeom prst="rect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1" name="Google Shape;641;p44"/>
          <p:cNvGrpSpPr/>
          <p:nvPr/>
        </p:nvGrpSpPr>
        <p:grpSpPr>
          <a:xfrm>
            <a:off x="7648225" y="1367900"/>
            <a:ext cx="255300" cy="328500"/>
            <a:chOff x="7491075" y="1798700"/>
            <a:chExt cx="255300" cy="328500"/>
          </a:xfrm>
        </p:grpSpPr>
        <p:sp>
          <p:nvSpPr>
            <p:cNvPr id="642" name="Google Shape;642;p44"/>
            <p:cNvSpPr/>
            <p:nvPr/>
          </p:nvSpPr>
          <p:spPr>
            <a:xfrm>
              <a:off x="7491075" y="1798700"/>
              <a:ext cx="255300" cy="328500"/>
            </a:xfrm>
            <a:prstGeom prst="chord">
              <a:avLst>
                <a:gd fmla="val 122241" name="adj1"/>
                <a:gd fmla="val 10779372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44"/>
            <p:cNvSpPr/>
            <p:nvPr/>
          </p:nvSpPr>
          <p:spPr>
            <a:xfrm>
              <a:off x="7573725" y="2084600"/>
              <a:ext cx="90000" cy="42600"/>
            </a:xfrm>
            <a:prstGeom prst="rect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4" name="Google Shape;644;p44"/>
          <p:cNvGrpSpPr/>
          <p:nvPr/>
        </p:nvGrpSpPr>
        <p:grpSpPr>
          <a:xfrm>
            <a:off x="7903525" y="1367900"/>
            <a:ext cx="255300" cy="328500"/>
            <a:chOff x="7491075" y="1798700"/>
            <a:chExt cx="255300" cy="328500"/>
          </a:xfrm>
        </p:grpSpPr>
        <p:sp>
          <p:nvSpPr>
            <p:cNvPr id="645" name="Google Shape;645;p44"/>
            <p:cNvSpPr/>
            <p:nvPr/>
          </p:nvSpPr>
          <p:spPr>
            <a:xfrm>
              <a:off x="7491075" y="1798700"/>
              <a:ext cx="255300" cy="328500"/>
            </a:xfrm>
            <a:prstGeom prst="chord">
              <a:avLst>
                <a:gd fmla="val 122241" name="adj1"/>
                <a:gd fmla="val 10779372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44"/>
            <p:cNvSpPr/>
            <p:nvPr/>
          </p:nvSpPr>
          <p:spPr>
            <a:xfrm>
              <a:off x="7573725" y="2084600"/>
              <a:ext cx="90000" cy="42600"/>
            </a:xfrm>
            <a:prstGeom prst="rect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7" name="Google Shape;647;p44"/>
          <p:cNvGrpSpPr/>
          <p:nvPr/>
        </p:nvGrpSpPr>
        <p:grpSpPr>
          <a:xfrm>
            <a:off x="8158825" y="1367900"/>
            <a:ext cx="255300" cy="328500"/>
            <a:chOff x="7491075" y="1798700"/>
            <a:chExt cx="255300" cy="328500"/>
          </a:xfrm>
        </p:grpSpPr>
        <p:sp>
          <p:nvSpPr>
            <p:cNvPr id="648" name="Google Shape;648;p44"/>
            <p:cNvSpPr/>
            <p:nvPr/>
          </p:nvSpPr>
          <p:spPr>
            <a:xfrm>
              <a:off x="7491075" y="1798700"/>
              <a:ext cx="255300" cy="328500"/>
            </a:xfrm>
            <a:prstGeom prst="chord">
              <a:avLst>
                <a:gd fmla="val 122241" name="adj1"/>
                <a:gd fmla="val 10779372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44"/>
            <p:cNvSpPr/>
            <p:nvPr/>
          </p:nvSpPr>
          <p:spPr>
            <a:xfrm>
              <a:off x="7573725" y="2084600"/>
              <a:ext cx="90000" cy="42600"/>
            </a:xfrm>
            <a:prstGeom prst="rect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0" name="Google Shape;650;p44"/>
          <p:cNvGrpSpPr/>
          <p:nvPr/>
        </p:nvGrpSpPr>
        <p:grpSpPr>
          <a:xfrm>
            <a:off x="8414125" y="1367900"/>
            <a:ext cx="255300" cy="328500"/>
            <a:chOff x="7491075" y="1798700"/>
            <a:chExt cx="255300" cy="328500"/>
          </a:xfrm>
        </p:grpSpPr>
        <p:sp>
          <p:nvSpPr>
            <p:cNvPr id="651" name="Google Shape;651;p44"/>
            <p:cNvSpPr/>
            <p:nvPr/>
          </p:nvSpPr>
          <p:spPr>
            <a:xfrm>
              <a:off x="7491075" y="1798700"/>
              <a:ext cx="255300" cy="328500"/>
            </a:xfrm>
            <a:prstGeom prst="chord">
              <a:avLst>
                <a:gd fmla="val 122241" name="adj1"/>
                <a:gd fmla="val 10779372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44"/>
            <p:cNvSpPr/>
            <p:nvPr/>
          </p:nvSpPr>
          <p:spPr>
            <a:xfrm>
              <a:off x="7573725" y="2084600"/>
              <a:ext cx="90000" cy="42600"/>
            </a:xfrm>
            <a:prstGeom prst="rect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3" name="Google Shape;653;p44"/>
          <p:cNvSpPr/>
          <p:nvPr/>
        </p:nvSpPr>
        <p:spPr>
          <a:xfrm>
            <a:off x="7369975" y="2365025"/>
            <a:ext cx="1288200" cy="285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44"/>
          <p:cNvSpPr/>
          <p:nvPr/>
        </p:nvSpPr>
        <p:spPr>
          <a:xfrm>
            <a:off x="7369975" y="2393525"/>
            <a:ext cx="1288200" cy="71400"/>
          </a:xfrm>
          <a:prstGeom prst="rect">
            <a:avLst/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44"/>
          <p:cNvSpPr txBox="1"/>
          <p:nvPr/>
        </p:nvSpPr>
        <p:spPr>
          <a:xfrm>
            <a:off x="7247725" y="2146025"/>
            <a:ext cx="1755600" cy="2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D9D9D9"/>
                </a:solidFill>
              </a:rPr>
              <a:t>Dielectric</a:t>
            </a:r>
            <a:r>
              <a:rPr lang="en" sz="800">
                <a:solidFill>
                  <a:srgbClr val="D9D9D9"/>
                </a:solidFill>
              </a:rPr>
              <a:t> (75-100 um), 2.0 W/m</a:t>
            </a:r>
            <a:r>
              <a:rPr baseline="30000" lang="en" sz="800">
                <a:solidFill>
                  <a:srgbClr val="D9D9D9"/>
                </a:solidFill>
              </a:rPr>
              <a:t>o</a:t>
            </a:r>
            <a:r>
              <a:rPr lang="en" sz="800">
                <a:solidFill>
                  <a:srgbClr val="D9D9D9"/>
                </a:solidFill>
              </a:rPr>
              <a:t>C</a:t>
            </a:r>
            <a:endParaRPr sz="800">
              <a:solidFill>
                <a:srgbClr val="D9D9D9"/>
              </a:solidFill>
            </a:endParaRPr>
          </a:p>
        </p:txBody>
      </p:sp>
      <p:sp>
        <p:nvSpPr>
          <p:cNvPr id="656" name="Google Shape;656;p44"/>
          <p:cNvSpPr txBox="1"/>
          <p:nvPr/>
        </p:nvSpPr>
        <p:spPr>
          <a:xfrm>
            <a:off x="7291525" y="3953225"/>
            <a:ext cx="1668000" cy="2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D9D9D9"/>
                </a:solidFill>
              </a:rPr>
              <a:t>Aluminum Plate, 6 mm thick</a:t>
            </a:r>
            <a:endParaRPr sz="800">
              <a:solidFill>
                <a:srgbClr val="D9D9D9"/>
              </a:solidFill>
            </a:endParaRPr>
          </a:p>
        </p:txBody>
      </p:sp>
      <p:sp>
        <p:nvSpPr>
          <p:cNvPr id="657" name="Google Shape;657;p44"/>
          <p:cNvSpPr/>
          <p:nvPr/>
        </p:nvSpPr>
        <p:spPr>
          <a:xfrm>
            <a:off x="7342325" y="3740825"/>
            <a:ext cx="1288200" cy="290100"/>
          </a:xfrm>
          <a:prstGeom prst="rect">
            <a:avLst/>
          </a:prstGeom>
          <a:solidFill>
            <a:srgbClr val="B7B7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44"/>
          <p:cNvSpPr txBox="1"/>
          <p:nvPr/>
        </p:nvSpPr>
        <p:spPr>
          <a:xfrm>
            <a:off x="7161075" y="1610450"/>
            <a:ext cx="1843200" cy="2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D9D9D9"/>
                </a:solidFill>
              </a:rPr>
              <a:t>56, Cree XD16, 6  </a:t>
            </a:r>
            <a:r>
              <a:rPr baseline="30000" lang="en" sz="800">
                <a:solidFill>
                  <a:srgbClr val="D9D9D9"/>
                </a:solidFill>
              </a:rPr>
              <a:t>o</a:t>
            </a:r>
            <a:r>
              <a:rPr lang="en" sz="800">
                <a:solidFill>
                  <a:srgbClr val="D9D9D9"/>
                </a:solidFill>
              </a:rPr>
              <a:t>C / W Die to pad</a:t>
            </a:r>
            <a:endParaRPr sz="800">
              <a:solidFill>
                <a:srgbClr val="D9D9D9"/>
              </a:solidFill>
            </a:endParaRPr>
          </a:p>
        </p:txBody>
      </p:sp>
      <p:sp>
        <p:nvSpPr>
          <p:cNvPr id="659" name="Google Shape;659;p44"/>
          <p:cNvSpPr/>
          <p:nvPr/>
        </p:nvSpPr>
        <p:spPr>
          <a:xfrm>
            <a:off x="4130925" y="3111513"/>
            <a:ext cx="2802600" cy="276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Tgon 800,  .01” thick: 0.1 </a:t>
            </a:r>
            <a:r>
              <a:rPr baseline="30000" lang="en" sz="1000"/>
              <a:t>o</a:t>
            </a:r>
            <a:r>
              <a:rPr lang="en" sz="1000"/>
              <a:t>C / W</a:t>
            </a:r>
            <a:r>
              <a:rPr lang="en" sz="1000"/>
              <a:t>  </a:t>
            </a:r>
            <a:endParaRPr sz="1000"/>
          </a:p>
        </p:txBody>
      </p:sp>
      <p:sp>
        <p:nvSpPr>
          <p:cNvPr id="660" name="Google Shape;660;p44"/>
          <p:cNvSpPr/>
          <p:nvPr/>
        </p:nvSpPr>
        <p:spPr>
          <a:xfrm>
            <a:off x="7366150" y="3172400"/>
            <a:ext cx="1288200" cy="71400"/>
          </a:xfrm>
          <a:prstGeom prst="rect">
            <a:avLst/>
          </a:prstGeom>
          <a:solidFill>
            <a:srgbClr val="6666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61" name="Google Shape;661;p44"/>
          <p:cNvCxnSpPr>
            <a:stCxn id="630" idx="2"/>
            <a:endCxn id="659" idx="0"/>
          </p:cNvCxnSpPr>
          <p:nvPr/>
        </p:nvCxnSpPr>
        <p:spPr>
          <a:xfrm>
            <a:off x="5532150" y="2760238"/>
            <a:ext cx="0" cy="351300"/>
          </a:xfrm>
          <a:prstGeom prst="straightConnector1">
            <a:avLst/>
          </a:prstGeom>
          <a:noFill/>
          <a:ln cap="flat" cmpd="sng" w="38100">
            <a:solidFill>
              <a:srgbClr val="FF99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62" name="Google Shape;662;p44"/>
          <p:cNvCxnSpPr>
            <a:stCxn id="659" idx="2"/>
            <a:endCxn id="631" idx="0"/>
          </p:cNvCxnSpPr>
          <p:nvPr/>
        </p:nvCxnSpPr>
        <p:spPr>
          <a:xfrm>
            <a:off x="5532225" y="3387813"/>
            <a:ext cx="0" cy="351300"/>
          </a:xfrm>
          <a:prstGeom prst="straightConnector1">
            <a:avLst/>
          </a:prstGeom>
          <a:noFill/>
          <a:ln cap="flat" cmpd="sng" w="38100">
            <a:solidFill>
              <a:srgbClr val="FF99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7" name="Google Shape;667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2825" y="1769587"/>
            <a:ext cx="5674878" cy="2255775"/>
          </a:xfrm>
          <a:prstGeom prst="rect">
            <a:avLst/>
          </a:prstGeom>
          <a:noFill/>
          <a:ln>
            <a:noFill/>
          </a:ln>
        </p:spPr>
      </p:pic>
      <p:sp>
        <p:nvSpPr>
          <p:cNvPr id="668" name="Google Shape;668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Mechanical Design: Strobe Ballast</a:t>
            </a:r>
            <a:endParaRPr/>
          </a:p>
        </p:txBody>
      </p:sp>
      <p:cxnSp>
        <p:nvCxnSpPr>
          <p:cNvPr id="669" name="Google Shape;669;p45"/>
          <p:cNvCxnSpPr/>
          <p:nvPr/>
        </p:nvCxnSpPr>
        <p:spPr>
          <a:xfrm>
            <a:off x="6496050" y="1759863"/>
            <a:ext cx="9600" cy="2240700"/>
          </a:xfrm>
          <a:prstGeom prst="straightConnector1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670" name="Google Shape;670;p45"/>
          <p:cNvSpPr txBox="1"/>
          <p:nvPr/>
        </p:nvSpPr>
        <p:spPr>
          <a:xfrm rot="5400000">
            <a:off x="5982600" y="2714475"/>
            <a:ext cx="695400" cy="3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3.5 in</a:t>
            </a:r>
            <a:endParaRPr>
              <a:solidFill>
                <a:srgbClr val="D9D9D9"/>
              </a:solidFill>
            </a:endParaRPr>
          </a:p>
        </p:txBody>
      </p:sp>
      <p:cxnSp>
        <p:nvCxnSpPr>
          <p:cNvPr id="671" name="Google Shape;671;p45"/>
          <p:cNvCxnSpPr/>
          <p:nvPr/>
        </p:nvCxnSpPr>
        <p:spPr>
          <a:xfrm>
            <a:off x="1390650" y="4262850"/>
            <a:ext cx="5676900" cy="0"/>
          </a:xfrm>
          <a:prstGeom prst="straightConnector1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672" name="Google Shape;672;p45"/>
          <p:cNvSpPr txBox="1"/>
          <p:nvPr/>
        </p:nvSpPr>
        <p:spPr>
          <a:xfrm>
            <a:off x="4025175" y="4321200"/>
            <a:ext cx="695400" cy="3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8.5</a:t>
            </a:r>
            <a:r>
              <a:rPr lang="en">
                <a:solidFill>
                  <a:srgbClr val="D9D9D9"/>
                </a:solidFill>
              </a:rPr>
              <a:t> in</a:t>
            </a:r>
            <a:endParaRPr>
              <a:solidFill>
                <a:srgbClr val="D9D9D9"/>
              </a:solidFill>
            </a:endParaRPr>
          </a:p>
        </p:txBody>
      </p:sp>
      <p:sp>
        <p:nvSpPr>
          <p:cNvPr id="673" name="Google Shape;673;p45"/>
          <p:cNvSpPr txBox="1"/>
          <p:nvPr/>
        </p:nvSpPr>
        <p:spPr>
          <a:xfrm>
            <a:off x="3116475" y="1200575"/>
            <a:ext cx="1007700" cy="3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48V PSU</a:t>
            </a:r>
            <a:endParaRPr>
              <a:solidFill>
                <a:srgbClr val="D9D9D9"/>
              </a:solidFill>
            </a:endParaRPr>
          </a:p>
        </p:txBody>
      </p:sp>
      <p:sp>
        <p:nvSpPr>
          <p:cNvPr id="674" name="Google Shape;674;p45"/>
          <p:cNvSpPr txBox="1"/>
          <p:nvPr/>
        </p:nvSpPr>
        <p:spPr>
          <a:xfrm>
            <a:off x="4572000" y="1200575"/>
            <a:ext cx="1251600" cy="3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Capacitors</a:t>
            </a:r>
            <a:endParaRPr>
              <a:solidFill>
                <a:srgbClr val="D9D9D9"/>
              </a:solidFill>
            </a:endParaRPr>
          </a:p>
        </p:txBody>
      </p:sp>
      <p:sp>
        <p:nvSpPr>
          <p:cNvPr id="675" name="Google Shape;675;p45"/>
          <p:cNvSpPr txBox="1"/>
          <p:nvPr/>
        </p:nvSpPr>
        <p:spPr>
          <a:xfrm>
            <a:off x="1562100" y="1200575"/>
            <a:ext cx="1335300" cy="3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5</a:t>
            </a:r>
            <a:r>
              <a:rPr lang="en">
                <a:solidFill>
                  <a:srgbClr val="D9D9D9"/>
                </a:solidFill>
              </a:rPr>
              <a:t>V PSU, MCU</a:t>
            </a:r>
            <a:endParaRPr>
              <a:solidFill>
                <a:srgbClr val="D9D9D9"/>
              </a:solidFill>
            </a:endParaRPr>
          </a:p>
        </p:txBody>
      </p:sp>
      <p:cxnSp>
        <p:nvCxnSpPr>
          <p:cNvPr id="676" name="Google Shape;676;p45"/>
          <p:cNvCxnSpPr>
            <a:stCxn id="674" idx="2"/>
          </p:cNvCxnSpPr>
          <p:nvPr/>
        </p:nvCxnSpPr>
        <p:spPr>
          <a:xfrm flipH="1">
            <a:off x="4467300" y="1532075"/>
            <a:ext cx="730500" cy="854400"/>
          </a:xfrm>
          <a:prstGeom prst="straightConnector1">
            <a:avLst/>
          </a:prstGeom>
          <a:noFill/>
          <a:ln cap="flat" cmpd="sng" w="19050">
            <a:solidFill>
              <a:srgbClr val="3D85C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77" name="Google Shape;677;p45"/>
          <p:cNvCxnSpPr>
            <a:stCxn id="674" idx="2"/>
          </p:cNvCxnSpPr>
          <p:nvPr/>
        </p:nvCxnSpPr>
        <p:spPr>
          <a:xfrm>
            <a:off x="5197800" y="1532075"/>
            <a:ext cx="593400" cy="978300"/>
          </a:xfrm>
          <a:prstGeom prst="straightConnector1">
            <a:avLst/>
          </a:prstGeom>
          <a:noFill/>
          <a:ln cap="flat" cmpd="sng" w="19050">
            <a:solidFill>
              <a:srgbClr val="3D85C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78" name="Google Shape;678;p45"/>
          <p:cNvCxnSpPr>
            <a:stCxn id="673" idx="2"/>
          </p:cNvCxnSpPr>
          <p:nvPr/>
        </p:nvCxnSpPr>
        <p:spPr>
          <a:xfrm flipH="1">
            <a:off x="3276525" y="1532075"/>
            <a:ext cx="343800" cy="940200"/>
          </a:xfrm>
          <a:prstGeom prst="straightConnector1">
            <a:avLst/>
          </a:prstGeom>
          <a:noFill/>
          <a:ln cap="flat" cmpd="sng" w="19050">
            <a:solidFill>
              <a:srgbClr val="3D85C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79" name="Google Shape;679;p45"/>
          <p:cNvCxnSpPr>
            <a:stCxn id="675" idx="2"/>
          </p:cNvCxnSpPr>
          <p:nvPr/>
        </p:nvCxnSpPr>
        <p:spPr>
          <a:xfrm>
            <a:off x="2229750" y="1532075"/>
            <a:ext cx="103800" cy="1173000"/>
          </a:xfrm>
          <a:prstGeom prst="straightConnector1">
            <a:avLst/>
          </a:prstGeom>
          <a:noFill/>
          <a:ln cap="flat" cmpd="sng" w="19050">
            <a:solidFill>
              <a:srgbClr val="3D85C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80" name="Google Shape;680;p45"/>
          <p:cNvSpPr/>
          <p:nvPr/>
        </p:nvSpPr>
        <p:spPr>
          <a:xfrm>
            <a:off x="7067550" y="2473275"/>
            <a:ext cx="695400" cy="813900"/>
          </a:xfrm>
          <a:prstGeom prst="roundRect">
            <a:avLst>
              <a:gd fmla="val 821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48V Output</a:t>
            </a:r>
            <a:endParaRPr sz="1000"/>
          </a:p>
        </p:txBody>
      </p:sp>
      <p:sp>
        <p:nvSpPr>
          <p:cNvPr id="681" name="Google Shape;681;p45"/>
          <p:cNvSpPr/>
          <p:nvPr/>
        </p:nvSpPr>
        <p:spPr>
          <a:xfrm>
            <a:off x="609600" y="2133600"/>
            <a:ext cx="783300" cy="438300"/>
          </a:xfrm>
          <a:prstGeom prst="roundRect">
            <a:avLst>
              <a:gd fmla="val 10865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9-36V Input</a:t>
            </a:r>
            <a:endParaRPr sz="1000"/>
          </a:p>
        </p:txBody>
      </p:sp>
      <p:sp>
        <p:nvSpPr>
          <p:cNvPr id="682" name="Google Shape;682;p45"/>
          <p:cNvSpPr/>
          <p:nvPr/>
        </p:nvSpPr>
        <p:spPr>
          <a:xfrm>
            <a:off x="662400" y="3227925"/>
            <a:ext cx="730500" cy="438300"/>
          </a:xfrm>
          <a:prstGeom prst="roundRect">
            <a:avLst>
              <a:gd fmla="val 9684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Comms /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Trig</a:t>
            </a:r>
            <a:endParaRPr sz="1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7" name="Google Shape;687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41025" y="3593963"/>
            <a:ext cx="1836956" cy="1223775"/>
          </a:xfrm>
          <a:prstGeom prst="rect">
            <a:avLst/>
          </a:prstGeom>
          <a:noFill/>
          <a:ln>
            <a:noFill/>
          </a:ln>
        </p:spPr>
      </p:pic>
      <p:sp>
        <p:nvSpPr>
          <p:cNvPr id="688" name="Google Shape;688;p46"/>
          <p:cNvSpPr/>
          <p:nvPr/>
        </p:nvSpPr>
        <p:spPr>
          <a:xfrm flipH="1" rot="-784707">
            <a:off x="8356468" y="4529901"/>
            <a:ext cx="455679" cy="210613"/>
          </a:xfrm>
          <a:custGeom>
            <a:rect b="b" l="l" r="r" t="t"/>
            <a:pathLst>
              <a:path extrusionOk="0" h="10557" w="24205">
                <a:moveTo>
                  <a:pt x="0" y="258"/>
                </a:moveTo>
                <a:lnTo>
                  <a:pt x="0" y="10557"/>
                </a:lnTo>
                <a:lnTo>
                  <a:pt x="24205" y="10557"/>
                </a:lnTo>
                <a:lnTo>
                  <a:pt x="22403" y="6952"/>
                </a:lnTo>
                <a:lnTo>
                  <a:pt x="19055" y="3347"/>
                </a:lnTo>
                <a:lnTo>
                  <a:pt x="15450" y="1030"/>
                </a:lnTo>
                <a:lnTo>
                  <a:pt x="8755" y="0"/>
                </a:lnTo>
                <a:close/>
              </a:path>
            </a:pathLst>
          </a:cu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89" name="Google Shape;689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Optical Design: Beam Steering</a:t>
            </a:r>
            <a:endParaRPr/>
          </a:p>
        </p:txBody>
      </p:sp>
      <p:sp>
        <p:nvSpPr>
          <p:cNvPr id="690" name="Google Shape;690;p46"/>
          <p:cNvSpPr/>
          <p:nvPr/>
        </p:nvSpPr>
        <p:spPr>
          <a:xfrm>
            <a:off x="8082709" y="1955270"/>
            <a:ext cx="352200" cy="966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46"/>
          <p:cNvSpPr/>
          <p:nvPr/>
        </p:nvSpPr>
        <p:spPr>
          <a:xfrm flipH="1">
            <a:off x="6420239" y="1969287"/>
            <a:ext cx="1525800" cy="897600"/>
          </a:xfrm>
          <a:prstGeom prst="rtTriangle">
            <a:avLst/>
          </a:prstGeom>
          <a:solidFill>
            <a:srgbClr val="9FC5E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92" name="Google Shape;692;p46"/>
          <p:cNvCxnSpPr>
            <a:stCxn id="690" idx="1"/>
            <a:endCxn id="691" idx="5"/>
          </p:cNvCxnSpPr>
          <p:nvPr/>
        </p:nvCxnSpPr>
        <p:spPr>
          <a:xfrm rot="10800000">
            <a:off x="7183009" y="2418170"/>
            <a:ext cx="899700" cy="204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93" name="Google Shape;693;p46"/>
          <p:cNvCxnSpPr/>
          <p:nvPr/>
        </p:nvCxnSpPr>
        <p:spPr>
          <a:xfrm flipH="1">
            <a:off x="5970250" y="2418075"/>
            <a:ext cx="1234800" cy="3909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94" name="Google Shape;694;p46"/>
          <p:cNvCxnSpPr/>
          <p:nvPr/>
        </p:nvCxnSpPr>
        <p:spPr>
          <a:xfrm rot="10800000">
            <a:off x="6606700" y="1548075"/>
            <a:ext cx="1152900" cy="1891800"/>
          </a:xfrm>
          <a:prstGeom prst="straightConnector1">
            <a:avLst/>
          </a:prstGeom>
          <a:noFill/>
          <a:ln cap="flat" cmpd="sng" w="38100">
            <a:solidFill>
              <a:srgbClr val="EFEFEF"/>
            </a:solidFill>
            <a:prstDash val="dashDot"/>
            <a:round/>
            <a:headEnd len="med" w="med" type="none"/>
            <a:tailEnd len="med" w="med" type="none"/>
          </a:ln>
        </p:spPr>
      </p:cxnSp>
      <p:cxnSp>
        <p:nvCxnSpPr>
          <p:cNvPr id="695" name="Google Shape;695;p46"/>
          <p:cNvCxnSpPr>
            <a:stCxn id="691" idx="5"/>
          </p:cNvCxnSpPr>
          <p:nvPr/>
        </p:nvCxnSpPr>
        <p:spPr>
          <a:xfrm rot="10800000">
            <a:off x="5992139" y="2418087"/>
            <a:ext cx="1191000" cy="0"/>
          </a:xfrm>
          <a:prstGeom prst="straightConnector1">
            <a:avLst/>
          </a:prstGeom>
          <a:noFill/>
          <a:ln cap="flat" cmpd="sng" w="38100">
            <a:solidFill>
              <a:srgbClr val="EFEFEF"/>
            </a:solidFill>
            <a:prstDash val="dashDot"/>
            <a:round/>
            <a:headEnd len="med" w="med" type="none"/>
            <a:tailEnd len="med" w="med" type="none"/>
          </a:ln>
        </p:spPr>
      </p:cxnSp>
      <p:sp>
        <p:nvSpPr>
          <p:cNvPr id="696" name="Google Shape;696;p46"/>
          <p:cNvSpPr/>
          <p:nvPr/>
        </p:nvSpPr>
        <p:spPr>
          <a:xfrm rot="-9260983">
            <a:off x="6774739" y="2154766"/>
            <a:ext cx="125665" cy="337942"/>
          </a:xfrm>
          <a:custGeom>
            <a:rect b="b" l="l" r="r" t="t"/>
            <a:pathLst>
              <a:path extrusionOk="0" h="9390" w="4798">
                <a:moveTo>
                  <a:pt x="0" y="0"/>
                </a:moveTo>
                <a:cubicBezTo>
                  <a:pt x="782" y="506"/>
                  <a:pt x="4280" y="1473"/>
                  <a:pt x="4694" y="3038"/>
                </a:cubicBezTo>
                <a:cubicBezTo>
                  <a:pt x="5108" y="4603"/>
                  <a:pt x="2853" y="8331"/>
                  <a:pt x="2485" y="9390"/>
                </a:cubicBezTo>
              </a:path>
            </a:pathLst>
          </a:custGeom>
          <a:noFill/>
          <a:ln cap="flat" cmpd="sng" w="2857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97" name="Google Shape;697;p46"/>
          <p:cNvSpPr/>
          <p:nvPr/>
        </p:nvSpPr>
        <p:spPr>
          <a:xfrm rot="2700000">
            <a:off x="7403080" y="2482094"/>
            <a:ext cx="125666" cy="337929"/>
          </a:xfrm>
          <a:custGeom>
            <a:rect b="b" l="l" r="r" t="t"/>
            <a:pathLst>
              <a:path extrusionOk="0" h="9390" w="4798">
                <a:moveTo>
                  <a:pt x="0" y="0"/>
                </a:moveTo>
                <a:cubicBezTo>
                  <a:pt x="782" y="506"/>
                  <a:pt x="4280" y="1473"/>
                  <a:pt x="4694" y="3038"/>
                </a:cubicBezTo>
                <a:cubicBezTo>
                  <a:pt x="5108" y="4603"/>
                  <a:pt x="2853" y="8331"/>
                  <a:pt x="2485" y="9390"/>
                </a:cubicBezTo>
              </a:path>
            </a:pathLst>
          </a:custGeom>
          <a:noFill/>
          <a:ln cap="flat" cmpd="sng" w="2857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98" name="Google Shape;698;p46"/>
          <p:cNvSpPr txBox="1"/>
          <p:nvPr/>
        </p:nvSpPr>
        <p:spPr>
          <a:xfrm>
            <a:off x="7568075" y="2418175"/>
            <a:ext cx="4557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</a:rPr>
              <a:t>𝜽</a:t>
            </a:r>
            <a:r>
              <a:rPr baseline="-25000" lang="en">
                <a:solidFill>
                  <a:srgbClr val="EFEFEF"/>
                </a:solidFill>
              </a:rPr>
              <a:t>a</a:t>
            </a:r>
            <a:endParaRPr baseline="-25000">
              <a:solidFill>
                <a:srgbClr val="EFEFEF"/>
              </a:solidFill>
            </a:endParaRPr>
          </a:p>
        </p:txBody>
      </p:sp>
      <p:sp>
        <p:nvSpPr>
          <p:cNvPr id="699" name="Google Shape;699;p46"/>
          <p:cNvSpPr txBox="1"/>
          <p:nvPr/>
        </p:nvSpPr>
        <p:spPr>
          <a:xfrm>
            <a:off x="6421750" y="1969275"/>
            <a:ext cx="4557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</a:rPr>
              <a:t>𝜽</a:t>
            </a:r>
            <a:r>
              <a:rPr baseline="-25000" lang="en">
                <a:solidFill>
                  <a:srgbClr val="EFEFEF"/>
                </a:solidFill>
              </a:rPr>
              <a:t>w</a:t>
            </a:r>
            <a:endParaRPr baseline="-25000">
              <a:solidFill>
                <a:srgbClr val="EFEFEF"/>
              </a:solidFill>
            </a:endParaRPr>
          </a:p>
        </p:txBody>
      </p:sp>
      <p:sp>
        <p:nvSpPr>
          <p:cNvPr id="700" name="Google Shape;700;p46"/>
          <p:cNvSpPr txBox="1"/>
          <p:nvPr>
            <p:ph idx="1" type="body"/>
          </p:nvPr>
        </p:nvSpPr>
        <p:spPr>
          <a:xfrm>
            <a:off x="311700" y="1152475"/>
            <a:ext cx="3248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Need to converge beams from strobes onto FOV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Can use difference in refractive index between acrylic and seawater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This keeps system streamlined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To deflect beam 12 cm over 65 cm range, </a:t>
            </a:r>
            <a:r>
              <a:rPr b="1" i="1" lang="en">
                <a:solidFill>
                  <a:srgbClr val="999999"/>
                </a:solidFill>
              </a:rPr>
              <a:t>𝜽</a:t>
            </a:r>
            <a:r>
              <a:rPr b="1" baseline="-25000" i="1" lang="en">
                <a:solidFill>
                  <a:srgbClr val="999999"/>
                </a:solidFill>
              </a:rPr>
              <a:t>a </a:t>
            </a:r>
            <a:r>
              <a:rPr b="1" i="1" lang="en">
                <a:solidFill>
                  <a:srgbClr val="999999"/>
                </a:solidFill>
              </a:rPr>
              <a:t>~ </a:t>
            </a:r>
            <a:r>
              <a:rPr b="1" lang="en">
                <a:solidFill>
                  <a:srgbClr val="999999"/>
                </a:solidFill>
              </a:rPr>
              <a:t>55</a:t>
            </a:r>
            <a:r>
              <a:rPr b="1" baseline="30000" lang="en">
                <a:solidFill>
                  <a:srgbClr val="999999"/>
                </a:solidFill>
              </a:rPr>
              <a:t>o</a:t>
            </a:r>
            <a:r>
              <a:rPr b="1" lang="en">
                <a:solidFill>
                  <a:srgbClr val="999999"/>
                </a:solidFill>
              </a:rPr>
              <a:t> </a:t>
            </a:r>
            <a:endParaRPr b="1">
              <a:solidFill>
                <a:srgbClr val="999999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EFEFEF"/>
                </a:solidFill>
              </a:rPr>
              <a:t> </a:t>
            </a:r>
            <a:endParaRPr sz="1400">
              <a:solidFill>
                <a:srgbClr val="EFEFE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46"/>
          <p:cNvSpPr txBox="1"/>
          <p:nvPr/>
        </p:nvSpPr>
        <p:spPr>
          <a:xfrm>
            <a:off x="6972575" y="1519875"/>
            <a:ext cx="11910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</a:rPr>
              <a:t>Acrylic</a:t>
            </a:r>
            <a:endParaRPr baseline="-25000">
              <a:solidFill>
                <a:srgbClr val="EFEFEF"/>
              </a:solidFill>
            </a:endParaRPr>
          </a:p>
        </p:txBody>
      </p:sp>
      <p:sp>
        <p:nvSpPr>
          <p:cNvPr id="702" name="Google Shape;702;p46"/>
          <p:cNvSpPr txBox="1"/>
          <p:nvPr/>
        </p:nvSpPr>
        <p:spPr>
          <a:xfrm>
            <a:off x="5468075" y="1825388"/>
            <a:ext cx="11910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</a:rPr>
              <a:t>Seawater</a:t>
            </a:r>
            <a:endParaRPr baseline="-25000">
              <a:solidFill>
                <a:srgbClr val="EFEFEF"/>
              </a:solidFill>
            </a:endParaRPr>
          </a:p>
        </p:txBody>
      </p:sp>
      <p:cxnSp>
        <p:nvCxnSpPr>
          <p:cNvPr id="703" name="Google Shape;703;p46"/>
          <p:cNvCxnSpPr>
            <a:stCxn id="701" idx="2"/>
          </p:cNvCxnSpPr>
          <p:nvPr/>
        </p:nvCxnSpPr>
        <p:spPr>
          <a:xfrm>
            <a:off x="7568075" y="1878975"/>
            <a:ext cx="39600" cy="342900"/>
          </a:xfrm>
          <a:prstGeom prst="straightConnector1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04" name="Google Shape;704;p46"/>
          <p:cNvSpPr txBox="1"/>
          <p:nvPr/>
        </p:nvSpPr>
        <p:spPr>
          <a:xfrm>
            <a:off x="7953000" y="1455500"/>
            <a:ext cx="11910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</a:rPr>
              <a:t>Strobe</a:t>
            </a:r>
            <a:endParaRPr baseline="-25000">
              <a:solidFill>
                <a:srgbClr val="EFEFEF"/>
              </a:solidFill>
            </a:endParaRPr>
          </a:p>
        </p:txBody>
      </p:sp>
      <p:cxnSp>
        <p:nvCxnSpPr>
          <p:cNvPr id="705" name="Google Shape;705;p46"/>
          <p:cNvCxnSpPr>
            <a:stCxn id="704" idx="2"/>
          </p:cNvCxnSpPr>
          <p:nvPr/>
        </p:nvCxnSpPr>
        <p:spPr>
          <a:xfrm flipH="1">
            <a:off x="8298300" y="1814600"/>
            <a:ext cx="250200" cy="380700"/>
          </a:xfrm>
          <a:prstGeom prst="straightConnector1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706" name="Google Shape;706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41238" y="3593975"/>
            <a:ext cx="1797125" cy="119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23525" y="2387438"/>
            <a:ext cx="1833000" cy="1200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8" name="Google Shape;708;p4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41462" y="3598300"/>
            <a:ext cx="1797126" cy="1186050"/>
          </a:xfrm>
          <a:prstGeom prst="rect">
            <a:avLst/>
          </a:prstGeom>
          <a:noFill/>
          <a:ln>
            <a:noFill/>
          </a:ln>
        </p:spPr>
      </p:pic>
      <p:sp>
        <p:nvSpPr>
          <p:cNvPr id="709" name="Google Shape;709;p46"/>
          <p:cNvSpPr/>
          <p:nvPr/>
        </p:nvSpPr>
        <p:spPr>
          <a:xfrm rot="-824795">
            <a:off x="8825755" y="4440953"/>
            <a:ext cx="71961" cy="246875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10" name="Google Shape;710;p46"/>
          <p:cNvCxnSpPr>
            <a:stCxn id="709" idx="1"/>
          </p:cNvCxnSpPr>
          <p:nvPr/>
        </p:nvCxnSpPr>
        <p:spPr>
          <a:xfrm flipH="1">
            <a:off x="8639286" y="4572941"/>
            <a:ext cx="187500" cy="468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11" name="Google Shape;711;p46"/>
          <p:cNvCxnSpPr/>
          <p:nvPr/>
        </p:nvCxnSpPr>
        <p:spPr>
          <a:xfrm flipH="1" rot="-492092">
            <a:off x="8286420" y="4633735"/>
            <a:ext cx="374328" cy="158802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12" name="Google Shape;712;p46"/>
          <p:cNvSpPr/>
          <p:nvPr/>
        </p:nvSpPr>
        <p:spPr>
          <a:xfrm rot="-114549">
            <a:off x="7019699" y="4489659"/>
            <a:ext cx="72040" cy="2469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46"/>
          <p:cNvSpPr/>
          <p:nvPr/>
        </p:nvSpPr>
        <p:spPr>
          <a:xfrm flipH="1" rot="-95928">
            <a:off x="6681659" y="4510927"/>
            <a:ext cx="311821" cy="229500"/>
          </a:xfrm>
          <a:prstGeom prst="rtTriangle">
            <a:avLst/>
          </a:prstGeom>
          <a:solidFill>
            <a:srgbClr val="9FC5E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14" name="Google Shape;714;p46"/>
          <p:cNvCxnSpPr>
            <a:stCxn id="712" idx="1"/>
            <a:endCxn id="713" idx="5"/>
          </p:cNvCxnSpPr>
          <p:nvPr/>
        </p:nvCxnSpPr>
        <p:spPr>
          <a:xfrm flipH="1">
            <a:off x="6837619" y="4614309"/>
            <a:ext cx="182100" cy="114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15" name="Google Shape;715;p46"/>
          <p:cNvCxnSpPr/>
          <p:nvPr/>
        </p:nvCxnSpPr>
        <p:spPr>
          <a:xfrm flipH="1">
            <a:off x="6463476" y="4625491"/>
            <a:ext cx="374100" cy="1590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716" name="Google Shape;716;p46"/>
          <p:cNvGrpSpPr/>
          <p:nvPr/>
        </p:nvGrpSpPr>
        <p:grpSpPr>
          <a:xfrm>
            <a:off x="4805426" y="4434860"/>
            <a:ext cx="464614" cy="297056"/>
            <a:chOff x="4805426" y="4434860"/>
            <a:chExt cx="464614" cy="297056"/>
          </a:xfrm>
        </p:grpSpPr>
        <p:sp>
          <p:nvSpPr>
            <p:cNvPr id="717" name="Google Shape;717;p46"/>
            <p:cNvSpPr/>
            <p:nvPr/>
          </p:nvSpPr>
          <p:spPr>
            <a:xfrm rot="-1183082">
              <a:off x="5162328" y="4441077"/>
              <a:ext cx="72023" cy="246766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718" name="Google Shape;718;p46"/>
            <p:cNvCxnSpPr/>
            <p:nvPr/>
          </p:nvCxnSpPr>
          <p:spPr>
            <a:xfrm flipH="1">
              <a:off x="4805426" y="4572916"/>
              <a:ext cx="374100" cy="159000"/>
            </a:xfrm>
            <a:prstGeom prst="straightConnector1">
              <a:avLst/>
            </a:prstGeom>
            <a:noFill/>
            <a:ln cap="flat" cmpd="sng" w="38100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719" name="Google Shape;719;p46"/>
          <p:cNvGrpSpPr/>
          <p:nvPr/>
        </p:nvGrpSpPr>
        <p:grpSpPr>
          <a:xfrm rot="1238875">
            <a:off x="4834833" y="3237500"/>
            <a:ext cx="473919" cy="296090"/>
            <a:chOff x="4805426" y="4435805"/>
            <a:chExt cx="473952" cy="296111"/>
          </a:xfrm>
        </p:grpSpPr>
        <p:sp>
          <p:nvSpPr>
            <p:cNvPr id="720" name="Google Shape;720;p46"/>
            <p:cNvSpPr/>
            <p:nvPr/>
          </p:nvSpPr>
          <p:spPr>
            <a:xfrm rot="-1491505">
              <a:off x="5162338" y="4441109"/>
              <a:ext cx="72078" cy="246791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721" name="Google Shape;721;p46"/>
            <p:cNvCxnSpPr/>
            <p:nvPr/>
          </p:nvCxnSpPr>
          <p:spPr>
            <a:xfrm flipH="1">
              <a:off x="4805426" y="4572916"/>
              <a:ext cx="374100" cy="159000"/>
            </a:xfrm>
            <a:prstGeom prst="straightConnector1">
              <a:avLst/>
            </a:prstGeom>
            <a:noFill/>
            <a:ln cap="flat" cmpd="sng" w="38100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pic>
        <p:nvPicPr>
          <p:cNvPr id="722" name="Google Shape;722;p4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92137" y="89750"/>
            <a:ext cx="2981838" cy="13657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23" name="Google Shape;723;p46"/>
          <p:cNvCxnSpPr/>
          <p:nvPr/>
        </p:nvCxnSpPr>
        <p:spPr>
          <a:xfrm rot="10800000">
            <a:off x="7815025" y="702125"/>
            <a:ext cx="6600" cy="1442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24" name="Google Shape;724;p46"/>
          <p:cNvSpPr/>
          <p:nvPr/>
        </p:nvSpPr>
        <p:spPr>
          <a:xfrm>
            <a:off x="4015024" y="2718613"/>
            <a:ext cx="735600" cy="572700"/>
          </a:xfrm>
          <a:prstGeom prst="rect">
            <a:avLst/>
          </a:pr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" name="Google Shape;725;p46"/>
          <p:cNvSpPr txBox="1"/>
          <p:nvPr/>
        </p:nvSpPr>
        <p:spPr>
          <a:xfrm>
            <a:off x="4109788" y="2410538"/>
            <a:ext cx="611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16 cm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726" name="Google Shape;726;p46"/>
          <p:cNvSpPr txBox="1"/>
          <p:nvPr/>
        </p:nvSpPr>
        <p:spPr>
          <a:xfrm rot="-5400000">
            <a:off x="3517013" y="2853763"/>
            <a:ext cx="611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14 cm</a:t>
            </a:r>
            <a:endParaRPr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Mechanical Design: Integration with LRAUV</a:t>
            </a:r>
            <a:endParaRPr/>
          </a:p>
        </p:txBody>
      </p:sp>
      <p:pic>
        <p:nvPicPr>
          <p:cNvPr id="732" name="Google Shape;732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225" y="1017725"/>
            <a:ext cx="8037549" cy="3681365"/>
          </a:xfrm>
          <a:prstGeom prst="rect">
            <a:avLst/>
          </a:prstGeom>
          <a:noFill/>
          <a:ln>
            <a:noFill/>
          </a:ln>
        </p:spPr>
      </p:pic>
      <p:sp>
        <p:nvSpPr>
          <p:cNvPr id="733" name="Google Shape;733;p47"/>
          <p:cNvSpPr txBox="1"/>
          <p:nvPr/>
        </p:nvSpPr>
        <p:spPr>
          <a:xfrm>
            <a:off x="6236364" y="4155554"/>
            <a:ext cx="2288100" cy="5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LRAUV “long-Nose” with Standard Payload</a:t>
            </a:r>
            <a:endParaRPr/>
          </a:p>
        </p:txBody>
      </p:sp>
      <p:sp>
        <p:nvSpPr>
          <p:cNvPr id="734" name="Google Shape;734;p47"/>
          <p:cNvSpPr txBox="1"/>
          <p:nvPr/>
        </p:nvSpPr>
        <p:spPr>
          <a:xfrm>
            <a:off x="4067710" y="1103150"/>
            <a:ext cx="2288100" cy="5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6-Strobe illumination with acrylic beam steering facets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Mechanical Design: Integration with LRAUV</a:t>
            </a:r>
            <a:endParaRPr/>
          </a:p>
        </p:txBody>
      </p:sp>
      <p:pic>
        <p:nvPicPr>
          <p:cNvPr id="740" name="Google Shape;740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3225" y="1017725"/>
            <a:ext cx="8037549" cy="3681365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48"/>
          <p:cNvSpPr txBox="1"/>
          <p:nvPr/>
        </p:nvSpPr>
        <p:spPr>
          <a:xfrm>
            <a:off x="6236364" y="4155554"/>
            <a:ext cx="2288100" cy="5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LRAUV “long-Nose” with Standard Payload</a:t>
            </a:r>
            <a:endParaRPr/>
          </a:p>
        </p:txBody>
      </p:sp>
      <p:sp>
        <p:nvSpPr>
          <p:cNvPr id="742" name="Google Shape;742;p48"/>
          <p:cNvSpPr txBox="1"/>
          <p:nvPr/>
        </p:nvSpPr>
        <p:spPr>
          <a:xfrm>
            <a:off x="4067710" y="1103150"/>
            <a:ext cx="2288100" cy="5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6-Strobe illumination with acrylic beam steering facets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Risks and Mitigation</a:t>
            </a:r>
            <a:endParaRPr/>
          </a:p>
        </p:txBody>
      </p:sp>
      <p:sp>
        <p:nvSpPr>
          <p:cNvPr id="748" name="Google Shape;748;p4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Cree XD16 LED not pressure tolerant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200"/>
              <a:buChar char="○"/>
            </a:pPr>
            <a:r>
              <a:rPr lang="en">
                <a:solidFill>
                  <a:srgbClr val="6AA84F"/>
                </a:solidFill>
              </a:rPr>
              <a:t>Revise housing to have air gap between LEDs and silicone</a:t>
            </a:r>
            <a:endParaRPr>
              <a:solidFill>
                <a:srgbClr val="6AA84F"/>
              </a:solidFill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1200"/>
              <a:buChar char="○"/>
            </a:pPr>
            <a:r>
              <a:rPr lang="en">
                <a:solidFill>
                  <a:srgbClr val="E69138"/>
                </a:solidFill>
              </a:rPr>
              <a:t>Find </a:t>
            </a:r>
            <a:r>
              <a:rPr lang="en">
                <a:solidFill>
                  <a:srgbClr val="E69138"/>
                </a:solidFill>
              </a:rPr>
              <a:t>alternative</a:t>
            </a:r>
            <a:r>
              <a:rPr lang="en">
                <a:solidFill>
                  <a:srgbClr val="E69138"/>
                </a:solidFill>
              </a:rPr>
              <a:t> LEDs</a:t>
            </a:r>
            <a:endParaRPr>
              <a:solidFill>
                <a:srgbClr val="E6913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Beam steering optics </a:t>
            </a:r>
            <a:r>
              <a:rPr lang="en"/>
              <a:t>cause</a:t>
            </a:r>
            <a:r>
              <a:rPr lang="en"/>
              <a:t> too much light loss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200"/>
              <a:buChar char="○"/>
            </a:pPr>
            <a:r>
              <a:rPr lang="en">
                <a:solidFill>
                  <a:srgbClr val="6AA84F"/>
                </a:solidFill>
              </a:rPr>
              <a:t>Tilt strobe heads and </a:t>
            </a:r>
            <a:r>
              <a:rPr lang="en">
                <a:solidFill>
                  <a:srgbClr val="6AA84F"/>
                </a:solidFill>
              </a:rPr>
              <a:t>sacrifice</a:t>
            </a:r>
            <a:r>
              <a:rPr lang="en">
                <a:solidFill>
                  <a:srgbClr val="6AA84F"/>
                </a:solidFill>
              </a:rPr>
              <a:t> streamlined profile</a:t>
            </a:r>
            <a:endParaRPr>
              <a:solidFill>
                <a:srgbClr val="6AA84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Char char="●"/>
            </a:pPr>
            <a:r>
              <a:rPr lang="en" sz="1800">
                <a:solidFill>
                  <a:srgbClr val="B7B7B7"/>
                </a:solidFill>
              </a:rPr>
              <a:t>Charged capacitors cause electrocution risk during service</a:t>
            </a:r>
            <a:endParaRPr>
              <a:solidFill>
                <a:srgbClr val="B7B7B7"/>
              </a:solidFill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200"/>
              <a:buChar char="○"/>
            </a:pPr>
            <a:r>
              <a:rPr lang="en">
                <a:solidFill>
                  <a:srgbClr val="6AA84F"/>
                </a:solidFill>
              </a:rPr>
              <a:t>Make sure caps have bleed resistors so they don’t stay charged</a:t>
            </a:r>
            <a:endParaRPr>
              <a:solidFill>
                <a:srgbClr val="6AA84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Compromise vehicle buoyancy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200"/>
              <a:buChar char="○"/>
            </a:pPr>
            <a:r>
              <a:rPr lang="en">
                <a:solidFill>
                  <a:srgbClr val="6AA84F"/>
                </a:solidFill>
              </a:rPr>
              <a:t>Make sure ground fault detection is connected to 1-atm strobe ballast housing</a:t>
            </a:r>
            <a:endParaRPr>
              <a:solidFill>
                <a:srgbClr val="6AA84F"/>
              </a:solidFill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200"/>
              <a:buChar char="○"/>
            </a:pPr>
            <a:r>
              <a:rPr lang="en">
                <a:solidFill>
                  <a:srgbClr val="6AA84F"/>
                </a:solidFill>
              </a:rPr>
              <a:t>Minimize air volume</a:t>
            </a:r>
            <a:endParaRPr>
              <a:solidFill>
                <a:srgbClr val="6AA84F"/>
              </a:solidFill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1200"/>
              <a:buChar char="○"/>
            </a:pPr>
            <a:r>
              <a:rPr lang="en">
                <a:solidFill>
                  <a:srgbClr val="E69138"/>
                </a:solidFill>
              </a:rPr>
              <a:t>Oil-filled ballast housing</a:t>
            </a:r>
            <a:endParaRPr>
              <a:solidFill>
                <a:srgbClr val="E69138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Functional Requirements</a:t>
            </a:r>
            <a:endParaRPr/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11700" y="1152475"/>
            <a:ext cx="7503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EyeRIS Functional Requirements (Autonomous Instrument) (Strobe-related in white)</a:t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</a:pPr>
            <a:r>
              <a:rPr lang="en" sz="1400">
                <a:solidFill>
                  <a:srgbClr val="434343"/>
                </a:solidFill>
              </a:rPr>
              <a:t>EyeRIS shall record still image and video data locally</a:t>
            </a:r>
            <a:endParaRPr sz="1400">
              <a:solidFill>
                <a:srgbClr val="434343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</a:pPr>
            <a:r>
              <a:rPr lang="en" sz="1400">
                <a:solidFill>
                  <a:srgbClr val="434343"/>
                </a:solidFill>
              </a:rPr>
              <a:t>EyeRIS shall operate to a depth of 4000 meters</a:t>
            </a:r>
            <a:endParaRPr sz="1400">
              <a:solidFill>
                <a:srgbClr val="434343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</a:pPr>
            <a:r>
              <a:rPr lang="en" sz="1400">
                <a:solidFill>
                  <a:srgbClr val="434343"/>
                </a:solidFill>
              </a:rPr>
              <a:t>EyeRIS shall operate autonomously for the duration of an LRAUV mission</a:t>
            </a:r>
            <a:endParaRPr sz="1400">
              <a:solidFill>
                <a:srgbClr val="434343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</a:pPr>
            <a:r>
              <a:rPr lang="en" sz="1400">
                <a:solidFill>
                  <a:srgbClr val="434343"/>
                </a:solidFill>
              </a:rPr>
              <a:t>Shall record continuously or be able to go in a low power sleep mode</a:t>
            </a:r>
            <a:endParaRPr sz="1400">
              <a:solidFill>
                <a:srgbClr val="434343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</a:pPr>
            <a:r>
              <a:rPr lang="en" sz="1400">
                <a:solidFill>
                  <a:srgbClr val="434343"/>
                </a:solidFill>
              </a:rPr>
              <a:t>Shall have internal control of camera from a low-power MCU</a:t>
            </a:r>
            <a:endParaRPr sz="1400">
              <a:solidFill>
                <a:srgbClr val="434343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400"/>
              <a:buAutoNum type="arabicPeriod"/>
            </a:pPr>
            <a:r>
              <a:rPr b="1" lang="en" sz="1400">
                <a:solidFill>
                  <a:srgbClr val="B7B7B7"/>
                </a:solidFill>
              </a:rPr>
              <a:t>Shall support vehicle ground fault detection</a:t>
            </a:r>
            <a:endParaRPr b="1" sz="1400">
              <a:solidFill>
                <a:srgbClr val="B7B7B7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400"/>
              <a:buAutoNum type="arabicPeriod"/>
            </a:pPr>
            <a:r>
              <a:rPr b="1" lang="en" sz="1400">
                <a:solidFill>
                  <a:srgbClr val="B7B7B7"/>
                </a:solidFill>
              </a:rPr>
              <a:t>Shall be controllable with vehicle mission exec</a:t>
            </a:r>
            <a:endParaRPr b="1" sz="1400">
              <a:solidFill>
                <a:srgbClr val="B7B7B7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400"/>
              <a:buAutoNum type="arabicPeriod"/>
            </a:pPr>
            <a:r>
              <a:rPr b="1" lang="en" sz="1400">
                <a:solidFill>
                  <a:srgbClr val="B7B7B7"/>
                </a:solidFill>
              </a:rPr>
              <a:t>Shall have a flash with illumination duration sufficient to minimize motion smear at maximum vehicle speed</a:t>
            </a:r>
            <a:endParaRPr b="1" sz="1400">
              <a:solidFill>
                <a:srgbClr val="B7B7B7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400"/>
              <a:buAutoNum type="arabicPeriod"/>
            </a:pPr>
            <a:r>
              <a:rPr b="1" lang="en" sz="1400">
                <a:solidFill>
                  <a:srgbClr val="B7B7B7"/>
                </a:solidFill>
              </a:rPr>
              <a:t>Shall support still imaging at up to 2 Hz and short bursts of video imaging up to 60 Hz</a:t>
            </a:r>
            <a:endParaRPr b="1" sz="14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Requirements</a:t>
            </a:r>
            <a:endParaRPr/>
          </a:p>
        </p:txBody>
      </p:sp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311700" y="1152475"/>
            <a:ext cx="7503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AutoNum type="arabicPeriod"/>
            </a:pPr>
            <a:r>
              <a:rPr lang="en" sz="1200">
                <a:solidFill>
                  <a:srgbClr val="B7B7B7"/>
                </a:solidFill>
              </a:rPr>
              <a:t>Optical</a:t>
            </a:r>
            <a:endParaRPr sz="1200">
              <a:solidFill>
                <a:srgbClr val="B7B7B7"/>
              </a:solidFill>
            </a:endParaRPr>
          </a:p>
          <a:p>
            <a:pPr indent="-304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AutoNum type="alphaLcPeriod"/>
            </a:pPr>
            <a:r>
              <a:rPr lang="en" sz="1200">
                <a:solidFill>
                  <a:srgbClr val="B7B7B7"/>
                </a:solidFill>
              </a:rPr>
              <a:t>Shall use high-efficiency LEDs</a:t>
            </a:r>
            <a:endParaRPr sz="1200">
              <a:solidFill>
                <a:srgbClr val="B7B7B7"/>
              </a:solidFill>
            </a:endParaRPr>
          </a:p>
          <a:p>
            <a:pPr indent="-304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AutoNum type="alphaLcPeriod"/>
            </a:pPr>
            <a:r>
              <a:rPr lang="en" sz="1200">
                <a:solidFill>
                  <a:srgbClr val="B7B7B7"/>
                </a:solidFill>
              </a:rPr>
              <a:t>Shall produce at least 200,000 lumens or 290 watts during flash</a:t>
            </a:r>
            <a:endParaRPr sz="1200">
              <a:solidFill>
                <a:srgbClr val="B7B7B7"/>
              </a:solidFill>
            </a:endParaRPr>
          </a:p>
          <a:p>
            <a:pPr indent="-304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AutoNum type="alphaLcPeriod"/>
            </a:pPr>
            <a:r>
              <a:rPr lang="en" sz="1200">
                <a:solidFill>
                  <a:srgbClr val="B7B7B7"/>
                </a:solidFill>
              </a:rPr>
              <a:t>Shall minimize common volume backscatter</a:t>
            </a:r>
            <a:endParaRPr sz="1200">
              <a:solidFill>
                <a:srgbClr val="B7B7B7"/>
              </a:solidFill>
            </a:endParaRPr>
          </a:p>
          <a:p>
            <a:pPr indent="-304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AutoNum type="alphaLcPeriod"/>
            </a:pPr>
            <a:r>
              <a:rPr lang="en" sz="1200">
                <a:solidFill>
                  <a:srgbClr val="B7B7B7"/>
                </a:solidFill>
              </a:rPr>
              <a:t>Shall illuminate the FOV with spatial uniformity better than 50% from center to edge of FOV</a:t>
            </a:r>
            <a:endParaRPr sz="1200">
              <a:solidFill>
                <a:srgbClr val="B7B7B7"/>
              </a:solidFill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AutoNum type="arabicPeriod"/>
            </a:pPr>
            <a:r>
              <a:rPr lang="en" sz="1200">
                <a:solidFill>
                  <a:srgbClr val="B7B7B7"/>
                </a:solidFill>
              </a:rPr>
              <a:t>Electrical</a:t>
            </a:r>
            <a:endParaRPr sz="1200">
              <a:solidFill>
                <a:srgbClr val="B7B7B7"/>
              </a:solidFill>
            </a:endParaRPr>
          </a:p>
          <a:p>
            <a:pPr indent="-304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AutoNum type="alphaLcPeriod"/>
            </a:pPr>
            <a:r>
              <a:rPr lang="en" sz="1200">
                <a:solidFill>
                  <a:srgbClr val="B7B7B7"/>
                </a:solidFill>
              </a:rPr>
              <a:t>Shall run off power supplies in the range 9 - 36 VDC</a:t>
            </a:r>
            <a:endParaRPr sz="1200">
              <a:solidFill>
                <a:srgbClr val="B7B7B7"/>
              </a:solidFill>
            </a:endParaRPr>
          </a:p>
          <a:p>
            <a:pPr indent="-304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AutoNum type="alphaLcPeriod"/>
            </a:pPr>
            <a:r>
              <a:rPr lang="en" sz="1200">
                <a:solidFill>
                  <a:srgbClr val="B7B7B7"/>
                </a:solidFill>
              </a:rPr>
              <a:t>Shall operate across a wide range of power draw: 5 -  250 W</a:t>
            </a:r>
            <a:endParaRPr sz="1200">
              <a:solidFill>
                <a:srgbClr val="B7B7B7"/>
              </a:solidFill>
            </a:endParaRPr>
          </a:p>
          <a:p>
            <a:pPr indent="-304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AutoNum type="alphaLcPeriod"/>
            </a:pPr>
            <a:r>
              <a:rPr lang="en" sz="1200">
                <a:solidFill>
                  <a:srgbClr val="B7B7B7"/>
                </a:solidFill>
              </a:rPr>
              <a:t>Shall provide status and control over common serial protocols: 232 or 485</a:t>
            </a:r>
            <a:endParaRPr sz="1200">
              <a:solidFill>
                <a:srgbClr val="B7B7B7"/>
              </a:solidFill>
            </a:endParaRPr>
          </a:p>
          <a:p>
            <a:pPr indent="-304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AutoNum type="alphaLcPeriod"/>
            </a:pPr>
            <a:r>
              <a:rPr lang="en" sz="1200">
                <a:solidFill>
                  <a:srgbClr val="B7B7B7"/>
                </a:solidFill>
              </a:rPr>
              <a:t>Shall allow external control of system to enter/exit low-power state</a:t>
            </a:r>
            <a:endParaRPr sz="1200">
              <a:solidFill>
                <a:srgbClr val="B7B7B7"/>
              </a:solidFill>
            </a:endParaRPr>
          </a:p>
          <a:p>
            <a:pPr indent="-304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AutoNum type="alphaLcPeriod"/>
            </a:pPr>
            <a:r>
              <a:rPr lang="en" sz="1200">
                <a:solidFill>
                  <a:srgbClr val="B7B7B7"/>
                </a:solidFill>
              </a:rPr>
              <a:t>Shall allow external synchronization with camera</a:t>
            </a:r>
            <a:endParaRPr sz="1200">
              <a:solidFill>
                <a:srgbClr val="B7B7B7"/>
              </a:solidFill>
            </a:endParaRPr>
          </a:p>
          <a:p>
            <a:pPr indent="-304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AutoNum type="alphaLcPeriod"/>
            </a:pPr>
            <a:r>
              <a:rPr lang="en" sz="1200">
                <a:solidFill>
                  <a:srgbClr val="B7B7B7"/>
                </a:solidFill>
              </a:rPr>
              <a:t>Shall allow control of flash duration</a:t>
            </a:r>
            <a:endParaRPr sz="1200">
              <a:solidFill>
                <a:srgbClr val="B7B7B7"/>
              </a:solidFill>
            </a:endParaRPr>
          </a:p>
          <a:p>
            <a:pPr indent="-304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AutoNum type="alphaLcPeriod"/>
            </a:pPr>
            <a:r>
              <a:rPr lang="en" sz="1200">
                <a:solidFill>
                  <a:srgbClr val="B7B7B7"/>
                </a:solidFill>
              </a:rPr>
              <a:t>Shall automatically limit strobe output to control </a:t>
            </a:r>
            <a:r>
              <a:rPr lang="en" sz="1200">
                <a:solidFill>
                  <a:srgbClr val="B7B7B7"/>
                </a:solidFill>
              </a:rPr>
              <a:t>temperature</a:t>
            </a:r>
            <a:r>
              <a:rPr lang="en" sz="1200">
                <a:solidFill>
                  <a:srgbClr val="B7B7B7"/>
                </a:solidFill>
              </a:rPr>
              <a:t> rise</a:t>
            </a:r>
            <a:endParaRPr sz="1200">
              <a:solidFill>
                <a:srgbClr val="B7B7B7"/>
              </a:solidFill>
            </a:endParaRPr>
          </a:p>
          <a:p>
            <a:pPr indent="-304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AutoNum type="alphaLcPeriod"/>
            </a:pPr>
            <a:r>
              <a:rPr lang="en" sz="1200">
                <a:solidFill>
                  <a:srgbClr val="B7B7B7"/>
                </a:solidFill>
              </a:rPr>
              <a:t>Shall monitor strobe head current and capacitor voltage and publish over serial</a:t>
            </a:r>
            <a:endParaRPr sz="1200">
              <a:solidFill>
                <a:srgbClr val="B7B7B7"/>
              </a:solidFill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AutoNum type="arabicPeriod"/>
            </a:pPr>
            <a:r>
              <a:rPr lang="en" sz="1200">
                <a:solidFill>
                  <a:srgbClr val="B7B7B7"/>
                </a:solidFill>
              </a:rPr>
              <a:t>Mechanical</a:t>
            </a:r>
            <a:endParaRPr sz="1200">
              <a:solidFill>
                <a:srgbClr val="B7B7B7"/>
              </a:solidFill>
            </a:endParaRPr>
          </a:p>
          <a:p>
            <a:pPr indent="-304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AutoNum type="alphaLcPeriod"/>
            </a:pPr>
            <a:r>
              <a:rPr lang="en" sz="1200">
                <a:solidFill>
                  <a:srgbClr val="B7B7B7"/>
                </a:solidFill>
              </a:rPr>
              <a:t>Shall operate to 4000 m depth</a:t>
            </a:r>
            <a:endParaRPr sz="1200">
              <a:solidFill>
                <a:srgbClr val="B7B7B7"/>
              </a:solidFill>
            </a:endParaRPr>
          </a:p>
          <a:p>
            <a:pPr indent="-304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AutoNum type="alphaLcPeriod"/>
            </a:pPr>
            <a:r>
              <a:rPr lang="en" sz="1200">
                <a:solidFill>
                  <a:srgbClr val="B7B7B7"/>
                </a:solidFill>
              </a:rPr>
              <a:t>Shall use a silicone potted housing for strobe head</a:t>
            </a:r>
            <a:endParaRPr sz="1200">
              <a:solidFill>
                <a:srgbClr val="B7B7B7"/>
              </a:solidFill>
            </a:endParaRPr>
          </a:p>
          <a:p>
            <a:pPr indent="-304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AutoNum type="alphaLcPeriod"/>
            </a:pPr>
            <a:r>
              <a:rPr lang="en" sz="1200">
                <a:solidFill>
                  <a:srgbClr val="B7B7B7"/>
                </a:solidFill>
              </a:rPr>
              <a:t>Shall allow up to 6 strobe heads per ballast  </a:t>
            </a:r>
            <a:endParaRPr sz="12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Strobes vs. Lights</a:t>
            </a:r>
            <a:endParaRPr/>
          </a:p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311700" y="1152475"/>
            <a:ext cx="3879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On AUV, motion blur is a limiting factor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Maximum </a:t>
            </a:r>
            <a:r>
              <a:rPr lang="en"/>
              <a:t>exposure</a:t>
            </a:r>
            <a:r>
              <a:rPr lang="en"/>
              <a:t> time is less than 1 ms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Strobes can either: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b="1" lang="en"/>
              <a:t>Save energy at the same lux</a:t>
            </a:r>
            <a:endParaRPr b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b="1" lang="en"/>
              <a:t>Provide more lux at the same energy</a:t>
            </a:r>
            <a:endParaRPr b="1"/>
          </a:p>
        </p:txBody>
      </p:sp>
      <p:pic>
        <p:nvPicPr>
          <p:cNvPr id="94" name="Google Shape;94;p18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702688"/>
            <a:ext cx="4144415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Commercial</a:t>
            </a:r>
            <a:r>
              <a:rPr lang="en"/>
              <a:t> Options</a:t>
            </a:r>
            <a:endParaRPr/>
          </a:p>
        </p:txBody>
      </p:sp>
      <p:sp>
        <p:nvSpPr>
          <p:cNvPr id="100" name="Google Shape;100;p19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Cathx Ocean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DSPL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Arctic Ray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Custom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Arctic Ray has offered to help as needed with a custom build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Limitations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Control over beam angle and optics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Ability use different colors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Potentially high cost &gt; $10k per strobe </a:t>
            </a:r>
            <a:endParaRPr/>
          </a:p>
        </p:txBody>
      </p:sp>
      <p:pic>
        <p:nvPicPr>
          <p:cNvPr id="101" name="Google Shape;10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29025" y="661263"/>
            <a:ext cx="2539690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Strobe Concept</a:t>
            </a:r>
            <a:endParaRPr/>
          </a:p>
        </p:txBody>
      </p:sp>
      <p:sp>
        <p:nvSpPr>
          <p:cNvPr id="107" name="Google Shape;107;p20"/>
          <p:cNvSpPr/>
          <p:nvPr/>
        </p:nvSpPr>
        <p:spPr>
          <a:xfrm>
            <a:off x="4159075" y="1774925"/>
            <a:ext cx="2607000" cy="1187400"/>
          </a:xfrm>
          <a:prstGeom prst="roundRect">
            <a:avLst>
              <a:gd fmla="val 5605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Strobe Ballast:</a:t>
            </a:r>
            <a:endParaRPr sz="1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MCU</a:t>
            </a:r>
            <a:endParaRPr sz="1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Energy Storage Cap(s)</a:t>
            </a:r>
            <a:endParaRPr sz="1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Strobe </a:t>
            </a:r>
            <a:r>
              <a:rPr lang="en" sz="1000"/>
              <a:t>circuit</a:t>
            </a:r>
            <a:r>
              <a:rPr lang="en" sz="1000"/>
              <a:t> (FET)</a:t>
            </a:r>
            <a:endParaRPr sz="1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DC/DC converters</a:t>
            </a:r>
            <a:endParaRPr sz="1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Fuses and thermal protection</a:t>
            </a:r>
            <a:endParaRPr sz="1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Ground Fault signal</a:t>
            </a:r>
            <a:endParaRPr sz="1000"/>
          </a:p>
        </p:txBody>
      </p:sp>
      <p:sp>
        <p:nvSpPr>
          <p:cNvPr id="108" name="Google Shape;108;p20"/>
          <p:cNvSpPr/>
          <p:nvPr/>
        </p:nvSpPr>
        <p:spPr>
          <a:xfrm>
            <a:off x="1157327" y="1484117"/>
            <a:ext cx="1677300" cy="167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Strobe Head:</a:t>
            </a:r>
            <a:endParaRPr sz="1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LEDs</a:t>
            </a:r>
            <a:endParaRPr sz="1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Optics</a:t>
            </a:r>
            <a:endParaRPr sz="1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Thermal Dimmer</a:t>
            </a:r>
            <a:endParaRPr sz="1000"/>
          </a:p>
        </p:txBody>
      </p:sp>
      <p:cxnSp>
        <p:nvCxnSpPr>
          <p:cNvPr id="109" name="Google Shape;109;p20"/>
          <p:cNvCxnSpPr>
            <a:endCxn id="107" idx="1"/>
          </p:cNvCxnSpPr>
          <p:nvPr/>
        </p:nvCxnSpPr>
        <p:spPr>
          <a:xfrm>
            <a:off x="2840275" y="2368025"/>
            <a:ext cx="1318800" cy="600"/>
          </a:xfrm>
          <a:prstGeom prst="curvedConnector3">
            <a:avLst>
              <a:gd fmla="val 50000" name="adj1"/>
            </a:avLst>
          </a:prstGeom>
          <a:noFill/>
          <a:ln cap="flat" cmpd="sng" w="38100">
            <a:solidFill>
              <a:srgbClr val="4A86E8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0" name="Google Shape;110;p20"/>
          <p:cNvCxnSpPr/>
          <p:nvPr/>
        </p:nvCxnSpPr>
        <p:spPr>
          <a:xfrm>
            <a:off x="6766075" y="2398375"/>
            <a:ext cx="1318800" cy="600"/>
          </a:xfrm>
          <a:prstGeom prst="curvedConnector3">
            <a:avLst>
              <a:gd fmla="val 50000" name="adj1"/>
            </a:avLst>
          </a:prstGeom>
          <a:noFill/>
          <a:ln cap="flat" cmpd="sng" w="38100">
            <a:solidFill>
              <a:srgbClr val="85200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1" name="Google Shape;111;p20"/>
          <p:cNvSpPr txBox="1"/>
          <p:nvPr/>
        </p:nvSpPr>
        <p:spPr>
          <a:xfrm>
            <a:off x="6907800" y="1346875"/>
            <a:ext cx="18918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9-36 VDC</a:t>
            </a:r>
            <a:r>
              <a:rPr lang="en">
                <a:solidFill>
                  <a:srgbClr val="D9D9D9"/>
                </a:solidFill>
              </a:rPr>
              <a:t> </a:t>
            </a:r>
            <a:endParaRPr>
              <a:solidFill>
                <a:srgbClr val="D9D9D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Serial Comms</a:t>
            </a:r>
            <a:endParaRPr>
              <a:solidFill>
                <a:srgbClr val="D9D9D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External Trigger</a:t>
            </a:r>
            <a:endParaRPr>
              <a:solidFill>
                <a:srgbClr val="D9D9D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GPIO</a:t>
            </a:r>
            <a:endParaRPr>
              <a:solidFill>
                <a:srgbClr val="D9D9D9"/>
              </a:solidFill>
            </a:endParaRPr>
          </a:p>
        </p:txBody>
      </p:sp>
      <p:sp>
        <p:nvSpPr>
          <p:cNvPr id="112" name="Google Shape;112;p20"/>
          <p:cNvSpPr txBox="1"/>
          <p:nvPr/>
        </p:nvSpPr>
        <p:spPr>
          <a:xfrm>
            <a:off x="2976350" y="1802550"/>
            <a:ext cx="10410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Strobed </a:t>
            </a:r>
            <a:endParaRPr>
              <a:solidFill>
                <a:srgbClr val="D9D9D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48 VDC </a:t>
            </a:r>
            <a:endParaRPr>
              <a:solidFill>
                <a:srgbClr val="D9D9D9"/>
              </a:solidFill>
            </a:endParaRPr>
          </a:p>
        </p:txBody>
      </p:sp>
      <p:sp>
        <p:nvSpPr>
          <p:cNvPr id="113" name="Google Shape;113;p20"/>
          <p:cNvSpPr txBox="1"/>
          <p:nvPr/>
        </p:nvSpPr>
        <p:spPr>
          <a:xfrm>
            <a:off x="311700" y="3522175"/>
            <a:ext cx="16773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Up to 6 strobe heads per ballast</a:t>
            </a:r>
            <a:r>
              <a:rPr lang="en">
                <a:solidFill>
                  <a:srgbClr val="D9D9D9"/>
                </a:solidFill>
              </a:rPr>
              <a:t> </a:t>
            </a:r>
            <a:endParaRPr>
              <a:solidFill>
                <a:srgbClr val="D9D9D9"/>
              </a:solidFill>
            </a:endParaRPr>
          </a:p>
        </p:txBody>
      </p:sp>
      <p:sp>
        <p:nvSpPr>
          <p:cNvPr id="114" name="Google Shape;114;p20"/>
          <p:cNvSpPr txBox="1"/>
          <p:nvPr/>
        </p:nvSpPr>
        <p:spPr>
          <a:xfrm>
            <a:off x="2661025" y="3522175"/>
            <a:ext cx="16773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Strobe head is potted in silicone 4000 m rated</a:t>
            </a:r>
            <a:r>
              <a:rPr lang="en">
                <a:solidFill>
                  <a:srgbClr val="D9D9D9"/>
                </a:solidFill>
              </a:rPr>
              <a:t> </a:t>
            </a:r>
            <a:endParaRPr>
              <a:solidFill>
                <a:srgbClr val="D9D9D9"/>
              </a:solidFill>
            </a:endParaRPr>
          </a:p>
        </p:txBody>
      </p:sp>
      <p:sp>
        <p:nvSpPr>
          <p:cNvPr id="115" name="Google Shape;115;p20"/>
          <p:cNvSpPr txBox="1"/>
          <p:nvPr/>
        </p:nvSpPr>
        <p:spPr>
          <a:xfrm>
            <a:off x="5230500" y="3522175"/>
            <a:ext cx="2303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Ballast is 1-atm </a:t>
            </a:r>
            <a:endParaRPr>
              <a:solidFill>
                <a:srgbClr val="D9D9D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Titanium or Aluminum housing 4000 m rated  </a:t>
            </a:r>
            <a:endParaRPr>
              <a:solidFill>
                <a:srgbClr val="D9D9D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/>
          <p:nvPr/>
        </p:nvSpPr>
        <p:spPr>
          <a:xfrm>
            <a:off x="7845769" y="1420065"/>
            <a:ext cx="370561" cy="1417686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3F3F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Optical Design: Overview</a:t>
            </a:r>
            <a:endParaRPr/>
          </a:p>
        </p:txBody>
      </p:sp>
      <p:sp>
        <p:nvSpPr>
          <p:cNvPr id="122" name="Google Shape;122;p21"/>
          <p:cNvSpPr txBox="1"/>
          <p:nvPr/>
        </p:nvSpPr>
        <p:spPr>
          <a:xfrm>
            <a:off x="8347175" y="1125200"/>
            <a:ext cx="8286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LEDs</a:t>
            </a:r>
            <a:endParaRPr>
              <a:solidFill>
                <a:srgbClr val="D9D9D9"/>
              </a:solidFill>
            </a:endParaRPr>
          </a:p>
        </p:txBody>
      </p:sp>
      <p:cxnSp>
        <p:nvCxnSpPr>
          <p:cNvPr id="123" name="Google Shape;123;p21"/>
          <p:cNvCxnSpPr>
            <a:stCxn id="122" idx="1"/>
            <a:endCxn id="124" idx="3"/>
          </p:cNvCxnSpPr>
          <p:nvPr/>
        </p:nvCxnSpPr>
        <p:spPr>
          <a:xfrm flipH="1">
            <a:off x="8131175" y="1311650"/>
            <a:ext cx="216000" cy="28230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5" name="Google Shape;125;p21"/>
          <p:cNvCxnSpPr>
            <a:stCxn id="122" idx="1"/>
            <a:endCxn id="126" idx="2"/>
          </p:cNvCxnSpPr>
          <p:nvPr/>
        </p:nvCxnSpPr>
        <p:spPr>
          <a:xfrm flipH="1">
            <a:off x="8123375" y="1311650"/>
            <a:ext cx="223800" cy="54570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7" name="Google Shape;127;p21"/>
          <p:cNvSpPr txBox="1"/>
          <p:nvPr/>
        </p:nvSpPr>
        <p:spPr>
          <a:xfrm>
            <a:off x="7359050" y="821425"/>
            <a:ext cx="12354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Reflector</a:t>
            </a:r>
            <a:endParaRPr>
              <a:solidFill>
                <a:srgbClr val="D9D9D9"/>
              </a:solidFill>
            </a:endParaRPr>
          </a:p>
        </p:txBody>
      </p:sp>
      <p:cxnSp>
        <p:nvCxnSpPr>
          <p:cNvPr id="128" name="Google Shape;128;p21"/>
          <p:cNvCxnSpPr>
            <a:stCxn id="127" idx="2"/>
            <a:endCxn id="129" idx="2"/>
          </p:cNvCxnSpPr>
          <p:nvPr/>
        </p:nvCxnSpPr>
        <p:spPr>
          <a:xfrm>
            <a:off x="7976750" y="1194325"/>
            <a:ext cx="96000" cy="39900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0" name="Google Shape;130;p21"/>
          <p:cNvSpPr txBox="1"/>
          <p:nvPr/>
        </p:nvSpPr>
        <p:spPr>
          <a:xfrm>
            <a:off x="6172500" y="821425"/>
            <a:ext cx="12354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Light Baffle</a:t>
            </a:r>
            <a:endParaRPr>
              <a:solidFill>
                <a:srgbClr val="D9D9D9"/>
              </a:solidFill>
            </a:endParaRPr>
          </a:p>
        </p:txBody>
      </p:sp>
      <p:cxnSp>
        <p:nvCxnSpPr>
          <p:cNvPr id="131" name="Google Shape;131;p21"/>
          <p:cNvCxnSpPr>
            <a:stCxn id="130" idx="2"/>
          </p:cNvCxnSpPr>
          <p:nvPr/>
        </p:nvCxnSpPr>
        <p:spPr>
          <a:xfrm>
            <a:off x="6790200" y="1194325"/>
            <a:ext cx="1115100" cy="30390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132" name="Google Shape;132;p21"/>
          <p:cNvGrpSpPr/>
          <p:nvPr/>
        </p:nvGrpSpPr>
        <p:grpSpPr>
          <a:xfrm>
            <a:off x="7822427" y="1473578"/>
            <a:ext cx="308658" cy="240883"/>
            <a:chOff x="6048001" y="1463641"/>
            <a:chExt cx="634708" cy="414315"/>
          </a:xfrm>
        </p:grpSpPr>
        <p:grpSp>
          <p:nvGrpSpPr>
            <p:cNvPr id="133" name="Google Shape;133;p21"/>
            <p:cNvGrpSpPr/>
            <p:nvPr/>
          </p:nvGrpSpPr>
          <p:grpSpPr>
            <a:xfrm>
              <a:off x="6048001" y="1463641"/>
              <a:ext cx="634708" cy="414315"/>
              <a:chOff x="4322075" y="1136300"/>
              <a:chExt cx="2057400" cy="1215000"/>
            </a:xfrm>
          </p:grpSpPr>
          <p:sp>
            <p:nvSpPr>
              <p:cNvPr id="129" name="Google Shape;129;p21"/>
              <p:cNvSpPr/>
              <p:nvPr/>
            </p:nvSpPr>
            <p:spPr>
              <a:xfrm rot="-5400000">
                <a:off x="4743275" y="715100"/>
                <a:ext cx="1215000" cy="2057400"/>
              </a:xfrm>
              <a:prstGeom prst="chord">
                <a:avLst>
                  <a:gd fmla="val 2700000" name="adj1"/>
                  <a:gd fmla="val 8033030" name="adj2"/>
                </a:avLst>
              </a:prstGeom>
              <a:solidFill>
                <a:schemeClr val="lt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21"/>
              <p:cNvSpPr/>
              <p:nvPr/>
            </p:nvSpPr>
            <p:spPr>
              <a:xfrm>
                <a:off x="6275975" y="1629950"/>
                <a:ext cx="103500" cy="227700"/>
              </a:xfrm>
              <a:prstGeom prst="rect">
                <a:avLst/>
              </a:prstGeom>
              <a:solidFill>
                <a:srgbClr val="F1C2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34" name="Google Shape;134;p21"/>
            <p:cNvCxnSpPr>
              <a:stCxn id="129" idx="0"/>
            </p:cNvCxnSpPr>
            <p:nvPr/>
          </p:nvCxnSpPr>
          <p:spPr>
            <a:xfrm rot="10800000">
              <a:off x="6311903" y="1507487"/>
              <a:ext cx="248700" cy="0"/>
            </a:xfrm>
            <a:prstGeom prst="straightConnector1">
              <a:avLst/>
            </a:prstGeom>
            <a:noFill/>
            <a:ln cap="flat" cmpd="sng" w="2857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35" name="Google Shape;135;p21"/>
            <p:cNvCxnSpPr/>
            <p:nvPr/>
          </p:nvCxnSpPr>
          <p:spPr>
            <a:xfrm rot="10800000">
              <a:off x="6289826" y="1822328"/>
              <a:ext cx="249000" cy="0"/>
            </a:xfrm>
            <a:prstGeom prst="straightConnector1">
              <a:avLst/>
            </a:prstGeom>
            <a:noFill/>
            <a:ln cap="flat" cmpd="sng" w="2857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36" name="Google Shape;136;p21"/>
          <p:cNvGrpSpPr/>
          <p:nvPr/>
        </p:nvGrpSpPr>
        <p:grpSpPr>
          <a:xfrm>
            <a:off x="7822427" y="1714452"/>
            <a:ext cx="308658" cy="240883"/>
            <a:chOff x="6048001" y="1463641"/>
            <a:chExt cx="634708" cy="414315"/>
          </a:xfrm>
        </p:grpSpPr>
        <p:grpSp>
          <p:nvGrpSpPr>
            <p:cNvPr id="137" name="Google Shape;137;p21"/>
            <p:cNvGrpSpPr/>
            <p:nvPr/>
          </p:nvGrpSpPr>
          <p:grpSpPr>
            <a:xfrm>
              <a:off x="6048001" y="1463641"/>
              <a:ext cx="634708" cy="414315"/>
              <a:chOff x="4322075" y="1136300"/>
              <a:chExt cx="2057400" cy="1215000"/>
            </a:xfrm>
          </p:grpSpPr>
          <p:sp>
            <p:nvSpPr>
              <p:cNvPr id="138" name="Google Shape;138;p21"/>
              <p:cNvSpPr/>
              <p:nvPr/>
            </p:nvSpPr>
            <p:spPr>
              <a:xfrm rot="-5400000">
                <a:off x="4743275" y="715100"/>
                <a:ext cx="1215000" cy="2057400"/>
              </a:xfrm>
              <a:prstGeom prst="chord">
                <a:avLst>
                  <a:gd fmla="val 2700000" name="adj1"/>
                  <a:gd fmla="val 8033030" name="adj2"/>
                </a:avLst>
              </a:prstGeom>
              <a:solidFill>
                <a:schemeClr val="lt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" name="Google Shape;126;p21"/>
              <p:cNvSpPr/>
              <p:nvPr/>
            </p:nvSpPr>
            <p:spPr>
              <a:xfrm>
                <a:off x="6275975" y="1629950"/>
                <a:ext cx="103500" cy="227700"/>
              </a:xfrm>
              <a:prstGeom prst="rect">
                <a:avLst/>
              </a:prstGeom>
              <a:solidFill>
                <a:srgbClr val="F1C2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39" name="Google Shape;139;p21"/>
            <p:cNvCxnSpPr>
              <a:stCxn id="138" idx="0"/>
            </p:cNvCxnSpPr>
            <p:nvPr/>
          </p:nvCxnSpPr>
          <p:spPr>
            <a:xfrm rot="10800000">
              <a:off x="6311903" y="1507487"/>
              <a:ext cx="248700" cy="0"/>
            </a:xfrm>
            <a:prstGeom prst="straightConnector1">
              <a:avLst/>
            </a:prstGeom>
            <a:noFill/>
            <a:ln cap="flat" cmpd="sng" w="2857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0" name="Google Shape;140;p21"/>
            <p:cNvCxnSpPr/>
            <p:nvPr/>
          </p:nvCxnSpPr>
          <p:spPr>
            <a:xfrm rot="10800000">
              <a:off x="6289826" y="1822328"/>
              <a:ext cx="249000" cy="0"/>
            </a:xfrm>
            <a:prstGeom prst="straightConnector1">
              <a:avLst/>
            </a:prstGeom>
            <a:noFill/>
            <a:ln cap="flat" cmpd="sng" w="2857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41" name="Google Shape;141;p21"/>
          <p:cNvGrpSpPr/>
          <p:nvPr/>
        </p:nvGrpSpPr>
        <p:grpSpPr>
          <a:xfrm>
            <a:off x="7822427" y="1955326"/>
            <a:ext cx="308658" cy="240883"/>
            <a:chOff x="6048001" y="1463641"/>
            <a:chExt cx="634708" cy="414315"/>
          </a:xfrm>
        </p:grpSpPr>
        <p:grpSp>
          <p:nvGrpSpPr>
            <p:cNvPr id="142" name="Google Shape;142;p21"/>
            <p:cNvGrpSpPr/>
            <p:nvPr/>
          </p:nvGrpSpPr>
          <p:grpSpPr>
            <a:xfrm>
              <a:off x="6048001" y="1463641"/>
              <a:ext cx="634708" cy="414315"/>
              <a:chOff x="4322075" y="1136300"/>
              <a:chExt cx="2057400" cy="1215000"/>
            </a:xfrm>
          </p:grpSpPr>
          <p:sp>
            <p:nvSpPr>
              <p:cNvPr id="143" name="Google Shape;143;p21"/>
              <p:cNvSpPr/>
              <p:nvPr/>
            </p:nvSpPr>
            <p:spPr>
              <a:xfrm rot="-5400000">
                <a:off x="4743275" y="715100"/>
                <a:ext cx="1215000" cy="2057400"/>
              </a:xfrm>
              <a:prstGeom prst="chord">
                <a:avLst>
                  <a:gd fmla="val 2700000" name="adj1"/>
                  <a:gd fmla="val 8033030" name="adj2"/>
                </a:avLst>
              </a:prstGeom>
              <a:solidFill>
                <a:schemeClr val="lt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" name="Google Shape;144;p21"/>
              <p:cNvSpPr/>
              <p:nvPr/>
            </p:nvSpPr>
            <p:spPr>
              <a:xfrm>
                <a:off x="6275975" y="1629950"/>
                <a:ext cx="103500" cy="227700"/>
              </a:xfrm>
              <a:prstGeom prst="rect">
                <a:avLst/>
              </a:prstGeom>
              <a:solidFill>
                <a:srgbClr val="F1C2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45" name="Google Shape;145;p21"/>
            <p:cNvCxnSpPr>
              <a:stCxn id="143" idx="0"/>
            </p:cNvCxnSpPr>
            <p:nvPr/>
          </p:nvCxnSpPr>
          <p:spPr>
            <a:xfrm rot="10800000">
              <a:off x="6311903" y="1507487"/>
              <a:ext cx="248700" cy="0"/>
            </a:xfrm>
            <a:prstGeom prst="straightConnector1">
              <a:avLst/>
            </a:prstGeom>
            <a:noFill/>
            <a:ln cap="flat" cmpd="sng" w="2857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6" name="Google Shape;146;p21"/>
            <p:cNvCxnSpPr/>
            <p:nvPr/>
          </p:nvCxnSpPr>
          <p:spPr>
            <a:xfrm rot="10800000">
              <a:off x="6289826" y="1822328"/>
              <a:ext cx="249000" cy="0"/>
            </a:xfrm>
            <a:prstGeom prst="straightConnector1">
              <a:avLst/>
            </a:prstGeom>
            <a:noFill/>
            <a:ln cap="flat" cmpd="sng" w="2857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47" name="Google Shape;147;p21"/>
          <p:cNvGrpSpPr/>
          <p:nvPr/>
        </p:nvGrpSpPr>
        <p:grpSpPr>
          <a:xfrm>
            <a:off x="7822427" y="2513601"/>
            <a:ext cx="308658" cy="240883"/>
            <a:chOff x="6048001" y="1463641"/>
            <a:chExt cx="634708" cy="414315"/>
          </a:xfrm>
        </p:grpSpPr>
        <p:grpSp>
          <p:nvGrpSpPr>
            <p:cNvPr id="148" name="Google Shape;148;p21"/>
            <p:cNvGrpSpPr/>
            <p:nvPr/>
          </p:nvGrpSpPr>
          <p:grpSpPr>
            <a:xfrm>
              <a:off x="6048001" y="1463641"/>
              <a:ext cx="634708" cy="414315"/>
              <a:chOff x="4322075" y="1136300"/>
              <a:chExt cx="2057400" cy="1215000"/>
            </a:xfrm>
          </p:grpSpPr>
          <p:sp>
            <p:nvSpPr>
              <p:cNvPr id="149" name="Google Shape;149;p21"/>
              <p:cNvSpPr/>
              <p:nvPr/>
            </p:nvSpPr>
            <p:spPr>
              <a:xfrm rot="-5400000">
                <a:off x="4743275" y="715100"/>
                <a:ext cx="1215000" cy="2057400"/>
              </a:xfrm>
              <a:prstGeom prst="chord">
                <a:avLst>
                  <a:gd fmla="val 2700000" name="adj1"/>
                  <a:gd fmla="val 8033030" name="adj2"/>
                </a:avLst>
              </a:prstGeom>
              <a:solidFill>
                <a:schemeClr val="lt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21"/>
              <p:cNvSpPr/>
              <p:nvPr/>
            </p:nvSpPr>
            <p:spPr>
              <a:xfrm>
                <a:off x="6275975" y="1629950"/>
                <a:ext cx="103500" cy="227700"/>
              </a:xfrm>
              <a:prstGeom prst="rect">
                <a:avLst/>
              </a:prstGeom>
              <a:solidFill>
                <a:srgbClr val="F1C23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51" name="Google Shape;151;p21"/>
            <p:cNvCxnSpPr>
              <a:stCxn id="149" idx="0"/>
            </p:cNvCxnSpPr>
            <p:nvPr/>
          </p:nvCxnSpPr>
          <p:spPr>
            <a:xfrm rot="10800000">
              <a:off x="6311903" y="1507487"/>
              <a:ext cx="248700" cy="0"/>
            </a:xfrm>
            <a:prstGeom prst="straightConnector1">
              <a:avLst/>
            </a:prstGeom>
            <a:noFill/>
            <a:ln cap="flat" cmpd="sng" w="2857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2" name="Google Shape;152;p21"/>
            <p:cNvCxnSpPr/>
            <p:nvPr/>
          </p:nvCxnSpPr>
          <p:spPr>
            <a:xfrm rot="10800000">
              <a:off x="6289826" y="1822328"/>
              <a:ext cx="249000" cy="0"/>
            </a:xfrm>
            <a:prstGeom prst="straightConnector1">
              <a:avLst/>
            </a:prstGeom>
            <a:noFill/>
            <a:ln cap="flat" cmpd="sng" w="2857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53" name="Google Shape;153;p21"/>
          <p:cNvSpPr txBox="1"/>
          <p:nvPr/>
        </p:nvSpPr>
        <p:spPr>
          <a:xfrm>
            <a:off x="7923051" y="2061270"/>
            <a:ext cx="107400" cy="4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</a:rPr>
              <a:t>.</a:t>
            </a:r>
            <a:endParaRPr b="1" sz="8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</a:rPr>
              <a:t>.</a:t>
            </a:r>
            <a:endParaRPr b="1" sz="8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</a:rPr>
              <a:t>.</a:t>
            </a:r>
            <a:endParaRPr b="1" sz="800">
              <a:solidFill>
                <a:srgbClr val="FFFFFF"/>
              </a:solidFill>
            </a:endParaRPr>
          </a:p>
        </p:txBody>
      </p:sp>
      <p:sp>
        <p:nvSpPr>
          <p:cNvPr id="154" name="Google Shape;154;p21"/>
          <p:cNvSpPr/>
          <p:nvPr/>
        </p:nvSpPr>
        <p:spPr>
          <a:xfrm>
            <a:off x="6020525" y="2872075"/>
            <a:ext cx="2906700" cy="1802100"/>
          </a:xfrm>
          <a:prstGeom prst="roundRect">
            <a:avLst>
              <a:gd fmla="val 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EyeRIS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Camera Housing</a:t>
            </a:r>
            <a:endParaRPr/>
          </a:p>
        </p:txBody>
      </p:sp>
      <p:sp>
        <p:nvSpPr>
          <p:cNvPr id="155" name="Google Shape;155;p21"/>
          <p:cNvSpPr/>
          <p:nvPr/>
        </p:nvSpPr>
        <p:spPr>
          <a:xfrm flipH="1">
            <a:off x="6020525" y="1473575"/>
            <a:ext cx="1801800" cy="1364100"/>
          </a:xfrm>
          <a:prstGeom prst="rtTriangle">
            <a:avLst/>
          </a:prstGeom>
          <a:solidFill>
            <a:srgbClr val="9FC5E8">
              <a:alpha val="463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1"/>
          <p:cNvSpPr/>
          <p:nvPr/>
        </p:nvSpPr>
        <p:spPr>
          <a:xfrm>
            <a:off x="6420950" y="1857350"/>
            <a:ext cx="1608650" cy="676397"/>
          </a:xfrm>
          <a:custGeom>
            <a:rect b="b" l="l" r="r" t="t"/>
            <a:pathLst>
              <a:path extrusionOk="0" h="27064" w="64346">
                <a:moveTo>
                  <a:pt x="64070" y="6352"/>
                </a:moveTo>
                <a:lnTo>
                  <a:pt x="36178" y="0"/>
                </a:lnTo>
                <a:lnTo>
                  <a:pt x="0" y="27064"/>
                </a:lnTo>
                <a:lnTo>
                  <a:pt x="64346" y="11323"/>
                </a:lnTo>
                <a:close/>
              </a:path>
            </a:pathLst>
          </a:custGeom>
          <a:solidFill>
            <a:srgbClr val="FFD966">
              <a:alpha val="558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7" name="Google Shape;157;p21"/>
          <p:cNvSpPr/>
          <p:nvPr/>
        </p:nvSpPr>
        <p:spPr>
          <a:xfrm>
            <a:off x="5711825" y="3064225"/>
            <a:ext cx="308700" cy="141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58" name="Google Shape;158;p21"/>
          <p:cNvCxnSpPr/>
          <p:nvPr/>
        </p:nvCxnSpPr>
        <p:spPr>
          <a:xfrm rot="10800000">
            <a:off x="1104725" y="4725900"/>
            <a:ext cx="4607100" cy="0"/>
          </a:xfrm>
          <a:prstGeom prst="straightConnector1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59" name="Google Shape;159;p21"/>
          <p:cNvSpPr txBox="1"/>
          <p:nvPr/>
        </p:nvSpPr>
        <p:spPr>
          <a:xfrm>
            <a:off x="2824550" y="4353000"/>
            <a:ext cx="12354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50 cm</a:t>
            </a:r>
            <a:endParaRPr>
              <a:solidFill>
                <a:srgbClr val="D9D9D9"/>
              </a:solidFill>
            </a:endParaRPr>
          </a:p>
        </p:txBody>
      </p:sp>
      <p:cxnSp>
        <p:nvCxnSpPr>
          <p:cNvPr id="160" name="Google Shape;160;p21"/>
          <p:cNvCxnSpPr/>
          <p:nvPr/>
        </p:nvCxnSpPr>
        <p:spPr>
          <a:xfrm>
            <a:off x="1063425" y="3027475"/>
            <a:ext cx="6900" cy="1491300"/>
          </a:xfrm>
          <a:prstGeom prst="straightConnector1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61" name="Google Shape;161;p21"/>
          <p:cNvSpPr/>
          <p:nvPr/>
        </p:nvSpPr>
        <p:spPr>
          <a:xfrm rot="5400000">
            <a:off x="2679638" y="1497325"/>
            <a:ext cx="1525200" cy="4551600"/>
          </a:xfrm>
          <a:prstGeom prst="trapezoid">
            <a:avLst>
              <a:gd fmla="val 25000" name="adj"/>
            </a:avLst>
          </a:prstGeom>
          <a:solidFill>
            <a:srgbClr val="55B7D2">
              <a:alpha val="553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1"/>
          <p:cNvSpPr txBox="1"/>
          <p:nvPr/>
        </p:nvSpPr>
        <p:spPr>
          <a:xfrm rot="-5400000">
            <a:off x="210925" y="3586675"/>
            <a:ext cx="12354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16 cm FOV</a:t>
            </a:r>
            <a:endParaRPr>
              <a:solidFill>
                <a:srgbClr val="D9D9D9"/>
              </a:solidFill>
            </a:endParaRPr>
          </a:p>
        </p:txBody>
      </p:sp>
      <p:sp>
        <p:nvSpPr>
          <p:cNvPr id="163" name="Google Shape;163;p21"/>
          <p:cNvSpPr/>
          <p:nvPr/>
        </p:nvSpPr>
        <p:spPr>
          <a:xfrm>
            <a:off x="1167000" y="1512575"/>
            <a:ext cx="6165300" cy="3355375"/>
          </a:xfrm>
          <a:custGeom>
            <a:rect b="b" l="l" r="r" t="t"/>
            <a:pathLst>
              <a:path extrusionOk="0" h="134215" w="246612">
                <a:moveTo>
                  <a:pt x="246612" y="13808"/>
                </a:moveTo>
                <a:lnTo>
                  <a:pt x="0" y="0"/>
                </a:lnTo>
                <a:lnTo>
                  <a:pt x="0" y="134215"/>
                </a:lnTo>
                <a:lnTo>
                  <a:pt x="210711" y="40320"/>
                </a:lnTo>
                <a:close/>
              </a:path>
            </a:pathLst>
          </a:custGeom>
          <a:solidFill>
            <a:srgbClr val="FFD966">
              <a:alpha val="558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cxnSp>
        <p:nvCxnSpPr>
          <p:cNvPr id="164" name="Google Shape;164;p21"/>
          <p:cNvCxnSpPr/>
          <p:nvPr/>
        </p:nvCxnSpPr>
        <p:spPr>
          <a:xfrm>
            <a:off x="8547400" y="2127025"/>
            <a:ext cx="0" cy="1581000"/>
          </a:xfrm>
          <a:prstGeom prst="straightConnector1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65" name="Google Shape;165;p21"/>
          <p:cNvSpPr txBox="1"/>
          <p:nvPr/>
        </p:nvSpPr>
        <p:spPr>
          <a:xfrm rot="-5400000">
            <a:off x="7925950" y="2540875"/>
            <a:ext cx="16158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Baseline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66" name="Google Shape;166;p21"/>
          <p:cNvSpPr txBox="1"/>
          <p:nvPr/>
        </p:nvSpPr>
        <p:spPr>
          <a:xfrm>
            <a:off x="5551050" y="1339400"/>
            <a:ext cx="13962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Beam Steering</a:t>
            </a:r>
            <a:endParaRPr>
              <a:solidFill>
                <a:srgbClr val="D9D9D9"/>
              </a:solidFill>
            </a:endParaRPr>
          </a:p>
        </p:txBody>
      </p:sp>
      <p:cxnSp>
        <p:nvCxnSpPr>
          <p:cNvPr id="167" name="Google Shape;167;p21"/>
          <p:cNvCxnSpPr>
            <a:stCxn id="166" idx="3"/>
          </p:cNvCxnSpPr>
          <p:nvPr/>
        </p:nvCxnSpPr>
        <p:spPr>
          <a:xfrm>
            <a:off x="6947250" y="1525850"/>
            <a:ext cx="647400" cy="22080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yeRIS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