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79" r:id="rId2"/>
    <p:sldId id="380" r:id="rId3"/>
    <p:sldId id="381" r:id="rId4"/>
    <p:sldId id="383" r:id="rId5"/>
    <p:sldId id="385" r:id="rId6"/>
    <p:sldId id="338" r:id="rId7"/>
    <p:sldId id="349" r:id="rId8"/>
    <p:sldId id="378" r:id="rId9"/>
    <p:sldId id="326" r:id="rId10"/>
    <p:sldId id="384" r:id="rId11"/>
    <p:sldId id="382" r:id="rId12"/>
    <p:sldId id="37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6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C90"/>
    <a:srgbClr val="005E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57" autoAdjust="0"/>
    <p:restoredTop sz="92443" autoAdjust="0"/>
  </p:normalViewPr>
  <p:slideViewPr>
    <p:cSldViewPr snapToGrid="0" showGuides="1">
      <p:cViewPr varScale="1">
        <p:scale>
          <a:sx n="81" d="100"/>
          <a:sy n="81" d="100"/>
        </p:scale>
        <p:origin x="58" y="758"/>
      </p:cViewPr>
      <p:guideLst>
        <p:guide orient="horz" pos="768"/>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F341B-5621-4A60-A97C-1E329EF19396}" type="datetimeFigureOut">
              <a:rPr lang="en-US" smtClean="0"/>
              <a:t>11/16/2021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F334E9-199B-4D4F-9B07-63D3DB18C752}" type="slidenum">
              <a:rPr lang="en-US" smtClean="0"/>
              <a:t>‹#›</a:t>
            </a:fld>
            <a:endParaRPr lang="en-US"/>
          </a:p>
        </p:txBody>
      </p:sp>
    </p:spTree>
    <p:extLst>
      <p:ext uri="{BB962C8B-B14F-4D97-AF65-F5344CB8AC3E}">
        <p14:creationId xmlns:p14="http://schemas.microsoft.com/office/powerpoint/2010/main" val="53595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5498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873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Arial" panose="020B0604020202020204" pitchFamily="34" charset="0"/>
                <a:cs typeface="Arial" panose="020B0604020202020204" pitchFamily="34" charset="0"/>
              </a:rPr>
              <a:t>What’s the fundamental problem, question, or issue you are addressing? </a:t>
            </a:r>
          </a:p>
          <a:p>
            <a:r>
              <a:rPr lang="en-US" sz="1200" kern="1200" dirty="0" smtClean="0">
                <a:solidFill>
                  <a:schemeClr val="tx1"/>
                </a:solidFill>
                <a:effectLst/>
                <a:latin typeface="+mn-lt"/>
                <a:ea typeface="+mn-ea"/>
                <a:cs typeface="+mn-cs"/>
              </a:rPr>
              <a:t>The ocean observing community faces challenges in the measurement and prediction of ocean weather and climate variability and change to support safe and efficient transportation and commerce, risk reduction for coastal communities, and sustaining healthy ecosystems and water quality. These issues require measurement and improved information delivery of many ocean, coastal and estuary phenomena including ocean warming and marine heatwaves, acidification and hypoxia, sea-level rise and flooding, managing protecting species and habitats, growing fisheries and aquaculture trade, vessel navigation, and supporting search and rescue operations.</a:t>
            </a:r>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r>
              <a:rPr lang="en-US" sz="1200" dirty="0" smtClean="0">
                <a:latin typeface="Arial" panose="020B0604020202020204" pitchFamily="34" charset="0"/>
                <a:cs typeface="Arial" panose="020B0604020202020204" pitchFamily="34" charset="0"/>
              </a:rPr>
              <a:t>Why is it important/why should anyone care?</a:t>
            </a:r>
          </a:p>
          <a:p>
            <a:r>
              <a:rPr lang="en-US" sz="1200" kern="1200" dirty="0" smtClean="0">
                <a:solidFill>
                  <a:schemeClr val="tx1"/>
                </a:solidFill>
                <a:effectLst/>
                <a:latin typeface="+mn-lt"/>
                <a:ea typeface="+mn-ea"/>
                <a:cs typeface="+mn-cs"/>
              </a:rPr>
              <a:t>Shipping, fisheries, tourism and recreation are key pillars of a Blue Economy that have the potential to double between 2010 and 2030, when powered by information solutions to enable sustainable growth and address the many compounding challenges.</a:t>
            </a: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7</a:t>
            </a:fld>
            <a:endParaRPr lang="en-US"/>
          </a:p>
        </p:txBody>
      </p:sp>
    </p:spTree>
    <p:extLst>
      <p:ext uri="{BB962C8B-B14F-4D97-AF65-F5344CB8AC3E}">
        <p14:creationId xmlns:p14="http://schemas.microsoft.com/office/powerpoint/2010/main" val="2402001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36F431D-D030-400B-89C2-819BF5B568C6}"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425492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6F431D-D030-400B-89C2-819BF5B568C6}"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323576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6F431D-D030-400B-89C2-819BF5B568C6}"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1763797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72687611"/>
      </p:ext>
    </p:extLst>
  </p:cSld>
  <p:clrMapOvr>
    <a:masterClrMapping/>
  </p:clrMapOvr>
  <p:extLst mod="1">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6F431D-D030-400B-89C2-819BF5B568C6}"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530623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36F431D-D030-400B-89C2-819BF5B568C6}" type="datetimeFigureOut">
              <a:rPr lang="en-US" smtClean="0"/>
              <a:t>11/16/2021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3011450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36F431D-D030-400B-89C2-819BF5B568C6}"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3534328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6F431D-D030-400B-89C2-819BF5B568C6}" type="datetimeFigureOut">
              <a:rPr lang="en-US" smtClean="0"/>
              <a:t>11/16/2021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1762929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6F431D-D030-400B-89C2-819BF5B568C6}" type="datetimeFigureOut">
              <a:rPr lang="en-US" smtClean="0"/>
              <a:t>11/16/2021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1444478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F431D-D030-400B-89C2-819BF5B568C6}" type="datetimeFigureOut">
              <a:rPr lang="en-US" smtClean="0"/>
              <a:t>11/16/2021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4255333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36F431D-D030-400B-89C2-819BF5B568C6}"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3615365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36F431D-D030-400B-89C2-819BF5B568C6}" type="datetimeFigureOut">
              <a:rPr lang="en-US" smtClean="0"/>
              <a:t>11/16/2021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4F2B8-2227-4197-ACD4-5C5B160F1C86}" type="slidenum">
              <a:rPr lang="en-US" smtClean="0"/>
              <a:t>‹#›</a:t>
            </a:fld>
            <a:endParaRPr lang="en-US"/>
          </a:p>
        </p:txBody>
      </p:sp>
    </p:spTree>
    <p:extLst>
      <p:ext uri="{BB962C8B-B14F-4D97-AF65-F5344CB8AC3E}">
        <p14:creationId xmlns:p14="http://schemas.microsoft.com/office/powerpoint/2010/main" val="4113288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F431D-D030-400B-89C2-819BF5B568C6}" type="datetimeFigureOut">
              <a:rPr lang="en-US" smtClean="0"/>
              <a:t>11/16/2021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74F2B8-2227-4197-ACD4-5C5B160F1C86}" type="slidenum">
              <a:rPr lang="en-US" smtClean="0"/>
              <a:t>‹#›</a:t>
            </a:fld>
            <a:endParaRPr lang="en-US"/>
          </a:p>
        </p:txBody>
      </p:sp>
    </p:spTree>
    <p:extLst>
      <p:ext uri="{BB962C8B-B14F-4D97-AF65-F5344CB8AC3E}">
        <p14:creationId xmlns:p14="http://schemas.microsoft.com/office/powerpoint/2010/main" val="22354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nature.com/articles/s41586-019-1098-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coastwatch.pfeg.noaa.gov/infog/GA_tfnt_las.html" TargetMode="Externa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9.png"/><Relationship Id="rId7"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jpeg"/><Relationship Id="rId3" Type="http://schemas.openxmlformats.org/officeDocument/2006/relationships/image" Target="../media/image8.png"/><Relationship Id="rId7" Type="http://schemas.openxmlformats.org/officeDocument/2006/relationships/image" Target="../media/image12.jpg"/><Relationship Id="rId12"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jpe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3.emf"/><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hyperlink" Target="https://data.cencoos.org/" TargetMode="External"/><Relationship Id="rId4" Type="http://schemas.openxmlformats.org/officeDocument/2006/relationships/hyperlink" Target="https://www.cencoos.org/strategic-pla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Biological Carbon Pump – Lots of Theories</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31847"/>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1438337" y="748319"/>
            <a:ext cx="9161557" cy="5725863"/>
          </a:xfrm>
          <a:prstGeom prst="rect">
            <a:avLst/>
          </a:prstGeom>
        </p:spPr>
      </p:pic>
      <p:sp>
        <p:nvSpPr>
          <p:cNvPr id="3" name="TextBox 2"/>
          <p:cNvSpPr txBox="1"/>
          <p:nvPr/>
        </p:nvSpPr>
        <p:spPr>
          <a:xfrm>
            <a:off x="2163553" y="6474182"/>
            <a:ext cx="7711126" cy="369332"/>
          </a:xfrm>
          <a:prstGeom prst="rect">
            <a:avLst/>
          </a:prstGeom>
          <a:noFill/>
        </p:spPr>
        <p:txBody>
          <a:bodyPr wrap="square" rtlCol="0">
            <a:spAutoFit/>
          </a:bodyPr>
          <a:lstStyle/>
          <a:p>
            <a:r>
              <a:rPr lang="en-US" dirty="0" smtClean="0"/>
              <a:t>Boyd et al. Nature 2019, </a:t>
            </a:r>
            <a:r>
              <a:rPr lang="en-US" dirty="0" smtClean="0">
                <a:hlinkClick r:id="rId4"/>
              </a:rPr>
              <a:t>https</a:t>
            </a:r>
            <a:r>
              <a:rPr lang="en-US" dirty="0">
                <a:hlinkClick r:id="rId4"/>
              </a:rPr>
              <a:t>://</a:t>
            </a:r>
            <a:r>
              <a:rPr lang="en-US" dirty="0" smtClean="0">
                <a:hlinkClick r:id="rId4"/>
              </a:rPr>
              <a:t>www.nature.com/articles/s41586-019-1098-2</a:t>
            </a:r>
            <a:r>
              <a:rPr lang="en-US" dirty="0" smtClean="0"/>
              <a:t>  </a:t>
            </a:r>
            <a:endParaRPr lang="en-US" dirty="0"/>
          </a:p>
        </p:txBody>
      </p:sp>
    </p:spTree>
    <p:extLst>
      <p:ext uri="{BB962C8B-B14F-4D97-AF65-F5344CB8AC3E}">
        <p14:creationId xmlns:p14="http://schemas.microsoft.com/office/powerpoint/2010/main" val="1518185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Targeting Ocean Fronts</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40925"/>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57460" y="4790363"/>
            <a:ext cx="867266" cy="16198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046" y="894197"/>
            <a:ext cx="4604802" cy="5660836"/>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4674" y="823542"/>
            <a:ext cx="4700206" cy="5563761"/>
          </a:xfrm>
          <a:prstGeom prst="rect">
            <a:avLst/>
          </a:prstGeom>
        </p:spPr>
      </p:pic>
      <p:sp>
        <p:nvSpPr>
          <p:cNvPr id="20" name="Rectangle 19"/>
          <p:cNvSpPr/>
          <p:nvPr/>
        </p:nvSpPr>
        <p:spPr>
          <a:xfrm>
            <a:off x="3307658" y="6488668"/>
            <a:ext cx="5598905" cy="369332"/>
          </a:xfrm>
          <a:prstGeom prst="rect">
            <a:avLst/>
          </a:prstGeom>
        </p:spPr>
        <p:txBody>
          <a:bodyPr wrap="none">
            <a:spAutoFit/>
          </a:bodyPr>
          <a:lstStyle/>
          <a:p>
            <a:r>
              <a:rPr lang="en-US" u="sng">
                <a:solidFill>
                  <a:srgbClr val="000000"/>
                </a:solidFill>
                <a:latin typeface="Calibri" panose="020F0502020204030204" pitchFamily="34" charset="0"/>
                <a:ea typeface="Calibri" panose="020F0502020204030204" pitchFamily="34" charset="0"/>
                <a:hlinkClick r:id="rId5"/>
              </a:rPr>
              <a:t>https://coastwatch.pfeg.noaa.gov/infog/GA_tfnt_las.html</a:t>
            </a:r>
            <a:endParaRPr lang="en-US"/>
          </a:p>
        </p:txBody>
      </p:sp>
    </p:spTree>
    <p:extLst>
      <p:ext uri="{BB962C8B-B14F-4D97-AF65-F5344CB8AC3E}">
        <p14:creationId xmlns:p14="http://schemas.microsoft.com/office/powerpoint/2010/main" val="1636664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687" y="730843"/>
            <a:ext cx="6595867" cy="5972257"/>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7138" y="720480"/>
            <a:ext cx="7244861" cy="6134151"/>
          </a:xfrm>
          <a:prstGeom prst="rect">
            <a:avLst/>
          </a:prstGeom>
        </p:spPr>
      </p:pic>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Biological Carbon Pump</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4"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13573"/>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70"/>
            <a:ext cx="50987" cy="6861369"/>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8312914" y="6498807"/>
            <a:ext cx="6096000" cy="338554"/>
          </a:xfrm>
          <a:prstGeom prst="rect">
            <a:avLst/>
          </a:prstGeom>
        </p:spPr>
        <p:txBody>
          <a:bodyPr>
            <a:spAutoFit/>
          </a:bodyPr>
          <a:lstStyle/>
          <a:p>
            <a:r>
              <a:rPr lang="en-US" sz="1600" dirty="0" smtClean="0">
                <a:solidFill>
                  <a:schemeClr val="bg1"/>
                </a:solidFill>
              </a:rPr>
              <a:t>Image </a:t>
            </a:r>
            <a:r>
              <a:rPr lang="en-US" sz="1600" dirty="0">
                <a:solidFill>
                  <a:schemeClr val="bg1"/>
                </a:solidFill>
              </a:rPr>
              <a:t>credit: Oak Ridge National Laboratory</a:t>
            </a:r>
          </a:p>
        </p:txBody>
      </p:sp>
      <p:sp>
        <p:nvSpPr>
          <p:cNvPr id="15" name="Rectangle 14"/>
          <p:cNvSpPr/>
          <p:nvPr/>
        </p:nvSpPr>
        <p:spPr>
          <a:xfrm>
            <a:off x="911525" y="6498807"/>
            <a:ext cx="6096000" cy="338554"/>
          </a:xfrm>
          <a:prstGeom prst="rect">
            <a:avLst/>
          </a:prstGeom>
        </p:spPr>
        <p:txBody>
          <a:bodyPr>
            <a:spAutoFit/>
          </a:bodyPr>
          <a:lstStyle/>
          <a:p>
            <a:r>
              <a:rPr lang="en-US" sz="1600" dirty="0" smtClean="0"/>
              <a:t>Image </a:t>
            </a:r>
            <a:r>
              <a:rPr lang="en-US" sz="1600" dirty="0"/>
              <a:t>credit: </a:t>
            </a:r>
            <a:r>
              <a:rPr lang="en-US" sz="1600" dirty="0" smtClean="0"/>
              <a:t>IPCC AR5</a:t>
            </a:r>
            <a:endParaRPr lang="en-US" sz="1600" dirty="0"/>
          </a:p>
        </p:txBody>
      </p:sp>
    </p:spTree>
    <p:extLst>
      <p:ext uri="{BB962C8B-B14F-4D97-AF65-F5344CB8AC3E}">
        <p14:creationId xmlns:p14="http://schemas.microsoft.com/office/powerpoint/2010/main" val="3613385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LRAUV and </a:t>
            </a:r>
            <a:r>
              <a:rPr lang="en-US" sz="3600" dirty="0" err="1" smtClean="0">
                <a:solidFill>
                  <a:srgbClr val="005C90"/>
                </a:solidFill>
                <a:latin typeface="Arial Narrow" panose="020B0606020202030204" pitchFamily="34" charset="0"/>
                <a:ea typeface="Arial Narrow"/>
                <a:cs typeface="Calibri" panose="020F0502020204030204" pitchFamily="34" charset="0"/>
                <a:sym typeface="Arial Narrow"/>
              </a:rPr>
              <a:t>Autosub</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LR</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grpSp>
        <p:nvGrpSpPr>
          <p:cNvPr id="13" name="Group 12"/>
          <p:cNvGrpSpPr/>
          <p:nvPr/>
        </p:nvGrpSpPr>
        <p:grpSpPr>
          <a:xfrm>
            <a:off x="-1" y="0"/>
            <a:ext cx="12192001" cy="6858000"/>
            <a:chOff x="-1" y="0"/>
            <a:chExt cx="12192001" cy="6858000"/>
          </a:xfrm>
        </p:grpSpPr>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40925"/>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188777" y="2056298"/>
            <a:ext cx="2064471" cy="1200329"/>
          </a:xfrm>
          <a:prstGeom prst="rect">
            <a:avLst/>
          </a:prstGeom>
        </p:spPr>
        <p:txBody>
          <a:bodyPr wrap="square">
            <a:spAutoFit/>
          </a:bodyPr>
          <a:lstStyle/>
          <a:p>
            <a:r>
              <a:rPr lang="en-US" dirty="0" smtClean="0"/>
              <a:t>2000 km </a:t>
            </a:r>
            <a:r>
              <a:rPr lang="en-US" dirty="0"/>
              <a:t>range, </a:t>
            </a:r>
            <a:r>
              <a:rPr lang="en-US" dirty="0" smtClean="0"/>
              <a:t>Depth </a:t>
            </a:r>
            <a:r>
              <a:rPr lang="en-US" dirty="0"/>
              <a:t>rating of </a:t>
            </a:r>
            <a:r>
              <a:rPr lang="en-US" dirty="0" smtClean="0"/>
              <a:t>6000 m</a:t>
            </a:r>
          </a:p>
          <a:p>
            <a:endParaRPr lang="en-US" dirty="0"/>
          </a:p>
        </p:txBody>
      </p:sp>
      <p:pic>
        <p:nvPicPr>
          <p:cNvPr id="16" name="Google Shape;422;p15"/>
          <p:cNvPicPr preferRelativeResize="0"/>
          <p:nvPr/>
        </p:nvPicPr>
        <p:blipFill rotWithShape="1">
          <a:blip r:embed="rId3">
            <a:alphaModFix/>
          </a:blip>
          <a:srcRect/>
          <a:stretch/>
        </p:blipFill>
        <p:spPr>
          <a:xfrm>
            <a:off x="10483892" y="1426725"/>
            <a:ext cx="1474242" cy="462832"/>
          </a:xfrm>
          <a:prstGeom prst="rect">
            <a:avLst/>
          </a:prstGeom>
          <a:noFill/>
          <a:ln>
            <a:noFill/>
          </a:ln>
        </p:spPr>
      </p:pic>
      <p:sp>
        <p:nvSpPr>
          <p:cNvPr id="4" name="AutoShape 2" descr="G0100758.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p:cNvPicPr>
            <a:picLocks noChangeAspect="1"/>
          </p:cNvPicPr>
          <p:nvPr/>
        </p:nvPicPr>
        <p:blipFill>
          <a:blip r:embed="rId4"/>
          <a:stretch>
            <a:fillRect/>
          </a:stretch>
        </p:blipFill>
        <p:spPr>
          <a:xfrm>
            <a:off x="460375" y="815054"/>
            <a:ext cx="4933328" cy="5687933"/>
          </a:xfrm>
          <a:prstGeom prst="rect">
            <a:avLst/>
          </a:prstGeom>
        </p:spPr>
      </p:pic>
      <p:sp>
        <p:nvSpPr>
          <p:cNvPr id="18" name="TextBox 17"/>
          <p:cNvSpPr txBox="1"/>
          <p:nvPr/>
        </p:nvSpPr>
        <p:spPr>
          <a:xfrm>
            <a:off x="1700902" y="6488668"/>
            <a:ext cx="2452274" cy="369332"/>
          </a:xfrm>
          <a:prstGeom prst="rect">
            <a:avLst/>
          </a:prstGeom>
          <a:noFill/>
        </p:spPr>
        <p:txBody>
          <a:bodyPr wrap="none" rtlCol="0">
            <a:spAutoFit/>
          </a:bodyPr>
          <a:lstStyle/>
          <a:p>
            <a:r>
              <a:rPr lang="en-US" dirty="0" smtClean="0"/>
              <a:t>Boyd et al. 2019, Nature</a:t>
            </a:r>
            <a:endParaRPr lang="en-US"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3872376"/>
            <a:ext cx="4075523" cy="2716336"/>
          </a:xfrm>
          <a:prstGeom prst="rect">
            <a:avLst/>
          </a:prstGeom>
        </p:spPr>
      </p:pic>
      <p:sp>
        <p:nvSpPr>
          <p:cNvPr id="19" name="Rectangle 18"/>
          <p:cNvSpPr/>
          <p:nvPr/>
        </p:nvSpPr>
        <p:spPr>
          <a:xfrm>
            <a:off x="10188777" y="4292022"/>
            <a:ext cx="2064471" cy="1200329"/>
          </a:xfrm>
          <a:prstGeom prst="rect">
            <a:avLst/>
          </a:prstGeom>
        </p:spPr>
        <p:txBody>
          <a:bodyPr wrap="square">
            <a:spAutoFit/>
          </a:bodyPr>
          <a:lstStyle/>
          <a:p>
            <a:r>
              <a:rPr lang="en-US" dirty="0" smtClean="0"/>
              <a:t>1000+km </a:t>
            </a:r>
            <a:r>
              <a:rPr lang="en-US" dirty="0"/>
              <a:t>range, </a:t>
            </a:r>
            <a:r>
              <a:rPr lang="en-US" dirty="0" smtClean="0"/>
              <a:t>Depth </a:t>
            </a:r>
            <a:r>
              <a:rPr lang="en-US" dirty="0"/>
              <a:t>rating of </a:t>
            </a:r>
            <a:r>
              <a:rPr lang="en-US" dirty="0" smtClean="0"/>
              <a:t>300 (soon 2000) m</a:t>
            </a:r>
          </a:p>
          <a:p>
            <a:endParaRPr lang="en-US"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24322" y="909993"/>
            <a:ext cx="2850718" cy="1713322"/>
          </a:xfrm>
          <a:prstGeom prst="rect">
            <a:avLst/>
          </a:prstGeom>
        </p:spPr>
      </p:pic>
      <p:pic>
        <p:nvPicPr>
          <p:cNvPr id="20" name="Picture 19"/>
          <p:cNvPicPr>
            <a:picLocks noChangeAspect="1"/>
          </p:cNvPicPr>
          <p:nvPr/>
        </p:nvPicPr>
        <p:blipFill rotWithShape="1">
          <a:blip r:embed="rId7" cstate="print">
            <a:extLst>
              <a:ext uri="{28A0092B-C50C-407E-A947-70E740481C1C}">
                <a14:useLocalDpi xmlns:a14="http://schemas.microsoft.com/office/drawing/2010/main" val="0"/>
              </a:ext>
            </a:extLst>
          </a:blip>
          <a:srcRect l="11234" t="16317" r="14662" b="13510"/>
          <a:stretch/>
        </p:blipFill>
        <p:spPr>
          <a:xfrm>
            <a:off x="7890235" y="1811092"/>
            <a:ext cx="2273271" cy="1614539"/>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61643" y="5604251"/>
            <a:ext cx="588264" cy="608838"/>
          </a:xfrm>
          <a:prstGeom prst="rect">
            <a:avLst/>
          </a:prstGeom>
        </p:spPr>
      </p:pic>
    </p:spTree>
    <p:extLst>
      <p:ext uri="{BB962C8B-B14F-4D97-AF65-F5344CB8AC3E}">
        <p14:creationId xmlns:p14="http://schemas.microsoft.com/office/powerpoint/2010/main" val="1027243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12783" y="2571581"/>
            <a:ext cx="3311951" cy="2455412"/>
          </a:xfrm>
          <a:prstGeom prst="rect">
            <a:avLst/>
          </a:prstGeom>
          <a:noFill/>
          <a:ln w="9525">
            <a:noFill/>
            <a:miter lim="800000"/>
            <a:headEnd/>
            <a:tailEnd/>
          </a:ln>
        </p:spPr>
      </p:pic>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Biological Carbon Pump – </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Now Lots </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of Tools</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3"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31847"/>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stretch>
            <a:fillRect/>
          </a:stretch>
        </p:blipFill>
        <p:spPr>
          <a:xfrm>
            <a:off x="241935" y="1822036"/>
            <a:ext cx="4885138" cy="3888435"/>
          </a:xfrm>
          <a:prstGeom prst="rect">
            <a:avLst/>
          </a:prstGeom>
        </p:spPr>
      </p:pic>
      <p:sp>
        <p:nvSpPr>
          <p:cNvPr id="14" name="TextBox 13"/>
          <p:cNvSpPr txBox="1"/>
          <p:nvPr/>
        </p:nvSpPr>
        <p:spPr>
          <a:xfrm>
            <a:off x="1757830" y="871133"/>
            <a:ext cx="8791923" cy="646331"/>
          </a:xfrm>
          <a:prstGeom prst="rect">
            <a:avLst/>
          </a:prstGeom>
          <a:noFill/>
        </p:spPr>
        <p:txBody>
          <a:bodyPr wrap="square" rtlCol="0">
            <a:spAutoFit/>
          </a:bodyPr>
          <a:lstStyle/>
          <a:p>
            <a:r>
              <a:rPr lang="en-US" dirty="0" smtClean="0"/>
              <a:t>…But, a still not approaches that sufficiently bridge the object sizes and time scales needed to disentangle factors in a way that can are improving modelling of </a:t>
            </a:r>
            <a:r>
              <a:rPr lang="en-US" dirty="0" smtClean="0"/>
              <a:t>particles (</a:t>
            </a:r>
            <a:r>
              <a:rPr lang="en-US" i="1" dirty="0" smtClean="0"/>
              <a:t>b</a:t>
            </a:r>
            <a:r>
              <a:rPr lang="en-US" dirty="0" smtClean="0"/>
              <a:t> </a:t>
            </a:r>
            <a:r>
              <a:rPr lang="en-US" dirty="0" smtClean="0"/>
              <a:t>and </a:t>
            </a:r>
            <a:r>
              <a:rPr lang="en-US" dirty="0" smtClean="0"/>
              <a:t>RLS)</a:t>
            </a:r>
            <a:endParaRPr lang="en-US" dirty="0"/>
          </a:p>
        </p:txBody>
      </p:sp>
      <p:sp>
        <p:nvSpPr>
          <p:cNvPr id="16" name="Rectangle 15"/>
          <p:cNvSpPr/>
          <p:nvPr/>
        </p:nvSpPr>
        <p:spPr>
          <a:xfrm>
            <a:off x="1757830" y="6488896"/>
            <a:ext cx="8676340" cy="369332"/>
          </a:xfrm>
          <a:prstGeom prst="rect">
            <a:avLst/>
          </a:prstGeom>
        </p:spPr>
        <p:txBody>
          <a:bodyPr wrap="square">
            <a:spAutoFit/>
          </a:bodyPr>
          <a:lstStyle/>
          <a:p>
            <a:pPr algn="ctr"/>
            <a:r>
              <a:rPr lang="en-GB" dirty="0" smtClean="0"/>
              <a:t>Informing United </a:t>
            </a:r>
            <a:r>
              <a:rPr lang="en-GB" dirty="0"/>
              <a:t>Nations (UN) – Intergovernmental Panel on Climate Change (IPCC</a:t>
            </a:r>
            <a:r>
              <a:rPr lang="en-GB" dirty="0" smtClean="0"/>
              <a:t>)</a:t>
            </a:r>
            <a:endParaRPr lang="en-GB" dirty="0"/>
          </a:p>
        </p:txBody>
      </p:sp>
      <p:pic>
        <p:nvPicPr>
          <p:cNvPr id="17"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03958" y="2080680"/>
            <a:ext cx="2068054" cy="3629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5365742" y="5832186"/>
            <a:ext cx="2525178" cy="369332"/>
          </a:xfrm>
          <a:prstGeom prst="rect">
            <a:avLst/>
          </a:prstGeom>
          <a:noFill/>
        </p:spPr>
        <p:txBody>
          <a:bodyPr wrap="none" rtlCol="0">
            <a:spAutoFit/>
          </a:bodyPr>
          <a:lstStyle/>
          <a:p>
            <a:r>
              <a:rPr lang="en-US" dirty="0" smtClean="0"/>
              <a:t>Marsay et al. 2015, PNAS</a:t>
            </a:r>
            <a:endParaRPr lang="en-US" dirty="0"/>
          </a:p>
        </p:txBody>
      </p:sp>
      <p:sp>
        <p:nvSpPr>
          <p:cNvPr id="20" name="TextBox 19"/>
          <p:cNvSpPr txBox="1"/>
          <p:nvPr/>
        </p:nvSpPr>
        <p:spPr>
          <a:xfrm>
            <a:off x="1344066" y="5813183"/>
            <a:ext cx="2452274" cy="369332"/>
          </a:xfrm>
          <a:prstGeom prst="rect">
            <a:avLst/>
          </a:prstGeom>
          <a:noFill/>
        </p:spPr>
        <p:txBody>
          <a:bodyPr wrap="none" rtlCol="0">
            <a:spAutoFit/>
          </a:bodyPr>
          <a:lstStyle/>
          <a:p>
            <a:r>
              <a:rPr lang="en-US" dirty="0" smtClean="0"/>
              <a:t>Boyd et al. 2019, Nature</a:t>
            </a:r>
            <a:endParaRPr lang="en-US" dirty="0"/>
          </a:p>
        </p:txBody>
      </p:sp>
      <p:sp>
        <p:nvSpPr>
          <p:cNvPr id="21" name="TextBox 20"/>
          <p:cNvSpPr txBox="1"/>
          <p:nvPr/>
        </p:nvSpPr>
        <p:spPr>
          <a:xfrm>
            <a:off x="8092767" y="5813183"/>
            <a:ext cx="3411447" cy="369332"/>
          </a:xfrm>
          <a:prstGeom prst="rect">
            <a:avLst/>
          </a:prstGeom>
          <a:noFill/>
        </p:spPr>
        <p:txBody>
          <a:bodyPr wrap="none" rtlCol="0">
            <a:spAutoFit/>
          </a:bodyPr>
          <a:lstStyle/>
          <a:p>
            <a:r>
              <a:rPr lang="en-US" dirty="0" err="1" smtClean="0"/>
              <a:t>Yool</a:t>
            </a:r>
            <a:r>
              <a:rPr lang="en-US" dirty="0"/>
              <a:t> </a:t>
            </a:r>
            <a:r>
              <a:rPr lang="en-US" dirty="0" smtClean="0"/>
              <a:t>et al. 2013, </a:t>
            </a:r>
            <a:r>
              <a:rPr lang="en-US" dirty="0" err="1" smtClean="0"/>
              <a:t>Geosci</a:t>
            </a:r>
            <a:r>
              <a:rPr lang="en-US" dirty="0" smtClean="0"/>
              <a:t>. Mod. Dev.</a:t>
            </a:r>
            <a:endParaRPr lang="en-US" dirty="0"/>
          </a:p>
        </p:txBody>
      </p:sp>
    </p:spTree>
    <p:extLst>
      <p:ext uri="{BB962C8B-B14F-4D97-AF65-F5344CB8AC3E}">
        <p14:creationId xmlns:p14="http://schemas.microsoft.com/office/powerpoint/2010/main" val="1088339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Repeat Profiles and Sections</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40925"/>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631" y="2148180"/>
            <a:ext cx="6261141" cy="4706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55224" y="1584641"/>
            <a:ext cx="2773682" cy="830997"/>
          </a:xfrm>
          <a:prstGeom prst="rect">
            <a:avLst/>
          </a:prstGeom>
          <a:noFill/>
        </p:spPr>
        <p:txBody>
          <a:bodyPr wrap="square" rtlCol="0">
            <a:spAutoFit/>
          </a:bodyPr>
          <a:lstStyle/>
          <a:p>
            <a:r>
              <a:rPr lang="en-GB" sz="1600" dirty="0" smtClean="0"/>
              <a:t>Initial bloom - RLS equal size classes Profiles follow exponential or power curves.</a:t>
            </a:r>
            <a:endParaRPr lang="en-GB" sz="1600" dirty="0"/>
          </a:p>
        </p:txBody>
      </p:sp>
      <p:sp>
        <p:nvSpPr>
          <p:cNvPr id="15" name="TextBox 14"/>
          <p:cNvSpPr txBox="1"/>
          <p:nvPr/>
        </p:nvSpPr>
        <p:spPr>
          <a:xfrm>
            <a:off x="3167121" y="1584226"/>
            <a:ext cx="2967094" cy="830997"/>
          </a:xfrm>
          <a:prstGeom prst="rect">
            <a:avLst/>
          </a:prstGeom>
          <a:noFill/>
        </p:spPr>
        <p:txBody>
          <a:bodyPr wrap="square" rtlCol="0">
            <a:spAutoFit/>
          </a:bodyPr>
          <a:lstStyle/>
          <a:p>
            <a:r>
              <a:rPr lang="en-GB" sz="1600" dirty="0" smtClean="0"/>
              <a:t>Intense export - Production is 3x higher, RLS is ~3x higher for larger particles than small</a:t>
            </a:r>
            <a:endParaRPr lang="en-GB" sz="1600" dirty="0"/>
          </a:p>
        </p:txBody>
      </p:sp>
      <p:sp>
        <p:nvSpPr>
          <p:cNvPr id="3" name="Rectangle 2"/>
          <p:cNvSpPr/>
          <p:nvPr/>
        </p:nvSpPr>
        <p:spPr>
          <a:xfrm>
            <a:off x="1357460" y="4790363"/>
            <a:ext cx="867266" cy="16198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166349" y="906344"/>
            <a:ext cx="8583632" cy="461665"/>
          </a:xfrm>
          <a:prstGeom prst="rect">
            <a:avLst/>
          </a:prstGeom>
          <a:noFill/>
        </p:spPr>
        <p:txBody>
          <a:bodyPr wrap="none" rtlCol="0">
            <a:spAutoFit/>
          </a:bodyPr>
          <a:lstStyle/>
          <a:p>
            <a:r>
              <a:rPr lang="en-US" sz="2400" dirty="0" smtClean="0"/>
              <a:t>Potential Scenarios Over </a:t>
            </a:r>
            <a:r>
              <a:rPr lang="en-US" sz="2400" dirty="0" smtClean="0"/>
              <a:t>Time…………………………………………And Space</a:t>
            </a:r>
            <a:endParaRPr lang="en-US" sz="2400" dirty="0"/>
          </a:p>
        </p:txBody>
      </p:sp>
      <p:pic>
        <p:nvPicPr>
          <p:cNvPr id="17" name="Picture 16"/>
          <p:cNvPicPr>
            <a:picLocks noChangeAspect="1"/>
          </p:cNvPicPr>
          <p:nvPr/>
        </p:nvPicPr>
        <p:blipFill>
          <a:blip r:embed="rId4"/>
          <a:stretch>
            <a:fillRect/>
          </a:stretch>
        </p:blipFill>
        <p:spPr>
          <a:xfrm>
            <a:off x="6095555" y="1632410"/>
            <a:ext cx="5907193" cy="4082590"/>
          </a:xfrm>
          <a:prstGeom prst="rect">
            <a:avLst/>
          </a:prstGeom>
        </p:spPr>
      </p:pic>
    </p:spTree>
    <p:extLst>
      <p:ext uri="{BB962C8B-B14F-4D97-AF65-F5344CB8AC3E}">
        <p14:creationId xmlns:p14="http://schemas.microsoft.com/office/powerpoint/2010/main" val="2135433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grpSp>
        <p:nvGrpSpPr>
          <p:cNvPr id="575" name="Google Shape;575;p40"/>
          <p:cNvGrpSpPr/>
          <p:nvPr/>
        </p:nvGrpSpPr>
        <p:grpSpPr>
          <a:xfrm>
            <a:off x="-1" y="0"/>
            <a:ext cx="12192001" cy="6858000"/>
            <a:chOff x="-1" y="0"/>
            <a:chExt cx="12192001" cy="6858000"/>
          </a:xfrm>
        </p:grpSpPr>
        <p:sp>
          <p:nvSpPr>
            <p:cNvPr id="576" name="Google Shape;576;p40"/>
            <p:cNvSpPr txBox="1"/>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600" b="0" i="0" u="none" strike="noStrike" cap="none" dirty="0">
                  <a:solidFill>
                    <a:srgbClr val="005C90"/>
                  </a:solidFill>
                  <a:latin typeface="Arial Narrow"/>
                  <a:ea typeface="Arial Narrow"/>
                  <a:cs typeface="Arial Narrow"/>
                  <a:sym typeface="Arial Narrow"/>
                </a:rPr>
                <a:t>     </a:t>
              </a:r>
              <a:r>
                <a:rPr lang="en-US" sz="3600" b="0" i="0" u="none" strike="noStrike" cap="none" dirty="0" smtClean="0">
                  <a:solidFill>
                    <a:srgbClr val="005C90"/>
                  </a:solidFill>
                  <a:latin typeface="Arial Narrow"/>
                  <a:ea typeface="Arial Narrow"/>
                  <a:cs typeface="Arial Narrow"/>
                  <a:sym typeface="Arial Narrow"/>
                </a:rPr>
                <a:t>Next Steps/Links to UN </a:t>
              </a:r>
              <a:r>
                <a:rPr lang="en-US" sz="3600" b="0" i="0" u="none" strike="noStrike" cap="none" dirty="0">
                  <a:solidFill>
                    <a:srgbClr val="005C90"/>
                  </a:solidFill>
                  <a:latin typeface="Arial Narrow"/>
                  <a:ea typeface="Arial Narrow"/>
                  <a:cs typeface="Arial Narrow"/>
                  <a:sym typeface="Arial Narrow"/>
                </a:rPr>
                <a:t>Decade for Ocean Science </a:t>
              </a:r>
              <a:endParaRPr sz="3600" b="0" i="0" u="none" strike="noStrike" cap="none" dirty="0">
                <a:solidFill>
                  <a:srgbClr val="005C90"/>
                </a:solidFill>
                <a:latin typeface="Arial Narrow"/>
                <a:ea typeface="Arial Narrow"/>
                <a:cs typeface="Arial Narrow"/>
                <a:sym typeface="Arial Narrow"/>
              </a:endParaRPr>
            </a:p>
          </p:txBody>
        </p:sp>
        <p:pic>
          <p:nvPicPr>
            <p:cNvPr id="577" name="Google Shape;577;p40"/>
            <p:cNvPicPr preferRelativeResize="0"/>
            <p:nvPr/>
          </p:nvPicPr>
          <p:blipFill rotWithShape="1">
            <a:blip r:embed="rId3">
              <a:alphaModFix/>
            </a:blip>
            <a:srcRect t="-10683" r="-2" b="-1"/>
            <a:stretch/>
          </p:blipFill>
          <p:spPr>
            <a:xfrm>
              <a:off x="238687" y="33845"/>
              <a:ext cx="2331516" cy="587562"/>
            </a:xfrm>
            <a:prstGeom prst="rect">
              <a:avLst/>
            </a:prstGeom>
            <a:noFill/>
            <a:ln>
              <a:noFill/>
            </a:ln>
          </p:spPr>
        </p:pic>
        <p:sp>
          <p:nvSpPr>
            <p:cNvPr id="578" name="Google Shape;578;p40"/>
            <p:cNvSpPr/>
            <p:nvPr/>
          </p:nvSpPr>
          <p:spPr>
            <a:xfrm>
              <a:off x="-1" y="0"/>
              <a:ext cx="182880" cy="2286000"/>
            </a:xfrm>
            <a:prstGeom prst="rect">
              <a:avLst/>
            </a:prstGeom>
            <a:solidFill>
              <a:srgbClr val="DF5B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9" name="Google Shape;579;p40"/>
            <p:cNvSpPr/>
            <p:nvPr/>
          </p:nvSpPr>
          <p:spPr>
            <a:xfrm>
              <a:off x="-1" y="4572000"/>
              <a:ext cx="182880" cy="2286000"/>
            </a:xfrm>
            <a:prstGeom prst="rect">
              <a:avLst/>
            </a:prstGeom>
            <a:solidFill>
              <a:srgbClr val="EDB92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0" name="Google Shape;580;p40"/>
            <p:cNvSpPr/>
            <p:nvPr/>
          </p:nvSpPr>
          <p:spPr>
            <a:xfrm>
              <a:off x="-1" y="2286000"/>
              <a:ext cx="182880" cy="2286000"/>
            </a:xfrm>
            <a:prstGeom prst="rect">
              <a:avLst/>
            </a:prstGeom>
            <a:solidFill>
              <a:srgbClr val="68AC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1" name="Google Shape;581;p40"/>
            <p:cNvSpPr/>
            <p:nvPr/>
          </p:nvSpPr>
          <p:spPr>
            <a:xfrm>
              <a:off x="0" y="695205"/>
              <a:ext cx="12192000" cy="4572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40"/>
            <p:cNvSpPr/>
            <p:nvPr/>
          </p:nvSpPr>
          <p:spPr>
            <a:xfrm>
              <a:off x="2684504" y="0"/>
              <a:ext cx="45719" cy="733531"/>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83" name="Google Shape;583;p40"/>
          <p:cNvSpPr/>
          <p:nvPr/>
        </p:nvSpPr>
        <p:spPr>
          <a:xfrm>
            <a:off x="154752" y="-3369"/>
            <a:ext cx="45720" cy="6858000"/>
          </a:xfrm>
          <a:prstGeom prst="rect">
            <a:avLst/>
          </a:prstGeom>
          <a:solidFill>
            <a:srgbClr val="005C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84" name="Google Shape;584;p40"/>
          <p:cNvPicPr preferRelativeResize="0"/>
          <p:nvPr/>
        </p:nvPicPr>
        <p:blipFill rotWithShape="1">
          <a:blip r:embed="rId4">
            <a:alphaModFix/>
          </a:blip>
          <a:srcRect t="1380" r="5493" b="5427"/>
          <a:stretch/>
        </p:blipFill>
        <p:spPr>
          <a:xfrm>
            <a:off x="9585257" y="785091"/>
            <a:ext cx="2646997" cy="6069540"/>
          </a:xfrm>
          <a:prstGeom prst="rect">
            <a:avLst/>
          </a:prstGeom>
          <a:noFill/>
          <a:ln>
            <a:noFill/>
          </a:ln>
        </p:spPr>
      </p:pic>
      <p:pic>
        <p:nvPicPr>
          <p:cNvPr id="585" name="Google Shape;585;p40"/>
          <p:cNvPicPr preferRelativeResize="0"/>
          <p:nvPr/>
        </p:nvPicPr>
        <p:blipFill rotWithShape="1">
          <a:blip r:embed="rId5">
            <a:alphaModFix/>
          </a:blip>
          <a:srcRect/>
          <a:stretch/>
        </p:blipFill>
        <p:spPr>
          <a:xfrm>
            <a:off x="317473" y="5933106"/>
            <a:ext cx="2687580" cy="878632"/>
          </a:xfrm>
          <a:prstGeom prst="rect">
            <a:avLst/>
          </a:prstGeom>
          <a:noFill/>
          <a:ln>
            <a:noFill/>
          </a:ln>
        </p:spPr>
      </p:pic>
      <p:sp>
        <p:nvSpPr>
          <p:cNvPr id="586" name="Google Shape;586;p40"/>
          <p:cNvSpPr txBox="1"/>
          <p:nvPr/>
        </p:nvSpPr>
        <p:spPr>
          <a:xfrm>
            <a:off x="3005053" y="5939861"/>
            <a:ext cx="7017560"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5C90"/>
              </a:buClr>
              <a:buSzPts val="1800"/>
              <a:buFont typeface="Arial"/>
              <a:buChar char="•"/>
            </a:pPr>
            <a:r>
              <a:rPr lang="en-US" sz="1800">
                <a:solidFill>
                  <a:srgbClr val="005C90"/>
                </a:solidFill>
                <a:latin typeface="Calibri"/>
                <a:ea typeface="Calibri"/>
                <a:cs typeface="Calibri"/>
                <a:sym typeface="Calibri"/>
              </a:rPr>
              <a:t>Initiative is aligning global efforts to common goals and outcomes</a:t>
            </a:r>
            <a:endParaRPr/>
          </a:p>
          <a:p>
            <a:pPr marL="285750" marR="0" lvl="0" indent="-285750" algn="l" rtl="0">
              <a:spcBef>
                <a:spcPts val="0"/>
              </a:spcBef>
              <a:spcAft>
                <a:spcPts val="0"/>
              </a:spcAft>
              <a:buClr>
                <a:srgbClr val="005C90"/>
              </a:buClr>
              <a:buSzPts val="1800"/>
              <a:buFont typeface="Arial"/>
              <a:buChar char="•"/>
            </a:pPr>
            <a:r>
              <a:rPr lang="en-US" sz="1800">
                <a:solidFill>
                  <a:srgbClr val="005C90"/>
                </a:solidFill>
                <a:latin typeface="Calibri"/>
                <a:ea typeface="Calibri"/>
                <a:cs typeface="Calibri"/>
                <a:sym typeface="Calibri"/>
              </a:rPr>
              <a:t>Many, many organizations planning how they can contribute</a:t>
            </a:r>
            <a:endParaRPr/>
          </a:p>
          <a:p>
            <a:pPr marL="285750" marR="0" lvl="0" indent="-171450" algn="l" rtl="0">
              <a:spcBef>
                <a:spcPts val="0"/>
              </a:spcBef>
              <a:spcAft>
                <a:spcPts val="0"/>
              </a:spcAft>
              <a:buClr>
                <a:schemeClr val="dk1"/>
              </a:buClr>
              <a:buSzPts val="1800"/>
              <a:buFont typeface="Arial"/>
              <a:buNone/>
            </a:pPr>
            <a:endParaRPr sz="1800">
              <a:solidFill>
                <a:srgbClr val="005C90"/>
              </a:solidFill>
              <a:latin typeface="Calibri"/>
              <a:ea typeface="Calibri"/>
              <a:cs typeface="Calibri"/>
              <a:sym typeface="Calibri"/>
            </a:endParaRPr>
          </a:p>
        </p:txBody>
      </p:sp>
      <p:pic>
        <p:nvPicPr>
          <p:cNvPr id="587" name="Google Shape;587;p40"/>
          <p:cNvPicPr preferRelativeResize="0"/>
          <p:nvPr/>
        </p:nvPicPr>
        <p:blipFill rotWithShape="1">
          <a:blip r:embed="rId6">
            <a:alphaModFix/>
          </a:blip>
          <a:srcRect/>
          <a:stretch/>
        </p:blipFill>
        <p:spPr>
          <a:xfrm>
            <a:off x="3592485" y="1690071"/>
            <a:ext cx="5466351" cy="3182346"/>
          </a:xfrm>
          <a:prstGeom prst="rect">
            <a:avLst/>
          </a:prstGeom>
          <a:noFill/>
          <a:ln>
            <a:noFill/>
          </a:ln>
        </p:spPr>
      </p:pic>
      <p:pic>
        <p:nvPicPr>
          <p:cNvPr id="588" name="Google Shape;588;p40"/>
          <p:cNvPicPr preferRelativeResize="0"/>
          <p:nvPr/>
        </p:nvPicPr>
        <p:blipFill rotWithShape="1">
          <a:blip r:embed="rId7">
            <a:alphaModFix/>
          </a:blip>
          <a:srcRect/>
          <a:stretch/>
        </p:blipFill>
        <p:spPr>
          <a:xfrm>
            <a:off x="726893" y="4178617"/>
            <a:ext cx="1094963" cy="435671"/>
          </a:xfrm>
          <a:prstGeom prst="rect">
            <a:avLst/>
          </a:prstGeom>
          <a:noFill/>
          <a:ln>
            <a:noFill/>
          </a:ln>
        </p:spPr>
      </p:pic>
      <p:pic>
        <p:nvPicPr>
          <p:cNvPr id="589" name="Google Shape;589;p40"/>
          <p:cNvPicPr preferRelativeResize="0"/>
          <p:nvPr/>
        </p:nvPicPr>
        <p:blipFill rotWithShape="1">
          <a:blip r:embed="rId8">
            <a:alphaModFix/>
          </a:blip>
          <a:srcRect t="-10683" r="-2" b="-1"/>
          <a:stretch/>
        </p:blipFill>
        <p:spPr>
          <a:xfrm>
            <a:off x="535835" y="4713752"/>
            <a:ext cx="1950318" cy="491497"/>
          </a:xfrm>
          <a:prstGeom prst="rect">
            <a:avLst/>
          </a:prstGeom>
          <a:noFill/>
          <a:ln>
            <a:noFill/>
          </a:ln>
        </p:spPr>
      </p:pic>
      <p:sp>
        <p:nvSpPr>
          <p:cNvPr id="590" name="Google Shape;590;p40"/>
          <p:cNvSpPr/>
          <p:nvPr/>
        </p:nvSpPr>
        <p:spPr>
          <a:xfrm>
            <a:off x="3143569" y="1567349"/>
            <a:ext cx="577575" cy="398249"/>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1" name="Google Shape;591;p40"/>
          <p:cNvSpPr/>
          <p:nvPr/>
        </p:nvSpPr>
        <p:spPr>
          <a:xfrm>
            <a:off x="9007263" y="1515490"/>
            <a:ext cx="577575" cy="398249"/>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2" name="Google Shape;592;p40"/>
          <p:cNvSpPr txBox="1"/>
          <p:nvPr/>
        </p:nvSpPr>
        <p:spPr>
          <a:xfrm>
            <a:off x="3946629" y="997495"/>
            <a:ext cx="46738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i="1">
                <a:solidFill>
                  <a:srgbClr val="005C90"/>
                </a:solidFill>
                <a:latin typeface="Calibri"/>
                <a:ea typeface="Calibri"/>
                <a:cs typeface="Calibri"/>
                <a:sym typeface="Calibri"/>
              </a:rPr>
              <a:t>The science we need for the ocean we want</a:t>
            </a:r>
            <a:endParaRPr sz="2000" i="1">
              <a:solidFill>
                <a:srgbClr val="005C90"/>
              </a:solidFill>
              <a:latin typeface="Calibri"/>
              <a:ea typeface="Calibri"/>
              <a:cs typeface="Calibri"/>
              <a:sym typeface="Calibri"/>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04445" y="1547781"/>
            <a:ext cx="1621894" cy="540631"/>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51974" y="2454768"/>
            <a:ext cx="1789701" cy="546576"/>
          </a:xfrm>
          <a:prstGeom prst="rect">
            <a:avLst/>
          </a:prstGeom>
        </p:spPr>
      </p:pic>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0934" y="920981"/>
            <a:ext cx="1959836" cy="589034"/>
          </a:xfrm>
          <a:prstGeom prst="rect">
            <a:avLst/>
          </a:prstGeom>
        </p:spPr>
      </p:pic>
      <p:pic>
        <p:nvPicPr>
          <p:cNvPr id="8" name="Pictur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72137" y="3391761"/>
            <a:ext cx="1312367" cy="621187"/>
          </a:xfrm>
          <a:prstGeom prst="rect">
            <a:avLst/>
          </a:prstGeom>
        </p:spPr>
      </p:pic>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16862" y="5372376"/>
            <a:ext cx="588264" cy="608838"/>
          </a:xfrm>
          <a:prstGeom prst="rect">
            <a:avLst/>
          </a:prstGeom>
        </p:spPr>
      </p:pic>
      <p:pic>
        <p:nvPicPr>
          <p:cNvPr id="28" name="Google Shape;422;p15"/>
          <p:cNvPicPr preferRelativeResize="0"/>
          <p:nvPr/>
        </p:nvPicPr>
        <p:blipFill rotWithShape="1">
          <a:blip r:embed="rId14">
            <a:alphaModFix/>
          </a:blip>
          <a:srcRect/>
          <a:stretch/>
        </p:blipFill>
        <p:spPr>
          <a:xfrm>
            <a:off x="322328" y="2044274"/>
            <a:ext cx="1474242" cy="462832"/>
          </a:xfrm>
          <a:prstGeom prst="rect">
            <a:avLst/>
          </a:prstGeom>
          <a:noFill/>
          <a:ln>
            <a:noFill/>
          </a:ln>
        </p:spPr>
      </p:pic>
      <p:sp>
        <p:nvSpPr>
          <p:cNvPr id="10" name="TextBox 9"/>
          <p:cNvSpPr txBox="1"/>
          <p:nvPr/>
        </p:nvSpPr>
        <p:spPr>
          <a:xfrm>
            <a:off x="155315" y="3055186"/>
            <a:ext cx="1649811" cy="369332"/>
          </a:xfrm>
          <a:prstGeom prst="rect">
            <a:avLst/>
          </a:prstGeom>
          <a:noFill/>
        </p:spPr>
        <p:txBody>
          <a:bodyPr wrap="none" rtlCol="0">
            <a:spAutoFit/>
          </a:bodyPr>
          <a:lstStyle/>
          <a:p>
            <a:r>
              <a:rPr lang="en-US" dirty="0" smtClean="0"/>
              <a:t>Ocean Vision AI</a:t>
            </a:r>
            <a:endParaRPr lang="en-US" dirty="0"/>
          </a:p>
        </p:txBody>
      </p:sp>
      <p:pic>
        <p:nvPicPr>
          <p:cNvPr id="30" name="Picture 2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22671" y="4117756"/>
            <a:ext cx="1103290" cy="557391"/>
          </a:xfrm>
          <a:prstGeom prst="rect">
            <a:avLst/>
          </a:prstGeom>
        </p:spPr>
      </p:pic>
    </p:spTree>
    <p:extLst>
      <p:ext uri="{BB962C8B-B14F-4D97-AF65-F5344CB8AC3E}">
        <p14:creationId xmlns:p14="http://schemas.microsoft.com/office/powerpoint/2010/main" val="6237187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2" name="TextBox 1"/>
          <p:cNvSpPr txBox="1"/>
          <p:nvPr/>
        </p:nvSpPr>
        <p:spPr>
          <a:xfrm>
            <a:off x="3855563" y="2281287"/>
            <a:ext cx="1469185" cy="369332"/>
          </a:xfrm>
          <a:prstGeom prst="rect">
            <a:avLst/>
          </a:prstGeom>
          <a:noFill/>
        </p:spPr>
        <p:txBody>
          <a:bodyPr wrap="none" rtlCol="0">
            <a:spAutoFit/>
          </a:bodyPr>
          <a:lstStyle/>
          <a:p>
            <a:r>
              <a:rPr lang="en-US" dirty="0" smtClean="0"/>
              <a:t>Rest are extra</a:t>
            </a:r>
            <a:endParaRPr lang="en-US" dirty="0"/>
          </a:p>
        </p:txBody>
      </p:sp>
    </p:spTree>
    <p:extLst>
      <p:ext uri="{BB962C8B-B14F-4D97-AF65-F5344CB8AC3E}">
        <p14:creationId xmlns:p14="http://schemas.microsoft.com/office/powerpoint/2010/main" val="2544073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00" y="915062"/>
            <a:ext cx="5420652" cy="5558718"/>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1040" y="856015"/>
            <a:ext cx="4278126" cy="5649090"/>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422" y="956071"/>
            <a:ext cx="1103290" cy="557391"/>
          </a:xfrm>
          <a:prstGeom prst="rect">
            <a:avLst/>
          </a:prstGeom>
        </p:spPr>
      </p:pic>
      <p:sp>
        <p:nvSpPr>
          <p:cNvPr id="24" name="Rectangle 23"/>
          <p:cNvSpPr/>
          <p:nvPr/>
        </p:nvSpPr>
        <p:spPr>
          <a:xfrm>
            <a:off x="1386625" y="6522728"/>
            <a:ext cx="9418749" cy="276999"/>
          </a:xfrm>
          <a:prstGeom prst="rect">
            <a:avLst/>
          </a:prstGeom>
        </p:spPr>
        <p:txBody>
          <a:bodyPr wrap="square">
            <a:spAutoFit/>
          </a:bodyPr>
          <a:lstStyle/>
          <a:p>
            <a:pPr algn="ctr"/>
            <a:r>
              <a:rPr lang="en-US" sz="1200" dirty="0">
                <a:solidFill>
                  <a:srgbClr val="005C90"/>
                </a:solidFill>
                <a:latin typeface="+mj-lt"/>
              </a:rPr>
              <a:t>Ruhl, HA, JA Brown, AR Harper, E Hazen, L </a:t>
            </a:r>
            <a:r>
              <a:rPr lang="en-US" sz="1200" dirty="0" err="1">
                <a:solidFill>
                  <a:srgbClr val="005C90"/>
                </a:solidFill>
                <a:latin typeface="+mj-lt"/>
              </a:rPr>
              <a:t>deWitt</a:t>
            </a:r>
            <a:r>
              <a:rPr lang="en-US" sz="1200" dirty="0">
                <a:solidFill>
                  <a:srgbClr val="005C90"/>
                </a:solidFill>
                <a:latin typeface="+mj-lt"/>
              </a:rPr>
              <a:t>, P Daniel, A DeVogelaere, R Kudela, J.P. Ryan and FP </a:t>
            </a:r>
            <a:r>
              <a:rPr lang="en-US" sz="1200" dirty="0" smtClean="0">
                <a:solidFill>
                  <a:srgbClr val="005C90"/>
                </a:solidFill>
                <a:latin typeface="+mj-lt"/>
              </a:rPr>
              <a:t>Chavez, (in </a:t>
            </a:r>
            <a:r>
              <a:rPr lang="en-US" sz="1200" dirty="0" smtClean="0">
                <a:solidFill>
                  <a:srgbClr val="005C90"/>
                </a:solidFill>
                <a:latin typeface="+mj-lt"/>
              </a:rPr>
              <a:t>press) </a:t>
            </a:r>
            <a:r>
              <a:rPr lang="en-US" sz="1200" i="1" dirty="0" smtClean="0">
                <a:solidFill>
                  <a:srgbClr val="005C90"/>
                </a:solidFill>
                <a:latin typeface="+mj-lt"/>
              </a:rPr>
              <a:t>Oceanography</a:t>
            </a:r>
            <a:endParaRPr lang="en-US" sz="1200" i="1" dirty="0">
              <a:solidFill>
                <a:srgbClr val="005C90"/>
              </a:solidFill>
              <a:latin typeface="+mj-lt"/>
            </a:endParaRPr>
          </a:p>
        </p:txBody>
      </p:sp>
      <p:grpSp>
        <p:nvGrpSpPr>
          <p:cNvPr id="25" name="Group 24"/>
          <p:cNvGrpSpPr/>
          <p:nvPr/>
        </p:nvGrpSpPr>
        <p:grpSpPr>
          <a:xfrm>
            <a:off x="-1" y="-3370"/>
            <a:ext cx="12192001" cy="6861370"/>
            <a:chOff x="-1" y="-3370"/>
            <a:chExt cx="12192001" cy="6861370"/>
          </a:xfrm>
        </p:grpSpPr>
        <p:sp>
          <p:nvSpPr>
            <p:cNvPr id="26"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MBON – A Systems Approach</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27" name="Google Shape;101;p2"/>
            <p:cNvPicPr preferRelativeResize="0">
              <a:picLocks noChangeAspect="1"/>
            </p:cNvPicPr>
            <p:nvPr/>
          </p:nvPicPr>
          <p:blipFill rotWithShape="1">
            <a:blip r:embed="rId5"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28" name="Rectangle 27"/>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684504" y="0"/>
              <a:ext cx="45719" cy="733531"/>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54751" y="-3370"/>
              <a:ext cx="50987" cy="6861369"/>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32844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631" y="854327"/>
            <a:ext cx="2567793" cy="3321541"/>
          </a:xfrm>
          <a:prstGeom prst="rect">
            <a:avLst/>
          </a:prstGeom>
          <a:ln>
            <a:noFill/>
          </a:ln>
          <a:effectLst>
            <a:outerShdw blurRad="292100" dist="139700" dir="2700000" algn="tl" rotWithShape="0">
              <a:srgbClr val="333333">
                <a:alpha val="65000"/>
              </a:srgbClr>
            </a:outerShdw>
          </a:effectLst>
        </p:spPr>
      </p:pic>
      <p:sp>
        <p:nvSpPr>
          <p:cNvPr id="27" name="TextBox 26"/>
          <p:cNvSpPr txBox="1"/>
          <p:nvPr/>
        </p:nvSpPr>
        <p:spPr>
          <a:xfrm>
            <a:off x="221035" y="6521154"/>
            <a:ext cx="3221075" cy="307777"/>
          </a:xfrm>
          <a:prstGeom prst="rect">
            <a:avLst/>
          </a:prstGeom>
          <a:noFill/>
        </p:spPr>
        <p:txBody>
          <a:bodyPr wrap="none" rtlCol="0">
            <a:spAutoFit/>
          </a:bodyPr>
          <a:lstStyle/>
          <a:p>
            <a:r>
              <a:rPr lang="en-US" sz="1400" dirty="0">
                <a:hlinkClick r:id="rId4"/>
              </a:rPr>
              <a:t>https://www.cencoos.org/strategic-plan</a:t>
            </a:r>
            <a:r>
              <a:rPr lang="en-US" sz="1400" dirty="0" smtClean="0">
                <a:hlinkClick r:id="rId4"/>
              </a:rPr>
              <a:t>/</a:t>
            </a:r>
            <a:r>
              <a:rPr lang="en-US" sz="1400" dirty="0" smtClean="0"/>
              <a:t> </a:t>
            </a:r>
            <a:endParaRPr lang="en-US" sz="1400" dirty="0"/>
          </a:p>
        </p:txBody>
      </p:sp>
      <p:sp>
        <p:nvSpPr>
          <p:cNvPr id="28" name="Rectangle 27"/>
          <p:cNvSpPr/>
          <p:nvPr/>
        </p:nvSpPr>
        <p:spPr>
          <a:xfrm>
            <a:off x="221035" y="6275883"/>
            <a:ext cx="2109808" cy="307777"/>
          </a:xfrm>
          <a:prstGeom prst="rect">
            <a:avLst/>
          </a:prstGeom>
        </p:spPr>
        <p:txBody>
          <a:bodyPr wrap="none">
            <a:spAutoFit/>
          </a:bodyPr>
          <a:lstStyle/>
          <a:p>
            <a:r>
              <a:rPr lang="en-US" sz="1400" dirty="0">
                <a:hlinkClick r:id="rId5"/>
              </a:rPr>
              <a:t>https://data.cencoos.org</a:t>
            </a:r>
            <a:r>
              <a:rPr lang="en-US" sz="1400" dirty="0" smtClean="0">
                <a:hlinkClick r:id="rId5"/>
              </a:rPr>
              <a:t>/</a:t>
            </a:r>
            <a:r>
              <a:rPr lang="en-US" sz="1400" dirty="0" smtClean="0"/>
              <a:t> </a:t>
            </a:r>
            <a:endParaRPr lang="en-US" sz="1400" dirty="0"/>
          </a:p>
        </p:txBody>
      </p:sp>
      <p:grpSp>
        <p:nvGrpSpPr>
          <p:cNvPr id="12" name="Group 11"/>
          <p:cNvGrpSpPr/>
          <p:nvPr/>
        </p:nvGrpSpPr>
        <p:grpSpPr>
          <a:xfrm>
            <a:off x="-1" y="0"/>
            <a:ext cx="12192001" cy="6858000"/>
            <a:chOff x="-1" y="0"/>
            <a:chExt cx="12192001" cy="6858000"/>
          </a:xfrm>
        </p:grpSpPr>
        <p:sp>
          <p:nvSpPr>
            <p:cNvPr id="1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CeNCOOS Evolution w/ BGB and </a:t>
              </a:r>
              <a:r>
                <a:rPr lang="en-US" sz="3600" dirty="0" err="1" smtClean="0">
                  <a:solidFill>
                    <a:srgbClr val="005C90"/>
                  </a:solidFill>
                  <a:latin typeface="Arial Narrow" panose="020B0606020202030204" pitchFamily="34" charset="0"/>
                  <a:ea typeface="Arial Narrow"/>
                  <a:cs typeface="Calibri" panose="020F0502020204030204" pitchFamily="34" charset="0"/>
                  <a:sym typeface="Arial Narrow"/>
                </a:rPr>
                <a:t>BioEco</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EOVs</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15" name="Google Shape;101;p2"/>
            <p:cNvPicPr preferRelativeResize="0">
              <a:picLocks noChangeAspect="1"/>
            </p:cNvPicPr>
            <p:nvPr/>
          </p:nvPicPr>
          <p:blipFill rotWithShape="1">
            <a:blip r:embed="rId6"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16" name="Rectangle 1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684504" y="0"/>
              <a:ext cx="45719" cy="695205"/>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Google Shape;489;p29"/>
          <p:cNvPicPr preferRelativeResize="0">
            <a:picLocks noChangeAspect="1"/>
          </p:cNvPicPr>
          <p:nvPr/>
        </p:nvPicPr>
        <p:blipFill rotWithShape="1">
          <a:blip r:embed="rId7" cstate="print">
            <a:alphaModFix/>
            <a:extLst>
              <a:ext uri="{28A0092B-C50C-407E-A947-70E740481C1C}">
                <a14:useLocalDpi xmlns:a14="http://schemas.microsoft.com/office/drawing/2010/main" val="0"/>
              </a:ext>
            </a:extLst>
          </a:blip>
          <a:srcRect/>
          <a:stretch/>
        </p:blipFill>
        <p:spPr>
          <a:xfrm>
            <a:off x="1036949" y="1425128"/>
            <a:ext cx="4964784" cy="5004643"/>
          </a:xfrm>
          <a:prstGeom prst="rect">
            <a:avLst/>
          </a:prstGeom>
          <a:noFill/>
          <a:ln>
            <a:noFill/>
          </a:ln>
        </p:spPr>
      </p:pic>
      <p:sp>
        <p:nvSpPr>
          <p:cNvPr id="26" name="Rectangle 25"/>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97308" y="731847"/>
            <a:ext cx="5994691" cy="6117075"/>
          </a:xfrm>
          <a:prstGeom prst="rect">
            <a:avLst/>
          </a:prstGeom>
        </p:spPr>
      </p:pic>
    </p:spTree>
    <p:extLst>
      <p:ext uri="{BB962C8B-B14F-4D97-AF65-F5344CB8AC3E}">
        <p14:creationId xmlns:p14="http://schemas.microsoft.com/office/powerpoint/2010/main" val="2964988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Imaging </a:t>
              </a:r>
              <a:r>
                <a:rPr lang="en-US" sz="3600" dirty="0" err="1" smtClean="0">
                  <a:solidFill>
                    <a:srgbClr val="005C90"/>
                  </a:solidFill>
                  <a:latin typeface="Arial Narrow" panose="020B0606020202030204" pitchFamily="34" charset="0"/>
                  <a:ea typeface="Arial Narrow"/>
                  <a:cs typeface="Calibri" panose="020F0502020204030204" pitchFamily="34" charset="0"/>
                  <a:sym typeface="Arial Narrow"/>
                </a:rPr>
                <a:t>FlowCytobot</a:t>
              </a:r>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(IFCB) Network in CA</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33531"/>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219300" y="959047"/>
            <a:ext cx="5976936" cy="577848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97105" y="1219200"/>
            <a:ext cx="5744065" cy="4734776"/>
          </a:xfrm>
          <a:prstGeom prst="rect">
            <a:avLst/>
          </a:prstGeom>
        </p:spPr>
      </p:pic>
      <p:sp>
        <p:nvSpPr>
          <p:cNvPr id="14" name="Rectangle 13"/>
          <p:cNvSpPr/>
          <p:nvPr/>
        </p:nvSpPr>
        <p:spPr>
          <a:xfrm>
            <a:off x="7449681" y="1065229"/>
            <a:ext cx="2505024" cy="509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oogle Shape;321;p10"/>
          <p:cNvSpPr txBox="1"/>
          <p:nvPr/>
        </p:nvSpPr>
        <p:spPr>
          <a:xfrm>
            <a:off x="5075541" y="6232151"/>
            <a:ext cx="6189489"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Calibri"/>
                <a:ea typeface="Calibri"/>
                <a:cs typeface="Calibri"/>
                <a:sym typeface="Calibri"/>
              </a:rPr>
              <a:t>P Daniel, R Kudela, F Chavez, C </a:t>
            </a:r>
            <a:r>
              <a:rPr lang="en-US" dirty="0" smtClean="0">
                <a:latin typeface="Calibri"/>
                <a:ea typeface="Calibri"/>
                <a:cs typeface="Calibri"/>
                <a:sym typeface="Calibri"/>
              </a:rPr>
              <a:t>Anderson, Bochenek </a:t>
            </a:r>
            <a:r>
              <a:rPr lang="en-US" dirty="0">
                <a:latin typeface="Calibri"/>
                <a:ea typeface="Calibri"/>
                <a:cs typeface="Calibri"/>
                <a:sym typeface="Calibri"/>
              </a:rPr>
              <a:t>et al.</a:t>
            </a:r>
            <a:endParaRPr dirty="0">
              <a:latin typeface="Calibri"/>
              <a:ea typeface="Calibri"/>
              <a:cs typeface="Calibri"/>
              <a:sym typeface="Calibri"/>
            </a:endParaRPr>
          </a:p>
        </p:txBody>
      </p:sp>
    </p:spTree>
    <p:extLst>
      <p:ext uri="{BB962C8B-B14F-4D97-AF65-F5344CB8AC3E}">
        <p14:creationId xmlns:p14="http://schemas.microsoft.com/office/powerpoint/2010/main" val="1675554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0"/>
            <a:ext cx="12192001" cy="6858000"/>
            <a:chOff x="-1" y="0"/>
            <a:chExt cx="12192001" cy="6858000"/>
          </a:xfrm>
        </p:grpSpPr>
        <p:sp>
          <p:nvSpPr>
            <p:cNvPr id="4" name="Shape 195"/>
            <p:cNvSpPr txBox="1">
              <a:spLocks/>
            </p:cNvSpPr>
            <p:nvPr/>
          </p:nvSpPr>
          <p:spPr>
            <a:xfrm>
              <a:off x="2707364" y="2011"/>
              <a:ext cx="9484635" cy="731520"/>
            </a:xfrm>
            <a:prstGeom prst="rect">
              <a:avLst/>
            </a:prstGeom>
            <a:solidFill>
              <a:srgbClr val="BCDA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dirty="0" smtClean="0">
                  <a:solidFill>
                    <a:srgbClr val="005C90"/>
                  </a:solidFill>
                  <a:latin typeface="Arial Narrow" panose="020B0606020202030204" pitchFamily="34" charset="0"/>
                  <a:ea typeface="Arial Narrow"/>
                  <a:cs typeface="Calibri" panose="020F0502020204030204" pitchFamily="34" charset="0"/>
                  <a:sym typeface="Arial Narrow"/>
                </a:rPr>
                <a:t>     Beneficiaries and Networks</a:t>
              </a:r>
              <a:endParaRPr lang="en-US" sz="3600" dirty="0">
                <a:solidFill>
                  <a:srgbClr val="005C90"/>
                </a:solidFill>
                <a:latin typeface="Arial Narrow" panose="020B0606020202030204" pitchFamily="34" charset="0"/>
                <a:ea typeface="Arial Narrow"/>
                <a:cs typeface="Calibri" panose="020F0502020204030204" pitchFamily="34" charset="0"/>
                <a:sym typeface="Arial Narrow"/>
              </a:endParaRPr>
            </a:p>
          </p:txBody>
        </p:sp>
        <p:pic>
          <p:nvPicPr>
            <p:cNvPr id="5" name="Google Shape;101;p2"/>
            <p:cNvPicPr preferRelativeResize="0">
              <a:picLocks noChangeAspect="1"/>
            </p:cNvPicPr>
            <p:nvPr/>
          </p:nvPicPr>
          <p:blipFill rotWithShape="1">
            <a:blip r:embed="rId2" cstate="print">
              <a:alphaModFix/>
              <a:extLst>
                <a:ext uri="{28A0092B-C50C-407E-A947-70E740481C1C}">
                  <a14:useLocalDpi xmlns:a14="http://schemas.microsoft.com/office/drawing/2010/main" val="0"/>
                </a:ext>
              </a:extLst>
            </a:blip>
            <a:srcRect t="-10683" r="-2" b="-2"/>
            <a:stretch/>
          </p:blipFill>
          <p:spPr>
            <a:xfrm>
              <a:off x="238687" y="33845"/>
              <a:ext cx="2331516" cy="587562"/>
            </a:xfrm>
            <a:prstGeom prst="rect">
              <a:avLst/>
            </a:prstGeom>
            <a:noFill/>
            <a:ln>
              <a:noFill/>
            </a:ln>
          </p:spPr>
        </p:pic>
        <p:sp>
          <p:nvSpPr>
            <p:cNvPr id="6" name="Rectangle 5"/>
            <p:cNvSpPr/>
            <p:nvPr/>
          </p:nvSpPr>
          <p:spPr>
            <a:xfrm>
              <a:off x="-1" y="0"/>
              <a:ext cx="182880" cy="2286000"/>
            </a:xfrm>
            <a:prstGeom prst="rect">
              <a:avLst/>
            </a:prstGeom>
            <a:solidFill>
              <a:srgbClr val="DF5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4572000"/>
              <a:ext cx="182880" cy="2286000"/>
            </a:xfrm>
            <a:prstGeom prst="rect">
              <a:avLst/>
            </a:prstGeom>
            <a:solidFill>
              <a:srgbClr val="ED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286000"/>
              <a:ext cx="182880" cy="2286000"/>
            </a:xfrm>
            <a:prstGeom prst="rect">
              <a:avLst/>
            </a:prstGeom>
            <a:solidFill>
              <a:srgbClr val="68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695205"/>
              <a:ext cx="12192000" cy="4572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684504" y="0"/>
              <a:ext cx="45719" cy="733531"/>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337631" y="1058566"/>
            <a:ext cx="6096000" cy="5478423"/>
          </a:xfrm>
          <a:prstGeom prst="rect">
            <a:avLst/>
          </a:prstGeom>
        </p:spPr>
        <p:txBody>
          <a:bodyPr>
            <a:spAutoFit/>
          </a:bodyPr>
          <a:lstStyle/>
          <a:p>
            <a:r>
              <a:rPr lang="en-US" sz="1400" dirty="0" smtClean="0">
                <a:solidFill>
                  <a:srgbClr val="005C90"/>
                </a:solidFill>
              </a:rPr>
              <a:t>Users of CeNCOOS information include:</a:t>
            </a:r>
          </a:p>
          <a:p>
            <a:r>
              <a:rPr lang="en-US" sz="1400" dirty="0" smtClean="0">
                <a:solidFill>
                  <a:srgbClr val="005C90"/>
                </a:solidFill>
              </a:rPr>
              <a:t>BOEM</a:t>
            </a:r>
            <a:r>
              <a:rPr lang="en-US" sz="1400" dirty="0">
                <a:solidFill>
                  <a:srgbClr val="005C90"/>
                </a:solidFill>
              </a:rPr>
              <a:t>	Bureau of Ocean Energy Management</a:t>
            </a:r>
          </a:p>
          <a:p>
            <a:r>
              <a:rPr lang="en-US" sz="1400" dirty="0">
                <a:solidFill>
                  <a:srgbClr val="005C90"/>
                </a:solidFill>
              </a:rPr>
              <a:t>CBNMS	Cordell Bank National Marine Sanctuary</a:t>
            </a:r>
          </a:p>
          <a:p>
            <a:r>
              <a:rPr lang="en-US" sz="1400" dirty="0">
                <a:solidFill>
                  <a:srgbClr val="005C90"/>
                </a:solidFill>
              </a:rPr>
              <a:t>CCLEAN	Central Coast Long-term Environmental Assessment Network</a:t>
            </a:r>
          </a:p>
          <a:p>
            <a:r>
              <a:rPr lang="en-US" sz="1400" dirty="0">
                <a:solidFill>
                  <a:srgbClr val="005C90"/>
                </a:solidFill>
              </a:rPr>
              <a:t>CCLME	California Current Large Marine Ecosystem</a:t>
            </a:r>
          </a:p>
          <a:p>
            <a:r>
              <a:rPr lang="en-US" sz="1400" dirty="0">
                <a:solidFill>
                  <a:srgbClr val="005C90"/>
                </a:solidFill>
              </a:rPr>
              <a:t>CDFW	California Department of Fish and Wildlife</a:t>
            </a:r>
          </a:p>
          <a:p>
            <a:r>
              <a:rPr lang="en-US" sz="1400" dirty="0">
                <a:solidFill>
                  <a:srgbClr val="005C90"/>
                </a:solidFill>
              </a:rPr>
              <a:t>CDPH	California Department of Public Health</a:t>
            </a:r>
          </a:p>
          <a:p>
            <a:r>
              <a:rPr lang="en-US" sz="1400" dirty="0">
                <a:solidFill>
                  <a:srgbClr val="005C90"/>
                </a:solidFill>
              </a:rPr>
              <a:t>CDW	California Department of Water</a:t>
            </a:r>
          </a:p>
          <a:p>
            <a:r>
              <a:rPr lang="en-US" sz="1400" dirty="0">
                <a:solidFill>
                  <a:srgbClr val="005C90"/>
                </a:solidFill>
              </a:rPr>
              <a:t>GFNMS	Greater </a:t>
            </a:r>
            <a:r>
              <a:rPr lang="en-US" sz="1400" dirty="0" err="1">
                <a:solidFill>
                  <a:srgbClr val="005C90"/>
                </a:solidFill>
              </a:rPr>
              <a:t>Farallones</a:t>
            </a:r>
            <a:r>
              <a:rPr lang="en-US" sz="1400" dirty="0">
                <a:solidFill>
                  <a:srgbClr val="005C90"/>
                </a:solidFill>
              </a:rPr>
              <a:t> National Marine Sanctuary </a:t>
            </a:r>
          </a:p>
          <a:p>
            <a:r>
              <a:rPr lang="en-US" sz="1400" dirty="0">
                <a:solidFill>
                  <a:srgbClr val="005C90"/>
                </a:solidFill>
              </a:rPr>
              <a:t>GNOME	General NOAA Operational Modeling Environment</a:t>
            </a:r>
          </a:p>
          <a:p>
            <a:r>
              <a:rPr lang="en-US" sz="1400" dirty="0">
                <a:solidFill>
                  <a:srgbClr val="005C90"/>
                </a:solidFill>
              </a:rPr>
              <a:t>GTS	Global Telecommunication System</a:t>
            </a:r>
          </a:p>
          <a:p>
            <a:r>
              <a:rPr lang="en-US" sz="1400" dirty="0">
                <a:solidFill>
                  <a:srgbClr val="005C90"/>
                </a:solidFill>
              </a:rPr>
              <a:t>HABMAP	Harmful Algal Bloom Monitoring and Alert Program</a:t>
            </a:r>
          </a:p>
          <a:p>
            <a:r>
              <a:rPr lang="en-US" sz="1400" dirty="0">
                <a:solidFill>
                  <a:srgbClr val="005C90"/>
                </a:solidFill>
              </a:rPr>
              <a:t>MBNMS	Monterey Bay National Marine Sanctuary</a:t>
            </a:r>
          </a:p>
          <a:p>
            <a:r>
              <a:rPr lang="en-US" sz="1400" dirty="0">
                <a:solidFill>
                  <a:srgbClr val="005C90"/>
                </a:solidFill>
              </a:rPr>
              <a:t>NCCOS	National Centers for Coastal Ocean Science</a:t>
            </a:r>
          </a:p>
          <a:p>
            <a:r>
              <a:rPr lang="en-US" sz="1400" dirty="0">
                <a:solidFill>
                  <a:srgbClr val="005C90"/>
                </a:solidFill>
              </a:rPr>
              <a:t>NOS	National Ocean Service (of NOAA)</a:t>
            </a:r>
          </a:p>
          <a:p>
            <a:r>
              <a:rPr lang="en-US" sz="1400" dirty="0">
                <a:solidFill>
                  <a:srgbClr val="005C90"/>
                </a:solidFill>
              </a:rPr>
              <a:t>OAP	Ocean Acidification Program (of NOAA)</a:t>
            </a:r>
          </a:p>
          <a:p>
            <a:r>
              <a:rPr lang="en-US" sz="1400" dirty="0">
                <a:solidFill>
                  <a:srgbClr val="005C90"/>
                </a:solidFill>
              </a:rPr>
              <a:t>OAR	Oceanic and Atmospheric Research (of NOAA)</a:t>
            </a:r>
          </a:p>
          <a:p>
            <a:r>
              <a:rPr lang="en-US" sz="1400" dirty="0">
                <a:solidFill>
                  <a:srgbClr val="005C90"/>
                </a:solidFill>
              </a:rPr>
              <a:t>OEHHA	California Office of Environmental Health Hazard Assessment</a:t>
            </a:r>
          </a:p>
          <a:p>
            <a:r>
              <a:rPr lang="en-US" sz="1400" dirty="0">
                <a:solidFill>
                  <a:srgbClr val="005C90"/>
                </a:solidFill>
              </a:rPr>
              <a:t>OPC	Ocean Protection Council</a:t>
            </a:r>
          </a:p>
          <a:p>
            <a:r>
              <a:rPr lang="en-US" sz="1400" dirty="0">
                <a:solidFill>
                  <a:srgbClr val="005C90"/>
                </a:solidFill>
              </a:rPr>
              <a:t>OSPR 	Oil Spill Prevention and Response</a:t>
            </a:r>
          </a:p>
          <a:p>
            <a:r>
              <a:rPr lang="en-US" sz="1400" dirty="0">
                <a:solidFill>
                  <a:srgbClr val="005C90"/>
                </a:solidFill>
              </a:rPr>
              <a:t>OST 	Ocean Science Trust</a:t>
            </a:r>
          </a:p>
          <a:p>
            <a:r>
              <a:rPr lang="en-US" sz="1400" dirty="0">
                <a:solidFill>
                  <a:srgbClr val="005C90"/>
                </a:solidFill>
              </a:rPr>
              <a:t>SAROPS	Search and Rescue Optimal Planning System</a:t>
            </a:r>
          </a:p>
          <a:p>
            <a:r>
              <a:rPr lang="en-US" sz="1400" dirty="0">
                <a:solidFill>
                  <a:srgbClr val="005C90"/>
                </a:solidFill>
              </a:rPr>
              <a:t>USCG	US Coast Guard</a:t>
            </a:r>
          </a:p>
          <a:p>
            <a:r>
              <a:rPr lang="en-US" sz="1400" dirty="0">
                <a:solidFill>
                  <a:srgbClr val="005C90"/>
                </a:solidFill>
              </a:rPr>
              <a:t>WCOA	West Coast Ocean Alliance</a:t>
            </a:r>
          </a:p>
          <a:p>
            <a:r>
              <a:rPr lang="en-US" sz="1400" dirty="0">
                <a:solidFill>
                  <a:srgbClr val="005C90"/>
                </a:solidFill>
              </a:rPr>
              <a:t>WCODP	West Coast Ocean Data Portal</a:t>
            </a:r>
          </a:p>
        </p:txBody>
      </p:sp>
      <p:sp>
        <p:nvSpPr>
          <p:cNvPr id="15" name="Rectangle 14"/>
          <p:cNvSpPr/>
          <p:nvPr/>
        </p:nvSpPr>
        <p:spPr>
          <a:xfrm>
            <a:off x="6195312" y="1058566"/>
            <a:ext cx="5908430" cy="4616648"/>
          </a:xfrm>
          <a:prstGeom prst="rect">
            <a:avLst/>
          </a:prstGeom>
        </p:spPr>
        <p:txBody>
          <a:bodyPr wrap="square">
            <a:spAutoFit/>
          </a:bodyPr>
          <a:lstStyle/>
          <a:p>
            <a:r>
              <a:rPr lang="en-US" sz="1400" dirty="0" smtClean="0">
                <a:solidFill>
                  <a:srgbClr val="005C90"/>
                </a:solidFill>
              </a:rPr>
              <a:t>Select networks of interest:</a:t>
            </a:r>
          </a:p>
          <a:p>
            <a:r>
              <a:rPr lang="en-US" sz="1400" dirty="0" err="1" smtClean="0">
                <a:solidFill>
                  <a:srgbClr val="005C90"/>
                </a:solidFill>
              </a:rPr>
              <a:t>AniBOS</a:t>
            </a:r>
            <a:r>
              <a:rPr lang="en-US" sz="1400" dirty="0">
                <a:solidFill>
                  <a:srgbClr val="005C90"/>
                </a:solidFill>
              </a:rPr>
              <a:t>	Animal Borne Ocean Sensors</a:t>
            </a:r>
          </a:p>
          <a:p>
            <a:r>
              <a:rPr lang="en-US" sz="1400" dirty="0">
                <a:solidFill>
                  <a:srgbClr val="005C90"/>
                </a:solidFill>
              </a:rPr>
              <a:t>ATN	Animal Telemetry Network</a:t>
            </a:r>
          </a:p>
          <a:p>
            <a:r>
              <a:rPr lang="en-US" sz="1400" dirty="0" err="1">
                <a:solidFill>
                  <a:srgbClr val="005C90"/>
                </a:solidFill>
              </a:rPr>
              <a:t>CalCOFI</a:t>
            </a:r>
            <a:r>
              <a:rPr lang="en-US" sz="1400" dirty="0">
                <a:solidFill>
                  <a:srgbClr val="005C90"/>
                </a:solidFill>
              </a:rPr>
              <a:t>	California Cooperative Fisheries Investigations</a:t>
            </a:r>
          </a:p>
          <a:p>
            <a:r>
              <a:rPr lang="en-US" sz="1400" dirty="0">
                <a:solidFill>
                  <a:srgbClr val="005C90"/>
                </a:solidFill>
              </a:rPr>
              <a:t>DOOS	Deep Ocean Observing Strategy</a:t>
            </a:r>
          </a:p>
          <a:p>
            <a:r>
              <a:rPr lang="en-US" sz="1400" dirty="0">
                <a:solidFill>
                  <a:srgbClr val="005C90"/>
                </a:solidFill>
              </a:rPr>
              <a:t>GEO BON	Group on Earth Observation Biodiversity Observation Network</a:t>
            </a:r>
          </a:p>
          <a:p>
            <a:r>
              <a:rPr lang="en-US" sz="1400" dirty="0">
                <a:solidFill>
                  <a:srgbClr val="005C90"/>
                </a:solidFill>
              </a:rPr>
              <a:t>GOA-ON	Global Ocean Acidification Observing Network</a:t>
            </a:r>
          </a:p>
          <a:p>
            <a:r>
              <a:rPr lang="en-US" sz="1400" dirty="0">
                <a:solidFill>
                  <a:srgbClr val="005C90"/>
                </a:solidFill>
              </a:rPr>
              <a:t>GOMO	Global Ocean Monitoring and Observation</a:t>
            </a:r>
          </a:p>
          <a:p>
            <a:r>
              <a:rPr lang="en-US" sz="1400" dirty="0">
                <a:solidFill>
                  <a:srgbClr val="005C90"/>
                </a:solidFill>
              </a:rPr>
              <a:t>GOOS	Global Ocean Observing System</a:t>
            </a:r>
          </a:p>
          <a:p>
            <a:r>
              <a:rPr lang="en-US" sz="1400" dirty="0">
                <a:solidFill>
                  <a:srgbClr val="005C90"/>
                </a:solidFill>
              </a:rPr>
              <a:t>HABON	Harmful Algal Bloom Observing Network (of NOAA)</a:t>
            </a:r>
          </a:p>
          <a:p>
            <a:r>
              <a:rPr lang="en-US" sz="1400" dirty="0" smtClean="0">
                <a:solidFill>
                  <a:srgbClr val="005C90"/>
                </a:solidFill>
              </a:rPr>
              <a:t>IPCC</a:t>
            </a:r>
            <a:r>
              <a:rPr lang="en-US" sz="1400" dirty="0">
                <a:solidFill>
                  <a:srgbClr val="005C90"/>
                </a:solidFill>
              </a:rPr>
              <a:t>	Intergovernmental Panel on Climate Change</a:t>
            </a:r>
          </a:p>
          <a:p>
            <a:r>
              <a:rPr lang="en-US" sz="1400" dirty="0" err="1">
                <a:solidFill>
                  <a:srgbClr val="005C90"/>
                </a:solidFill>
              </a:rPr>
              <a:t>MARINe</a:t>
            </a:r>
            <a:r>
              <a:rPr lang="en-US" sz="1400" dirty="0">
                <a:solidFill>
                  <a:srgbClr val="005C90"/>
                </a:solidFill>
              </a:rPr>
              <a:t>	Multi-Agency Rocky Intertidal Network</a:t>
            </a:r>
          </a:p>
          <a:p>
            <a:r>
              <a:rPr lang="en-US" sz="1400" dirty="0">
                <a:solidFill>
                  <a:srgbClr val="005C90"/>
                </a:solidFill>
              </a:rPr>
              <a:t>MBON	Marine Biodiversity Observation Network</a:t>
            </a:r>
          </a:p>
          <a:p>
            <a:r>
              <a:rPr lang="en-US" sz="1400" dirty="0">
                <a:solidFill>
                  <a:srgbClr val="005C90"/>
                </a:solidFill>
              </a:rPr>
              <a:t>OBIS	Ocean Biodiversity Information System</a:t>
            </a:r>
          </a:p>
          <a:p>
            <a:r>
              <a:rPr lang="en-US" sz="1400" dirty="0">
                <a:solidFill>
                  <a:srgbClr val="005C90"/>
                </a:solidFill>
              </a:rPr>
              <a:t>OTN	Ocean Tracking Network</a:t>
            </a:r>
          </a:p>
          <a:p>
            <a:r>
              <a:rPr lang="en-US" sz="1400" dirty="0" smtClean="0">
                <a:solidFill>
                  <a:srgbClr val="005C90"/>
                </a:solidFill>
              </a:rPr>
              <a:t>PCSGA 	Pacific </a:t>
            </a:r>
            <a:r>
              <a:rPr lang="en-US" sz="1400" dirty="0">
                <a:solidFill>
                  <a:srgbClr val="005C90"/>
                </a:solidFill>
              </a:rPr>
              <a:t>Coast Shellfish Growers Association</a:t>
            </a:r>
          </a:p>
          <a:p>
            <a:r>
              <a:rPr lang="en-US" sz="1400" dirty="0">
                <a:solidFill>
                  <a:srgbClr val="005C90"/>
                </a:solidFill>
              </a:rPr>
              <a:t>PISCO	Partnership for Interdisciplinary Studies of Coastal Oceans</a:t>
            </a:r>
          </a:p>
          <a:p>
            <a:r>
              <a:rPr lang="en-US" sz="1400" dirty="0">
                <a:solidFill>
                  <a:srgbClr val="005C90"/>
                </a:solidFill>
              </a:rPr>
              <a:t>POGO	Partnership for Observing the Global Ocean</a:t>
            </a:r>
          </a:p>
          <a:p>
            <a:r>
              <a:rPr lang="en-US" sz="1400" dirty="0">
                <a:solidFill>
                  <a:srgbClr val="005C90"/>
                </a:solidFill>
              </a:rPr>
              <a:t>ROWG	</a:t>
            </a:r>
            <a:r>
              <a:rPr lang="en-US" sz="1400" dirty="0" err="1">
                <a:solidFill>
                  <a:srgbClr val="005C90"/>
                </a:solidFill>
              </a:rPr>
              <a:t>Radiowave</a:t>
            </a:r>
            <a:r>
              <a:rPr lang="en-US" sz="1400" dirty="0">
                <a:solidFill>
                  <a:srgbClr val="005C90"/>
                </a:solidFill>
              </a:rPr>
              <a:t> Operators Working Group</a:t>
            </a:r>
          </a:p>
          <a:p>
            <a:r>
              <a:rPr lang="en-US" sz="1400" dirty="0">
                <a:solidFill>
                  <a:srgbClr val="005C90"/>
                </a:solidFill>
              </a:rPr>
              <a:t>SACNAS	</a:t>
            </a:r>
            <a:r>
              <a:rPr lang="en-US" sz="1400" dirty="0" smtClean="0">
                <a:solidFill>
                  <a:srgbClr val="005C90"/>
                </a:solidFill>
              </a:rPr>
              <a:t>Soc. </a:t>
            </a:r>
            <a:r>
              <a:rPr lang="en-US" sz="1400" dirty="0">
                <a:solidFill>
                  <a:srgbClr val="005C90"/>
                </a:solidFill>
              </a:rPr>
              <a:t>for </a:t>
            </a:r>
            <a:r>
              <a:rPr lang="en-US" sz="1400" dirty="0" smtClean="0">
                <a:solidFill>
                  <a:srgbClr val="005C90"/>
                </a:solidFill>
              </a:rPr>
              <a:t>Adv. </a:t>
            </a:r>
            <a:r>
              <a:rPr lang="en-US" sz="1400" dirty="0">
                <a:solidFill>
                  <a:srgbClr val="005C90"/>
                </a:solidFill>
              </a:rPr>
              <a:t>of Chicanos/Hispanics </a:t>
            </a:r>
            <a:r>
              <a:rPr lang="en-US" sz="1400" dirty="0" smtClean="0">
                <a:solidFill>
                  <a:srgbClr val="005C90"/>
                </a:solidFill>
              </a:rPr>
              <a:t>&amp; </a:t>
            </a:r>
            <a:r>
              <a:rPr lang="en-US" sz="1400" dirty="0">
                <a:solidFill>
                  <a:srgbClr val="005C90"/>
                </a:solidFill>
              </a:rPr>
              <a:t>Native Americans in Science</a:t>
            </a:r>
          </a:p>
          <a:p>
            <a:r>
              <a:rPr lang="en-US" sz="1400" dirty="0">
                <a:solidFill>
                  <a:srgbClr val="005C90"/>
                </a:solidFill>
              </a:rPr>
              <a:t>WAML	Western Association of Marine Laboratories</a:t>
            </a:r>
          </a:p>
        </p:txBody>
      </p:sp>
      <p:sp>
        <p:nvSpPr>
          <p:cNvPr id="10" name="Rectangle 9"/>
          <p:cNvSpPr/>
          <p:nvPr/>
        </p:nvSpPr>
        <p:spPr>
          <a:xfrm>
            <a:off x="154752" y="-3369"/>
            <a:ext cx="45720" cy="6858000"/>
          </a:xfrm>
          <a:prstGeom prst="rect">
            <a:avLst/>
          </a:prstGeom>
          <a:solidFill>
            <a:srgbClr val="005C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662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25161</TotalTime>
  <Words>824</Words>
  <Application>Microsoft Office PowerPoint</Application>
  <PresentationFormat>Widescreen</PresentationFormat>
  <Paragraphs>87</Paragraphs>
  <Slides>12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 Narrow</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Henry Ruhl</dc:creator>
  <cp:lastModifiedBy>Henry Ruhl</cp:lastModifiedBy>
  <cp:revision>194</cp:revision>
  <dcterms:created xsi:type="dcterms:W3CDTF">2021-02-10T18:53:20Z</dcterms:created>
  <dcterms:modified xsi:type="dcterms:W3CDTF">2021-11-18T01:29:02Z</dcterms:modified>
</cp:coreProperties>
</file>