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10.xml"/>
  <Override ContentType="application/vnd.openxmlformats-officedocument.presentationml.comments+xml" PartName="/ppt/comments/comment8.xml"/>
  <Override ContentType="application/vnd.openxmlformats-officedocument.presentationml.comments+xml" PartName="/ppt/comments/comment6.xml"/>
  <Override ContentType="application/vnd.openxmlformats-officedocument.presentationml.comments+xml" PartName="/ppt/comments/comment3.xml"/>
  <Override ContentType="application/vnd.openxmlformats-officedocument.presentationml.comments+xml" PartName="/ppt/comments/comment13.xml"/>
  <Override ContentType="application/vnd.openxmlformats-officedocument.presentationml.comments+xml" PartName="/ppt/comments/comment1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5.xml"/>
  <Override ContentType="application/vnd.openxmlformats-officedocument.presentationml.comments+xml" PartName="/ppt/comments/comment7.xml"/>
  <Override ContentType="application/vnd.openxmlformats-officedocument.presentationml.comments+xml" PartName="/ppt/comments/comment4.xml"/>
  <Override ContentType="application/vnd.openxmlformats-officedocument.presentationml.comments+xml" PartName="/ppt/comments/comment9.xml"/>
  <Override ContentType="application/vnd.openxmlformats-officedocument.presentationml.comments+xml" PartName="/ppt/comments/comment1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1" name="Kakani Katij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9131FB-D61A-40FD-B2B1-9FCFA3BDA0CC}">
  <a:tblStyle styleId="{919131FB-D61A-40FD-B2B1-9FCFA3BDA0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0-10-05T21:22:44.726">
    <p:pos x="6000" y="0"/>
    <p:text>DK: how are you testing the functionality of the board? what are you measuring?
PR: using same hardware to get good power and current estimates; want to get imagery output - will work on this</p:text>
  </p:cm>
</p:cmLst>
</file>

<file path=ppt/comments/comment10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5" dt="2020-10-05T22:32:16.451">
    <p:pos x="6000" y="0"/>
    <p:text>JE: steady state simulation; will not happen in the video realm use case
DK: batteries are not a heat source here
PR: cameras, TX2s strobes are heat source</p:text>
  </p:cm>
</p:cmLst>
</file>

<file path=ppt/comments/comment1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6" dt="2020-10-05T22:37:45.954">
    <p:pos x="6000" y="0"/>
    <p:text>DK: concerned about heat on the battery; discharging at higher temp but recharging lower; bit of a concern; forced cooling will heat up other parts of the housing so may want to avoid doing that
PR: intuition would be forced cooling would lower the temperature of everything
EM: agrees
DK: adding internal surface with spiral groove to increase surface area
PR: end cap can do that
EM: Mark Chaffey is an expert on this, should chat with him</p:text>
  </p:cm>
  <p:cm authorId="0" idx="17" dt="2020-10-05T22:34:27.205">
    <p:pos x="6000" y="100"/>
    <p:text>PR: batteries at 30 deg C
ET: for charging, that's ok
EM: batteries can't be charged below zero or slowed below 10 deg, consider a battery heater?
PR: discharging too? 
EM: can discharge at 10 below</p:text>
  </p:cm>
</p:cmLst>
</file>

<file path=ppt/comments/comment1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8" dt="2020-10-05T22:55:26.462">
    <p:pos x="6000" y="0"/>
    <p:text>BR: SD card size on LRAUV is 32 GB
BH: dedicated GigE port? yes. standard is 100B</p:text>
  </p:cm>
  <p:cm authorId="0" idx="19" dt="2020-10-05T22:56:31.334">
    <p:pos x="6000" y="100"/>
    <p:text>BR: main comm is serial; need software component that runs that device; standard API 
PR: look into advantage of low power mission mode (serial) and if not, LCM messages? (hard to hear)</p:text>
  </p:cm>
  <p:cm authorId="0" idx="20" dt="2020-10-05T22:52:19.768">
    <p:pos x="6000" y="200"/>
    <p:text>ET: once payload is built, vehicle requests through DMO, for development engineering tests can be squeezed in; have a vehicle that's dormant Galeen (was Matt Kemp's vehicle), could integrate no vehicle and won't need to share; most vehicles are set and don't switch out payloads but Galeen could be set up for EyeRIS and payload could stay with vehicle for next year
ET: for test tank, let us know a few weeks ahead that should be sufficient; first time in tank, need more time to ballast; once basic setup not much will change and future tank work should be straight forward
BH: least of your worries; whether Galeen or not; comms interfaces would be required and Ben/Brian can take care of that; have cellular so could conceivably pull ROIs but nothing over-the-horizon, testing near-shore
PR: in test tank, being able to hook up to EyeRIS
ET: possible, keep vehicle on tether with ethernet access to it; if possible to mount dome and gear without shell, can mount cable straight to it; keep in mind for assembly and mounting, shell-less ops could be helpful</p:text>
  </p:cm>
</p:cmLst>
</file>

<file path=ppt/comments/comment1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1" dt="2020-10-05T22:59:58.975">
    <p:pos x="6000" y="0"/>
    <p:text>ET: one kilo drop weight and one kilo buoyancy, need to pack housing with stuff so that we don't exceed that amount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0-10-05T21:28:33.933">
    <p:pos x="6000" y="0"/>
    <p:text>DK: why start with 42 MP camera? will this be difficult to change?
PR: 42 MP camera is from RayTrix and will be challenging to change, which is why we aren't starting with it.
DK: what cameras are Erik using to test the TX2?
PR: the 20 Mb MIPI cameras, which will have a different power draw; will need to fully test out all configurations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0-10-05T21:41:52.397">
    <p:pos x="6000" y="0"/>
    <p:text>ET: The main channel of communication to vehicle will be serial connection?
PR: Will be both.
BR: Dual Jetson, ethernet going into each of them or master/slave
PR: Leader/follower configuration. There's two ethernet ports on each board.
DK: One port or two ports? 
PR: Chained together so one port coming out of the housing.
BR: If daisy-chained, could potentially communicate with both of them.
DK: Would they all go through ground fault and be isolatable? 
ET: ethernet is isolated by design; serial has isolation relays; we can turn on the EyeRIS assembly off and determine if ground fault is in EyeRIS assembly or not
DK: so this is tied to ground fault detection for LRAUV, right?
ET: we will measure whether there is a path between power voltages and frame of vehicle; if you can turn components off and isolate with relays, can determine if happening in EyeRIS or not; ignore the yellow arrow there
DK: what about input voltage? will instrument be informed that power will be removed?
ET: operator is in charge of turning instruments on/off; nothing on vehicle that turns instruments on/off; nothing that will yank power away
BR: with other backseat driver ops, standard message that tells component that power is about to shutoff; backseat applications will have LCM listener that intercepts message, once received, starts bootdown; once sent timer gets started and when expired LRAUV expects payload to be fully powered down and if not it will be powered down; no confirmation between LRAUV and payload
ET: system has its own battery; even turned off, it could run on its own battery for a while; could be in charge of its own operation/power; battery has enough power for jetson on its own
DK: how long does it take for backseat driver groundfault detection?
ET: no module does this; operator turns off devices
DK: automatic ground fault detection?
ET: happens automatically but not identification; up to you to find out where the ground fault is
BR: have to write a separate mission to automate ground fault isolation</p:text>
  </p:cm>
  <p:cm authorId="0" idx="4" dt="2020-10-05T21:30:50.545">
    <p:pos x="6000" y="100"/>
    <p:text>EM: Is that 36 V? (I could not hear the rest of his question)
ET: Planning to have your own ground fault detection for various components and send signal to vehicle?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5" dt="2020-10-05T21:46:02.149">
    <p:pos x="6000" y="0"/>
    <p:text>EM: need forced air cooling? 15 W is getting up there.
PR: will get into it later, but can include</p:text>
  </p:cm>
</p:cmLst>
</file>

<file path=ppt/comments/comment5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6" dt="2020-10-05T21:52:13.859">
    <p:pos x="6000" y="0"/>
    <p:text>DK: what about overall conversion efficiency? 3 different converters; is there a way to find out overall energy efficiency?
PR: good suggestion; would assume could make more efficient system with partial LRAUV battery rather than another one in EyeRIS</p:text>
  </p:cm>
</p:cmLst>
</file>

<file path=ppt/comments/comment6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7" dt="2020-10-05T22:01:33.653">
    <p:pos x="6000" y="0"/>
    <p:text>DK: what about ability to detect ground faults, already integrated?
ET: nobody has made a plan for that yet</p:text>
  </p:cm>
  <p:cm authorId="0" idx="8" dt="2020-10-05T22:00:26.095">
    <p:pos x="6000" y="100"/>
    <p:text>BH: figured out how to cut out LRAUV battery and simplify staged approach
EM: integrating LRAUV battery would be a lot easier
PR: if we can provide a way to do that and hook up to partial LRAUV battery, could do that
EM: if bringing in new battery, have new safety critical considerations that need to be evaluated, thermal overshoots of the battery; none of those are insurmountable but thorny integration issues; being able to use the existing proven battery design seems like a lower risk approach
ET: we don't have many battery chargers for that design left; how many?
BH: we have couple packs worth; temporary solution to speed initial deployment
PR: make sure bulkhead connectors will allow for that possibility; if integrated battery has issues, then we have back-up; will work on the power path for partial battery option</p:text>
  </p:cm>
  <p:cm authorId="0" idx="9" dt="2020-10-05T21:56:05.428">
    <p:pos x="6000" y="200"/>
    <p:text>BR: what about charging? how will that be managed in each case
PR: integrated battery, would not charge battery during mission and recharged after recovery; not sure about partial
BR: if we have to uncan system for every charge, would take time; would be good to figure out without having to reopen the can
PR: if so, we would need to recharge during the mission; could recharge partial LRAUV battery without reopening housing too
EM: wants to find out the power path and recharging
PR: spent most time on integrated battery option and partial LRAUV battery next year
EM: partial LRAUV battery would power boost converter that powers the strobe
DK: strobe design is going to be the same independent of battery config
EM: eliminate Li-ion pack and just feed directly into powerpack and boost converter?</p:text>
  </p:cm>
</p:cmLst>
</file>

<file path=ppt/comments/comment7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0" dt="2020-10-05T22:10:29.874">
    <p:pos x="6000" y="0"/>
    <p:text>ET: have you thought of building up warm-up converter to charge and one down-converter to feed low power TX2 and microcontroller
PR: have thought of it but didn't come up with design; advantage that current is lower
EM: 10-12 series string that enters into custom options
PR: tend towards COTS
EM: not outlandish (e-bike), but fully custom design
PR: constraint is space
DK: 42V boost needs to be done before/after battery pack, not sure about ET argument
ET: what is the use case you burn most power into heat, 300 W power pack, which is what he'd optimize
EM: you need some converter at input of strobe capacitor bank; when strobes fire, wide voltage swing; need some current limiting stage there
PR: voltage swing shouldn't be too high while discharging, video flash mode rather than still image flash
DK: might be more efficient to upconvert to 42V instead of up to 60V and down to 42V</p:text>
  </p:cm>
</p:cmLst>
</file>

<file path=ppt/comments/comment8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1" dt="2020-10-05T22:19:51.128">
    <p:pos x="6000" y="0"/>
    <p:text>ET: do you need a DVL for the operations you're trying to do?
BH: deployment options most likely won't have DVL; have longer nose shells; if it needs to get longer, we can</p:text>
  </p:cm>
  <p:cm authorId="0" idx="12" dt="2020-10-05T22:17:39.735">
    <p:pos x="6000" y="0"/>
    <p:text>ET: do you have any setup for a lens cover?
BR: scratched polycarbonate? how will that hold up during launch?</p:text>
  </p:cm>
  <p:cm authorId="0" idx="13" dt="2020-10-05T22:19:51.128">
    <p:pos x="6000" y="0"/>
    <p:text>DK: elimination of DVL, can you make nose shell shorter? worth it?
PR: can't make it too much shorter, run into foam
BH: rather to stay with this length of nosecone</p:text>
  </p:cm>
</p:cmLst>
</file>

<file path=ppt/comments/comment9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4" dt="2020-10-05T22:26:00.617">
    <p:pos x="6000" y="0"/>
    <p:text>EM: how much heat is coming out of the strobe?
PR: not sure; strobe efficiency 30W of heat; typical strobe/heat calcs, assuming most goes into heat
DK: 25% efficient electrical to optical
ET: make disk out of aluminum, it's in water so need to experiment
BH: route cables? junction box?
PR: connectors on housing, no junction box; aluminum ring is heavier; water flow through nose?
ET: not much water exchange
JE: could model this and determine if changes need to be made to strobe array mount; closer than a guess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378128f01_1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5378128f01_1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5378128f01_1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5378128f01_1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378128f01_1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378128f01_1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5378128f01_1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5378128f01_1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9d9981f7e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9d9981f7e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378128f01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378128f01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999782855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999782855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5378128f0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5378128f0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5378128f0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5378128f0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378128f01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5378128f0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9997828550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999782855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5378128f0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5378128f0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9d9981f7ef_6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9d9981f7ef_6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9d9981f7ef_6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9d9981f7ef_6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d9981f7ef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d9981f7ef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378128f0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378128f0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9d9981f7ef_2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9d9981f7ef_2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5378128f01_1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5378128f01_1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5378128f01_1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5378128f01_1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5378128f01_1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5378128f01_1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3bc1ad262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3bc1ad262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78128f01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78128f01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378128f01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378128f01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378128f01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378128f01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99782855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9978285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378128f01_1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378128f01_1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999782855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999782855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378128f01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378128f01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9" name="Google Shape;9;p1"/>
          <p:cNvGraphicFramePr/>
          <p:nvPr/>
        </p:nvGraphicFramePr>
        <p:xfrm>
          <a:off x="138350" y="4782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{919131FB-D61A-40FD-B2B1-9FCFA3BDA0CC}</a:tableStyleId>
              </a:tblPr>
              <a:tblGrid>
                <a:gridCol w="1487400"/>
                <a:gridCol w="1891400"/>
                <a:gridCol w="2995950"/>
                <a:gridCol w="382850"/>
                <a:gridCol w="1689400"/>
              </a:tblGrid>
              <a:tr h="18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EyeRIS (800139)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EyeRIS On LRAUV Preliminary Design Review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CCCCCC"/>
                          </a:solidFill>
                        </a:rPr>
                        <a:t>Kakani K., Alana S. Henry R., Paul R., Jon E., Denis K., Rich H., Joost D.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Date: 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rgbClr val="B7B7B7"/>
                          </a:solidFill>
                        </a:rPr>
                        <a:t>10/5/</a:t>
                      </a:r>
                      <a:r>
                        <a:rPr lang="en" sz="600">
                          <a:solidFill>
                            <a:srgbClr val="B7B7B7"/>
                          </a:solidFill>
                        </a:rPr>
                        <a:t>/2020 Rev C.</a:t>
                      </a:r>
                      <a:endParaRPr sz="600">
                        <a:solidFill>
                          <a:srgbClr val="B7B7B7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hyperlink" Target="https://drive.google.com/drive/folders/1rkZgRh8mzUOuJFPSoVO63vMGrJceccqt?usp=sharing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4.xml"/><Relationship Id="rId4" Type="http://schemas.openxmlformats.org/officeDocument/2006/relationships/image" Target="../media/image16.png"/><Relationship Id="rId5" Type="http://schemas.openxmlformats.org/officeDocument/2006/relationships/image" Target="../media/image11.png"/><Relationship Id="rId6" Type="http://schemas.openxmlformats.org/officeDocument/2006/relationships/hyperlink" Target="https://drive.google.com/file/d/12BKcmjI4_bu3cjZ3R3gFa3eJd8c_0Kgd/view?usp=sharing" TargetMode="External"/><Relationship Id="rId7" Type="http://schemas.openxmlformats.org/officeDocument/2006/relationships/hyperlink" Target="https://drive.google.com/file/d/12BKcmjI4_bu3cjZ3R3gFa3eJd8c_0Kgd/view?usp=sha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5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comments" Target="../comments/comment6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comments" Target="../comments/comment7.xml"/><Relationship Id="rId4" Type="http://schemas.openxmlformats.org/officeDocument/2006/relationships/hyperlink" Target="https://docs.google.com/spreadsheets/d/1A09js2VegDzX9nqHLbH172kpvuF3mJY_nJPfcGakm1E/edit?usp=sharing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comments" Target="../comments/comment8.xml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comments" Target="../comments/comment9.xml"/><Relationship Id="rId4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comments" Target="../comments/comment10.xml"/><Relationship Id="rId4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comments" Target="../comments/comment11.xml"/><Relationship Id="rId4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ocs.google.com/spreadsheets/d/1A09js2VegDzX9nqHLbH172kpvuF3mJY_nJPfcGakm1E/edit?usp=sharing" TargetMode="External"/><Relationship Id="rId4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comments" Target="../comments/comment12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comments" Target="../comments/comment13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drive.google.com/drive/folders/1fU5oSBeDS8i7U1-r78npkLHvV1EhG9H6?usp=shar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1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comments" Target="../comments/comment2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EyeRIS on LRAUV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Preliminary Design Review</a:t>
            </a:r>
            <a:endParaRPr/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ADADAD"/>
                </a:solidFill>
              </a:rPr>
              <a:t>Kakani Katija, Alana Sherman, Henry Ruhl, Paul Roberts, Jon Erickson, Denis Klimov, Rich Henthorn, Joost Daniels</a:t>
            </a:r>
            <a:endParaRPr sz="2400">
              <a:solidFill>
                <a:srgbClr val="ADADA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Strobes</a:t>
            </a:r>
            <a:endParaRPr/>
          </a:p>
        </p:txBody>
      </p:sp>
      <p:sp>
        <p:nvSpPr>
          <p:cNvPr id="232" name="Google Shape;232;p22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Concept reviewed on April 2, 2020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Current Status: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XD16 LEDs have passed numerous pressure tests up to 9000 psi without </a:t>
            </a:r>
            <a:r>
              <a:rPr lang="en"/>
              <a:t>noticeable</a:t>
            </a:r>
            <a:r>
              <a:rPr lang="en"/>
              <a:t> change in operation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Have built up one complete assembly with Silicone potting compound and tested to 9000 psi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Current design is slightly too large for fitting in LRAUV shell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Rev B will be assembled soon and pressure tested</a:t>
            </a:r>
            <a:endParaRPr/>
          </a:p>
        </p:txBody>
      </p:sp>
      <p:pic>
        <p:nvPicPr>
          <p:cNvPr id="233" name="Google Shape;2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170125"/>
            <a:ext cx="4267197" cy="3200397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2"/>
          <p:cNvSpPr txBox="1"/>
          <p:nvPr/>
        </p:nvSpPr>
        <p:spPr>
          <a:xfrm>
            <a:off x="220500" y="4370525"/>
            <a:ext cx="4442700" cy="3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Additional Info is available: 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hlinkClick r:id="rId4"/>
              </a:rPr>
              <a:t>Strobe 9000 psi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Cameras and Compute</a:t>
            </a:r>
            <a:endParaRPr/>
          </a:p>
        </p:txBody>
      </p:sp>
      <p:sp>
        <p:nvSpPr>
          <p:cNvPr id="240" name="Google Shape;240;p23"/>
          <p:cNvSpPr txBox="1"/>
          <p:nvPr>
            <p:ph idx="1" type="body"/>
          </p:nvPr>
        </p:nvSpPr>
        <p:spPr>
          <a:xfrm>
            <a:off x="311700" y="1152475"/>
            <a:ext cx="4260300" cy="268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Camera array with 6, IMX183 sensors in hexagonal formation.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Each camera module draws roughly 1 W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One Jetson TX2 is needed per 3 modules due to CSI-2 lane limitation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TX2 power draw with J142 carrier is under 4 W at idle, 15 W at full load.</a:t>
            </a:r>
            <a:endParaRPr b="1" i="1" sz="1400"/>
          </a:p>
        </p:txBody>
      </p:sp>
      <p:pic>
        <p:nvPicPr>
          <p:cNvPr id="241" name="Google Shape;2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0375" y="1152475"/>
            <a:ext cx="2614278" cy="196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3"/>
          <p:cNvPicPr preferRelativeResize="0"/>
          <p:nvPr/>
        </p:nvPicPr>
        <p:blipFill rotWithShape="1">
          <a:blip r:embed="rId5">
            <a:alphaModFix/>
          </a:blip>
          <a:srcRect b="0" l="0" r="0" t="29468"/>
          <a:stretch/>
        </p:blipFill>
        <p:spPr>
          <a:xfrm>
            <a:off x="5560375" y="3351800"/>
            <a:ext cx="2614275" cy="138295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/>
          <p:nvPr/>
        </p:nvSpPr>
        <p:spPr>
          <a:xfrm>
            <a:off x="311700" y="4068600"/>
            <a:ext cx="38616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</a:rPr>
              <a:t>Details on camera and lens selection: </a:t>
            </a:r>
            <a:r>
              <a:rPr b="1" i="1" lang="en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LRAUV</a:t>
            </a:r>
            <a:r>
              <a:rPr b="1" i="1" lang="en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Camera Selection.pdf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Power Requirements</a:t>
            </a:r>
            <a:endParaRPr/>
          </a:p>
        </p:txBody>
      </p:sp>
      <p:graphicFrame>
        <p:nvGraphicFramePr>
          <p:cNvPr id="249" name="Google Shape;249;p24"/>
          <p:cNvGraphicFramePr/>
          <p:nvPr/>
        </p:nvGraphicFramePr>
        <p:xfrm>
          <a:off x="763000" y="1809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{919131FB-D61A-40FD-B2B1-9FCFA3BDA0CC}</a:tableStyleId>
              </a:tblPr>
              <a:tblGrid>
                <a:gridCol w="1322200"/>
                <a:gridCol w="897625"/>
                <a:gridCol w="1041725"/>
                <a:gridCol w="1041725"/>
                <a:gridCol w="1041725"/>
                <a:gridCol w="1049700"/>
                <a:gridCol w="1033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Mode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MCU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Camera / Compute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Strobes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Peak Internal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Peak Draw 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Average Draw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MCU only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100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~1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~1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 100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System Idle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100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~30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~30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 10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Still Imaging (2 Hz)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100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20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~1700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~60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 30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Video (60 Hz)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100 mW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30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&lt; 300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~1710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~660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D9D9D9"/>
                          </a:solidFill>
                        </a:rPr>
                        <a:t>~ 330 W</a:t>
                      </a:r>
                      <a:endParaRPr>
                        <a:solidFill>
                          <a:srgbClr val="D9D9D9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AA8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</a:tr>
            </a:tbl>
          </a:graphicData>
        </a:graphic>
      </p:graphicFrame>
      <p:sp>
        <p:nvSpPr>
          <p:cNvPr id="250" name="Google Shape;250;p24"/>
          <p:cNvSpPr txBox="1"/>
          <p:nvPr/>
        </p:nvSpPr>
        <p:spPr>
          <a:xfrm>
            <a:off x="5892500" y="1457100"/>
            <a:ext cx="1487700" cy="294600"/>
          </a:xfrm>
          <a:prstGeom prst="rect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D9D9D9"/>
                </a:solidFill>
              </a:rPr>
              <a:t>System Power Draw</a:t>
            </a:r>
            <a:endParaRPr sz="1100">
              <a:solidFill>
                <a:srgbClr val="D9D9D9"/>
              </a:solidFill>
            </a:endParaRPr>
          </a:p>
        </p:txBody>
      </p:sp>
      <p:cxnSp>
        <p:nvCxnSpPr>
          <p:cNvPr id="251" name="Google Shape;251;p24"/>
          <p:cNvCxnSpPr/>
          <p:nvPr/>
        </p:nvCxnSpPr>
        <p:spPr>
          <a:xfrm>
            <a:off x="5079800" y="1759625"/>
            <a:ext cx="3113100" cy="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2" name="Google Shape;252;p24"/>
          <p:cNvCxnSpPr/>
          <p:nvPr/>
        </p:nvCxnSpPr>
        <p:spPr>
          <a:xfrm rot="10800000">
            <a:off x="8264600" y="2428450"/>
            <a:ext cx="0" cy="179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3" name="Google Shape;253;p24"/>
          <p:cNvSpPr txBox="1"/>
          <p:nvPr/>
        </p:nvSpPr>
        <p:spPr>
          <a:xfrm>
            <a:off x="8337750" y="2870950"/>
            <a:ext cx="737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D9D9D9"/>
                </a:solidFill>
              </a:rPr>
              <a:t>No Battery Buffer Needed</a:t>
            </a:r>
            <a:endParaRPr sz="1100">
              <a:solidFill>
                <a:srgbClr val="D9D9D9"/>
              </a:solidFill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8337750" y="4082325"/>
            <a:ext cx="737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D9D9D9"/>
                </a:solidFill>
              </a:rPr>
              <a:t>Battery Buffer Needed</a:t>
            </a:r>
            <a:endParaRPr sz="1100">
              <a:solidFill>
                <a:srgbClr val="D9D9D9"/>
              </a:solidFill>
            </a:endParaRPr>
          </a:p>
        </p:txBody>
      </p:sp>
      <p:cxnSp>
        <p:nvCxnSpPr>
          <p:cNvPr id="255" name="Google Shape;255;p24"/>
          <p:cNvCxnSpPr/>
          <p:nvPr/>
        </p:nvCxnSpPr>
        <p:spPr>
          <a:xfrm rot="10800000">
            <a:off x="8264600" y="4285875"/>
            <a:ext cx="0" cy="507300"/>
          </a:xfrm>
          <a:prstGeom prst="straightConnector1">
            <a:avLst/>
          </a:prstGeom>
          <a:noFill/>
          <a:ln cap="flat" cmpd="sng" w="2857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6" name="Google Shape;256;p24"/>
          <p:cNvCxnSpPr/>
          <p:nvPr/>
        </p:nvCxnSpPr>
        <p:spPr>
          <a:xfrm flipH="1" rot="10800000">
            <a:off x="2094025" y="1759787"/>
            <a:ext cx="2972400" cy="7800"/>
          </a:xfrm>
          <a:prstGeom prst="straightConnector1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7" name="Google Shape;257;p24"/>
          <p:cNvSpPr txBox="1"/>
          <p:nvPr/>
        </p:nvSpPr>
        <p:spPr>
          <a:xfrm>
            <a:off x="2444400" y="1457100"/>
            <a:ext cx="2127600" cy="294600"/>
          </a:xfrm>
          <a:prstGeom prst="rect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D9D9D9"/>
                </a:solidFill>
              </a:rPr>
              <a:t>Component Average Power</a:t>
            </a:r>
            <a:endParaRPr sz="11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Battery Buffering Options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Important Considerations (from Denis)</a:t>
            </a:r>
            <a:endParaRPr sz="2100"/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1. Location and capacity: integrated into EyeRIS, or separate battery pack?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2. Charge path: 24V or battery voltage level?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3. Optimization: energy efficiency, ability to isolate?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4. Risk mitigation: over-discharge, overloading fuses in LRAUV pack, flooding?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5. Mechanical configuration: vehicle length, reusing ESP pack design?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6"/>
          <p:cNvSpPr/>
          <p:nvPr/>
        </p:nvSpPr>
        <p:spPr>
          <a:xfrm>
            <a:off x="5024350" y="1357825"/>
            <a:ext cx="3031800" cy="3246000"/>
          </a:xfrm>
          <a:prstGeom prst="roundRect">
            <a:avLst>
              <a:gd fmla="val 3671" name="adj"/>
            </a:avLst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Pros:</a:t>
            </a:r>
            <a:endParaRPr sz="1200">
              <a:solidFill>
                <a:schemeClr val="lt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AA84F"/>
              </a:buClr>
              <a:buSzPts val="1200"/>
              <a:buChar char="●"/>
            </a:pPr>
            <a:r>
              <a:rPr lang="en" sz="1200">
                <a:solidFill>
                  <a:srgbClr val="6AA84F"/>
                </a:solidFill>
              </a:rPr>
              <a:t>Greater overall battery capacity</a:t>
            </a:r>
            <a:endParaRPr sz="1200">
              <a:solidFill>
                <a:srgbClr val="6AA84F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</a:pPr>
            <a:r>
              <a:rPr lang="en" sz="1200">
                <a:solidFill>
                  <a:schemeClr val="lt2"/>
                </a:solidFill>
              </a:rPr>
              <a:t>Reuses a well-tested battery system</a:t>
            </a:r>
            <a:endParaRPr sz="1200">
              <a:solidFill>
                <a:schemeClr val="lt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</a:pPr>
            <a:r>
              <a:rPr lang="en" sz="1200">
                <a:solidFill>
                  <a:schemeClr val="lt2"/>
                </a:solidFill>
              </a:rPr>
              <a:t>Simplifies EyeRIS electronics</a:t>
            </a:r>
            <a:endParaRPr sz="1200">
              <a:solidFill>
                <a:srgbClr val="6AA84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</a:rPr>
              <a:t>Cons:</a:t>
            </a:r>
            <a:endParaRPr sz="1200">
              <a:solidFill>
                <a:schemeClr val="lt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</a:pPr>
            <a:r>
              <a:rPr lang="en" sz="1200">
                <a:solidFill>
                  <a:srgbClr val="FFD966"/>
                </a:solidFill>
              </a:rPr>
              <a:t>Increases payload size</a:t>
            </a:r>
            <a:r>
              <a:rPr lang="en" sz="1200">
                <a:solidFill>
                  <a:schemeClr val="lt2"/>
                </a:solidFill>
              </a:rPr>
              <a:t> </a:t>
            </a:r>
            <a:endParaRPr sz="1200">
              <a:solidFill>
                <a:schemeClr val="lt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</a:pPr>
            <a:r>
              <a:rPr lang="en" sz="1200">
                <a:solidFill>
                  <a:schemeClr val="lt2"/>
                </a:solidFill>
              </a:rPr>
              <a:t>Increase parts cost (new ESP housing, batteries)</a:t>
            </a:r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356800" y="1362475"/>
            <a:ext cx="3031800" cy="3246000"/>
          </a:xfrm>
          <a:prstGeom prst="roundRect">
            <a:avLst>
              <a:gd fmla="val 3671" name="adj"/>
            </a:avLst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Pros: </a:t>
            </a:r>
            <a:endParaRPr sz="1100">
              <a:solidFill>
                <a:schemeClr val="lt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AA84F"/>
              </a:buClr>
              <a:buSzPts val="1100"/>
              <a:buChar char="●"/>
            </a:pPr>
            <a:r>
              <a:rPr lang="en" sz="1100">
                <a:solidFill>
                  <a:srgbClr val="6AA84F"/>
                </a:solidFill>
              </a:rPr>
              <a:t>Makes system self-contained</a:t>
            </a:r>
            <a:endParaRPr sz="1100">
              <a:solidFill>
                <a:srgbClr val="6AA84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Char char="●"/>
            </a:pPr>
            <a:r>
              <a:rPr lang="en" sz="1100">
                <a:solidFill>
                  <a:schemeClr val="lt2"/>
                </a:solidFill>
              </a:rPr>
              <a:t>Reduces parts cost and system integration complexity</a:t>
            </a:r>
            <a:endParaRPr sz="1100">
              <a:solidFill>
                <a:schemeClr val="lt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Char char="●"/>
            </a:pPr>
            <a:r>
              <a:rPr lang="en" sz="1100">
                <a:solidFill>
                  <a:schemeClr val="lt2"/>
                </a:solidFill>
              </a:rPr>
              <a:t>Reduces vehicle payload size and requirements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</a:rPr>
              <a:t>Cons:</a:t>
            </a:r>
            <a:endParaRPr sz="1100">
              <a:solidFill>
                <a:schemeClr val="lt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D966"/>
              </a:buClr>
              <a:buSzPts val="1100"/>
              <a:buChar char="●"/>
            </a:pPr>
            <a:r>
              <a:rPr lang="en" sz="1100">
                <a:solidFill>
                  <a:srgbClr val="FFD966"/>
                </a:solidFill>
              </a:rPr>
              <a:t>Adds risk of battery failure to EyeRIS system</a:t>
            </a:r>
            <a:endParaRPr sz="1100">
              <a:solidFill>
                <a:srgbClr val="FFD9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100"/>
              <a:buChar char="●"/>
            </a:pPr>
            <a:r>
              <a:rPr lang="en" sz="1100">
                <a:solidFill>
                  <a:srgbClr val="B7B7B7"/>
                </a:solidFill>
              </a:rPr>
              <a:t>Adds complexity to electronic design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270" name="Google Shape;270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Battery Buffering Options</a:t>
            </a:r>
            <a:endParaRPr/>
          </a:p>
        </p:txBody>
      </p:sp>
      <p:sp>
        <p:nvSpPr>
          <p:cNvPr id="271" name="Google Shape;271;p26"/>
          <p:cNvSpPr txBox="1"/>
          <p:nvPr/>
        </p:nvSpPr>
        <p:spPr>
          <a:xfrm>
            <a:off x="503050" y="1113475"/>
            <a:ext cx="27393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Integrated battery in EyeRIS 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272" name="Google Shape;272;p26"/>
          <p:cNvSpPr txBox="1"/>
          <p:nvPr/>
        </p:nvSpPr>
        <p:spPr>
          <a:xfrm>
            <a:off x="5024350" y="1113475"/>
            <a:ext cx="34470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Partial LRAUV Battery in ESP Housing</a:t>
            </a:r>
            <a:endParaRPr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Integrated Battery Power Path</a:t>
            </a:r>
            <a:endParaRPr/>
          </a:p>
        </p:txBody>
      </p:sp>
      <p:sp>
        <p:nvSpPr>
          <p:cNvPr id="278" name="Google Shape;278;p27"/>
          <p:cNvSpPr/>
          <p:nvPr/>
        </p:nvSpPr>
        <p:spPr>
          <a:xfrm>
            <a:off x="582075" y="1440825"/>
            <a:ext cx="2276400" cy="1694700"/>
          </a:xfrm>
          <a:prstGeom prst="roundRect">
            <a:avLst>
              <a:gd fmla="val 7751" name="adj"/>
            </a:avLst>
          </a:prstGeom>
          <a:noFill/>
          <a:ln cap="flat" cmpd="sng" w="28575">
            <a:solidFill>
              <a:srgbClr val="FFE59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3864975" y="1149800"/>
            <a:ext cx="4589100" cy="3659100"/>
          </a:xfrm>
          <a:prstGeom prst="roundRect">
            <a:avLst>
              <a:gd fmla="val 4457" name="adj"/>
            </a:avLst>
          </a:prstGeom>
          <a:noFill/>
          <a:ln cap="flat" cmpd="sng" w="2857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7"/>
          <p:cNvSpPr/>
          <p:nvPr/>
        </p:nvSpPr>
        <p:spPr>
          <a:xfrm>
            <a:off x="664163" y="1606174"/>
            <a:ext cx="835200" cy="1444500"/>
          </a:xfrm>
          <a:prstGeom prst="roundRect">
            <a:avLst>
              <a:gd fmla="val 16667" name="adj"/>
            </a:avLst>
          </a:prstGeom>
          <a:solidFill>
            <a:srgbClr val="6666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</a:rPr>
              <a:t>LRAUV Battery</a:t>
            </a:r>
            <a:endParaRPr sz="800">
              <a:solidFill>
                <a:srgbClr val="EFEFEF"/>
              </a:solidFill>
            </a:endParaRPr>
          </a:p>
        </p:txBody>
      </p:sp>
      <p:sp>
        <p:nvSpPr>
          <p:cNvPr id="281" name="Google Shape;281;p27"/>
          <p:cNvSpPr/>
          <p:nvPr/>
        </p:nvSpPr>
        <p:spPr>
          <a:xfrm>
            <a:off x="7554321" y="4085133"/>
            <a:ext cx="660900" cy="5772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LTC3779 Boost to 42V 95%</a:t>
            </a:r>
            <a:endParaRPr sz="800"/>
          </a:p>
        </p:txBody>
      </p:sp>
      <p:sp>
        <p:nvSpPr>
          <p:cNvPr id="282" name="Google Shape;282;p27"/>
          <p:cNvSpPr/>
          <p:nvPr/>
        </p:nvSpPr>
        <p:spPr>
          <a:xfrm>
            <a:off x="5723425" y="1265875"/>
            <a:ext cx="2572500" cy="4053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2x TX2, cameras, LC shutter driver</a:t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~ 15 W Average power </a:t>
            </a:r>
            <a:endParaRPr b="1" sz="800"/>
          </a:p>
        </p:txBody>
      </p:sp>
      <p:sp>
        <p:nvSpPr>
          <p:cNvPr id="283" name="Google Shape;283;p27"/>
          <p:cNvSpPr/>
          <p:nvPr/>
        </p:nvSpPr>
        <p:spPr>
          <a:xfrm>
            <a:off x="4559425" y="3119238"/>
            <a:ext cx="944700" cy="532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LTC4162-L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16.8V</a:t>
            </a:r>
            <a:r>
              <a:rPr lang="en" sz="1000"/>
              <a:t> 95 %</a:t>
            </a:r>
            <a:endParaRPr sz="1000"/>
          </a:p>
        </p:txBody>
      </p:sp>
      <p:sp>
        <p:nvSpPr>
          <p:cNvPr id="284" name="Google Shape;284;p27"/>
          <p:cNvSpPr/>
          <p:nvPr/>
        </p:nvSpPr>
        <p:spPr>
          <a:xfrm>
            <a:off x="7484577" y="2474225"/>
            <a:ext cx="800400" cy="12300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LTC4416 Ideal Diode</a:t>
            </a:r>
            <a:endParaRPr sz="1000"/>
          </a:p>
        </p:txBody>
      </p:sp>
      <p:sp>
        <p:nvSpPr>
          <p:cNvPr id="285" name="Google Shape;285;p27"/>
          <p:cNvSpPr/>
          <p:nvPr/>
        </p:nvSpPr>
        <p:spPr>
          <a:xfrm>
            <a:off x="5147245" y="4085133"/>
            <a:ext cx="2049300" cy="577200"/>
          </a:xfrm>
          <a:prstGeom prst="roundRect">
            <a:avLst>
              <a:gd fmla="val 6925" name="adj"/>
            </a:avLst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Strobe Cap Bank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~ Average Power (30W)</a:t>
            </a:r>
            <a:endParaRPr b="1" sz="1000"/>
          </a:p>
        </p:txBody>
      </p:sp>
      <p:sp>
        <p:nvSpPr>
          <p:cNvPr id="286" name="Google Shape;286;p27"/>
          <p:cNvSpPr/>
          <p:nvPr/>
        </p:nvSpPr>
        <p:spPr>
          <a:xfrm>
            <a:off x="1820942" y="1622015"/>
            <a:ext cx="835200" cy="6396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24V Load Controller</a:t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93 %</a:t>
            </a:r>
            <a:endParaRPr sz="800"/>
          </a:p>
        </p:txBody>
      </p:sp>
      <p:cxnSp>
        <p:nvCxnSpPr>
          <p:cNvPr id="287" name="Google Shape;287;p27"/>
          <p:cNvCxnSpPr>
            <a:endCxn id="286" idx="1"/>
          </p:cNvCxnSpPr>
          <p:nvPr/>
        </p:nvCxnSpPr>
        <p:spPr>
          <a:xfrm>
            <a:off x="1510142" y="1941815"/>
            <a:ext cx="310800" cy="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8" name="Google Shape;288;p27"/>
          <p:cNvCxnSpPr>
            <a:stCxn id="286" idx="3"/>
          </p:cNvCxnSpPr>
          <p:nvPr/>
        </p:nvCxnSpPr>
        <p:spPr>
          <a:xfrm>
            <a:off x="2656142" y="1941815"/>
            <a:ext cx="1522800" cy="99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" name="Google Shape;289;p27"/>
          <p:cNvSpPr/>
          <p:nvPr/>
        </p:nvSpPr>
        <p:spPr>
          <a:xfrm>
            <a:off x="6099815" y="3300398"/>
            <a:ext cx="1019100" cy="319800"/>
          </a:xfrm>
          <a:prstGeom prst="roundRect">
            <a:avLst>
              <a:gd fmla="val 16667" name="adj"/>
            </a:avLst>
          </a:prstGeom>
          <a:solidFill>
            <a:srgbClr val="6666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</a:rPr>
              <a:t>4S Li-Ion Pack</a:t>
            </a:r>
            <a:br>
              <a:rPr lang="en" sz="800">
                <a:solidFill>
                  <a:srgbClr val="EFEFEF"/>
                </a:solidFill>
              </a:rPr>
            </a:br>
            <a:r>
              <a:rPr lang="en" sz="800">
                <a:solidFill>
                  <a:srgbClr val="EFEFEF"/>
                </a:solidFill>
              </a:rPr>
              <a:t>10A rate, 42 Whr</a:t>
            </a:r>
            <a:endParaRPr sz="800">
              <a:solidFill>
                <a:srgbClr val="EFEFEF"/>
              </a:solidFill>
            </a:endParaRPr>
          </a:p>
        </p:txBody>
      </p:sp>
      <p:cxnSp>
        <p:nvCxnSpPr>
          <p:cNvPr id="290" name="Google Shape;290;p27"/>
          <p:cNvCxnSpPr>
            <a:endCxn id="283" idx="1"/>
          </p:cNvCxnSpPr>
          <p:nvPr/>
        </p:nvCxnSpPr>
        <p:spPr>
          <a:xfrm flipH="1" rot="-5400000">
            <a:off x="3643675" y="2469888"/>
            <a:ext cx="1443900" cy="387600"/>
          </a:xfrm>
          <a:prstGeom prst="bentConnector2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1" name="Google Shape;291;p27"/>
          <p:cNvCxnSpPr>
            <a:stCxn id="284" idx="2"/>
            <a:endCxn id="281" idx="0"/>
          </p:cNvCxnSpPr>
          <p:nvPr/>
        </p:nvCxnSpPr>
        <p:spPr>
          <a:xfrm>
            <a:off x="7884777" y="3704225"/>
            <a:ext cx="0" cy="3810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2" name="Google Shape;292;p27"/>
          <p:cNvCxnSpPr>
            <a:stCxn id="281" idx="1"/>
            <a:endCxn id="285" idx="3"/>
          </p:cNvCxnSpPr>
          <p:nvPr/>
        </p:nvCxnSpPr>
        <p:spPr>
          <a:xfrm rot="10800000">
            <a:off x="7196421" y="4373733"/>
            <a:ext cx="357900" cy="0"/>
          </a:xfrm>
          <a:prstGeom prst="straightConnector1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3" name="Google Shape;293;p27"/>
          <p:cNvSpPr txBox="1"/>
          <p:nvPr/>
        </p:nvSpPr>
        <p:spPr>
          <a:xfrm>
            <a:off x="1177249" y="1149800"/>
            <a:ext cx="8769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CCCC"/>
                </a:solidFill>
              </a:rPr>
              <a:t>LRAUV</a:t>
            </a:r>
            <a:endParaRPr sz="1200">
              <a:solidFill>
                <a:srgbClr val="CCCCCC"/>
              </a:solidFill>
            </a:endParaRPr>
          </a:p>
        </p:txBody>
      </p:sp>
      <p:cxnSp>
        <p:nvCxnSpPr>
          <p:cNvPr id="294" name="Google Shape;294;p27"/>
          <p:cNvCxnSpPr>
            <a:endCxn id="289" idx="1"/>
          </p:cNvCxnSpPr>
          <p:nvPr/>
        </p:nvCxnSpPr>
        <p:spPr>
          <a:xfrm>
            <a:off x="5439215" y="3460298"/>
            <a:ext cx="660600" cy="0"/>
          </a:xfrm>
          <a:prstGeom prst="straightConnector1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95" name="Google Shape;295;p27"/>
          <p:cNvSpPr/>
          <p:nvPr/>
        </p:nvSpPr>
        <p:spPr>
          <a:xfrm>
            <a:off x="4559425" y="2539738"/>
            <a:ext cx="944700" cy="5328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LTC4162-L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16.8V 95 %</a:t>
            </a:r>
            <a:endParaRPr sz="1000"/>
          </a:p>
        </p:txBody>
      </p:sp>
      <p:sp>
        <p:nvSpPr>
          <p:cNvPr id="296" name="Google Shape;296;p27"/>
          <p:cNvSpPr/>
          <p:nvPr/>
        </p:nvSpPr>
        <p:spPr>
          <a:xfrm>
            <a:off x="5723421" y="2045087"/>
            <a:ext cx="1430700" cy="3198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LTC4416 Power Path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Controller</a:t>
            </a:r>
            <a:endParaRPr sz="1000"/>
          </a:p>
        </p:txBody>
      </p:sp>
      <p:cxnSp>
        <p:nvCxnSpPr>
          <p:cNvPr id="297" name="Google Shape;297;p27"/>
          <p:cNvCxnSpPr>
            <a:stCxn id="284" idx="0"/>
            <a:endCxn id="296" idx="3"/>
          </p:cNvCxnSpPr>
          <p:nvPr/>
        </p:nvCxnSpPr>
        <p:spPr>
          <a:xfrm flipH="1" rot="5400000">
            <a:off x="7384827" y="1974275"/>
            <a:ext cx="269100" cy="730800"/>
          </a:xfrm>
          <a:prstGeom prst="bentConnector2">
            <a:avLst/>
          </a:prstGeom>
          <a:noFill/>
          <a:ln cap="flat" cmpd="sng" w="19050">
            <a:solidFill>
              <a:srgbClr val="EFEFE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98" name="Google Shape;298;p27"/>
          <p:cNvCxnSpPr>
            <a:stCxn id="296" idx="0"/>
            <a:endCxn id="282" idx="2"/>
          </p:cNvCxnSpPr>
          <p:nvPr/>
        </p:nvCxnSpPr>
        <p:spPr>
          <a:xfrm flipH="1" rot="10800000">
            <a:off x="6438771" y="1671287"/>
            <a:ext cx="570900" cy="3738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9" name="Google Shape;299;p27"/>
          <p:cNvSpPr/>
          <p:nvPr/>
        </p:nvSpPr>
        <p:spPr>
          <a:xfrm>
            <a:off x="594313" y="3292185"/>
            <a:ext cx="411000" cy="1347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7"/>
          <p:cNvSpPr txBox="1"/>
          <p:nvPr/>
        </p:nvSpPr>
        <p:spPr>
          <a:xfrm>
            <a:off x="1114370" y="3210850"/>
            <a:ext cx="1622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CCCC"/>
                </a:solidFill>
              </a:rPr>
              <a:t>DC/DC Converter</a:t>
            </a:r>
            <a:endParaRPr sz="1000">
              <a:solidFill>
                <a:srgbClr val="CCCCCC"/>
              </a:solidFill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594313" y="3564027"/>
            <a:ext cx="411000" cy="1347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7"/>
          <p:cNvSpPr txBox="1"/>
          <p:nvPr/>
        </p:nvSpPr>
        <p:spPr>
          <a:xfrm>
            <a:off x="1114370" y="3482691"/>
            <a:ext cx="1622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CCCC"/>
                </a:solidFill>
              </a:rPr>
              <a:t>Ideal Diode Power Path</a:t>
            </a:r>
            <a:endParaRPr sz="1000">
              <a:solidFill>
                <a:srgbClr val="CCCCCC"/>
              </a:solidFill>
            </a:endParaRPr>
          </a:p>
        </p:txBody>
      </p:sp>
      <p:sp>
        <p:nvSpPr>
          <p:cNvPr id="303" name="Google Shape;303;p27"/>
          <p:cNvSpPr/>
          <p:nvPr/>
        </p:nvSpPr>
        <p:spPr>
          <a:xfrm>
            <a:off x="594313" y="3856921"/>
            <a:ext cx="411000" cy="134700"/>
          </a:xfrm>
          <a:prstGeom prst="roundRect">
            <a:avLst>
              <a:gd fmla="val 16667" name="adj"/>
            </a:avLst>
          </a:prstGeom>
          <a:solidFill>
            <a:srgbClr val="6666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7"/>
          <p:cNvSpPr txBox="1"/>
          <p:nvPr/>
        </p:nvSpPr>
        <p:spPr>
          <a:xfrm>
            <a:off x="1114370" y="3775586"/>
            <a:ext cx="1622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CCCC"/>
                </a:solidFill>
              </a:rPr>
              <a:t>Li-Ion Battery Pack</a:t>
            </a:r>
            <a:endParaRPr sz="1000">
              <a:solidFill>
                <a:srgbClr val="CCCCCC"/>
              </a:solidFill>
            </a:endParaRPr>
          </a:p>
        </p:txBody>
      </p:sp>
      <p:sp>
        <p:nvSpPr>
          <p:cNvPr id="305" name="Google Shape;305;p27"/>
          <p:cNvSpPr/>
          <p:nvPr/>
        </p:nvSpPr>
        <p:spPr>
          <a:xfrm>
            <a:off x="594313" y="4178815"/>
            <a:ext cx="411000" cy="134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7"/>
          <p:cNvSpPr txBox="1"/>
          <p:nvPr/>
        </p:nvSpPr>
        <p:spPr>
          <a:xfrm>
            <a:off x="1114370" y="4097479"/>
            <a:ext cx="1622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CCCCCC"/>
                </a:solidFill>
              </a:rPr>
              <a:t>Load</a:t>
            </a:r>
            <a:endParaRPr sz="1000">
              <a:solidFill>
                <a:srgbClr val="CCCCCC"/>
              </a:solidFill>
            </a:endParaRPr>
          </a:p>
        </p:txBody>
      </p:sp>
      <p:cxnSp>
        <p:nvCxnSpPr>
          <p:cNvPr id="307" name="Google Shape;307;p27"/>
          <p:cNvCxnSpPr>
            <a:endCxn id="295" idx="1"/>
          </p:cNvCxnSpPr>
          <p:nvPr/>
        </p:nvCxnSpPr>
        <p:spPr>
          <a:xfrm>
            <a:off x="4162825" y="2806138"/>
            <a:ext cx="396600" cy="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8" name="Google Shape;308;p27"/>
          <p:cNvSpPr/>
          <p:nvPr/>
        </p:nvSpPr>
        <p:spPr>
          <a:xfrm>
            <a:off x="6099815" y="2772673"/>
            <a:ext cx="1019100" cy="319800"/>
          </a:xfrm>
          <a:prstGeom prst="roundRect">
            <a:avLst>
              <a:gd fmla="val 16667" name="adj"/>
            </a:avLst>
          </a:prstGeom>
          <a:solidFill>
            <a:srgbClr val="6666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</a:rPr>
              <a:t>4S Li-Ion Pack</a:t>
            </a:r>
            <a:br>
              <a:rPr lang="en" sz="800">
                <a:solidFill>
                  <a:srgbClr val="EFEFEF"/>
                </a:solidFill>
              </a:rPr>
            </a:br>
            <a:r>
              <a:rPr lang="en" sz="800">
                <a:solidFill>
                  <a:srgbClr val="EFEFEF"/>
                </a:solidFill>
              </a:rPr>
              <a:t>10A rate, 42 Whr</a:t>
            </a:r>
            <a:endParaRPr sz="800">
              <a:solidFill>
                <a:srgbClr val="EFEFEF"/>
              </a:solidFill>
            </a:endParaRPr>
          </a:p>
        </p:txBody>
      </p:sp>
      <p:cxnSp>
        <p:nvCxnSpPr>
          <p:cNvPr id="309" name="Google Shape;309;p27"/>
          <p:cNvCxnSpPr>
            <a:endCxn id="308" idx="1"/>
          </p:cNvCxnSpPr>
          <p:nvPr/>
        </p:nvCxnSpPr>
        <p:spPr>
          <a:xfrm>
            <a:off x="5439215" y="2932573"/>
            <a:ext cx="660600" cy="0"/>
          </a:xfrm>
          <a:prstGeom prst="straightConnector1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310" name="Google Shape;310;p27"/>
          <p:cNvCxnSpPr/>
          <p:nvPr/>
        </p:nvCxnSpPr>
        <p:spPr>
          <a:xfrm>
            <a:off x="5450000" y="2625788"/>
            <a:ext cx="2214000" cy="6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1" name="Google Shape;311;p27"/>
          <p:cNvCxnSpPr/>
          <p:nvPr/>
        </p:nvCxnSpPr>
        <p:spPr>
          <a:xfrm>
            <a:off x="5472475" y="3262400"/>
            <a:ext cx="2214000" cy="6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D9D9D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2" name="Google Shape;312;p27"/>
          <p:cNvCxnSpPr/>
          <p:nvPr/>
        </p:nvCxnSpPr>
        <p:spPr>
          <a:xfrm>
            <a:off x="4179000" y="2200875"/>
            <a:ext cx="1570800" cy="90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3" name="Google Shape;313;p27"/>
          <p:cNvCxnSpPr>
            <a:endCxn id="282" idx="2"/>
          </p:cNvCxnSpPr>
          <p:nvPr/>
        </p:nvCxnSpPr>
        <p:spPr>
          <a:xfrm rot="10800000">
            <a:off x="7009675" y="1671175"/>
            <a:ext cx="4800" cy="3750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4" name="Google Shape;314;p27"/>
          <p:cNvSpPr/>
          <p:nvPr/>
        </p:nvSpPr>
        <p:spPr>
          <a:xfrm>
            <a:off x="4162825" y="1277125"/>
            <a:ext cx="1366500" cy="4053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Low-power MCU</a:t>
            </a:r>
            <a:br>
              <a:rPr lang="en" sz="800"/>
            </a:br>
            <a:r>
              <a:rPr b="1" lang="en" sz="800"/>
              <a:t>~ 10 mW</a:t>
            </a:r>
            <a:r>
              <a:rPr b="1" lang="en" sz="800"/>
              <a:t> </a:t>
            </a:r>
            <a:endParaRPr b="1" sz="800"/>
          </a:p>
        </p:txBody>
      </p:sp>
      <p:cxnSp>
        <p:nvCxnSpPr>
          <p:cNvPr id="315" name="Google Shape;315;p27"/>
          <p:cNvCxnSpPr/>
          <p:nvPr/>
        </p:nvCxnSpPr>
        <p:spPr>
          <a:xfrm rot="10800000">
            <a:off x="4830575" y="1670900"/>
            <a:ext cx="2400" cy="5346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6" name="Google Shape;316;p27"/>
          <p:cNvSpPr txBox="1"/>
          <p:nvPr/>
        </p:nvSpPr>
        <p:spPr>
          <a:xfrm>
            <a:off x="3114125" y="3392725"/>
            <a:ext cx="8769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CCCC"/>
                </a:solidFill>
              </a:rPr>
              <a:t>EyeRIS Can</a:t>
            </a:r>
            <a:endParaRPr sz="1200">
              <a:solidFill>
                <a:srgbClr val="CCCCCC"/>
              </a:solidFill>
            </a:endParaRPr>
          </a:p>
        </p:txBody>
      </p:sp>
      <p:sp>
        <p:nvSpPr>
          <p:cNvPr id="317" name="Google Shape;317;p27"/>
          <p:cNvSpPr txBox="1"/>
          <p:nvPr/>
        </p:nvSpPr>
        <p:spPr>
          <a:xfrm>
            <a:off x="71875" y="4419375"/>
            <a:ext cx="37074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Details in: </a:t>
            </a:r>
            <a:r>
              <a:rPr lang="en" u="sng">
                <a:solidFill>
                  <a:schemeClr val="hlink"/>
                </a:solidFill>
                <a:hlinkClick r:id="rId4"/>
              </a:rPr>
              <a:t>EyeRIS LRAUV Video Worksheet</a:t>
            </a:r>
            <a:endParaRPr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8"/>
          <p:cNvSpPr txBox="1"/>
          <p:nvPr>
            <p:ph type="title"/>
          </p:nvPr>
        </p:nvSpPr>
        <p:spPr>
          <a:xfrm>
            <a:off x="311700" y="450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Overview</a:t>
            </a:r>
            <a:endParaRPr/>
          </a:p>
        </p:txBody>
      </p:sp>
      <p:pic>
        <p:nvPicPr>
          <p:cNvPr id="323" name="Google Shape;32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550" y="1505800"/>
            <a:ext cx="5627249" cy="24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5549" y="1505799"/>
            <a:ext cx="2417450" cy="23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8"/>
          <p:cNvSpPr txBox="1"/>
          <p:nvPr/>
        </p:nvSpPr>
        <p:spPr>
          <a:xfrm>
            <a:off x="2438125" y="4182325"/>
            <a:ext cx="10341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Side View 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326" name="Google Shape;326;p28"/>
          <p:cNvSpPr txBox="1"/>
          <p:nvPr/>
        </p:nvSpPr>
        <p:spPr>
          <a:xfrm>
            <a:off x="6466850" y="4182325"/>
            <a:ext cx="10341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Front</a:t>
            </a:r>
            <a:r>
              <a:rPr lang="en">
                <a:solidFill>
                  <a:srgbClr val="D9D9D9"/>
                </a:solidFill>
              </a:rPr>
              <a:t> View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327" name="Google Shape;327;p28"/>
          <p:cNvSpPr txBox="1"/>
          <p:nvPr/>
        </p:nvSpPr>
        <p:spPr>
          <a:xfrm>
            <a:off x="2576500" y="1505800"/>
            <a:ext cx="4926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Foam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28" name="Google Shape;328;p28"/>
          <p:cNvCxnSpPr>
            <a:stCxn id="327" idx="2"/>
          </p:cNvCxnSpPr>
          <p:nvPr/>
        </p:nvCxnSpPr>
        <p:spPr>
          <a:xfrm>
            <a:off x="2822800" y="1792600"/>
            <a:ext cx="73200" cy="3162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9" name="Google Shape;329;p28"/>
          <p:cNvSpPr txBox="1"/>
          <p:nvPr/>
        </p:nvSpPr>
        <p:spPr>
          <a:xfrm>
            <a:off x="141550" y="3764175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Flooded Polycarbonate Dome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30" name="Google Shape;330;p28"/>
          <p:cNvCxnSpPr>
            <a:stCxn id="329" idx="0"/>
          </p:cNvCxnSpPr>
          <p:nvPr/>
        </p:nvCxnSpPr>
        <p:spPr>
          <a:xfrm flipH="1" rot="10800000">
            <a:off x="793750" y="3456975"/>
            <a:ext cx="185700" cy="3072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1" name="Google Shape;331;p28"/>
          <p:cNvSpPr txBox="1"/>
          <p:nvPr/>
        </p:nvSpPr>
        <p:spPr>
          <a:xfrm>
            <a:off x="559225" y="1561550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Cameras &amp; Electronics Housing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32" name="Google Shape;332;p28"/>
          <p:cNvCxnSpPr>
            <a:stCxn id="331" idx="2"/>
          </p:cNvCxnSpPr>
          <p:nvPr/>
        </p:nvCxnSpPr>
        <p:spPr>
          <a:xfrm>
            <a:off x="1211425" y="1848350"/>
            <a:ext cx="54900" cy="5148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3" name="Google Shape;333;p28"/>
          <p:cNvSpPr txBox="1"/>
          <p:nvPr/>
        </p:nvSpPr>
        <p:spPr>
          <a:xfrm>
            <a:off x="7614525" y="1529875"/>
            <a:ext cx="1304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Cree XD16, potted strobe (48 LEDs)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34" name="Google Shape;334;p28"/>
          <p:cNvCxnSpPr>
            <a:stCxn id="333" idx="2"/>
          </p:cNvCxnSpPr>
          <p:nvPr/>
        </p:nvCxnSpPr>
        <p:spPr>
          <a:xfrm flipH="1">
            <a:off x="7492425" y="1886875"/>
            <a:ext cx="774300" cy="3357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5" name="Google Shape;335;p28"/>
          <p:cNvSpPr txBox="1"/>
          <p:nvPr/>
        </p:nvSpPr>
        <p:spPr>
          <a:xfrm>
            <a:off x="7723625" y="3432075"/>
            <a:ext cx="1304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20 MP x 7 Camera Array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36" name="Google Shape;336;p28"/>
          <p:cNvCxnSpPr>
            <a:stCxn id="335" idx="0"/>
          </p:cNvCxnSpPr>
          <p:nvPr/>
        </p:nvCxnSpPr>
        <p:spPr>
          <a:xfrm rot="10800000">
            <a:off x="7086125" y="2839575"/>
            <a:ext cx="1289700" cy="5925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7" name="Google Shape;337;p28"/>
          <p:cNvSpPr txBox="1"/>
          <p:nvPr/>
        </p:nvSpPr>
        <p:spPr>
          <a:xfrm>
            <a:off x="3472225" y="3716900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XLng-Nose Shell with nose cut off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338" name="Google Shape;338;p28"/>
          <p:cNvCxnSpPr>
            <a:stCxn id="337" idx="1"/>
          </p:cNvCxnSpPr>
          <p:nvPr/>
        </p:nvCxnSpPr>
        <p:spPr>
          <a:xfrm rot="10800000">
            <a:off x="2977225" y="3624800"/>
            <a:ext cx="495000" cy="2355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9" name="Google Shape;339;p28"/>
          <p:cNvSpPr txBox="1"/>
          <p:nvPr/>
        </p:nvSpPr>
        <p:spPr>
          <a:xfrm>
            <a:off x="3123275" y="4404300"/>
            <a:ext cx="31185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Camera &amp; Electronics 300 m</a:t>
            </a:r>
            <a:endParaRPr/>
          </a:p>
        </p:txBody>
      </p:sp>
      <p:pic>
        <p:nvPicPr>
          <p:cNvPr id="345" name="Google Shape;3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75" y="980625"/>
            <a:ext cx="7197792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9"/>
          <p:cNvSpPr txBox="1"/>
          <p:nvPr/>
        </p:nvSpPr>
        <p:spPr>
          <a:xfrm>
            <a:off x="729475" y="2882275"/>
            <a:ext cx="193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8761D"/>
                </a:solidFill>
              </a:rPr>
              <a:t>6000 m rating requires</a:t>
            </a:r>
            <a:endParaRPr b="1" sz="12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200">
                <a:solidFill>
                  <a:srgbClr val="38761D"/>
                </a:solidFill>
              </a:rPr>
            </a:br>
            <a:r>
              <a:rPr b="1" lang="en" sz="1200">
                <a:solidFill>
                  <a:srgbClr val="38761D"/>
                </a:solidFill>
              </a:rPr>
              <a:t>Ti 6Al-4V material,</a:t>
            </a:r>
            <a:br>
              <a:rPr b="1" lang="en" sz="1200">
                <a:solidFill>
                  <a:srgbClr val="38761D"/>
                </a:solidFill>
              </a:rPr>
            </a:br>
            <a:r>
              <a:rPr b="1" lang="en" sz="1200">
                <a:solidFill>
                  <a:srgbClr val="38761D"/>
                </a:solidFill>
              </a:rPr>
              <a:t>0.32” thick walls,</a:t>
            </a:r>
            <a:endParaRPr b="1" sz="12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8761D"/>
                </a:solidFill>
              </a:rPr>
              <a:t>Same OD,</a:t>
            </a:r>
            <a:endParaRPr b="1" sz="12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8761D"/>
                </a:solidFill>
              </a:rPr>
              <a:t>1.5” longer,</a:t>
            </a:r>
            <a:br>
              <a:rPr b="1" lang="en" sz="1200">
                <a:solidFill>
                  <a:srgbClr val="38761D"/>
                </a:solidFill>
              </a:rPr>
            </a:br>
            <a:r>
              <a:rPr b="1" lang="en" sz="1200">
                <a:solidFill>
                  <a:srgbClr val="38761D"/>
                </a:solidFill>
              </a:rPr>
              <a:t>2” thick sapphire port,</a:t>
            </a:r>
            <a:endParaRPr b="1" sz="1200">
              <a:solidFill>
                <a:srgbClr val="38761D"/>
              </a:solidFill>
            </a:endParaRPr>
          </a:p>
        </p:txBody>
      </p:sp>
      <p:sp>
        <p:nvSpPr>
          <p:cNvPr id="347" name="Google Shape;347;p29"/>
          <p:cNvSpPr txBox="1"/>
          <p:nvPr/>
        </p:nvSpPr>
        <p:spPr>
          <a:xfrm rot="-5400000">
            <a:off x="3057425" y="1879025"/>
            <a:ext cx="931500" cy="262800"/>
          </a:xfrm>
          <a:prstGeom prst="rect">
            <a:avLst/>
          </a:prstGeom>
          <a:solidFill>
            <a:srgbClr val="EFEFEF">
              <a:alpha val="37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Cameras</a:t>
            </a:r>
            <a:endParaRPr sz="1200"/>
          </a:p>
        </p:txBody>
      </p:sp>
      <p:sp>
        <p:nvSpPr>
          <p:cNvPr id="348" name="Google Shape;348;p29"/>
          <p:cNvSpPr txBox="1"/>
          <p:nvPr/>
        </p:nvSpPr>
        <p:spPr>
          <a:xfrm>
            <a:off x="3862625" y="2308950"/>
            <a:ext cx="931500" cy="262800"/>
          </a:xfrm>
          <a:prstGeom prst="rect">
            <a:avLst/>
          </a:prstGeom>
          <a:solidFill>
            <a:srgbClr val="EFEFEF">
              <a:alpha val="37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Battery</a:t>
            </a:r>
            <a:endParaRPr sz="1200"/>
          </a:p>
        </p:txBody>
      </p:sp>
      <p:sp>
        <p:nvSpPr>
          <p:cNvPr id="349" name="Google Shape;349;p29"/>
          <p:cNvSpPr txBox="1"/>
          <p:nvPr/>
        </p:nvSpPr>
        <p:spPr>
          <a:xfrm>
            <a:off x="3813825" y="2046150"/>
            <a:ext cx="1116900" cy="262800"/>
          </a:xfrm>
          <a:prstGeom prst="rect">
            <a:avLst/>
          </a:prstGeom>
          <a:solidFill>
            <a:srgbClr val="EFEFEF">
              <a:alpha val="37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Strobe PCB</a:t>
            </a:r>
            <a:endParaRPr sz="1200"/>
          </a:p>
        </p:txBody>
      </p:sp>
      <p:sp>
        <p:nvSpPr>
          <p:cNvPr id="350" name="Google Shape;350;p29"/>
          <p:cNvSpPr txBox="1"/>
          <p:nvPr/>
        </p:nvSpPr>
        <p:spPr>
          <a:xfrm>
            <a:off x="3769925" y="1593425"/>
            <a:ext cx="1116900" cy="262800"/>
          </a:xfrm>
          <a:prstGeom prst="rect">
            <a:avLst/>
          </a:prstGeom>
          <a:solidFill>
            <a:srgbClr val="EFEFEF">
              <a:alpha val="37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x2 TX2</a:t>
            </a:r>
            <a:endParaRPr sz="1200"/>
          </a:p>
        </p:txBody>
      </p:sp>
      <p:sp>
        <p:nvSpPr>
          <p:cNvPr id="351" name="Google Shape;351;p29"/>
          <p:cNvSpPr txBox="1"/>
          <p:nvPr/>
        </p:nvSpPr>
        <p:spPr>
          <a:xfrm rot="-5400000">
            <a:off x="2679275" y="1879025"/>
            <a:ext cx="931500" cy="262800"/>
          </a:xfrm>
          <a:prstGeom prst="rect">
            <a:avLst/>
          </a:prstGeom>
          <a:solidFill>
            <a:srgbClr val="EFEFEF">
              <a:alpha val="37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Lenses</a:t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Strobe Array</a:t>
            </a:r>
            <a:endParaRPr/>
          </a:p>
        </p:txBody>
      </p:sp>
      <p:pic>
        <p:nvPicPr>
          <p:cNvPr id="357" name="Google Shape;35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088" y="974400"/>
            <a:ext cx="7649814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Mounting Options</a:t>
            </a:r>
            <a:endParaRPr/>
          </a:p>
        </p:txBody>
      </p:sp>
      <p:pic>
        <p:nvPicPr>
          <p:cNvPr id="363" name="Google Shape;36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8850" y="1262175"/>
            <a:ext cx="3950401" cy="329915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1"/>
          <p:cNvSpPr txBox="1"/>
          <p:nvPr/>
        </p:nvSpPr>
        <p:spPr>
          <a:xfrm>
            <a:off x="6558075" y="3581375"/>
            <a:ext cx="21252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Clamp Camera Tube to Ti u-channel</a:t>
            </a:r>
            <a:r>
              <a:rPr lang="en">
                <a:solidFill>
                  <a:srgbClr val="D9D9D9"/>
                </a:solidFill>
              </a:rPr>
              <a:t> 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365" name="Google Shape;365;p31"/>
          <p:cNvCxnSpPr>
            <a:stCxn id="364" idx="1"/>
          </p:cNvCxnSpPr>
          <p:nvPr/>
        </p:nvCxnSpPr>
        <p:spPr>
          <a:xfrm rot="10800000">
            <a:off x="5012775" y="3142775"/>
            <a:ext cx="1545300" cy="652500"/>
          </a:xfrm>
          <a:prstGeom prst="straightConnector1">
            <a:avLst/>
          </a:prstGeom>
          <a:noFill/>
          <a:ln cap="flat" cmpd="sng" w="9525">
            <a:solidFill>
              <a:srgbClr val="C9DAF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6" name="Google Shape;366;p31"/>
          <p:cNvSpPr txBox="1"/>
          <p:nvPr/>
        </p:nvSpPr>
        <p:spPr>
          <a:xfrm>
            <a:off x="284225" y="4009175"/>
            <a:ext cx="21252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Screw Strobe Clamp to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Shell as done on vehicle endcap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367" name="Google Shape;367;p31"/>
          <p:cNvCxnSpPr>
            <a:stCxn id="366" idx="3"/>
          </p:cNvCxnSpPr>
          <p:nvPr/>
        </p:nvCxnSpPr>
        <p:spPr>
          <a:xfrm>
            <a:off x="2409425" y="4223075"/>
            <a:ext cx="1271400" cy="111000"/>
          </a:xfrm>
          <a:prstGeom prst="straightConnector1">
            <a:avLst/>
          </a:prstGeom>
          <a:noFill/>
          <a:ln cap="flat" cmpd="sng" w="9525">
            <a:solidFill>
              <a:srgbClr val="C9DAF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8" name="Google Shape;368;p31"/>
          <p:cNvSpPr txBox="1"/>
          <p:nvPr/>
        </p:nvSpPr>
        <p:spPr>
          <a:xfrm>
            <a:off x="6510975" y="1611650"/>
            <a:ext cx="21252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Mount Strobe Clamp to</a:t>
            </a:r>
            <a:endParaRPr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Ti u-channel with angle brackets</a:t>
            </a:r>
            <a:endParaRPr>
              <a:solidFill>
                <a:srgbClr val="D9D9D9"/>
              </a:solidFill>
            </a:endParaRPr>
          </a:p>
        </p:txBody>
      </p:sp>
      <p:cxnSp>
        <p:nvCxnSpPr>
          <p:cNvPr id="369" name="Google Shape;369;p31"/>
          <p:cNvCxnSpPr>
            <a:stCxn id="368" idx="1"/>
          </p:cNvCxnSpPr>
          <p:nvPr/>
        </p:nvCxnSpPr>
        <p:spPr>
          <a:xfrm flipH="1">
            <a:off x="3772875" y="1825550"/>
            <a:ext cx="2738100" cy="1041300"/>
          </a:xfrm>
          <a:prstGeom prst="straightConnector1">
            <a:avLst/>
          </a:prstGeom>
          <a:noFill/>
          <a:ln cap="flat" cmpd="sng" w="9525">
            <a:solidFill>
              <a:srgbClr val="C9DAF8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Requirements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Roadmap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Electrical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Mechanical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Software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Operations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Risks and Mitigation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Design: Clear Nose Shell</a:t>
            </a:r>
            <a:endParaRPr/>
          </a:p>
        </p:txBody>
      </p:sp>
      <p:pic>
        <p:nvPicPr>
          <p:cNvPr id="375" name="Google Shape;37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750" y="1017725"/>
            <a:ext cx="7816300" cy="36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6748" y="807700"/>
            <a:ext cx="6690026" cy="40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Thermal Considerations: Video</a:t>
            </a:r>
            <a:endParaRPr/>
          </a:p>
        </p:txBody>
      </p:sp>
      <p:sp>
        <p:nvSpPr>
          <p:cNvPr id="382" name="Google Shape;382;p33"/>
          <p:cNvSpPr txBox="1"/>
          <p:nvPr/>
        </p:nvSpPr>
        <p:spPr>
          <a:xfrm>
            <a:off x="681650" y="1808950"/>
            <a:ext cx="6327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CB9C"/>
                </a:solidFill>
              </a:rPr>
              <a:t>6</a:t>
            </a:r>
            <a:r>
              <a:rPr lang="en" sz="1200">
                <a:solidFill>
                  <a:srgbClr val="F9CB9C"/>
                </a:solidFill>
              </a:rPr>
              <a:t> W</a:t>
            </a:r>
            <a:endParaRPr sz="12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9CB9C"/>
                </a:solidFill>
              </a:rPr>
              <a:t>cameras</a:t>
            </a:r>
            <a:endParaRPr sz="8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9CB9C"/>
              </a:solidFill>
            </a:endParaRPr>
          </a:p>
        </p:txBody>
      </p:sp>
      <p:cxnSp>
        <p:nvCxnSpPr>
          <p:cNvPr id="383" name="Google Shape;383;p33"/>
          <p:cNvCxnSpPr>
            <a:stCxn id="382" idx="2"/>
          </p:cNvCxnSpPr>
          <p:nvPr/>
        </p:nvCxnSpPr>
        <p:spPr>
          <a:xfrm>
            <a:off x="998000" y="2260450"/>
            <a:ext cx="433200" cy="397200"/>
          </a:xfrm>
          <a:prstGeom prst="straightConnector1">
            <a:avLst/>
          </a:prstGeom>
          <a:noFill/>
          <a:ln cap="flat" cmpd="sng" w="9525">
            <a:solidFill>
              <a:srgbClr val="F9CB9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4" name="Google Shape;384;p33"/>
          <p:cNvSpPr txBox="1"/>
          <p:nvPr/>
        </p:nvSpPr>
        <p:spPr>
          <a:xfrm>
            <a:off x="3182200" y="108087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15 W </a:t>
            </a:r>
            <a:r>
              <a:rPr lang="en" sz="800">
                <a:solidFill>
                  <a:srgbClr val="DD7E6B"/>
                </a:solidFill>
              </a:rPr>
              <a:t>TX2 #1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385" name="Google Shape;385;p33"/>
          <p:cNvCxnSpPr>
            <a:stCxn id="384" idx="2"/>
          </p:cNvCxnSpPr>
          <p:nvPr/>
        </p:nvCxnSpPr>
        <p:spPr>
          <a:xfrm flipH="1">
            <a:off x="3311800" y="1478075"/>
            <a:ext cx="140700" cy="2742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6" name="Google Shape;386;p33"/>
          <p:cNvSpPr txBox="1"/>
          <p:nvPr/>
        </p:nvSpPr>
        <p:spPr>
          <a:xfrm>
            <a:off x="6456100" y="397982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15</a:t>
            </a:r>
            <a:r>
              <a:rPr lang="en" sz="1200">
                <a:solidFill>
                  <a:srgbClr val="DD7E6B"/>
                </a:solidFill>
              </a:rPr>
              <a:t> W </a:t>
            </a:r>
            <a:r>
              <a:rPr lang="en" sz="800">
                <a:solidFill>
                  <a:srgbClr val="DD7E6B"/>
                </a:solidFill>
              </a:rPr>
              <a:t>TX2 #2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387" name="Google Shape;387;p33"/>
          <p:cNvCxnSpPr>
            <a:stCxn id="386" idx="1"/>
          </p:cNvCxnSpPr>
          <p:nvPr/>
        </p:nvCxnSpPr>
        <p:spPr>
          <a:xfrm rot="10800000">
            <a:off x="4081600" y="2850325"/>
            <a:ext cx="2374500" cy="13281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8" name="Google Shape;388;p33"/>
          <p:cNvSpPr txBox="1"/>
          <p:nvPr/>
        </p:nvSpPr>
        <p:spPr>
          <a:xfrm>
            <a:off x="5326700" y="4377025"/>
            <a:ext cx="1342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15</a:t>
            </a:r>
            <a:r>
              <a:rPr lang="en" sz="1200">
                <a:solidFill>
                  <a:srgbClr val="DD7E6B"/>
                </a:solidFill>
              </a:rPr>
              <a:t> W </a:t>
            </a:r>
            <a:endParaRPr sz="1200">
              <a:solidFill>
                <a:srgbClr val="DD7E6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D7E6B"/>
                </a:solidFill>
              </a:rPr>
              <a:t>Strobe PCB @ 95% eff.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389" name="Google Shape;389;p33"/>
          <p:cNvCxnSpPr>
            <a:stCxn id="388" idx="1"/>
          </p:cNvCxnSpPr>
          <p:nvPr/>
        </p:nvCxnSpPr>
        <p:spPr>
          <a:xfrm rot="10800000">
            <a:off x="3785000" y="3363925"/>
            <a:ext cx="1541700" cy="12117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0" name="Google Shape;390;p33"/>
          <p:cNvSpPr txBox="1"/>
          <p:nvPr/>
        </p:nvSpPr>
        <p:spPr>
          <a:xfrm>
            <a:off x="199600" y="4193100"/>
            <a:ext cx="1342800" cy="3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6D7A8"/>
                </a:solidFill>
              </a:rPr>
              <a:t>Max: 52.55 C</a:t>
            </a:r>
            <a:endParaRPr>
              <a:solidFill>
                <a:srgbClr val="B6D7A8"/>
              </a:solidFill>
            </a:endParaRPr>
          </a:p>
        </p:txBody>
      </p:sp>
      <p:sp>
        <p:nvSpPr>
          <p:cNvPr id="391" name="Google Shape;391;p33"/>
          <p:cNvSpPr txBox="1"/>
          <p:nvPr/>
        </p:nvSpPr>
        <p:spPr>
          <a:xfrm>
            <a:off x="356800" y="3781225"/>
            <a:ext cx="751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FC5E8"/>
                </a:solidFill>
              </a:rPr>
              <a:t>25 C</a:t>
            </a:r>
            <a:endParaRPr sz="1200">
              <a:solidFill>
                <a:srgbClr val="9FC5E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FC5E8"/>
                </a:solidFill>
              </a:rPr>
              <a:t>Water Temp</a:t>
            </a:r>
            <a:endParaRPr sz="800"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2025" y="828276"/>
            <a:ext cx="6546758" cy="40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Thermal Considerations: Stills at 2 Hz</a:t>
            </a:r>
            <a:endParaRPr/>
          </a:p>
        </p:txBody>
      </p:sp>
      <p:sp>
        <p:nvSpPr>
          <p:cNvPr id="398" name="Google Shape;398;p34"/>
          <p:cNvSpPr txBox="1"/>
          <p:nvPr/>
        </p:nvSpPr>
        <p:spPr>
          <a:xfrm>
            <a:off x="681650" y="1808950"/>
            <a:ext cx="6327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CB9C"/>
                </a:solidFill>
              </a:rPr>
              <a:t>5 W</a:t>
            </a:r>
            <a:endParaRPr sz="12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9CB9C"/>
                </a:solidFill>
              </a:rPr>
              <a:t>cameras</a:t>
            </a:r>
            <a:endParaRPr sz="8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9CB9C"/>
              </a:solidFill>
            </a:endParaRPr>
          </a:p>
        </p:txBody>
      </p:sp>
      <p:cxnSp>
        <p:nvCxnSpPr>
          <p:cNvPr id="399" name="Google Shape;399;p34"/>
          <p:cNvCxnSpPr>
            <a:stCxn id="398" idx="2"/>
          </p:cNvCxnSpPr>
          <p:nvPr/>
        </p:nvCxnSpPr>
        <p:spPr>
          <a:xfrm>
            <a:off x="998000" y="2260450"/>
            <a:ext cx="433200" cy="397200"/>
          </a:xfrm>
          <a:prstGeom prst="straightConnector1">
            <a:avLst/>
          </a:prstGeom>
          <a:noFill/>
          <a:ln cap="flat" cmpd="sng" w="9525">
            <a:solidFill>
              <a:srgbClr val="F9CB9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0" name="Google Shape;400;p34"/>
          <p:cNvSpPr txBox="1"/>
          <p:nvPr/>
        </p:nvSpPr>
        <p:spPr>
          <a:xfrm>
            <a:off x="3182200" y="108087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12 W </a:t>
            </a:r>
            <a:r>
              <a:rPr lang="en" sz="800">
                <a:solidFill>
                  <a:srgbClr val="DD7E6B"/>
                </a:solidFill>
              </a:rPr>
              <a:t>TX2 #1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01" name="Google Shape;401;p34"/>
          <p:cNvCxnSpPr>
            <a:stCxn id="400" idx="2"/>
          </p:cNvCxnSpPr>
          <p:nvPr/>
        </p:nvCxnSpPr>
        <p:spPr>
          <a:xfrm flipH="1">
            <a:off x="3311800" y="1478075"/>
            <a:ext cx="140700" cy="2742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2" name="Google Shape;402;p34"/>
          <p:cNvSpPr txBox="1"/>
          <p:nvPr/>
        </p:nvSpPr>
        <p:spPr>
          <a:xfrm>
            <a:off x="6456100" y="397982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12 W </a:t>
            </a:r>
            <a:r>
              <a:rPr lang="en" sz="800">
                <a:solidFill>
                  <a:srgbClr val="DD7E6B"/>
                </a:solidFill>
              </a:rPr>
              <a:t>TX2 #2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03" name="Google Shape;403;p34"/>
          <p:cNvCxnSpPr>
            <a:stCxn id="402" idx="1"/>
          </p:cNvCxnSpPr>
          <p:nvPr/>
        </p:nvCxnSpPr>
        <p:spPr>
          <a:xfrm rot="10800000">
            <a:off x="4081600" y="2850325"/>
            <a:ext cx="2374500" cy="13281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4" name="Google Shape;404;p34"/>
          <p:cNvSpPr txBox="1"/>
          <p:nvPr/>
        </p:nvSpPr>
        <p:spPr>
          <a:xfrm>
            <a:off x="5326700" y="4377025"/>
            <a:ext cx="1342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1.5 W </a:t>
            </a:r>
            <a:endParaRPr sz="1200">
              <a:solidFill>
                <a:srgbClr val="DD7E6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D7E6B"/>
                </a:solidFill>
              </a:rPr>
              <a:t>Strobe PCB @ 95% eff.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05" name="Google Shape;405;p34"/>
          <p:cNvCxnSpPr>
            <a:stCxn id="404" idx="1"/>
          </p:cNvCxnSpPr>
          <p:nvPr/>
        </p:nvCxnSpPr>
        <p:spPr>
          <a:xfrm rot="10800000">
            <a:off x="3785000" y="3363925"/>
            <a:ext cx="1541700" cy="12117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6" name="Google Shape;406;p34"/>
          <p:cNvSpPr txBox="1"/>
          <p:nvPr/>
        </p:nvSpPr>
        <p:spPr>
          <a:xfrm>
            <a:off x="167200" y="4193100"/>
            <a:ext cx="1375200" cy="3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6D7A8"/>
                </a:solidFill>
              </a:rPr>
              <a:t>Max: 41.98 C</a:t>
            </a:r>
            <a:endParaRPr>
              <a:solidFill>
                <a:srgbClr val="B6D7A8"/>
              </a:solidFill>
            </a:endParaRPr>
          </a:p>
        </p:txBody>
      </p:sp>
      <p:sp>
        <p:nvSpPr>
          <p:cNvPr id="407" name="Google Shape;407;p34"/>
          <p:cNvSpPr txBox="1"/>
          <p:nvPr/>
        </p:nvSpPr>
        <p:spPr>
          <a:xfrm>
            <a:off x="356800" y="3781225"/>
            <a:ext cx="751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FC5E8"/>
                </a:solidFill>
              </a:rPr>
              <a:t>25 C</a:t>
            </a:r>
            <a:endParaRPr sz="1200">
              <a:solidFill>
                <a:srgbClr val="9FC5E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FC5E8"/>
                </a:solidFill>
              </a:rPr>
              <a:t>Water Temp</a:t>
            </a:r>
            <a:endParaRPr sz="800"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8612" y="842000"/>
            <a:ext cx="6668315" cy="4002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Thermal Considerations: Stills at 2 Hz, 10% Video</a:t>
            </a:r>
            <a:endParaRPr/>
          </a:p>
        </p:txBody>
      </p:sp>
      <p:sp>
        <p:nvSpPr>
          <p:cNvPr id="414" name="Google Shape;414;p35"/>
          <p:cNvSpPr txBox="1"/>
          <p:nvPr/>
        </p:nvSpPr>
        <p:spPr>
          <a:xfrm>
            <a:off x="681650" y="1808950"/>
            <a:ext cx="6327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CB9C"/>
                </a:solidFill>
              </a:rPr>
              <a:t>5</a:t>
            </a:r>
            <a:r>
              <a:rPr lang="en" sz="1200">
                <a:solidFill>
                  <a:srgbClr val="F9CB9C"/>
                </a:solidFill>
              </a:rPr>
              <a:t> W</a:t>
            </a:r>
            <a:endParaRPr sz="12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9CB9C"/>
                </a:solidFill>
              </a:rPr>
              <a:t>cameras</a:t>
            </a:r>
            <a:endParaRPr sz="800">
              <a:solidFill>
                <a:srgbClr val="F9CB9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9CB9C"/>
              </a:solidFill>
            </a:endParaRPr>
          </a:p>
        </p:txBody>
      </p:sp>
      <p:cxnSp>
        <p:nvCxnSpPr>
          <p:cNvPr id="415" name="Google Shape;415;p35"/>
          <p:cNvCxnSpPr>
            <a:stCxn id="414" idx="2"/>
          </p:cNvCxnSpPr>
          <p:nvPr/>
        </p:nvCxnSpPr>
        <p:spPr>
          <a:xfrm>
            <a:off x="998000" y="2260450"/>
            <a:ext cx="433200" cy="397200"/>
          </a:xfrm>
          <a:prstGeom prst="straightConnector1">
            <a:avLst/>
          </a:prstGeom>
          <a:noFill/>
          <a:ln cap="flat" cmpd="sng" w="9525">
            <a:solidFill>
              <a:srgbClr val="F9CB9C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6" name="Google Shape;416;p35"/>
          <p:cNvSpPr txBox="1"/>
          <p:nvPr/>
        </p:nvSpPr>
        <p:spPr>
          <a:xfrm>
            <a:off x="3182200" y="108087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12 W </a:t>
            </a:r>
            <a:r>
              <a:rPr lang="en" sz="800">
                <a:solidFill>
                  <a:srgbClr val="DD7E6B"/>
                </a:solidFill>
              </a:rPr>
              <a:t>TX2 #1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17" name="Google Shape;417;p35"/>
          <p:cNvCxnSpPr>
            <a:stCxn id="416" idx="2"/>
          </p:cNvCxnSpPr>
          <p:nvPr/>
        </p:nvCxnSpPr>
        <p:spPr>
          <a:xfrm flipH="1">
            <a:off x="3311800" y="1478075"/>
            <a:ext cx="140700" cy="2742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8" name="Google Shape;418;p35"/>
          <p:cNvSpPr txBox="1"/>
          <p:nvPr/>
        </p:nvSpPr>
        <p:spPr>
          <a:xfrm>
            <a:off x="6456100" y="3979825"/>
            <a:ext cx="540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12 W </a:t>
            </a:r>
            <a:r>
              <a:rPr lang="en" sz="800">
                <a:solidFill>
                  <a:srgbClr val="DD7E6B"/>
                </a:solidFill>
              </a:rPr>
              <a:t>TX2 #2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19" name="Google Shape;419;p35"/>
          <p:cNvCxnSpPr>
            <a:stCxn id="418" idx="1"/>
          </p:cNvCxnSpPr>
          <p:nvPr/>
        </p:nvCxnSpPr>
        <p:spPr>
          <a:xfrm rot="10800000">
            <a:off x="4081600" y="2850325"/>
            <a:ext cx="2374500" cy="13281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0" name="Google Shape;420;p35"/>
          <p:cNvSpPr txBox="1"/>
          <p:nvPr/>
        </p:nvSpPr>
        <p:spPr>
          <a:xfrm>
            <a:off x="5326700" y="4377025"/>
            <a:ext cx="1342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D7E6B"/>
                </a:solidFill>
              </a:rPr>
              <a:t>1.5 W </a:t>
            </a:r>
            <a:endParaRPr sz="1200">
              <a:solidFill>
                <a:srgbClr val="DD7E6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DD7E6B"/>
                </a:solidFill>
              </a:rPr>
              <a:t>Strobe PCB @ 95% eff.</a:t>
            </a:r>
            <a:endParaRPr sz="800">
              <a:solidFill>
                <a:srgbClr val="DD7E6B"/>
              </a:solidFill>
            </a:endParaRPr>
          </a:p>
        </p:txBody>
      </p:sp>
      <p:cxnSp>
        <p:nvCxnSpPr>
          <p:cNvPr id="421" name="Google Shape;421;p35"/>
          <p:cNvCxnSpPr>
            <a:stCxn id="420" idx="1"/>
          </p:cNvCxnSpPr>
          <p:nvPr/>
        </p:nvCxnSpPr>
        <p:spPr>
          <a:xfrm rot="10800000">
            <a:off x="3785000" y="3363925"/>
            <a:ext cx="1541700" cy="1211700"/>
          </a:xfrm>
          <a:prstGeom prst="straightConnector1">
            <a:avLst/>
          </a:prstGeom>
          <a:noFill/>
          <a:ln cap="flat" cmpd="sng" w="9525">
            <a:solidFill>
              <a:srgbClr val="DD7E6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2" name="Google Shape;422;p35"/>
          <p:cNvSpPr txBox="1"/>
          <p:nvPr/>
        </p:nvSpPr>
        <p:spPr>
          <a:xfrm>
            <a:off x="356800" y="4193100"/>
            <a:ext cx="1185600" cy="3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6D7A8"/>
                </a:solidFill>
              </a:rPr>
              <a:t>Max: 44.49</a:t>
            </a:r>
            <a:endParaRPr>
              <a:solidFill>
                <a:srgbClr val="B6D7A8"/>
              </a:solidFill>
            </a:endParaRPr>
          </a:p>
        </p:txBody>
      </p:sp>
      <p:sp>
        <p:nvSpPr>
          <p:cNvPr id="423" name="Google Shape;423;p35"/>
          <p:cNvSpPr txBox="1"/>
          <p:nvPr/>
        </p:nvSpPr>
        <p:spPr>
          <a:xfrm>
            <a:off x="356800" y="3781225"/>
            <a:ext cx="7518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FC5E8"/>
                </a:solidFill>
              </a:rPr>
              <a:t>25 C</a:t>
            </a:r>
            <a:endParaRPr sz="1200">
              <a:solidFill>
                <a:srgbClr val="9FC5E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FC5E8"/>
                </a:solidFill>
              </a:rPr>
              <a:t>Water Temp</a:t>
            </a:r>
            <a:endParaRPr sz="800">
              <a:solidFill>
                <a:srgbClr val="9FC5E8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</a:t>
            </a:r>
            <a:r>
              <a:rPr lang="en"/>
              <a:t> Design: Overview</a:t>
            </a:r>
            <a:endParaRPr/>
          </a:p>
        </p:txBody>
      </p:sp>
      <p:sp>
        <p:nvSpPr>
          <p:cNvPr id="429" name="Google Shape;42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Compute modules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One TX2 acts as leader and the other follows. The leader interacts with the MCU and publishes LCM messages to follower.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Leader communicates with LRAUV over LCM</a:t>
            </a:r>
            <a:endParaRPr sz="12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Serial Comms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MCU maintains core system state and hardware info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MCU ingests data from LRAUV over serial port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MCU sends data </a:t>
            </a:r>
            <a:r>
              <a:rPr lang="en" sz="1200"/>
              <a:t>continuously</a:t>
            </a:r>
            <a:r>
              <a:rPr lang="en" sz="1200"/>
              <a:t> to leader TX2 when TX2 is turned on.</a:t>
            </a:r>
            <a:endParaRPr sz="12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Image </a:t>
            </a:r>
            <a:r>
              <a:rPr lang="en" sz="1600"/>
              <a:t>Acquisition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Triggered acquisition with C++ or python threaded recorders to handle frames. One process per camera, 3-4 threads per process</a:t>
            </a:r>
            <a:endParaRPr sz="1200"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Thread 1 : receive camera frame</a:t>
            </a:r>
            <a:endParaRPr sz="1200"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Thread 2 : save raw pixels</a:t>
            </a:r>
            <a:endParaRPr sz="1200"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Thread 3 : process frames and save processed data</a:t>
            </a:r>
            <a:endParaRPr sz="1200"/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 sz="1200"/>
              <a:t>Thread 4 : manager and data </a:t>
            </a:r>
            <a:r>
              <a:rPr lang="en" sz="1200"/>
              <a:t>collator</a:t>
            </a:r>
            <a:r>
              <a:rPr lang="en" sz="1200"/>
              <a:t> and publisher</a:t>
            </a:r>
            <a:endParaRPr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Data Management</a:t>
            </a:r>
            <a:endParaRPr/>
          </a:p>
        </p:txBody>
      </p:sp>
      <p:sp>
        <p:nvSpPr>
          <p:cNvPr id="435" name="Google Shape;435;p37"/>
          <p:cNvSpPr txBox="1"/>
          <p:nvPr/>
        </p:nvSpPr>
        <p:spPr>
          <a:xfrm>
            <a:off x="262750" y="4434875"/>
            <a:ext cx="4281600" cy="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CCCC"/>
                </a:solidFill>
              </a:rPr>
              <a:t>Details in </a:t>
            </a:r>
            <a:r>
              <a:rPr lang="en" u="sng">
                <a:solidFill>
                  <a:schemeClr val="hlink"/>
                </a:solidFill>
                <a:hlinkClick r:id="rId3"/>
              </a:rPr>
              <a:t>DataAndPowerManagement</a:t>
            </a:r>
            <a:endParaRPr>
              <a:solidFill>
                <a:srgbClr val="CCCCCC"/>
              </a:solidFill>
            </a:endParaRPr>
          </a:p>
        </p:txBody>
      </p:sp>
      <p:graphicFrame>
        <p:nvGraphicFramePr>
          <p:cNvPr id="436" name="Google Shape;436;p37"/>
          <p:cNvGraphicFramePr/>
          <p:nvPr/>
        </p:nvGraphicFramePr>
        <p:xfrm>
          <a:off x="5551200" y="112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{919131FB-D61A-40FD-B2B1-9FCFA3BDA0CC}</a:tableStyleId>
              </a:tblPr>
              <a:tblGrid>
                <a:gridCol w="1411375"/>
                <a:gridCol w="965425"/>
                <a:gridCol w="904300"/>
              </a:tblGrid>
              <a:tr h="68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Mode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Total Images (Frames)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Raw Storage Needed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8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Max Still Imaging  @ full LRAUV speed for 180 hours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232,790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32.59 TB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68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Max Video Recording </a:t>
                      </a: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@ full LRAUV speed for 180 hours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253,579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8.87 TB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68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Max Still Imaging  @ zero LRAUV speed for 180 hours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948,825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132.83 TB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68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Max Video Recording  @ zero LRAUV speed for 180 hours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1,033,561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CCCCCC"/>
                          </a:solidFill>
                        </a:rPr>
                        <a:t>36.17</a:t>
                      </a:r>
                      <a:endParaRPr sz="1000">
                        <a:solidFill>
                          <a:srgbClr val="CCCCCC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pic>
        <p:nvPicPr>
          <p:cNvPr id="437" name="Google Shape;437;p37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425" y="1121275"/>
            <a:ext cx="5366579" cy="331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Data Management</a:t>
            </a:r>
            <a:endParaRPr/>
          </a:p>
        </p:txBody>
      </p:sp>
      <p:sp>
        <p:nvSpPr>
          <p:cNvPr id="443" name="Google Shape;443;p38"/>
          <p:cNvSpPr txBox="1"/>
          <p:nvPr>
            <p:ph idx="1" type="body"/>
          </p:nvPr>
        </p:nvSpPr>
        <p:spPr>
          <a:xfrm>
            <a:off x="332850" y="3430325"/>
            <a:ext cx="8478300" cy="12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600"/>
              <a:t>Raw data rate is limiting factor in most cases.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There is a great deal we can do to optimize:</a:t>
            </a:r>
            <a:endParaRPr sz="16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Video compression, Still image compression, </a:t>
            </a:r>
            <a:r>
              <a:rPr lang="en" sz="1200"/>
              <a:t>Opportunistic</a:t>
            </a:r>
            <a:r>
              <a:rPr lang="en" sz="1200"/>
              <a:t> sampling, Imaging with subset of cameras</a:t>
            </a:r>
            <a:endParaRPr sz="12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Real-time object detection and classification could play a major role in reducing storage requirements</a:t>
            </a:r>
            <a:endParaRPr sz="1300"/>
          </a:p>
        </p:txBody>
      </p:sp>
      <p:pic>
        <p:nvPicPr>
          <p:cNvPr id="444" name="Google Shape;444;p3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825" y="1052275"/>
            <a:ext cx="3678474" cy="227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8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2700" y="1052275"/>
            <a:ext cx="3678474" cy="2274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Operations</a:t>
            </a:r>
            <a:endParaRPr/>
          </a:p>
        </p:txBody>
      </p:sp>
      <p:sp>
        <p:nvSpPr>
          <p:cNvPr id="451" name="Google Shape;451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Scheduling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How far in advance?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Which vehicle?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How long is vehicle available for setup and testing?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Tank Testing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Test EyeRIS can and strobes in test tank and calibrate camera array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Confirm serial data provides sufficient ability to ensure cameras are imaging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Field Testing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Access to serial data?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Low-res video stream over modems?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Risks and Mitigation</a:t>
            </a:r>
            <a:endParaRPr/>
          </a:p>
        </p:txBody>
      </p:sp>
      <p:sp>
        <p:nvSpPr>
          <p:cNvPr id="457" name="Google Shape;45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Cameras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rgbClr val="F9CB9C"/>
                </a:solidFill>
              </a:rPr>
              <a:t>Get stuck on MIPI camera linux kernel driver issues</a:t>
            </a:r>
            <a:r>
              <a:rPr lang="en"/>
              <a:t> -&gt; </a:t>
            </a:r>
            <a:r>
              <a:rPr lang="en">
                <a:solidFill>
                  <a:srgbClr val="B6D7A8"/>
                </a:solidFill>
              </a:rPr>
              <a:t>Switch to USB3</a:t>
            </a:r>
            <a:endParaRPr>
              <a:solidFill>
                <a:srgbClr val="B6D7A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Strobes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rgbClr val="F9CB9C"/>
                </a:solidFill>
              </a:rPr>
              <a:t>Insufficient light output to eliminate motion blur</a:t>
            </a:r>
            <a:r>
              <a:rPr lang="en"/>
              <a:t> -&gt; </a:t>
            </a:r>
            <a:r>
              <a:rPr lang="en">
                <a:solidFill>
                  <a:srgbClr val="B6D7A8"/>
                </a:solidFill>
              </a:rPr>
              <a:t>add camera gain, increase exposure and fly slower</a:t>
            </a:r>
            <a:endParaRPr>
              <a:solidFill>
                <a:srgbClr val="B6D7A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Power Path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rgbClr val="F9CB9C"/>
                </a:solidFill>
              </a:rPr>
              <a:t>Internal EyeRIS battery cannot support high current</a:t>
            </a:r>
            <a:r>
              <a:rPr lang="en"/>
              <a:t> -&gt; </a:t>
            </a:r>
            <a:r>
              <a:rPr lang="en">
                <a:solidFill>
                  <a:srgbClr val="B6D7A8"/>
                </a:solidFill>
              </a:rPr>
              <a:t>Custom battery or partial LRAUV battery</a:t>
            </a:r>
            <a:endParaRPr>
              <a:solidFill>
                <a:srgbClr val="B6D7A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Battery Safety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rgbClr val="F9CB9C"/>
                </a:solidFill>
              </a:rPr>
              <a:t>Batteries get too hot during video</a:t>
            </a:r>
            <a:r>
              <a:rPr lang="en"/>
              <a:t> -&gt; </a:t>
            </a:r>
            <a:r>
              <a:rPr lang="en">
                <a:solidFill>
                  <a:srgbClr val="B6D7A8"/>
                </a:solidFill>
              </a:rPr>
              <a:t>Throttle video rate based on battery temp</a:t>
            </a:r>
            <a:endParaRPr>
              <a:solidFill>
                <a:srgbClr val="B6D7A8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400"/>
              <a:buChar char="○"/>
            </a:pPr>
            <a:r>
              <a:rPr lang="en">
                <a:solidFill>
                  <a:srgbClr val="F9CB9C"/>
                </a:solidFill>
              </a:rPr>
              <a:t>Housing floods</a:t>
            </a:r>
            <a:r>
              <a:rPr lang="en">
                <a:solidFill>
                  <a:srgbClr val="B7B7B7"/>
                </a:solidFill>
              </a:rPr>
              <a:t> -&gt; </a:t>
            </a:r>
            <a:r>
              <a:rPr lang="en">
                <a:solidFill>
                  <a:srgbClr val="B6D7A8"/>
                </a:solidFill>
              </a:rPr>
              <a:t>Ground fault monitoring and humidity monitoring</a:t>
            </a:r>
            <a:endParaRPr>
              <a:solidFill>
                <a:srgbClr val="B6D7A8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550" y="1505800"/>
            <a:ext cx="5627249" cy="24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8350" y="1505800"/>
            <a:ext cx="2603720" cy="2497901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1"/>
          <p:cNvSpPr txBox="1"/>
          <p:nvPr/>
        </p:nvSpPr>
        <p:spPr>
          <a:xfrm>
            <a:off x="2438125" y="4182325"/>
            <a:ext cx="10341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Side View 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465" name="Google Shape;465;p41"/>
          <p:cNvSpPr txBox="1"/>
          <p:nvPr/>
        </p:nvSpPr>
        <p:spPr>
          <a:xfrm>
            <a:off x="6466850" y="4182325"/>
            <a:ext cx="10341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9D9D9"/>
                </a:solidFill>
              </a:rPr>
              <a:t>Front View</a:t>
            </a:r>
            <a:endParaRPr>
              <a:solidFill>
                <a:srgbClr val="D9D9D9"/>
              </a:solidFill>
            </a:endParaRPr>
          </a:p>
        </p:txBody>
      </p:sp>
      <p:sp>
        <p:nvSpPr>
          <p:cNvPr id="466" name="Google Shape;466;p41"/>
          <p:cNvSpPr txBox="1"/>
          <p:nvPr/>
        </p:nvSpPr>
        <p:spPr>
          <a:xfrm>
            <a:off x="2576500" y="1505800"/>
            <a:ext cx="4926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Foam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67" name="Google Shape;467;p41"/>
          <p:cNvCxnSpPr>
            <a:stCxn id="466" idx="2"/>
          </p:cNvCxnSpPr>
          <p:nvPr/>
        </p:nvCxnSpPr>
        <p:spPr>
          <a:xfrm>
            <a:off x="2822800" y="1792600"/>
            <a:ext cx="73200" cy="3162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8" name="Google Shape;468;p41"/>
          <p:cNvSpPr txBox="1"/>
          <p:nvPr/>
        </p:nvSpPr>
        <p:spPr>
          <a:xfrm>
            <a:off x="141550" y="3764175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Flooded Polycarbonate Dome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69" name="Google Shape;469;p41"/>
          <p:cNvCxnSpPr>
            <a:stCxn id="468" idx="0"/>
          </p:cNvCxnSpPr>
          <p:nvPr/>
        </p:nvCxnSpPr>
        <p:spPr>
          <a:xfrm flipH="1" rot="10800000">
            <a:off x="793750" y="3456975"/>
            <a:ext cx="185700" cy="3072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0" name="Google Shape;470;p41"/>
          <p:cNvSpPr txBox="1"/>
          <p:nvPr/>
        </p:nvSpPr>
        <p:spPr>
          <a:xfrm>
            <a:off x="559225" y="1561550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Cameras &amp; Electronics Housing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71" name="Google Shape;471;p41"/>
          <p:cNvCxnSpPr>
            <a:stCxn id="470" idx="2"/>
          </p:cNvCxnSpPr>
          <p:nvPr/>
        </p:nvCxnSpPr>
        <p:spPr>
          <a:xfrm>
            <a:off x="1211425" y="1848350"/>
            <a:ext cx="54900" cy="5148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2" name="Google Shape;472;p41"/>
          <p:cNvSpPr txBox="1"/>
          <p:nvPr/>
        </p:nvSpPr>
        <p:spPr>
          <a:xfrm>
            <a:off x="7614525" y="1529875"/>
            <a:ext cx="1304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Cree XD16, potted strobe (48 LEDs)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73" name="Google Shape;473;p41"/>
          <p:cNvCxnSpPr>
            <a:stCxn id="472" idx="2"/>
          </p:cNvCxnSpPr>
          <p:nvPr/>
        </p:nvCxnSpPr>
        <p:spPr>
          <a:xfrm flipH="1">
            <a:off x="7492425" y="1886875"/>
            <a:ext cx="774300" cy="3357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4" name="Google Shape;474;p41"/>
          <p:cNvSpPr txBox="1"/>
          <p:nvPr/>
        </p:nvSpPr>
        <p:spPr>
          <a:xfrm>
            <a:off x="7723625" y="3432075"/>
            <a:ext cx="13044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20 MP x 7 Camera Array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75" name="Google Shape;475;p41"/>
          <p:cNvCxnSpPr>
            <a:stCxn id="474" idx="0"/>
          </p:cNvCxnSpPr>
          <p:nvPr/>
        </p:nvCxnSpPr>
        <p:spPr>
          <a:xfrm rot="10800000">
            <a:off x="7086125" y="2839575"/>
            <a:ext cx="1289700" cy="5925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6" name="Google Shape;476;p41"/>
          <p:cNvSpPr txBox="1"/>
          <p:nvPr/>
        </p:nvSpPr>
        <p:spPr>
          <a:xfrm>
            <a:off x="3472225" y="3716900"/>
            <a:ext cx="13044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XLng-Nose Shell with nose cut off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477" name="Google Shape;477;p41"/>
          <p:cNvCxnSpPr>
            <a:stCxn id="476" idx="1"/>
          </p:cNvCxnSpPr>
          <p:nvPr/>
        </p:nvCxnSpPr>
        <p:spPr>
          <a:xfrm rot="10800000">
            <a:off x="2977225" y="3624800"/>
            <a:ext cx="495000" cy="235500"/>
          </a:xfrm>
          <a:prstGeom prst="straightConnector1">
            <a:avLst/>
          </a:prstGeom>
          <a:noFill/>
          <a:ln cap="flat" cmpd="sng" w="9525">
            <a:solidFill>
              <a:srgbClr val="A4C2F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78" name="Google Shape;478;p41"/>
          <p:cNvSpPr txBox="1"/>
          <p:nvPr/>
        </p:nvSpPr>
        <p:spPr>
          <a:xfrm>
            <a:off x="3123275" y="4404300"/>
            <a:ext cx="31185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872500"/>
            <a:ext cx="3380100" cy="22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Three-</a:t>
            </a:r>
            <a:r>
              <a:rPr lang="en"/>
              <a:t>dimensional</a:t>
            </a:r>
            <a:r>
              <a:rPr lang="en"/>
              <a:t>, small-scale, high-resolution imaging of plankton, particles, and fluid dynamics on autonomous vehicles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5700" y="1162175"/>
            <a:ext cx="5147400" cy="26994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/>
          <p:nvPr/>
        </p:nvSpPr>
        <p:spPr>
          <a:xfrm>
            <a:off x="5047950" y="3877525"/>
            <a:ext cx="17199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~ 2 liter 3D Imaged Volume</a:t>
            </a:r>
            <a:endParaRPr>
              <a:solidFill>
                <a:srgbClr val="B7B7B7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4722625" y="1017725"/>
            <a:ext cx="1409400" cy="57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</a:rPr>
              <a:t>Camera array and strobes in nose</a:t>
            </a:r>
            <a:endParaRPr>
              <a:solidFill>
                <a:srgbClr val="B7B7B7"/>
              </a:solidFill>
            </a:endParaRPr>
          </a:p>
        </p:txBody>
      </p:sp>
      <p:cxnSp>
        <p:nvCxnSpPr>
          <p:cNvPr id="72" name="Google Shape;72;p15"/>
          <p:cNvCxnSpPr/>
          <p:nvPr/>
        </p:nvCxnSpPr>
        <p:spPr>
          <a:xfrm rot="10800000">
            <a:off x="4681775" y="3232600"/>
            <a:ext cx="445800" cy="692700"/>
          </a:xfrm>
          <a:prstGeom prst="straightConnector1">
            <a:avLst/>
          </a:prstGeom>
          <a:noFill/>
          <a:ln cap="flat" cmpd="sng" w="9525">
            <a:solidFill>
              <a:srgbClr val="A2C4C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" name="Google Shape;73;p15"/>
          <p:cNvCxnSpPr>
            <a:stCxn id="71" idx="2"/>
          </p:cNvCxnSpPr>
          <p:nvPr/>
        </p:nvCxnSpPr>
        <p:spPr>
          <a:xfrm flipH="1">
            <a:off x="5422225" y="1590425"/>
            <a:ext cx="5100" cy="1077000"/>
          </a:xfrm>
          <a:prstGeom prst="straightConnector1">
            <a:avLst/>
          </a:prstGeom>
          <a:noFill/>
          <a:ln cap="flat" cmpd="sng" w="9525">
            <a:solidFill>
              <a:srgbClr val="A2C4C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" name="Google Shape;74;p15"/>
          <p:cNvSpPr txBox="1"/>
          <p:nvPr/>
        </p:nvSpPr>
        <p:spPr>
          <a:xfrm>
            <a:off x="374500" y="4450225"/>
            <a:ext cx="315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/>
              <a:t>C</a:t>
            </a:r>
            <a:r>
              <a:rPr lang="en" sz="1500" u="sng">
                <a:solidFill>
                  <a:schemeClr val="hlink"/>
                </a:solidFill>
                <a:hlinkClick r:id="rId4"/>
              </a:rPr>
              <a:t>Concept development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Functional Requirements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103500" y="1265975"/>
            <a:ext cx="8957400" cy="33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3.1.</a:t>
            </a:r>
            <a:r>
              <a:rPr lang="en" sz="1300">
                <a:solidFill>
                  <a:srgbClr val="D9D9D9"/>
                </a:solidFill>
              </a:rPr>
              <a:t>  </a:t>
            </a:r>
            <a:r>
              <a:rPr lang="en" sz="1300">
                <a:solidFill>
                  <a:srgbClr val="D9D9D9"/>
                </a:solidFill>
              </a:rPr>
              <a:t> </a:t>
            </a:r>
            <a:r>
              <a:rPr lang="en" sz="1700">
                <a:solidFill>
                  <a:srgbClr val="D9D9D9"/>
                </a:solidFill>
              </a:rPr>
              <a:t>R</a:t>
            </a:r>
            <a:r>
              <a:rPr lang="en" sz="1700">
                <a:solidFill>
                  <a:srgbClr val="D9D9D9"/>
                </a:solidFill>
              </a:rPr>
              <a:t>ecord still image and video data locally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3.2.</a:t>
            </a:r>
            <a:r>
              <a:rPr lang="en" sz="1300">
                <a:solidFill>
                  <a:srgbClr val="D9D9D9"/>
                </a:solidFill>
              </a:rPr>
              <a:t>   </a:t>
            </a:r>
            <a:r>
              <a:rPr lang="en" sz="1700">
                <a:solidFill>
                  <a:srgbClr val="D9D9D9"/>
                </a:solidFill>
              </a:rPr>
              <a:t>Support shallow (300 m), mid (1500 m), and deep (6000m) operations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3.3.</a:t>
            </a:r>
            <a:r>
              <a:rPr lang="en" sz="1300">
                <a:solidFill>
                  <a:srgbClr val="D9D9D9"/>
                </a:solidFill>
              </a:rPr>
              <a:t>   </a:t>
            </a:r>
            <a:r>
              <a:rPr lang="en" sz="1700">
                <a:solidFill>
                  <a:srgbClr val="D9D9D9"/>
                </a:solidFill>
              </a:rPr>
              <a:t>Operate autonomously for the duration of a mission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3.4.</a:t>
            </a:r>
            <a:r>
              <a:rPr lang="en" sz="1300">
                <a:solidFill>
                  <a:srgbClr val="D9D9D9"/>
                </a:solidFill>
              </a:rPr>
              <a:t>   </a:t>
            </a:r>
            <a:r>
              <a:rPr lang="en" sz="1700">
                <a:solidFill>
                  <a:srgbClr val="D9D9D9"/>
                </a:solidFill>
              </a:rPr>
              <a:t>Record continuously or go in a low power sleep mode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3.5.</a:t>
            </a:r>
            <a:r>
              <a:rPr lang="en" sz="1300">
                <a:solidFill>
                  <a:srgbClr val="D9D9D9"/>
                </a:solidFill>
              </a:rPr>
              <a:t>   </a:t>
            </a:r>
            <a:r>
              <a:rPr lang="en" sz="1700">
                <a:solidFill>
                  <a:srgbClr val="D9D9D9"/>
                </a:solidFill>
              </a:rPr>
              <a:t>Have internal control of camera/compute from a low-power MCU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3.6.</a:t>
            </a:r>
            <a:r>
              <a:rPr lang="en" sz="1300">
                <a:solidFill>
                  <a:srgbClr val="D9D9D9"/>
                </a:solidFill>
              </a:rPr>
              <a:t>  </a:t>
            </a:r>
            <a:r>
              <a:rPr lang="en" sz="1300">
                <a:solidFill>
                  <a:srgbClr val="D9D9D9"/>
                </a:solidFill>
              </a:rPr>
              <a:t> </a:t>
            </a:r>
            <a:r>
              <a:rPr lang="en" sz="1700">
                <a:solidFill>
                  <a:srgbClr val="D9D9D9"/>
                </a:solidFill>
              </a:rPr>
              <a:t>S</a:t>
            </a:r>
            <a:r>
              <a:rPr lang="en" sz="1700">
                <a:solidFill>
                  <a:srgbClr val="D9D9D9"/>
                </a:solidFill>
              </a:rPr>
              <a:t>upport vehicle ground fault detection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3.7.</a:t>
            </a:r>
            <a:r>
              <a:rPr lang="en" sz="1300">
                <a:solidFill>
                  <a:srgbClr val="D9D9D9"/>
                </a:solidFill>
              </a:rPr>
              <a:t>  </a:t>
            </a:r>
            <a:r>
              <a:rPr lang="en" sz="1300">
                <a:solidFill>
                  <a:srgbClr val="D9D9D9"/>
                </a:solidFill>
              </a:rPr>
              <a:t> </a:t>
            </a:r>
            <a:r>
              <a:rPr lang="en" sz="1700">
                <a:solidFill>
                  <a:srgbClr val="D9D9D9"/>
                </a:solidFill>
              </a:rPr>
              <a:t>C</a:t>
            </a:r>
            <a:r>
              <a:rPr lang="en" sz="1700">
                <a:solidFill>
                  <a:srgbClr val="D9D9D9"/>
                </a:solidFill>
              </a:rPr>
              <a:t>ontrollable with vehicle mission exec</a:t>
            </a:r>
            <a:endParaRPr sz="17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3.8.  Strobe duration shall minimizes motion blur at maximum vehicle speed</a:t>
            </a:r>
            <a:endParaRPr sz="1700">
              <a:solidFill>
                <a:srgbClr val="D9D9D9"/>
              </a:solidFill>
            </a:endParaRPr>
          </a:p>
          <a:p>
            <a:pPr indent="-457200" lvl="0" marL="94297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D9D9D9"/>
                </a:solidFill>
              </a:rPr>
              <a:t>3.9.  Support still imaging at up to 2 Hz and short bursts of video up to 60 Hz and same be able to switch between modes on demand during the same mission</a:t>
            </a:r>
            <a:endParaRPr sz="24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Operating Modes Within One Mission</a:t>
            </a:r>
            <a:endParaRPr/>
          </a:p>
        </p:txBody>
      </p:sp>
      <p:sp>
        <p:nvSpPr>
          <p:cNvPr id="86" name="Google Shape;86;p17"/>
          <p:cNvSpPr txBox="1"/>
          <p:nvPr/>
        </p:nvSpPr>
        <p:spPr>
          <a:xfrm>
            <a:off x="286625" y="1393375"/>
            <a:ext cx="3829800" cy="31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D85C6"/>
                </a:solidFill>
              </a:rPr>
              <a:t>Still Imaging </a:t>
            </a:r>
            <a:endParaRPr sz="1800">
              <a:solidFill>
                <a:srgbClr val="3D85C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Continuous</a:t>
            </a:r>
            <a:r>
              <a:rPr lang="en" sz="1800">
                <a:solidFill>
                  <a:srgbClr val="D9D9D9"/>
                </a:solidFill>
              </a:rPr>
              <a:t> operation at frame low frame rate ~ 1 Hz</a:t>
            </a:r>
            <a:endParaRPr sz="1800">
              <a:solidFill>
                <a:srgbClr val="D9D9D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Rates may be adaptive to depth and/or particle concentration</a:t>
            </a:r>
            <a:endParaRPr sz="1800">
              <a:solidFill>
                <a:srgbClr val="D9D9D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Applications: glider-like transects, front detection</a:t>
            </a:r>
            <a:endParaRPr sz="1800">
              <a:solidFill>
                <a:srgbClr val="D9D9D9"/>
              </a:solidFill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4762400" y="1393375"/>
            <a:ext cx="3829800" cy="31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D85C6"/>
                </a:solidFill>
              </a:rPr>
              <a:t>Video Recording</a:t>
            </a:r>
            <a:r>
              <a:rPr lang="en" sz="1800">
                <a:solidFill>
                  <a:srgbClr val="3D85C6"/>
                </a:solidFill>
              </a:rPr>
              <a:t> </a:t>
            </a:r>
            <a:endParaRPr sz="1800">
              <a:solidFill>
                <a:srgbClr val="3D85C6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Infrequent bursts of 30 or 60 FPS video</a:t>
            </a:r>
            <a:endParaRPr sz="1800">
              <a:solidFill>
                <a:srgbClr val="D9D9D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Vehicle may need to hover during imaging</a:t>
            </a:r>
            <a:endParaRPr sz="1800">
              <a:solidFill>
                <a:srgbClr val="D9D9D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High power draw and data rate</a:t>
            </a:r>
            <a:endParaRPr sz="1800">
              <a:solidFill>
                <a:srgbClr val="D9D9D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Char char="●"/>
            </a:pPr>
            <a:r>
              <a:rPr lang="en" sz="1800">
                <a:solidFill>
                  <a:srgbClr val="D9D9D9"/>
                </a:solidFill>
              </a:rPr>
              <a:t>Applications: 3D particle tracking velocimetry</a:t>
            </a:r>
            <a:endParaRPr sz="18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Design Requirements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Depth Rating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Reusable</a:t>
            </a:r>
            <a:r>
              <a:rPr lang="en" sz="1300"/>
              <a:t> housing design with material selection and material removal adapted to working depth: Aluminum 300 m / 1500 m version for LR, Titanium 6000 m version for Autosub LR / ROVs</a:t>
            </a:r>
            <a:endParaRPr sz="13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Mechanical Interfacing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EyeRIS camera and strobes must fit in a LRAUV nose-shell without displacing other standard payload instruments.</a:t>
            </a:r>
            <a:endParaRPr sz="13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Video Recording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EyeRIS strobe electronics must buffer vehicle battery from high power bursts of video recording that require ~ 300 Watts.</a:t>
            </a:r>
            <a:endParaRPr sz="13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Software and Data Storage</a:t>
            </a:r>
            <a:endParaRPr sz="17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Embedded system must store raw image data on drives inside the housing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Must provide a low-data-rate serial stream with system status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May provide image stats and a compressed image output to send over wireless comms</a:t>
            </a:r>
            <a:endParaRPr sz="13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Status</a:t>
            </a:r>
            <a:endParaRPr/>
          </a:p>
        </p:txBody>
      </p:sp>
      <p:sp>
        <p:nvSpPr>
          <p:cNvPr id="99" name="Google Shape;99;p19"/>
          <p:cNvSpPr/>
          <p:nvPr/>
        </p:nvSpPr>
        <p:spPr>
          <a:xfrm>
            <a:off x="408675" y="16632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Imaging</a:t>
            </a:r>
            <a:endParaRPr sz="1700"/>
          </a:p>
        </p:txBody>
      </p:sp>
      <p:sp>
        <p:nvSpPr>
          <p:cNvPr id="100" name="Google Shape;100;p19"/>
          <p:cNvSpPr/>
          <p:nvPr/>
        </p:nvSpPr>
        <p:spPr>
          <a:xfrm>
            <a:off x="408675" y="22359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Illumination</a:t>
            </a:r>
            <a:endParaRPr sz="1700"/>
          </a:p>
        </p:txBody>
      </p:sp>
      <p:sp>
        <p:nvSpPr>
          <p:cNvPr id="101" name="Google Shape;101;p19"/>
          <p:cNvSpPr/>
          <p:nvPr/>
        </p:nvSpPr>
        <p:spPr>
          <a:xfrm>
            <a:off x="408675" y="28086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Electronics</a:t>
            </a:r>
            <a:endParaRPr sz="1700"/>
          </a:p>
        </p:txBody>
      </p:sp>
      <p:sp>
        <p:nvSpPr>
          <p:cNvPr id="102" name="Google Shape;102;p19"/>
          <p:cNvSpPr/>
          <p:nvPr/>
        </p:nvSpPr>
        <p:spPr>
          <a:xfrm>
            <a:off x="408675" y="33813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Mechanics</a:t>
            </a:r>
            <a:endParaRPr sz="1700"/>
          </a:p>
        </p:txBody>
      </p:sp>
      <p:sp>
        <p:nvSpPr>
          <p:cNvPr id="103" name="Google Shape;103;p19"/>
          <p:cNvSpPr/>
          <p:nvPr/>
        </p:nvSpPr>
        <p:spPr>
          <a:xfrm>
            <a:off x="408675" y="39540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Software</a:t>
            </a:r>
            <a:endParaRPr sz="1700"/>
          </a:p>
        </p:txBody>
      </p:sp>
      <p:sp>
        <p:nvSpPr>
          <p:cNvPr id="104" name="Google Shape;104;p19"/>
          <p:cNvSpPr/>
          <p:nvPr/>
        </p:nvSpPr>
        <p:spPr>
          <a:xfrm>
            <a:off x="4086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/>
              <a:t>Subsystem</a:t>
            </a:r>
            <a:endParaRPr b="1" sz="1300"/>
          </a:p>
        </p:txBody>
      </p:sp>
      <p:sp>
        <p:nvSpPr>
          <p:cNvPr id="105" name="Google Shape;105;p19"/>
          <p:cNvSpPr txBox="1"/>
          <p:nvPr/>
        </p:nvSpPr>
        <p:spPr>
          <a:xfrm>
            <a:off x="1829050" y="1820125"/>
            <a:ext cx="52470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</a:rPr>
              <a:t>Parts in bench testing, close to having IMX138 sensor working with TX2 and J142  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1829050" y="2280325"/>
            <a:ext cx="52470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</a:rPr>
              <a:t>Assembled two Rev A boards. Serial #1 has been through many pressure tests up to 9000 psi. RevB design is done and will be sent to fab. soon </a:t>
            </a:r>
            <a:r>
              <a:rPr lang="en" sz="1100">
                <a:solidFill>
                  <a:srgbClr val="B7B7B7"/>
                </a:solidFill>
              </a:rPr>
              <a:t>  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1829050" y="2853025"/>
            <a:ext cx="52470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</a:rPr>
              <a:t>A conceptual diagram with possible DC/DC converter, battery charger, and MCU has been completed. Schematic and layout pending design review</a:t>
            </a:r>
            <a:r>
              <a:rPr lang="en" sz="1100">
                <a:solidFill>
                  <a:srgbClr val="B7B7B7"/>
                </a:solidFill>
              </a:rPr>
              <a:t>  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1829050" y="3425725"/>
            <a:ext cx="52470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</a:rPr>
              <a:t>A complete solid model with housing and internal frame is finished. Drawings and fab. are pending design review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1829050" y="4022050"/>
            <a:ext cx="5247000" cy="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</a:rPr>
              <a:t>No software dev efforts yet outside of IMX183 camera driver integration</a:t>
            </a:r>
            <a:endParaRPr sz="11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cxnSp>
        <p:nvCxnSpPr>
          <p:cNvPr id="115" name="Google Shape;115;p20"/>
          <p:cNvCxnSpPr/>
          <p:nvPr/>
        </p:nvCxnSpPr>
        <p:spPr>
          <a:xfrm>
            <a:off x="311700" y="1305825"/>
            <a:ext cx="8470800" cy="0"/>
          </a:xfrm>
          <a:prstGeom prst="straightConnector1">
            <a:avLst/>
          </a:prstGeom>
          <a:noFill/>
          <a:ln cap="flat" cmpd="sng" w="28575">
            <a:solidFill>
              <a:srgbClr val="CCCCCC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16" name="Google Shape;116;p20"/>
          <p:cNvSpPr/>
          <p:nvPr/>
        </p:nvSpPr>
        <p:spPr>
          <a:xfrm>
            <a:off x="17733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000"/>
            </a:br>
            <a:br>
              <a:rPr b="1" lang="en" sz="1000"/>
            </a:br>
            <a:r>
              <a:rPr b="1" lang="en" sz="1300"/>
              <a:t>Oct-Dec 2020</a:t>
            </a:r>
            <a:endParaRPr sz="1700"/>
          </a:p>
        </p:txBody>
      </p:sp>
      <p:sp>
        <p:nvSpPr>
          <p:cNvPr id="117" name="Google Shape;117;p20"/>
          <p:cNvSpPr/>
          <p:nvPr/>
        </p:nvSpPr>
        <p:spPr>
          <a:xfrm>
            <a:off x="31380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000"/>
            </a:br>
            <a:br>
              <a:rPr b="1" lang="en" sz="1000"/>
            </a:br>
            <a:r>
              <a:rPr b="1" lang="en" sz="1300"/>
              <a:t>Jan-Mar</a:t>
            </a:r>
            <a:r>
              <a:rPr b="1" lang="en" sz="1300"/>
              <a:t> 2021</a:t>
            </a:r>
            <a:endParaRPr sz="1700"/>
          </a:p>
        </p:txBody>
      </p:sp>
      <p:sp>
        <p:nvSpPr>
          <p:cNvPr id="118" name="Google Shape;118;p20"/>
          <p:cNvSpPr/>
          <p:nvPr/>
        </p:nvSpPr>
        <p:spPr>
          <a:xfrm>
            <a:off x="45027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000"/>
            </a:br>
            <a:br>
              <a:rPr b="1" lang="en" sz="1000"/>
            </a:br>
            <a:r>
              <a:rPr b="1" lang="en" sz="1300"/>
              <a:t>Apr-Jun</a:t>
            </a:r>
            <a:r>
              <a:rPr b="1" lang="en" sz="1300"/>
              <a:t> 2021</a:t>
            </a:r>
            <a:endParaRPr sz="1700"/>
          </a:p>
        </p:txBody>
      </p:sp>
      <p:sp>
        <p:nvSpPr>
          <p:cNvPr id="119" name="Google Shape;119;p20"/>
          <p:cNvSpPr/>
          <p:nvPr/>
        </p:nvSpPr>
        <p:spPr>
          <a:xfrm>
            <a:off x="58674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000"/>
            </a:br>
            <a:br>
              <a:rPr b="1" lang="en" sz="1000"/>
            </a:br>
            <a:r>
              <a:rPr b="1" lang="en" sz="1300"/>
              <a:t>Jul-Sep</a:t>
            </a:r>
            <a:r>
              <a:rPr b="1" lang="en" sz="1300"/>
              <a:t> 2021</a:t>
            </a:r>
            <a:endParaRPr sz="1700"/>
          </a:p>
        </p:txBody>
      </p:sp>
      <p:sp>
        <p:nvSpPr>
          <p:cNvPr id="120" name="Google Shape;120;p20"/>
          <p:cNvSpPr/>
          <p:nvPr/>
        </p:nvSpPr>
        <p:spPr>
          <a:xfrm>
            <a:off x="72321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000"/>
            </a:br>
            <a:br>
              <a:rPr b="1" lang="en" sz="1000"/>
            </a:br>
            <a:r>
              <a:rPr b="1" lang="en" sz="1300"/>
              <a:t>Oct-Dec 2021</a:t>
            </a:r>
            <a:endParaRPr sz="1700"/>
          </a:p>
        </p:txBody>
      </p:sp>
      <p:sp>
        <p:nvSpPr>
          <p:cNvPr id="121" name="Google Shape;121;p20"/>
          <p:cNvSpPr/>
          <p:nvPr/>
        </p:nvSpPr>
        <p:spPr>
          <a:xfrm>
            <a:off x="408675" y="16632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Imaging</a:t>
            </a:r>
            <a:endParaRPr sz="1700"/>
          </a:p>
        </p:txBody>
      </p:sp>
      <p:sp>
        <p:nvSpPr>
          <p:cNvPr id="122" name="Google Shape;122;p20"/>
          <p:cNvSpPr/>
          <p:nvPr/>
        </p:nvSpPr>
        <p:spPr>
          <a:xfrm>
            <a:off x="408675" y="22359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Illumination</a:t>
            </a:r>
            <a:endParaRPr sz="1700"/>
          </a:p>
        </p:txBody>
      </p:sp>
      <p:sp>
        <p:nvSpPr>
          <p:cNvPr id="123" name="Google Shape;123;p20"/>
          <p:cNvSpPr/>
          <p:nvPr/>
        </p:nvSpPr>
        <p:spPr>
          <a:xfrm>
            <a:off x="408675" y="28086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Electronics</a:t>
            </a:r>
            <a:endParaRPr sz="1700"/>
          </a:p>
        </p:txBody>
      </p:sp>
      <p:sp>
        <p:nvSpPr>
          <p:cNvPr id="124" name="Google Shape;124;p20"/>
          <p:cNvSpPr/>
          <p:nvPr/>
        </p:nvSpPr>
        <p:spPr>
          <a:xfrm>
            <a:off x="408675" y="33813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Mechanics</a:t>
            </a:r>
            <a:endParaRPr sz="1700"/>
          </a:p>
        </p:txBody>
      </p:sp>
      <p:sp>
        <p:nvSpPr>
          <p:cNvPr id="125" name="Google Shape;125;p20"/>
          <p:cNvSpPr/>
          <p:nvPr/>
        </p:nvSpPr>
        <p:spPr>
          <a:xfrm>
            <a:off x="408675" y="39540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Software</a:t>
            </a:r>
            <a:endParaRPr sz="1700"/>
          </a:p>
        </p:txBody>
      </p:sp>
      <p:sp>
        <p:nvSpPr>
          <p:cNvPr id="126" name="Google Shape;126;p20"/>
          <p:cNvSpPr/>
          <p:nvPr/>
        </p:nvSpPr>
        <p:spPr>
          <a:xfrm>
            <a:off x="1773375" y="16632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6-camera, 20 Mp each, MIPI or USB3, one USB3 wide-angle</a:t>
            </a:r>
            <a:endParaRPr sz="1700"/>
          </a:p>
        </p:txBody>
      </p:sp>
      <p:sp>
        <p:nvSpPr>
          <p:cNvPr id="127" name="Google Shape;127;p20"/>
          <p:cNvSpPr/>
          <p:nvPr/>
        </p:nvSpPr>
        <p:spPr>
          <a:xfrm>
            <a:off x="4502775" y="1663200"/>
            <a:ext cx="4094100" cy="572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6</a:t>
            </a:r>
            <a:r>
              <a:rPr lang="en" sz="1000"/>
              <a:t>-camera, 42 Mp each, Raytrix MIPI module with one USB3 wide-angle</a:t>
            </a:r>
            <a:endParaRPr sz="1700"/>
          </a:p>
        </p:txBody>
      </p:sp>
      <p:sp>
        <p:nvSpPr>
          <p:cNvPr id="128" name="Google Shape;128;p20"/>
          <p:cNvSpPr/>
          <p:nvPr/>
        </p:nvSpPr>
        <p:spPr>
          <a:xfrm>
            <a:off x="1773375" y="22359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B of potted Cree XD16 strobes</a:t>
            </a:r>
            <a:endParaRPr sz="1700"/>
          </a:p>
        </p:txBody>
      </p:sp>
      <p:sp>
        <p:nvSpPr>
          <p:cNvPr id="129" name="Google Shape;129;p20"/>
          <p:cNvSpPr/>
          <p:nvPr/>
        </p:nvSpPr>
        <p:spPr>
          <a:xfrm>
            <a:off x="408675" y="1019475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2E5E5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Timeline</a:t>
            </a:r>
            <a:br>
              <a:rPr b="1" lang="en" sz="1000"/>
            </a:br>
            <a:br>
              <a:rPr b="1" lang="en" sz="1000"/>
            </a:br>
            <a:r>
              <a:rPr b="1" lang="en" sz="1300"/>
              <a:t>Subsystem</a:t>
            </a:r>
            <a:endParaRPr b="1" sz="1300"/>
          </a:p>
        </p:txBody>
      </p:sp>
      <p:sp>
        <p:nvSpPr>
          <p:cNvPr id="130" name="Google Shape;130;p20"/>
          <p:cNvSpPr/>
          <p:nvPr/>
        </p:nvSpPr>
        <p:spPr>
          <a:xfrm>
            <a:off x="3138075" y="16632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Revise geometry and imaging </a:t>
            </a:r>
            <a:r>
              <a:rPr lang="en" sz="1000"/>
              <a:t>requirements</a:t>
            </a:r>
            <a:r>
              <a:rPr lang="en" sz="800"/>
              <a:t> </a:t>
            </a:r>
            <a:endParaRPr sz="1500"/>
          </a:p>
        </p:txBody>
      </p:sp>
      <p:sp>
        <p:nvSpPr>
          <p:cNvPr id="131" name="Google Shape;131;p20"/>
          <p:cNvSpPr/>
          <p:nvPr/>
        </p:nvSpPr>
        <p:spPr>
          <a:xfrm>
            <a:off x="3138075" y="1019475"/>
            <a:ext cx="612000" cy="261000"/>
          </a:xfrm>
          <a:prstGeom prst="roundRect">
            <a:avLst>
              <a:gd fmla="val 16667" name="adj"/>
            </a:avLst>
          </a:prstGeom>
          <a:solidFill>
            <a:srgbClr val="F55317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Depl.</a:t>
            </a:r>
            <a:endParaRPr sz="1000"/>
          </a:p>
        </p:txBody>
      </p:sp>
      <p:sp>
        <p:nvSpPr>
          <p:cNvPr id="132" name="Google Shape;132;p20"/>
          <p:cNvSpPr/>
          <p:nvPr/>
        </p:nvSpPr>
        <p:spPr>
          <a:xfrm>
            <a:off x="1773375" y="28086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Minimal functionality to get in the water safely</a:t>
            </a:r>
            <a:endParaRPr sz="1700"/>
          </a:p>
        </p:txBody>
      </p:sp>
      <p:sp>
        <p:nvSpPr>
          <p:cNvPr id="133" name="Google Shape;133;p20"/>
          <p:cNvSpPr/>
          <p:nvPr/>
        </p:nvSpPr>
        <p:spPr>
          <a:xfrm>
            <a:off x="4844625" y="1019475"/>
            <a:ext cx="612000" cy="261000"/>
          </a:xfrm>
          <a:prstGeom prst="roundRect">
            <a:avLst>
              <a:gd fmla="val 16667" name="adj"/>
            </a:avLst>
          </a:prstGeom>
          <a:solidFill>
            <a:srgbClr val="508807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Depl.</a:t>
            </a:r>
            <a:endParaRPr sz="1700"/>
          </a:p>
        </p:txBody>
      </p:sp>
      <p:sp>
        <p:nvSpPr>
          <p:cNvPr id="134" name="Google Shape;134;p20"/>
          <p:cNvSpPr/>
          <p:nvPr/>
        </p:nvSpPr>
        <p:spPr>
          <a:xfrm>
            <a:off x="1773375" y="33813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A of 300 m pressure housing and mounts</a:t>
            </a:r>
            <a:endParaRPr sz="1700"/>
          </a:p>
        </p:txBody>
      </p:sp>
      <p:sp>
        <p:nvSpPr>
          <p:cNvPr id="135" name="Google Shape;135;p20"/>
          <p:cNvSpPr/>
          <p:nvPr/>
        </p:nvSpPr>
        <p:spPr>
          <a:xfrm>
            <a:off x="1773375" y="39540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Minimal control to support testing</a:t>
            </a:r>
            <a:endParaRPr sz="1700"/>
          </a:p>
        </p:txBody>
      </p:sp>
      <p:sp>
        <p:nvSpPr>
          <p:cNvPr id="136" name="Google Shape;136;p20"/>
          <p:cNvSpPr/>
          <p:nvPr/>
        </p:nvSpPr>
        <p:spPr>
          <a:xfrm>
            <a:off x="3138075" y="28086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B with power optimization</a:t>
            </a:r>
            <a:endParaRPr sz="1700"/>
          </a:p>
        </p:txBody>
      </p:sp>
      <p:sp>
        <p:nvSpPr>
          <p:cNvPr id="137" name="Google Shape;137;p20"/>
          <p:cNvSpPr/>
          <p:nvPr/>
        </p:nvSpPr>
        <p:spPr>
          <a:xfrm>
            <a:off x="2148675" y="1019475"/>
            <a:ext cx="989400" cy="261000"/>
          </a:xfrm>
          <a:prstGeom prst="roundRect">
            <a:avLst>
              <a:gd fmla="val 16667" name="adj"/>
            </a:avLst>
          </a:prstGeom>
          <a:solidFill>
            <a:srgbClr val="8E7CC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Dev</a:t>
            </a:r>
            <a:endParaRPr sz="1000"/>
          </a:p>
        </p:txBody>
      </p:sp>
      <p:sp>
        <p:nvSpPr>
          <p:cNvPr id="138" name="Google Shape;138;p20"/>
          <p:cNvSpPr/>
          <p:nvPr/>
        </p:nvSpPr>
        <p:spPr>
          <a:xfrm>
            <a:off x="5456775" y="1019475"/>
            <a:ext cx="2563800" cy="261000"/>
          </a:xfrm>
          <a:prstGeom prst="roundRect">
            <a:avLst>
              <a:gd fmla="val 16667" name="adj"/>
            </a:avLst>
          </a:prstGeom>
          <a:solidFill>
            <a:srgbClr val="8E7CC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Dev</a:t>
            </a:r>
            <a:endParaRPr sz="1000"/>
          </a:p>
        </p:txBody>
      </p:sp>
      <p:sp>
        <p:nvSpPr>
          <p:cNvPr id="139" name="Google Shape;139;p20"/>
          <p:cNvSpPr/>
          <p:nvPr/>
        </p:nvSpPr>
        <p:spPr>
          <a:xfrm>
            <a:off x="4502775" y="2808600"/>
            <a:ext cx="12957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C, possibly add LRAUV ½ battery</a:t>
            </a:r>
            <a:endParaRPr sz="1700"/>
          </a:p>
        </p:txBody>
      </p:sp>
      <p:sp>
        <p:nvSpPr>
          <p:cNvPr id="140" name="Google Shape;140;p20"/>
          <p:cNvSpPr/>
          <p:nvPr/>
        </p:nvSpPr>
        <p:spPr>
          <a:xfrm>
            <a:off x="3138075" y="33813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A of 6000 m pressure housing and mounts</a:t>
            </a:r>
            <a:endParaRPr sz="1700"/>
          </a:p>
        </p:txBody>
      </p:sp>
      <p:sp>
        <p:nvSpPr>
          <p:cNvPr id="141" name="Google Shape;141;p20"/>
          <p:cNvSpPr/>
          <p:nvPr/>
        </p:nvSpPr>
        <p:spPr>
          <a:xfrm>
            <a:off x="3138075" y="39540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image compression &amp; two-way comms with vehicle</a:t>
            </a:r>
            <a:endParaRPr sz="1700"/>
          </a:p>
        </p:txBody>
      </p:sp>
      <p:sp>
        <p:nvSpPr>
          <p:cNvPr id="142" name="Google Shape;142;p20"/>
          <p:cNvSpPr/>
          <p:nvPr/>
        </p:nvSpPr>
        <p:spPr>
          <a:xfrm>
            <a:off x="4502775" y="3954000"/>
            <a:ext cx="4094100" cy="572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Optimization of image acquisition, real-time object detection and </a:t>
            </a:r>
            <a:r>
              <a:rPr lang="en" sz="1000"/>
              <a:t>opportunistic</a:t>
            </a:r>
            <a:r>
              <a:rPr lang="en" sz="1000"/>
              <a:t> sampling</a:t>
            </a:r>
            <a:endParaRPr sz="1700"/>
          </a:p>
        </p:txBody>
      </p:sp>
      <p:sp>
        <p:nvSpPr>
          <p:cNvPr id="143" name="Google Shape;143;p20"/>
          <p:cNvSpPr/>
          <p:nvPr/>
        </p:nvSpPr>
        <p:spPr>
          <a:xfrm>
            <a:off x="8020575" y="1019475"/>
            <a:ext cx="576300" cy="261000"/>
          </a:xfrm>
          <a:prstGeom prst="roundRect">
            <a:avLst>
              <a:gd fmla="val 16667" name="adj"/>
            </a:avLst>
          </a:prstGeom>
          <a:solidFill>
            <a:srgbClr val="508807">
              <a:alpha val="50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Depl.</a:t>
            </a:r>
            <a:endParaRPr sz="1700"/>
          </a:p>
        </p:txBody>
      </p:sp>
      <p:sp>
        <p:nvSpPr>
          <p:cNvPr id="144" name="Google Shape;144;p20"/>
          <p:cNvSpPr/>
          <p:nvPr/>
        </p:nvSpPr>
        <p:spPr>
          <a:xfrm>
            <a:off x="3750075" y="1019475"/>
            <a:ext cx="1094700" cy="261000"/>
          </a:xfrm>
          <a:prstGeom prst="roundRect">
            <a:avLst>
              <a:gd fmla="val 16667" name="adj"/>
            </a:avLst>
          </a:prstGeom>
          <a:solidFill>
            <a:srgbClr val="8E7CC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Dev</a:t>
            </a:r>
            <a:endParaRPr sz="1000"/>
          </a:p>
        </p:txBody>
      </p:sp>
      <p:sp>
        <p:nvSpPr>
          <p:cNvPr id="145" name="Google Shape;145;p20"/>
          <p:cNvSpPr/>
          <p:nvPr/>
        </p:nvSpPr>
        <p:spPr>
          <a:xfrm>
            <a:off x="5798475" y="2808600"/>
            <a:ext cx="2798400" cy="572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Rev D </a:t>
            </a:r>
            <a:endParaRPr sz="1700"/>
          </a:p>
        </p:txBody>
      </p:sp>
      <p:sp>
        <p:nvSpPr>
          <p:cNvPr id="146" name="Google Shape;146;p20"/>
          <p:cNvSpPr/>
          <p:nvPr/>
        </p:nvSpPr>
        <p:spPr>
          <a:xfrm>
            <a:off x="5867475" y="22359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Multi-Color option</a:t>
            </a:r>
            <a:endParaRPr sz="1700"/>
          </a:p>
        </p:txBody>
      </p:sp>
      <p:sp>
        <p:nvSpPr>
          <p:cNvPr id="147" name="Google Shape;147;p20"/>
          <p:cNvSpPr/>
          <p:nvPr/>
        </p:nvSpPr>
        <p:spPr>
          <a:xfrm>
            <a:off x="7232175" y="2235900"/>
            <a:ext cx="1364700" cy="5727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Beam steering optics</a:t>
            </a:r>
            <a:endParaRPr sz="1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/>
        </p:nvSpPr>
        <p:spPr>
          <a:xfrm>
            <a:off x="4265138" y="2969222"/>
            <a:ext cx="531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RUN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153" name="Google Shape;153;p21"/>
          <p:cNvSpPr/>
          <p:nvPr/>
        </p:nvSpPr>
        <p:spPr>
          <a:xfrm>
            <a:off x="2476825" y="1346875"/>
            <a:ext cx="5418600" cy="34377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Design: Overview</a:t>
            </a:r>
            <a:endParaRPr/>
          </a:p>
        </p:txBody>
      </p:sp>
      <p:sp>
        <p:nvSpPr>
          <p:cNvPr id="155" name="Google Shape;155;p21"/>
          <p:cNvSpPr/>
          <p:nvPr/>
        </p:nvSpPr>
        <p:spPr>
          <a:xfrm>
            <a:off x="480925" y="3171200"/>
            <a:ext cx="1636500" cy="1593300"/>
          </a:xfrm>
          <a:prstGeom prst="roundRect">
            <a:avLst>
              <a:gd fmla="val 3438" name="adj"/>
            </a:avLst>
          </a:prstGeom>
          <a:noFill/>
          <a:ln cap="flat" cmpd="sng" w="1905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6752375" y="3223350"/>
            <a:ext cx="907800" cy="446100"/>
          </a:xfrm>
          <a:prstGeom prst="roundRect">
            <a:avLst>
              <a:gd fmla="val 6297" name="adj"/>
            </a:avLst>
          </a:prstGeom>
          <a:solidFill>
            <a:srgbClr val="DD7E6B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5V DC/DC</a:t>
            </a:r>
            <a:r>
              <a:rPr lang="en" sz="1200"/>
              <a:t> </a:t>
            </a:r>
            <a:endParaRPr sz="1200"/>
          </a:p>
        </p:txBody>
      </p:sp>
      <p:sp>
        <p:nvSpPr>
          <p:cNvPr id="157" name="Google Shape;157;p21"/>
          <p:cNvSpPr/>
          <p:nvPr/>
        </p:nvSpPr>
        <p:spPr>
          <a:xfrm>
            <a:off x="4809200" y="2996875"/>
            <a:ext cx="1443000" cy="1094400"/>
          </a:xfrm>
          <a:prstGeom prst="roundRect">
            <a:avLst>
              <a:gd fmla="val 6297" name="adj"/>
            </a:avLst>
          </a:prstGeom>
          <a:solidFill>
            <a:srgbClr val="0B5394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32</a:t>
            </a:r>
            <a:r>
              <a:rPr lang="en" sz="1200"/>
              <a:t>-bit MCU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SAMD21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LowPowerLabs</a:t>
            </a:r>
            <a:endParaRPr sz="1200"/>
          </a:p>
        </p:txBody>
      </p:sp>
      <p:sp>
        <p:nvSpPr>
          <p:cNvPr id="158" name="Google Shape;158;p21"/>
          <p:cNvSpPr/>
          <p:nvPr/>
        </p:nvSpPr>
        <p:spPr>
          <a:xfrm>
            <a:off x="565825" y="3311975"/>
            <a:ext cx="1443000" cy="614400"/>
          </a:xfrm>
          <a:prstGeom prst="roundRect">
            <a:avLst>
              <a:gd fmla="val 6297" name="adj"/>
            </a:avLst>
          </a:prstGeom>
          <a:solidFill>
            <a:srgbClr val="76A5AF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Cree XD16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15 Series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4 Parallel</a:t>
            </a:r>
            <a:endParaRPr sz="1200"/>
          </a:p>
        </p:txBody>
      </p:sp>
      <p:sp>
        <p:nvSpPr>
          <p:cNvPr id="159" name="Google Shape;159;p21"/>
          <p:cNvSpPr/>
          <p:nvPr/>
        </p:nvSpPr>
        <p:spPr>
          <a:xfrm>
            <a:off x="565825" y="4274375"/>
            <a:ext cx="1443000" cy="401100"/>
          </a:xfrm>
          <a:prstGeom prst="roundRect">
            <a:avLst>
              <a:gd fmla="val 6297" name="adj"/>
            </a:avLst>
          </a:prstGeom>
          <a:solidFill>
            <a:srgbClr val="76A5AF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Thermal Protection</a:t>
            </a:r>
            <a:endParaRPr sz="1200"/>
          </a:p>
        </p:txBody>
      </p:sp>
      <p:cxnSp>
        <p:nvCxnSpPr>
          <p:cNvPr id="160" name="Google Shape;160;p21"/>
          <p:cNvCxnSpPr>
            <a:stCxn id="161" idx="2"/>
            <a:endCxn id="156" idx="0"/>
          </p:cNvCxnSpPr>
          <p:nvPr/>
        </p:nvCxnSpPr>
        <p:spPr>
          <a:xfrm flipH="1" rot="-5400000">
            <a:off x="7051475" y="3068150"/>
            <a:ext cx="309900" cy="600"/>
          </a:xfrm>
          <a:prstGeom prst="bentConnector3">
            <a:avLst>
              <a:gd fmla="val 49992" name="adj1"/>
            </a:avLst>
          </a:prstGeom>
          <a:noFill/>
          <a:ln cap="flat" cmpd="sng" w="38100">
            <a:solidFill>
              <a:srgbClr val="B45F0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2" name="Google Shape;162;p21"/>
          <p:cNvSpPr txBox="1"/>
          <p:nvPr/>
        </p:nvSpPr>
        <p:spPr>
          <a:xfrm>
            <a:off x="7985900" y="2146150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Input Voltage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9-36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163" name="Google Shape;163;p21"/>
          <p:cNvCxnSpPr/>
          <p:nvPr/>
        </p:nvCxnSpPr>
        <p:spPr>
          <a:xfrm>
            <a:off x="4244400" y="3256425"/>
            <a:ext cx="565500" cy="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64" name="Google Shape;164;p21"/>
          <p:cNvSpPr txBox="1"/>
          <p:nvPr/>
        </p:nvSpPr>
        <p:spPr>
          <a:xfrm>
            <a:off x="2681664" y="3138375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42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165" name="Google Shape;165;p21"/>
          <p:cNvCxnSpPr/>
          <p:nvPr/>
        </p:nvCxnSpPr>
        <p:spPr>
          <a:xfrm flipH="1">
            <a:off x="2004325" y="3441750"/>
            <a:ext cx="1296300" cy="9300"/>
          </a:xfrm>
          <a:prstGeom prst="straightConnector1">
            <a:avLst/>
          </a:prstGeom>
          <a:noFill/>
          <a:ln cap="flat" cmpd="sng" w="38100">
            <a:solidFill>
              <a:srgbClr val="5B0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" name="Google Shape;166;p21"/>
          <p:cNvSpPr txBox="1"/>
          <p:nvPr/>
        </p:nvSpPr>
        <p:spPr>
          <a:xfrm>
            <a:off x="536700" y="281150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Strobe Head x10</a:t>
            </a:r>
            <a:endParaRPr i="1">
              <a:solidFill>
                <a:srgbClr val="B7B7B7"/>
              </a:solidFill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4358625" y="1056775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B7B7B7"/>
                </a:solidFill>
              </a:rPr>
              <a:t>EyeRIS Can </a:t>
            </a:r>
            <a:endParaRPr i="1">
              <a:solidFill>
                <a:srgbClr val="B7B7B7"/>
              </a:solidFill>
            </a:endParaRPr>
          </a:p>
        </p:txBody>
      </p:sp>
      <p:cxnSp>
        <p:nvCxnSpPr>
          <p:cNvPr id="168" name="Google Shape;168;p21"/>
          <p:cNvCxnSpPr/>
          <p:nvPr/>
        </p:nvCxnSpPr>
        <p:spPr>
          <a:xfrm rot="10800000">
            <a:off x="4181150" y="3877275"/>
            <a:ext cx="635100" cy="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69" name="Google Shape;169;p21"/>
          <p:cNvSpPr txBox="1"/>
          <p:nvPr/>
        </p:nvSpPr>
        <p:spPr>
          <a:xfrm>
            <a:off x="4232150" y="3810688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FLASH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CURR</a:t>
            </a:r>
            <a:r>
              <a:rPr lang="en" sz="800">
                <a:solidFill>
                  <a:srgbClr val="CCCCCC"/>
                </a:solidFill>
              </a:rPr>
              <a:t>ENT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6631925" y="4012225"/>
            <a:ext cx="1020000" cy="383100"/>
          </a:xfrm>
          <a:prstGeom prst="roundRect">
            <a:avLst>
              <a:gd fmla="val 6297" name="adj"/>
            </a:avLst>
          </a:prstGeom>
          <a:solidFill>
            <a:srgbClr val="DD7E6B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RS-232/485 transceiver</a:t>
            </a:r>
            <a:endParaRPr sz="1200"/>
          </a:p>
        </p:txBody>
      </p:sp>
      <p:cxnSp>
        <p:nvCxnSpPr>
          <p:cNvPr id="171" name="Google Shape;171;p21"/>
          <p:cNvCxnSpPr>
            <a:endCxn id="170" idx="1"/>
          </p:cNvCxnSpPr>
          <p:nvPr/>
        </p:nvCxnSpPr>
        <p:spPr>
          <a:xfrm>
            <a:off x="6258725" y="3987475"/>
            <a:ext cx="373200" cy="216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2" name="Google Shape;172;p21"/>
          <p:cNvSpPr txBox="1"/>
          <p:nvPr/>
        </p:nvSpPr>
        <p:spPr>
          <a:xfrm>
            <a:off x="6123888" y="4202350"/>
            <a:ext cx="4596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UART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173" name="Google Shape;173;p21"/>
          <p:cNvCxnSpPr/>
          <p:nvPr/>
        </p:nvCxnSpPr>
        <p:spPr>
          <a:xfrm rot="10800000">
            <a:off x="7660250" y="4595150"/>
            <a:ext cx="1169700" cy="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61" name="Google Shape;161;p21"/>
          <p:cNvSpPr/>
          <p:nvPr/>
        </p:nvSpPr>
        <p:spPr>
          <a:xfrm>
            <a:off x="6728375" y="2467400"/>
            <a:ext cx="955500" cy="446100"/>
          </a:xfrm>
          <a:prstGeom prst="roundRect">
            <a:avLst>
              <a:gd fmla="val 6297" name="adj"/>
            </a:avLst>
          </a:prstGeom>
          <a:solidFill>
            <a:srgbClr val="DD7E6B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Input Protection</a:t>
            </a:r>
            <a:endParaRPr sz="1200"/>
          </a:p>
        </p:txBody>
      </p:sp>
      <p:cxnSp>
        <p:nvCxnSpPr>
          <p:cNvPr id="174" name="Google Shape;174;p21"/>
          <p:cNvCxnSpPr/>
          <p:nvPr/>
        </p:nvCxnSpPr>
        <p:spPr>
          <a:xfrm rot="10800000">
            <a:off x="7668650" y="2539875"/>
            <a:ext cx="1152900" cy="0"/>
          </a:xfrm>
          <a:prstGeom prst="straightConnector1">
            <a:avLst/>
          </a:prstGeom>
          <a:noFill/>
          <a:ln cap="flat" cmpd="sng" w="38100">
            <a:solidFill>
              <a:srgbClr val="B45F0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5" name="Google Shape;175;p21"/>
          <p:cNvSpPr txBox="1"/>
          <p:nvPr/>
        </p:nvSpPr>
        <p:spPr>
          <a:xfrm>
            <a:off x="7946100" y="424127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Serial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3039413" y="4358400"/>
            <a:ext cx="1145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FLASH 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TRIGGER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5479275" y="4353725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Exposure 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Signal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178" name="Google Shape;178;p21"/>
          <p:cNvCxnSpPr/>
          <p:nvPr/>
        </p:nvCxnSpPr>
        <p:spPr>
          <a:xfrm>
            <a:off x="4208025" y="3644663"/>
            <a:ext cx="605100" cy="8100"/>
          </a:xfrm>
          <a:prstGeom prst="straightConnector1">
            <a:avLst/>
          </a:prstGeom>
          <a:noFill/>
          <a:ln cap="flat" cmpd="sng" w="19050">
            <a:solidFill>
              <a:srgbClr val="A64D7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9" name="Google Shape;179;p21"/>
          <p:cNvSpPr txBox="1"/>
          <p:nvPr/>
        </p:nvSpPr>
        <p:spPr>
          <a:xfrm>
            <a:off x="4194825" y="3283800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CAP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VOLTAGE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4244775" y="4474500"/>
            <a:ext cx="531600" cy="241800"/>
          </a:xfrm>
          <a:prstGeom prst="roundRect">
            <a:avLst>
              <a:gd fmla="val 6297" name="adj"/>
            </a:avLst>
          </a:prstGeom>
          <a:solidFill>
            <a:srgbClr val="45818E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MUX</a:t>
            </a:r>
            <a:endParaRPr sz="1200"/>
          </a:p>
        </p:txBody>
      </p:sp>
      <p:cxnSp>
        <p:nvCxnSpPr>
          <p:cNvPr id="181" name="Google Shape;181;p21"/>
          <p:cNvCxnSpPr>
            <a:stCxn id="182" idx="2"/>
            <a:endCxn id="180" idx="1"/>
          </p:cNvCxnSpPr>
          <p:nvPr/>
        </p:nvCxnSpPr>
        <p:spPr>
          <a:xfrm flipH="1" rot="-5400000">
            <a:off x="3910848" y="4261375"/>
            <a:ext cx="196800" cy="471000"/>
          </a:xfrm>
          <a:prstGeom prst="bentConnector2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83" name="Google Shape;183;p21"/>
          <p:cNvCxnSpPr>
            <a:stCxn id="180" idx="3"/>
            <a:endCxn id="184" idx="1"/>
          </p:cNvCxnSpPr>
          <p:nvPr/>
        </p:nvCxnSpPr>
        <p:spPr>
          <a:xfrm>
            <a:off x="4776375" y="4595400"/>
            <a:ext cx="702900" cy="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85" name="Google Shape;185;p21"/>
          <p:cNvCxnSpPr>
            <a:stCxn id="157" idx="2"/>
            <a:endCxn id="180" idx="0"/>
          </p:cNvCxnSpPr>
          <p:nvPr/>
        </p:nvCxnSpPr>
        <p:spPr>
          <a:xfrm rot="5400000">
            <a:off x="4829150" y="3772825"/>
            <a:ext cx="383100" cy="1020000"/>
          </a:xfrm>
          <a:prstGeom prst="bentConnector3">
            <a:avLst>
              <a:gd fmla="val 50016" name="adj1"/>
            </a:avLst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6" name="Google Shape;186;p21"/>
          <p:cNvSpPr/>
          <p:nvPr/>
        </p:nvSpPr>
        <p:spPr>
          <a:xfrm>
            <a:off x="7120325" y="4474500"/>
            <a:ext cx="531600" cy="241800"/>
          </a:xfrm>
          <a:prstGeom prst="roundRect">
            <a:avLst>
              <a:gd fmla="val 6297" name="adj"/>
            </a:avLst>
          </a:prstGeom>
          <a:solidFill>
            <a:srgbClr val="DD7E6B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OVP</a:t>
            </a:r>
            <a:endParaRPr sz="1200"/>
          </a:p>
        </p:txBody>
      </p:sp>
      <p:sp>
        <p:nvSpPr>
          <p:cNvPr id="187" name="Google Shape;187;p21"/>
          <p:cNvSpPr txBox="1"/>
          <p:nvPr/>
        </p:nvSpPr>
        <p:spPr>
          <a:xfrm>
            <a:off x="7280089" y="3642938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5 V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182" name="Google Shape;182;p21"/>
          <p:cNvSpPr/>
          <p:nvPr/>
        </p:nvSpPr>
        <p:spPr>
          <a:xfrm>
            <a:off x="3295998" y="2996875"/>
            <a:ext cx="955500" cy="1401600"/>
          </a:xfrm>
          <a:prstGeom prst="roundRect">
            <a:avLst>
              <a:gd fmla="val 6297" name="adj"/>
            </a:avLst>
          </a:prstGeom>
          <a:solidFill>
            <a:srgbClr val="45818E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Strobe Ballast and Flash Switch</a:t>
            </a:r>
            <a:endParaRPr sz="1200"/>
          </a:p>
        </p:txBody>
      </p:sp>
      <p:cxnSp>
        <p:nvCxnSpPr>
          <p:cNvPr id="188" name="Google Shape;188;p21"/>
          <p:cNvCxnSpPr>
            <a:stCxn id="158" idx="2"/>
            <a:endCxn id="159" idx="0"/>
          </p:cNvCxnSpPr>
          <p:nvPr/>
        </p:nvCxnSpPr>
        <p:spPr>
          <a:xfrm>
            <a:off x="1287325" y="3926375"/>
            <a:ext cx="0" cy="348000"/>
          </a:xfrm>
          <a:prstGeom prst="straightConnector1">
            <a:avLst/>
          </a:prstGeom>
          <a:noFill/>
          <a:ln cap="flat" cmpd="sng" w="38100">
            <a:solidFill>
              <a:srgbClr val="5B0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9" name="Google Shape;189;p21"/>
          <p:cNvSpPr/>
          <p:nvPr/>
        </p:nvSpPr>
        <p:spPr>
          <a:xfrm>
            <a:off x="4816250" y="1460100"/>
            <a:ext cx="2087400" cy="789600"/>
          </a:xfrm>
          <a:prstGeom prst="roundRect">
            <a:avLst>
              <a:gd fmla="val 6297" name="adj"/>
            </a:avLst>
          </a:prstGeom>
          <a:solidFill>
            <a:srgbClr val="BF9000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Dual Jetson TX2 </a:t>
            </a:r>
            <a:br>
              <a:rPr lang="en" sz="1200"/>
            </a:br>
            <a:r>
              <a:rPr lang="en" sz="1200"/>
              <a:t>6 MIPI cameras</a:t>
            </a:r>
            <a:br>
              <a:rPr lang="en" sz="1200"/>
            </a:br>
            <a:r>
              <a:rPr lang="en" sz="1200"/>
              <a:t>1 USB3 camera</a:t>
            </a:r>
            <a:br>
              <a:rPr lang="en" sz="1200"/>
            </a:br>
            <a:r>
              <a:rPr lang="en" sz="1200"/>
              <a:t>Data Storage</a:t>
            </a:r>
            <a:endParaRPr sz="1200"/>
          </a:p>
        </p:txBody>
      </p:sp>
      <p:cxnSp>
        <p:nvCxnSpPr>
          <p:cNvPr id="190" name="Google Shape;190;p21"/>
          <p:cNvCxnSpPr/>
          <p:nvPr/>
        </p:nvCxnSpPr>
        <p:spPr>
          <a:xfrm rot="-5400000">
            <a:off x="5827663" y="2609738"/>
            <a:ext cx="772200" cy="6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1" name="Google Shape;191;p21"/>
          <p:cNvSpPr txBox="1"/>
          <p:nvPr/>
        </p:nvSpPr>
        <p:spPr>
          <a:xfrm>
            <a:off x="6187425" y="2228913"/>
            <a:ext cx="4596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UART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192" name="Google Shape;192;p21"/>
          <p:cNvCxnSpPr>
            <a:endCxn id="186" idx="1"/>
          </p:cNvCxnSpPr>
          <p:nvPr/>
        </p:nvCxnSpPr>
        <p:spPr>
          <a:xfrm flipH="1" rot="-5400000">
            <a:off x="6895925" y="4371000"/>
            <a:ext cx="232200" cy="216600"/>
          </a:xfrm>
          <a:prstGeom prst="bentConnector2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3" name="Google Shape;193;p21"/>
          <p:cNvSpPr/>
          <p:nvPr/>
        </p:nvSpPr>
        <p:spPr>
          <a:xfrm>
            <a:off x="3328925" y="1460100"/>
            <a:ext cx="1112700" cy="789600"/>
          </a:xfrm>
          <a:prstGeom prst="roundRect">
            <a:avLst>
              <a:gd fmla="val 6297" name="adj"/>
            </a:avLst>
          </a:prstGeom>
          <a:solidFill>
            <a:srgbClr val="45818E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Battery Charger &amp; Power Path </a:t>
            </a:r>
            <a:endParaRPr sz="1200"/>
          </a:p>
        </p:txBody>
      </p:sp>
      <p:cxnSp>
        <p:nvCxnSpPr>
          <p:cNvPr id="194" name="Google Shape;194;p21"/>
          <p:cNvCxnSpPr/>
          <p:nvPr/>
        </p:nvCxnSpPr>
        <p:spPr>
          <a:xfrm rot="10800000">
            <a:off x="6903725" y="1625100"/>
            <a:ext cx="1911000" cy="0"/>
          </a:xfrm>
          <a:prstGeom prst="straightConnector1">
            <a:avLst/>
          </a:prstGeom>
          <a:noFill/>
          <a:ln cap="flat" cmpd="sng" w="38100">
            <a:solidFill>
              <a:srgbClr val="3D85C6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5" name="Google Shape;195;p21"/>
          <p:cNvSpPr txBox="1"/>
          <p:nvPr/>
        </p:nvSpPr>
        <p:spPr>
          <a:xfrm>
            <a:off x="7946100" y="13528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Ethernet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196" name="Google Shape;196;p21"/>
          <p:cNvCxnSpPr>
            <a:stCxn id="161" idx="1"/>
            <a:endCxn id="193" idx="2"/>
          </p:cNvCxnSpPr>
          <p:nvPr/>
        </p:nvCxnSpPr>
        <p:spPr>
          <a:xfrm rot="10800000">
            <a:off x="3885275" y="2249750"/>
            <a:ext cx="2843100" cy="440700"/>
          </a:xfrm>
          <a:prstGeom prst="bentConnector2">
            <a:avLst/>
          </a:prstGeom>
          <a:noFill/>
          <a:ln cap="flat" cmpd="sng" w="38100">
            <a:solidFill>
              <a:srgbClr val="B45F0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7" name="Google Shape;197;p21"/>
          <p:cNvCxnSpPr>
            <a:stCxn id="193" idx="3"/>
            <a:endCxn id="189" idx="1"/>
          </p:cNvCxnSpPr>
          <p:nvPr/>
        </p:nvCxnSpPr>
        <p:spPr>
          <a:xfrm>
            <a:off x="4441625" y="1854900"/>
            <a:ext cx="374700" cy="600"/>
          </a:xfrm>
          <a:prstGeom prst="bentConnector3">
            <a:avLst>
              <a:gd fmla="val 49990" name="adj1"/>
            </a:avLst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8" name="Google Shape;198;p21"/>
          <p:cNvCxnSpPr/>
          <p:nvPr/>
        </p:nvCxnSpPr>
        <p:spPr>
          <a:xfrm>
            <a:off x="3612275" y="2253088"/>
            <a:ext cx="0" cy="740400"/>
          </a:xfrm>
          <a:prstGeom prst="straightConnector1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9" name="Google Shape;199;p21"/>
          <p:cNvSpPr txBox="1"/>
          <p:nvPr/>
        </p:nvSpPr>
        <p:spPr>
          <a:xfrm>
            <a:off x="6272476" y="3118913"/>
            <a:ext cx="4596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5 V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200" name="Google Shape;200;p21"/>
          <p:cNvCxnSpPr/>
          <p:nvPr/>
        </p:nvCxnSpPr>
        <p:spPr>
          <a:xfrm rot="10800000">
            <a:off x="6187175" y="3446400"/>
            <a:ext cx="5652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1" name="Google Shape;201;p21"/>
          <p:cNvCxnSpPr/>
          <p:nvPr/>
        </p:nvCxnSpPr>
        <p:spPr>
          <a:xfrm>
            <a:off x="7230175" y="3646600"/>
            <a:ext cx="8100" cy="390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2" name="Google Shape;202;p21"/>
          <p:cNvSpPr/>
          <p:nvPr/>
        </p:nvSpPr>
        <p:spPr>
          <a:xfrm>
            <a:off x="2604425" y="1460400"/>
            <a:ext cx="724500" cy="1453200"/>
          </a:xfrm>
          <a:prstGeom prst="roundRect">
            <a:avLst>
              <a:gd fmla="val 6297" name="adj"/>
            </a:avLst>
          </a:prstGeom>
          <a:solidFill>
            <a:srgbClr val="45818E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Battery</a:t>
            </a:r>
            <a:endParaRPr sz="1200"/>
          </a:p>
        </p:txBody>
      </p:sp>
      <p:sp>
        <p:nvSpPr>
          <p:cNvPr id="203" name="Google Shape;203;p21"/>
          <p:cNvSpPr txBox="1"/>
          <p:nvPr/>
        </p:nvSpPr>
        <p:spPr>
          <a:xfrm>
            <a:off x="5639463" y="2228935"/>
            <a:ext cx="531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RUN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204" name="Google Shape;204;p21"/>
          <p:cNvCxnSpPr/>
          <p:nvPr/>
        </p:nvCxnSpPr>
        <p:spPr>
          <a:xfrm>
            <a:off x="6048213" y="2199350"/>
            <a:ext cx="0" cy="82140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05" name="Google Shape;205;p21"/>
          <p:cNvCxnSpPr/>
          <p:nvPr/>
        </p:nvCxnSpPr>
        <p:spPr>
          <a:xfrm>
            <a:off x="4434875" y="2229375"/>
            <a:ext cx="406200" cy="80430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6" name="Google Shape;206;p21"/>
          <p:cNvSpPr txBox="1"/>
          <p:nvPr/>
        </p:nvSpPr>
        <p:spPr>
          <a:xfrm>
            <a:off x="4119838" y="2374875"/>
            <a:ext cx="7287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SMBus</a:t>
            </a:r>
            <a:endParaRPr sz="800">
              <a:solidFill>
                <a:srgbClr val="CCCCCC"/>
              </a:solidFill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4888825" y="2194438"/>
            <a:ext cx="7029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SYS</a:t>
            </a:r>
            <a:endParaRPr sz="8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</a:rPr>
              <a:t>CURRENT</a:t>
            </a:r>
            <a:endParaRPr sz="800">
              <a:solidFill>
                <a:srgbClr val="CCCCCC"/>
              </a:solidFill>
            </a:endParaRPr>
          </a:p>
        </p:txBody>
      </p:sp>
      <p:cxnSp>
        <p:nvCxnSpPr>
          <p:cNvPr id="208" name="Google Shape;208;p21"/>
          <p:cNvCxnSpPr>
            <a:endCxn id="157" idx="0"/>
          </p:cNvCxnSpPr>
          <p:nvPr/>
        </p:nvCxnSpPr>
        <p:spPr>
          <a:xfrm>
            <a:off x="5517800" y="2245375"/>
            <a:ext cx="12900" cy="75150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9" name="Google Shape;209;p21"/>
          <p:cNvCxnSpPr/>
          <p:nvPr/>
        </p:nvCxnSpPr>
        <p:spPr>
          <a:xfrm rot="10800000">
            <a:off x="7719425" y="2831225"/>
            <a:ext cx="1169700" cy="0"/>
          </a:xfrm>
          <a:prstGeom prst="straightConnector1">
            <a:avLst/>
          </a:prstGeom>
          <a:noFill/>
          <a:ln cap="flat" cmpd="sng" w="19050">
            <a:solidFill>
              <a:srgbClr val="FFD966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10" name="Google Shape;210;p21"/>
          <p:cNvSpPr txBox="1"/>
          <p:nvPr/>
        </p:nvSpPr>
        <p:spPr>
          <a:xfrm>
            <a:off x="7985900" y="2780825"/>
            <a:ext cx="13878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Ground Fault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Signal</a:t>
            </a:r>
            <a:endParaRPr sz="1000">
              <a:solidFill>
                <a:srgbClr val="B7B7B7"/>
              </a:solidFill>
            </a:endParaRPr>
          </a:p>
        </p:txBody>
      </p:sp>
      <p:sp>
        <p:nvSpPr>
          <p:cNvPr id="211" name="Google Shape;211;p21"/>
          <p:cNvSpPr txBox="1"/>
          <p:nvPr/>
        </p:nvSpPr>
        <p:spPr>
          <a:xfrm>
            <a:off x="6934875" y="1978050"/>
            <a:ext cx="1538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Exposure </a:t>
            </a:r>
            <a:endParaRPr sz="10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</a:rPr>
              <a:t>Signal</a:t>
            </a:r>
            <a:endParaRPr sz="1000">
              <a:solidFill>
                <a:srgbClr val="B7B7B7"/>
              </a:solidFill>
            </a:endParaRPr>
          </a:p>
        </p:txBody>
      </p:sp>
      <p:cxnSp>
        <p:nvCxnSpPr>
          <p:cNvPr id="212" name="Google Shape;212;p21"/>
          <p:cNvCxnSpPr/>
          <p:nvPr/>
        </p:nvCxnSpPr>
        <p:spPr>
          <a:xfrm>
            <a:off x="6882775" y="2046850"/>
            <a:ext cx="702900" cy="0"/>
          </a:xfrm>
          <a:prstGeom prst="straightConnector1">
            <a:avLst/>
          </a:prstGeom>
          <a:noFill/>
          <a:ln cap="flat" cmpd="sng" w="19050">
            <a:solidFill>
              <a:srgbClr val="8E7CC3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213" name="Google Shape;213;p21"/>
          <p:cNvCxnSpPr>
            <a:stCxn id="159" idx="3"/>
            <a:endCxn id="182" idx="1"/>
          </p:cNvCxnSpPr>
          <p:nvPr/>
        </p:nvCxnSpPr>
        <p:spPr>
          <a:xfrm flipH="1" rot="10800000">
            <a:off x="2008825" y="3697625"/>
            <a:ext cx="1287300" cy="777300"/>
          </a:xfrm>
          <a:prstGeom prst="bentConnector3">
            <a:avLst>
              <a:gd fmla="val 49995" name="adj1"/>
            </a:avLst>
          </a:prstGeom>
          <a:noFill/>
          <a:ln cap="flat" cmpd="sng" w="38100">
            <a:solidFill>
              <a:srgbClr val="5B0F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214" name="Google Shape;214;p21"/>
          <p:cNvGrpSpPr/>
          <p:nvPr/>
        </p:nvGrpSpPr>
        <p:grpSpPr>
          <a:xfrm>
            <a:off x="238818" y="1399550"/>
            <a:ext cx="2082250" cy="1218887"/>
            <a:chOff x="238818" y="1239025"/>
            <a:chExt cx="2082250" cy="1218887"/>
          </a:xfrm>
        </p:grpSpPr>
        <p:cxnSp>
          <p:nvCxnSpPr>
            <p:cNvPr id="215" name="Google Shape;215;p21"/>
            <p:cNvCxnSpPr>
              <a:endCxn id="216" idx="1"/>
            </p:cNvCxnSpPr>
            <p:nvPr/>
          </p:nvCxnSpPr>
          <p:spPr>
            <a:xfrm>
              <a:off x="238825" y="1346575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38100">
              <a:solidFill>
                <a:srgbClr val="B45F0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6" name="Google Shape;216;p21"/>
            <p:cNvSpPr txBox="1"/>
            <p:nvPr/>
          </p:nvSpPr>
          <p:spPr>
            <a:xfrm>
              <a:off x="777325" y="1239025"/>
              <a:ext cx="10200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Input Voltage</a:t>
              </a:r>
              <a:endParaRPr sz="1000">
                <a:solidFill>
                  <a:srgbClr val="CCCCCC"/>
                </a:solidFill>
              </a:endParaRPr>
            </a:p>
          </p:txBody>
        </p:sp>
        <p:cxnSp>
          <p:nvCxnSpPr>
            <p:cNvPr id="217" name="Google Shape;217;p21"/>
            <p:cNvCxnSpPr>
              <a:endCxn id="218" idx="1"/>
            </p:cNvCxnSpPr>
            <p:nvPr/>
          </p:nvCxnSpPr>
          <p:spPr>
            <a:xfrm>
              <a:off x="243379" y="1559250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38100">
              <a:solidFill>
                <a:srgbClr val="38761D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8" name="Google Shape;218;p21"/>
            <p:cNvSpPr txBox="1"/>
            <p:nvPr/>
          </p:nvSpPr>
          <p:spPr>
            <a:xfrm>
              <a:off x="781879" y="1451700"/>
              <a:ext cx="15384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Battery or Input voltage</a:t>
              </a:r>
              <a:endParaRPr sz="1000">
                <a:solidFill>
                  <a:srgbClr val="CCCCCC"/>
                </a:solidFill>
              </a:endParaRPr>
            </a:p>
          </p:txBody>
        </p:sp>
        <p:cxnSp>
          <p:nvCxnSpPr>
            <p:cNvPr id="219" name="Google Shape;219;p21"/>
            <p:cNvCxnSpPr>
              <a:endCxn id="220" idx="1"/>
            </p:cNvCxnSpPr>
            <p:nvPr/>
          </p:nvCxnSpPr>
          <p:spPr>
            <a:xfrm>
              <a:off x="241080" y="1779287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38100">
              <a:solidFill>
                <a:srgbClr val="5B0F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0" name="Google Shape;220;p21"/>
            <p:cNvSpPr txBox="1"/>
            <p:nvPr/>
          </p:nvSpPr>
          <p:spPr>
            <a:xfrm>
              <a:off x="779580" y="1671737"/>
              <a:ext cx="15384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42V Strobe Voltage</a:t>
              </a:r>
              <a:endParaRPr sz="1000">
                <a:solidFill>
                  <a:srgbClr val="CCCCCC"/>
                </a:solidFill>
              </a:endParaRPr>
            </a:p>
          </p:txBody>
        </p:sp>
        <p:cxnSp>
          <p:nvCxnSpPr>
            <p:cNvPr id="221" name="Google Shape;221;p21"/>
            <p:cNvCxnSpPr>
              <a:endCxn id="222" idx="1"/>
            </p:cNvCxnSpPr>
            <p:nvPr/>
          </p:nvCxnSpPr>
          <p:spPr>
            <a:xfrm>
              <a:off x="240918" y="2007274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19050">
              <a:solidFill>
                <a:srgbClr val="8E7CC3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2" name="Google Shape;222;p21"/>
            <p:cNvSpPr txBox="1"/>
            <p:nvPr/>
          </p:nvSpPr>
          <p:spPr>
            <a:xfrm>
              <a:off x="779418" y="1899724"/>
              <a:ext cx="1538400" cy="216300"/>
            </a:xfrm>
            <a:prstGeom prst="rect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Digital Low voltage</a:t>
              </a:r>
              <a:endParaRPr sz="1000">
                <a:solidFill>
                  <a:srgbClr val="CCCCCC"/>
                </a:solidFill>
              </a:endParaRPr>
            </a:p>
          </p:txBody>
        </p:sp>
        <p:cxnSp>
          <p:nvCxnSpPr>
            <p:cNvPr id="223" name="Google Shape;223;p21"/>
            <p:cNvCxnSpPr>
              <a:endCxn id="224" idx="1"/>
            </p:cNvCxnSpPr>
            <p:nvPr/>
          </p:nvCxnSpPr>
          <p:spPr>
            <a:xfrm>
              <a:off x="238818" y="2185074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19050">
              <a:solidFill>
                <a:srgbClr val="A64D7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4" name="Google Shape;224;p21"/>
            <p:cNvSpPr txBox="1"/>
            <p:nvPr/>
          </p:nvSpPr>
          <p:spPr>
            <a:xfrm>
              <a:off x="777318" y="2077524"/>
              <a:ext cx="1538400" cy="216300"/>
            </a:xfrm>
            <a:prstGeom prst="rect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Analog </a:t>
              </a:r>
              <a:r>
                <a:rPr lang="en" sz="1000">
                  <a:solidFill>
                    <a:srgbClr val="CCCCCC"/>
                  </a:solidFill>
                </a:rPr>
                <a:t>Low voltage</a:t>
              </a:r>
              <a:endParaRPr sz="1000">
                <a:solidFill>
                  <a:srgbClr val="CCCCCC"/>
                </a:solidFill>
              </a:endParaRPr>
            </a:p>
          </p:txBody>
        </p:sp>
        <p:cxnSp>
          <p:nvCxnSpPr>
            <p:cNvPr id="225" name="Google Shape;225;p21"/>
            <p:cNvCxnSpPr/>
            <p:nvPr/>
          </p:nvCxnSpPr>
          <p:spPr>
            <a:xfrm>
              <a:off x="238818" y="2365224"/>
              <a:ext cx="538500" cy="600"/>
            </a:xfrm>
            <a:prstGeom prst="bentConnector3">
              <a:avLst>
                <a:gd fmla="val 50000" name="adj1"/>
              </a:avLst>
            </a:prstGeom>
            <a:noFill/>
            <a:ln cap="flat" cmpd="sng" w="19050">
              <a:solidFill>
                <a:srgbClr val="6AA84F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6" name="Google Shape;226;p21"/>
            <p:cNvSpPr txBox="1"/>
            <p:nvPr/>
          </p:nvSpPr>
          <p:spPr>
            <a:xfrm>
              <a:off x="782668" y="2241612"/>
              <a:ext cx="1538400" cy="216300"/>
            </a:xfrm>
            <a:prstGeom prst="rect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CCCCC"/>
                  </a:solidFill>
                </a:rPr>
                <a:t>RS-232 or 485</a:t>
              </a:r>
              <a:endParaRPr sz="1000">
                <a:solidFill>
                  <a:srgbClr val="CCCCCC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