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516" r:id="rId2"/>
    <p:sldId id="517" r:id="rId3"/>
    <p:sldId id="518" r:id="rId4"/>
    <p:sldId id="495" r:id="rId5"/>
    <p:sldId id="51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kani Katija" initials="" lastIdx="1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FFF00"/>
    <a:srgbClr val="B3A2C7"/>
    <a:srgbClr val="D99694"/>
    <a:srgbClr val="558ED5"/>
    <a:srgbClr val="00FF00"/>
    <a:srgbClr val="4F81BD"/>
    <a:srgbClr val="7F7F7F"/>
    <a:srgbClr val="0000FF"/>
    <a:srgbClr val="000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56"/>
    <p:restoredTop sz="96175" autoAdjust="0"/>
  </p:normalViewPr>
  <p:slideViewPr>
    <p:cSldViewPr snapToGrid="0" snapToObjects="1">
      <p:cViewPr varScale="1">
        <p:scale>
          <a:sx n="142" d="100"/>
          <a:sy n="142" d="100"/>
        </p:scale>
        <p:origin x="176" y="106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140" d="100"/>
          <a:sy n="140" d="100"/>
        </p:scale>
        <p:origin x="7602" y="13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74F84B-C018-6642-9A0C-BBA07D03224E}" type="datetimeFigureOut">
              <a:rPr lang="en-US" smtClean="0"/>
              <a:t>11/17/21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FDE5A6-6307-584C-93B2-15CE1F17D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096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32DD4-E737-4D54-9DE2-FCB3BBB880B9}" type="datetime1">
              <a:rPr lang="en-US" smtClean="0"/>
              <a:t>11/17/21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33740-B43A-4615-A493-5EF119A942BB}" type="datetime1">
              <a:rPr lang="en-US" smtClean="0"/>
              <a:t>11/17/21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06F7A-B16D-4534-8FD3-C860A0291275}" type="datetime1">
              <a:rPr lang="en-US" smtClean="0"/>
              <a:t>11/17/21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40664"/>
          </a:xfrm>
          <a:solidFill>
            <a:schemeClr val="bg1"/>
          </a:solidFill>
        </p:spPr>
        <p:txBody>
          <a:bodyPr lIns="274320" anchor="ctr"/>
          <a:lstStyle>
            <a:lvl1pPr algn="l"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15CA2-BE70-4D52-AFD1-1B16067AA8FC}" type="datetime1">
              <a:rPr lang="en-US" smtClean="0"/>
              <a:t>11/17/21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0D572-2DD2-4CB9-BC69-BC89C8274DA3}" type="datetime1">
              <a:rPr lang="en-US" smtClean="0"/>
              <a:t>11/17/21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8098-4ECA-47B8-BEE8-E4A38FB66CDD}" type="datetime1">
              <a:rPr lang="en-US" smtClean="0"/>
              <a:t>11/17/21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178D8-26B4-4B74-8CE8-9C89A04D02DF}" type="datetime1">
              <a:rPr lang="en-US" smtClean="0"/>
              <a:t>11/17/21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0DA66-6969-47B3-BCB4-09808FF1E04C}" type="datetime1">
              <a:rPr lang="en-US" smtClean="0"/>
              <a:t>11/17/21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E9450-68B5-4994-8715-7FDC77E6E980}" type="datetime1">
              <a:rPr lang="en-US" smtClean="0"/>
              <a:t>11/17/21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9A41-DD64-43EF-9660-67F4334CDEEC}" type="datetime1">
              <a:rPr lang="en-US" smtClean="0"/>
              <a:t>11/17/21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23E8E-F255-49CB-86CD-37A4C2028C01}" type="datetime1">
              <a:rPr lang="en-US" smtClean="0"/>
              <a:t>11/17/21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D07E7B-2FEA-430A-88AD-BA89E2D7B0C5}" type="datetime1">
              <a:rPr lang="en-US" smtClean="0"/>
              <a:t>11/17/21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6" Type="http://schemas.openxmlformats.org/officeDocument/2006/relationships/image" Target="../media/image6.jpeg"/><Relationship Id="rId5" Type="http://schemas.openxmlformats.org/officeDocument/2006/relationships/image" Target="../media/image5.tiff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1.tiff"/><Relationship Id="rId7" Type="http://schemas.openxmlformats.org/officeDocument/2006/relationships/image" Target="../media/image15.pn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tiff"/><Relationship Id="rId5" Type="http://schemas.openxmlformats.org/officeDocument/2006/relationships/image" Target="../media/image13.tiff"/><Relationship Id="rId10" Type="http://schemas.openxmlformats.org/officeDocument/2006/relationships/image" Target="../media/image17.tiff"/><Relationship Id="rId4" Type="http://schemas.openxmlformats.org/officeDocument/2006/relationships/image" Target="../media/image12.tiff"/><Relationship Id="rId9" Type="http://schemas.openxmlformats.org/officeDocument/2006/relationships/image" Target="../media/image16.tiff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1.tiff"/><Relationship Id="rId7" Type="http://schemas.openxmlformats.org/officeDocument/2006/relationships/image" Target="../media/image15.pn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tiff"/><Relationship Id="rId5" Type="http://schemas.openxmlformats.org/officeDocument/2006/relationships/image" Target="../media/image13.tiff"/><Relationship Id="rId10" Type="http://schemas.openxmlformats.org/officeDocument/2006/relationships/image" Target="../media/image17.tiff"/><Relationship Id="rId4" Type="http://schemas.openxmlformats.org/officeDocument/2006/relationships/image" Target="../media/image12.tiff"/><Relationship Id="rId9" Type="http://schemas.openxmlformats.org/officeDocument/2006/relationships/image" Target="../media/image16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791C9-116F-8E48-951A-4577E7BAB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specimen ”vouchers” using ROV </a:t>
            </a:r>
            <a:r>
              <a:rPr lang="en-US" dirty="0" err="1"/>
              <a:t>SuBastian</a:t>
            </a:r>
            <a:r>
              <a:rPr lang="en-US" dirty="0"/>
              <a:t> (SOI)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428119D-9AAF-8544-88EA-91932606E8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6567"/>
            <a:ext cx="8208519" cy="5472346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71612D-D48D-AC4D-B0C4-1C6FC88E4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1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9C4780F-0175-1245-BD8E-D00BD78482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0753" y="0"/>
            <a:ext cx="1465356" cy="1327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8F9E2E82-8CF3-044D-A2D3-DF8BAC407D79}"/>
              </a:ext>
            </a:extLst>
          </p:cNvPr>
          <p:cNvGrpSpPr/>
          <p:nvPr/>
        </p:nvGrpSpPr>
        <p:grpSpPr>
          <a:xfrm>
            <a:off x="153735" y="4607860"/>
            <a:ext cx="7351983" cy="1931053"/>
            <a:chOff x="153735" y="4607860"/>
            <a:chExt cx="7351983" cy="193105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B9CCFF7-7A66-4C4B-A5BC-06712BEFFB9B}"/>
                </a:ext>
              </a:extLst>
            </p:cNvPr>
            <p:cNvSpPr txBox="1"/>
            <p:nvPr/>
          </p:nvSpPr>
          <p:spPr>
            <a:xfrm>
              <a:off x="3953436" y="5892582"/>
              <a:ext cx="98777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DeepPIV</a:t>
              </a:r>
              <a:br>
                <a:rPr lang="en-US" dirty="0"/>
              </a:br>
              <a:r>
                <a:rPr lang="en-US" dirty="0"/>
                <a:t>(MBARI)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9529902-241F-9547-B3EF-6DBE5AC28619}"/>
                </a:ext>
              </a:extLst>
            </p:cNvPr>
            <p:cNvSpPr txBox="1"/>
            <p:nvPr/>
          </p:nvSpPr>
          <p:spPr>
            <a:xfrm>
              <a:off x="6544236" y="5468267"/>
              <a:ext cx="96148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EyeRIS</a:t>
              </a:r>
              <a:endParaRPr lang="en-US" dirty="0"/>
            </a:p>
            <a:p>
              <a:r>
                <a:rPr lang="en-US" dirty="0"/>
                <a:t>(MBARI)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93BC4C7-67EB-2148-A878-3270C3C0D527}"/>
                </a:ext>
              </a:extLst>
            </p:cNvPr>
            <p:cNvSpPr txBox="1"/>
            <p:nvPr/>
          </p:nvSpPr>
          <p:spPr>
            <a:xfrm>
              <a:off x="153735" y="5468267"/>
              <a:ext cx="159889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RAD2 sampler</a:t>
              </a:r>
              <a:br>
                <a:rPr lang="en-US" dirty="0"/>
              </a:br>
              <a:r>
                <a:rPr lang="en-US" dirty="0"/>
                <a:t>(URI / Harvard)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3863FB2-976A-8A4A-983E-0C71EE5322B7}"/>
                </a:ext>
              </a:extLst>
            </p:cNvPr>
            <p:cNvCxnSpPr/>
            <p:nvPr/>
          </p:nvCxnSpPr>
          <p:spPr>
            <a:xfrm flipV="1">
              <a:off x="1120588" y="4849906"/>
              <a:ext cx="1111624" cy="61836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24C03A3-C736-CE44-A637-678006E51B1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184975" y="4607860"/>
              <a:ext cx="127049" cy="128472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3D9379CA-BFD2-894A-AE1D-F99164759AC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096000" y="5131258"/>
              <a:ext cx="528919" cy="35922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18F2742-1F73-A44B-B15B-038DA932CE65}"/>
              </a:ext>
            </a:extLst>
          </p:cNvPr>
          <p:cNvGrpSpPr/>
          <p:nvPr/>
        </p:nvGrpSpPr>
        <p:grpSpPr>
          <a:xfrm>
            <a:off x="8656755" y="1268923"/>
            <a:ext cx="2618940" cy="4753342"/>
            <a:chOff x="8656755" y="1268923"/>
            <a:chExt cx="2618940" cy="4753342"/>
          </a:xfrm>
        </p:grpSpPr>
        <p:pic>
          <p:nvPicPr>
            <p:cNvPr id="22" name="S0457_01Bargmannia210911" descr="S0457_01Bargmannia210911">
              <a:hlinkClick r:id="" action="ppaction://media"/>
              <a:extLst>
                <a:ext uri="{FF2B5EF4-FFF2-40B4-BE49-F238E27FC236}">
                  <a16:creationId xmlns:a16="http://schemas.microsoft.com/office/drawing/2014/main" id="{C80F859B-991D-4545-AD0A-963A32E96C64}"/>
                </a:ext>
              </a:extLst>
            </p:cNvPr>
            <p:cNvPicPr>
              <a:picLocks noChangeAspect="1"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 rotWithShape="1">
            <a:blip r:embed="rId6"/>
            <a:srcRect l="31548" r="27683"/>
            <a:stretch/>
          </p:blipFill>
          <p:spPr>
            <a:xfrm>
              <a:off x="8656755" y="1268923"/>
              <a:ext cx="2350845" cy="4603658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957CE9F-2940-3741-ADCF-2AFD0D6D939B}"/>
                </a:ext>
              </a:extLst>
            </p:cNvPr>
            <p:cNvSpPr txBox="1"/>
            <p:nvPr/>
          </p:nvSpPr>
          <p:spPr>
            <a:xfrm>
              <a:off x="9037838" y="5468267"/>
              <a:ext cx="2237857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err="1"/>
                <a:t>Bargmannia</a:t>
              </a:r>
              <a:r>
                <a:rPr lang="en-US" i="1" dirty="0"/>
                <a:t> </a:t>
              </a:r>
              <a:r>
                <a:rPr lang="en-US" i="1" dirty="0" err="1"/>
                <a:t>elongata</a:t>
              </a:r>
              <a:endParaRPr lang="en-US" i="1" dirty="0"/>
            </a:p>
            <a:p>
              <a:r>
                <a:rPr lang="en-US" sz="1200" dirty="0"/>
                <a:t>3D reconstruction using </a:t>
              </a:r>
              <a:r>
                <a:rPr lang="en-US" sz="1200" dirty="0" err="1"/>
                <a:t>DeepPIV</a:t>
              </a:r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928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742E7F-B506-5141-8578-CD0E728304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76173" y="1477473"/>
            <a:ext cx="3864815" cy="39030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Benefit of using </a:t>
            </a:r>
            <a:r>
              <a:rPr lang="en-US" sz="2000" dirty="0" err="1"/>
              <a:t>EyeRIS</a:t>
            </a:r>
            <a:r>
              <a:rPr lang="en-US" sz="2000" dirty="0"/>
              <a:t>:</a:t>
            </a:r>
          </a:p>
          <a:p>
            <a:r>
              <a:rPr lang="en-US" sz="2000" dirty="0"/>
              <a:t>Worked when animal was too opaque for </a:t>
            </a:r>
            <a:r>
              <a:rPr lang="en-US" sz="2000" dirty="0" err="1"/>
              <a:t>DeepPIV</a:t>
            </a:r>
            <a:endParaRPr lang="en-US" sz="2000" dirty="0"/>
          </a:p>
          <a:p>
            <a:r>
              <a:rPr lang="en-US" sz="2000" dirty="0"/>
              <a:t>When moving too fast</a:t>
            </a:r>
          </a:p>
          <a:p>
            <a:r>
              <a:rPr lang="en-US" sz="2000" dirty="0"/>
              <a:t>Documents movement in 3D (4D capture)</a:t>
            </a:r>
          </a:p>
          <a:p>
            <a:r>
              <a:rPr lang="en-US" sz="2000" dirty="0"/>
              <a:t>Larger depth of field than </a:t>
            </a:r>
            <a:r>
              <a:rPr lang="en-US" sz="2000" dirty="0" err="1"/>
              <a:t>DeepPIV</a:t>
            </a:r>
            <a:endParaRPr lang="en-US" sz="2000" dirty="0"/>
          </a:p>
          <a:p>
            <a:r>
              <a:rPr lang="en-US" sz="2000" dirty="0"/>
              <a:t>Quick sizing before sampling with RAD2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A00D2B-1696-764B-8153-A9EE78160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2</a:t>
            </a:fld>
            <a:endParaRPr lang="en-US"/>
          </a:p>
        </p:txBody>
      </p:sp>
      <p:pic>
        <p:nvPicPr>
          <p:cNvPr id="5" name="S458_20210819T063542Z_EyeRIS_R26_FocusedDepthMap_1669" descr="S458_20210819T063542Z_EyeRIS_R26_FocusedDepthMap_1669">
            <a:hlinkClick r:id="" action="ppaction://media"/>
            <a:extLst>
              <a:ext uri="{FF2B5EF4-FFF2-40B4-BE49-F238E27FC236}">
                <a16:creationId xmlns:a16="http://schemas.microsoft.com/office/drawing/2014/main" id="{1F1E6BE6-0F3B-B941-AFDC-037BD4A79B39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2952.5992" end="3128.5019"/>
                </p14:media>
              </p:ext>
            </p:extLst>
          </p:nvPr>
        </p:nvPicPr>
        <p:blipFill rotWithShape="1">
          <a:blip r:embed="rId4"/>
          <a:srcRect b="45057"/>
          <a:stretch/>
        </p:blipFill>
        <p:spPr>
          <a:xfrm>
            <a:off x="600122" y="1547206"/>
            <a:ext cx="6850062" cy="37635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F59C1C8-8184-F541-B7D7-B5D0AE073B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929" y="0"/>
            <a:ext cx="6858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DDD0340-518B-A145-9E13-4F5B5E051E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929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807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3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73057D-0BD2-A647-97FD-8BB54F5C5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37AD16-1437-B649-84E1-DD74402E4CA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78" y="1500329"/>
            <a:ext cx="3841189" cy="38573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A6BC382-2C14-364C-8C79-D885F861AF9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676" y="1500328"/>
            <a:ext cx="3847625" cy="38573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2F8F819-D612-B944-917E-AE05473400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010" y="1500328"/>
            <a:ext cx="3847622" cy="38411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89D0F82-C3E8-8E47-8498-6A7BD4765EEB}"/>
              </a:ext>
            </a:extLst>
          </p:cNvPr>
          <p:cNvSpPr txBox="1"/>
          <p:nvPr/>
        </p:nvSpPr>
        <p:spPr>
          <a:xfrm>
            <a:off x="231778" y="5334308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Raw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2F8985-03FF-1C4D-B76A-621529B918AA}"/>
              </a:ext>
            </a:extLst>
          </p:cNvPr>
          <p:cNvSpPr txBox="1"/>
          <p:nvPr/>
        </p:nvSpPr>
        <p:spPr>
          <a:xfrm>
            <a:off x="4184737" y="5357669"/>
            <a:ext cx="11855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Total focus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D653FB-0A74-E248-B7D0-694F27FE8042}"/>
              </a:ext>
            </a:extLst>
          </p:cNvPr>
          <p:cNvSpPr txBox="1"/>
          <p:nvPr/>
        </p:nvSpPr>
        <p:spPr>
          <a:xfrm>
            <a:off x="8153786" y="5334308"/>
            <a:ext cx="2454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Total focus + Depth map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E07A7F-A1E5-C04D-B544-C9F5E7A4CEFA}"/>
              </a:ext>
            </a:extLst>
          </p:cNvPr>
          <p:cNvSpPr txBox="1"/>
          <p:nvPr/>
        </p:nvSpPr>
        <p:spPr>
          <a:xfrm>
            <a:off x="7584140" y="6349165"/>
            <a:ext cx="3368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/>
              <a:t>Liponema</a:t>
            </a:r>
            <a:r>
              <a:rPr lang="en-US" dirty="0"/>
              <a:t> (“pom-pom anemone”)</a:t>
            </a:r>
          </a:p>
        </p:txBody>
      </p:sp>
    </p:spTree>
    <p:extLst>
      <p:ext uri="{BB962C8B-B14F-4D97-AF65-F5344CB8AC3E}">
        <p14:creationId xmlns:p14="http://schemas.microsoft.com/office/powerpoint/2010/main" val="3679766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71797-6A89-469A-8F17-E0849C915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Species Measured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3C6122-857A-408D-BED4-1B812802A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4</a:t>
            </a:fld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C65FB66-AD13-4760-B28E-1C5F8C47CA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22" r="54234"/>
          <a:stretch/>
        </p:blipFill>
        <p:spPr>
          <a:xfrm>
            <a:off x="4814049" y="0"/>
            <a:ext cx="1937013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6851B38-EDC6-4CA0-A19C-F5CC6124F61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0" t="42682" r="45792" b="22682"/>
          <a:stretch/>
        </p:blipFill>
        <p:spPr>
          <a:xfrm>
            <a:off x="1710668" y="4023363"/>
            <a:ext cx="2997501" cy="237527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FC82807-4873-4150-801A-765A5C347CB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27" t="13150" r="54944" b="1990"/>
          <a:stretch/>
        </p:blipFill>
        <p:spPr>
          <a:xfrm>
            <a:off x="0" y="719163"/>
            <a:ext cx="1428412" cy="58197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34AD9BD-ADF3-48CF-B906-E24CD0FF3A6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64" r="57942" b="7315"/>
          <a:stretch/>
        </p:blipFill>
        <p:spPr>
          <a:xfrm>
            <a:off x="1833982" y="719163"/>
            <a:ext cx="2884328" cy="314242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C2BFE00-D9F9-4C13-A9CD-7437ED8F757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9" t="18462" r="9132" b="4632"/>
          <a:stretch/>
        </p:blipFill>
        <p:spPr>
          <a:xfrm>
            <a:off x="6198278" y="895542"/>
            <a:ext cx="3624533" cy="325035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65DBB9C-B697-4131-B5C0-1736932C260E}"/>
              </a:ext>
            </a:extLst>
          </p:cNvPr>
          <p:cNvSpPr txBox="1"/>
          <p:nvPr/>
        </p:nvSpPr>
        <p:spPr>
          <a:xfrm>
            <a:off x="2698113" y="6278249"/>
            <a:ext cx="1022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Atolla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8ACA40-FBC6-4FA1-AE9C-5AE8367E78FD}"/>
              </a:ext>
            </a:extLst>
          </p:cNvPr>
          <p:cNvSpPr txBox="1"/>
          <p:nvPr/>
        </p:nvSpPr>
        <p:spPr>
          <a:xfrm>
            <a:off x="3311334" y="3676922"/>
            <a:ext cx="1303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Haliscera</a:t>
            </a:r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E8634FF-79BB-43A7-A3DD-1ACEDBD1D6CF}"/>
              </a:ext>
            </a:extLst>
          </p:cNvPr>
          <p:cNvSpPr/>
          <p:nvPr/>
        </p:nvSpPr>
        <p:spPr>
          <a:xfrm>
            <a:off x="162205" y="6352144"/>
            <a:ext cx="12030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Frillagalma</a:t>
            </a:r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7A3C02D-BBDF-49AF-AD79-1010C9105B91}"/>
              </a:ext>
            </a:extLst>
          </p:cNvPr>
          <p:cNvSpPr txBox="1"/>
          <p:nvPr/>
        </p:nvSpPr>
        <p:spPr>
          <a:xfrm>
            <a:off x="6005590" y="249308"/>
            <a:ext cx="1354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Bargmannia</a:t>
            </a:r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9253F7E-5D86-D74E-BABB-6747432BB97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1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774" t="13727" r="41595" b="9465"/>
          <a:stretch/>
        </p:blipFill>
        <p:spPr>
          <a:xfrm>
            <a:off x="10072681" y="249308"/>
            <a:ext cx="2119319" cy="660869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6B4E9AA-64D2-074A-9F07-E9314E92FD5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07" t="32032" r="28909" b="27201"/>
          <a:stretch/>
        </p:blipFill>
        <p:spPr>
          <a:xfrm>
            <a:off x="7161355" y="4339251"/>
            <a:ext cx="1864902" cy="251874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4C3E383-45A2-C845-8372-082FFC74B4C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87" r="39954" b="18659"/>
          <a:stretch/>
        </p:blipFill>
        <p:spPr>
          <a:xfrm>
            <a:off x="9114050" y="3776568"/>
            <a:ext cx="2646414" cy="2726099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D78FE23-B973-C041-A8B3-FE7D2D569308}"/>
              </a:ext>
            </a:extLst>
          </p:cNvPr>
          <p:cNvSpPr/>
          <p:nvPr/>
        </p:nvSpPr>
        <p:spPr>
          <a:xfrm>
            <a:off x="6703824" y="4478413"/>
            <a:ext cx="724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Atolla</a:t>
            </a:r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4E222D7-FC39-8F40-9A96-22517FCE4BCA}"/>
              </a:ext>
            </a:extLst>
          </p:cNvPr>
          <p:cNvSpPr/>
          <p:nvPr/>
        </p:nvSpPr>
        <p:spPr>
          <a:xfrm>
            <a:off x="10481332" y="6318001"/>
            <a:ext cx="12513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Lampocteis</a:t>
            </a:r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C60798D-7DAB-3A40-BF22-2BBC9735336C}"/>
              </a:ext>
            </a:extLst>
          </p:cNvPr>
          <p:cNvSpPr/>
          <p:nvPr/>
        </p:nvSpPr>
        <p:spPr>
          <a:xfrm>
            <a:off x="8872536" y="64642"/>
            <a:ext cx="16744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Vampyroteuthis</a:t>
            </a:r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E84F653-BC7A-401C-A4AE-6AACD86C039C}"/>
              </a:ext>
            </a:extLst>
          </p:cNvPr>
          <p:cNvSpPr/>
          <p:nvPr/>
        </p:nvSpPr>
        <p:spPr>
          <a:xfrm>
            <a:off x="9171271" y="3145131"/>
            <a:ext cx="1077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Tiburonia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9959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3C6122-857A-408D-BED4-1B812802A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5</a:t>
            </a:fld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C65FB66-AD13-4760-B28E-1C5F8C47CA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22" r="54234"/>
          <a:stretch/>
        </p:blipFill>
        <p:spPr>
          <a:xfrm>
            <a:off x="5525553" y="2519082"/>
            <a:ext cx="514006" cy="18198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6851B38-EDC6-4CA0-A19C-F5CC6124F61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0" t="42682" r="45792" b="22682"/>
          <a:stretch/>
        </p:blipFill>
        <p:spPr>
          <a:xfrm>
            <a:off x="2752752" y="4849130"/>
            <a:ext cx="913334" cy="72374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FC82807-4873-4150-801A-765A5C347CB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27" t="13150" r="54944" b="1990"/>
          <a:stretch/>
        </p:blipFill>
        <p:spPr>
          <a:xfrm flipH="1">
            <a:off x="443976" y="2528047"/>
            <a:ext cx="540460" cy="220198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34AD9BD-ADF3-48CF-B906-E24CD0FF3A6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64" r="57942" b="7315"/>
          <a:stretch/>
        </p:blipFill>
        <p:spPr>
          <a:xfrm>
            <a:off x="3118810" y="2118961"/>
            <a:ext cx="314672" cy="34283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C2BFE00-D9F9-4C13-A9CD-7437ED8F757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9" t="18462" r="9132" b="4632"/>
          <a:stretch/>
        </p:blipFill>
        <p:spPr>
          <a:xfrm>
            <a:off x="6198278" y="895542"/>
            <a:ext cx="3624533" cy="325035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9253F7E-5D86-D74E-BABB-6747432BB97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1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774" t="13727" r="46063" b="27397"/>
          <a:stretch/>
        </p:blipFill>
        <p:spPr>
          <a:xfrm>
            <a:off x="10042787" y="498616"/>
            <a:ext cx="2155717" cy="629474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6B4E9AA-64D2-074A-9F07-E9314E92FD5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07" t="32032" r="28909" b="27201"/>
          <a:stretch/>
        </p:blipFill>
        <p:spPr>
          <a:xfrm>
            <a:off x="7665561" y="5020236"/>
            <a:ext cx="856490" cy="11567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4C3E383-45A2-C845-8372-082FFC74B4C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87" r="39954" b="18659"/>
          <a:stretch/>
        </p:blipFill>
        <p:spPr>
          <a:xfrm>
            <a:off x="9843645" y="4693152"/>
            <a:ext cx="1012614" cy="1043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886513"/>
      </p:ext>
    </p:extLst>
  </p:cSld>
  <p:clrMapOvr>
    <a:masterClrMapping/>
  </p:clrMapOvr>
</p:sld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40807</TotalTime>
  <Words>100</Words>
  <Application>Microsoft Macintosh PowerPoint</Application>
  <PresentationFormat>Widescreen</PresentationFormat>
  <Paragraphs>31</Paragraphs>
  <Slides>5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 Black </vt:lpstr>
      <vt:lpstr>Digital specimen ”vouchers” using ROV SuBastian (SOI)</vt:lpstr>
      <vt:lpstr>PowerPoint Presentation</vt:lpstr>
      <vt:lpstr>PowerPoint Presentation</vt:lpstr>
      <vt:lpstr>Example Species Measured</vt:lpstr>
      <vt:lpstr>PowerPoint Presentation</vt:lpstr>
    </vt:vector>
  </TitlesOfParts>
  <Company>UCSD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Real-time Underwater Imaging and Microscopy</dc:title>
  <dc:creator>Paul Roberts</dc:creator>
  <cp:lastModifiedBy>J Daniels</cp:lastModifiedBy>
  <cp:revision>516</cp:revision>
  <dcterms:created xsi:type="dcterms:W3CDTF">2018-01-08T21:23:01Z</dcterms:created>
  <dcterms:modified xsi:type="dcterms:W3CDTF">2021-11-17T21:32:18Z</dcterms:modified>
</cp:coreProperties>
</file>